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77" r:id="rId8"/>
    <p:sldId id="267" r:id="rId9"/>
    <p:sldId id="278" r:id="rId10"/>
    <p:sldId id="283" r:id="rId11"/>
    <p:sldId id="279" r:id="rId12"/>
    <p:sldId id="268" r:id="rId13"/>
    <p:sldId id="28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020" autoAdjust="0"/>
  </p:normalViewPr>
  <p:slideViewPr>
    <p:cSldViewPr snapToGrid="0">
      <p:cViewPr varScale="1">
        <p:scale>
          <a:sx n="80" d="100"/>
          <a:sy n="80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36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7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446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71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9752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08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58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3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9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2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8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9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8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5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A67D3-2817-4098-8E5C-E1A3A680A4C6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6AF6884-F878-49C2-BBD6-5D588F9EF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00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cn.sandia.gov/gasoline-fuel-compositio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n.sandia.gov/ecn-workshop/ecn7-workshop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How to use experimental data for CFD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Sandia National Laboratories</a:t>
            </a:r>
          </a:p>
        </p:txBody>
      </p:sp>
    </p:spTree>
    <p:extLst>
      <p:ext uri="{BB962C8B-B14F-4D97-AF65-F5344CB8AC3E}">
        <p14:creationId xmlns:p14="http://schemas.microsoft.com/office/powerpoint/2010/main" val="256630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57" y="365125"/>
            <a:ext cx="8599018" cy="1325563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Diffused Backlight Illumination (DBI) Measurements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 txBox="1"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477250" cy="3926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0" dirty="0"/>
                  <a:t>DBI experiments provide a local extinction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i="0" smtClean="0"/>
                      <m:t>τ</m:t>
                    </m:r>
                    <m:r>
                      <m:rPr>
                        <m:nor/>
                      </m:rPr>
                      <a:rPr lang="en-US" sz="1800" i="0" smtClean="0"/>
                      <m:t> = −</m:t>
                    </m:r>
                    <m:r>
                      <m:rPr>
                        <m:nor/>
                      </m:rPr>
                      <a:rPr lang="en-US" sz="1800" i="0" smtClean="0"/>
                      <m:t>ln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i="0" smtClean="0"/>
                          <m:t>I</m:t>
                        </m:r>
                      </m:num>
                      <m:den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800" i="0" smtClean="0"/>
                              <m:t>I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800" i="0" smtClean="0"/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1800" i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1800" i="0" smtClean="0">
                        <a:solidFill>
                          <a:schemeClr val="tx1">
                            <a:lumMod val="50000"/>
                          </a:schemeClr>
                        </a:solidFill>
                      </a:rPr>
                      <m:t>τ</m:t>
                    </m:r>
                    <m:r>
                      <m:rPr>
                        <m:nor/>
                      </m:rPr>
                      <a:rPr lang="en-US" sz="1800" i="0" smtClean="0">
                        <a:solidFill>
                          <a:schemeClr val="tx1">
                            <a:lumMod val="50000"/>
                          </a:schemeClr>
                        </a:solidFill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=</m:t>
                    </m:r>
                    <m:r>
                      <a:rPr lang="en-US" sz="1800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nary>
                      <m:naryPr>
                        <m:ctrlPr>
                          <a:rPr lang="en-US" sz="180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8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 sz="18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8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8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18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l-GR" sz="1800" i="1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18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18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8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</a:rPr>
                                  <m:t>ext</m:t>
                                </m:r>
                              </m:sub>
                            </m:sSub>
                          </m:num>
                          <m:den>
                            <m:r>
                              <m:rPr>
                                <m:nor/>
                              </m:rPr>
                              <a:rPr lang="el-GR" sz="18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π</m:t>
                            </m:r>
                            <m:sSup>
                              <m:sSupPr>
                                <m:ctrlPr>
                                  <a:rPr lang="el-GR" sz="1800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1800" i="0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sz="1800" i="0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sz="180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/6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180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sz="180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80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LVF</m:t>
                        </m:r>
                        <m:r>
                          <m:rPr>
                            <m:nor/>
                          </m:rPr>
                          <a:rPr lang="en-US" sz="180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 ∙ </m:t>
                        </m:r>
                        <m:r>
                          <m:rPr>
                            <m:nor/>
                          </m:rPr>
                          <a:rPr lang="en-US" sz="180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dy</m:t>
                        </m:r>
                        <m:r>
                          <a:rPr lang="en-US" sz="1800" b="0" i="1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sz="1800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18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US" sz="18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8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∞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18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y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180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∞</m:t>
                                </m:r>
                              </m:sub>
                            </m:sSub>
                          </m:sup>
                          <m:e>
                            <m:r>
                              <m:rPr>
                                <m:nor/>
                              </m:rPr>
                              <a:rPr lang="en-US" sz="1800" b="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K</m:t>
                            </m:r>
                            <m:r>
                              <m:rPr>
                                <m:nor/>
                              </m:rPr>
                              <a:rPr lang="en-US" sz="1800" b="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 ∙ </m:t>
                            </m:r>
                            <m:r>
                              <m:rPr>
                                <m:nor/>
                              </m:rPr>
                              <a:rPr lang="en-US" sz="180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dy</m:t>
                            </m:r>
                          </m:e>
                        </m:nary>
                      </m:e>
                    </m:nary>
                  </m:oMath>
                </a14:m>
                <a:endParaRPr lang="en-US" sz="1800" dirty="0">
                  <a:solidFill>
                    <a:schemeClr val="tx1">
                      <a:lumMod val="50000"/>
                    </a:schemeClr>
                  </a:solidFill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where d is the droplet diameter (</a:t>
                </a:r>
                <a:r>
                  <a:rPr lang="el-GR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μ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m),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baseline="-25000" dirty="0" err="1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ext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 is the extinction cross section (mm</a:t>
                </a:r>
                <a:r>
                  <a:rPr lang="en-US" baseline="30000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2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), and LVF is the liquid volume fraction (mm</a:t>
                </a:r>
                <a:r>
                  <a:rPr lang="en-US" baseline="30000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3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liquid/mm</a:t>
                </a:r>
                <a:r>
                  <a:rPr lang="en-US" baseline="30000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3 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K is the measured local extinction term (mm</a:t>
                </a:r>
                <a:r>
                  <a:rPr lang="en-US" baseline="30000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-1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)</a:t>
                </a:r>
              </a:p>
              <a:p>
                <a:pPr lvl="3"/>
                <a:endParaRPr lang="en-US" sz="1800" dirty="0">
                  <a:solidFill>
                    <a:schemeClr val="tx1">
                      <a:lumMod val="50000"/>
                    </a:schemeClr>
                  </a:solidFill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Recommendations will be provided for the d and </a:t>
                </a:r>
                <a:r>
                  <a:rPr lang="en-US" dirty="0" err="1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C</a:t>
                </a:r>
                <a:r>
                  <a:rPr lang="en-US" baseline="-25000" dirty="0" err="1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ext</a:t>
                </a:r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  <a:ea typeface="Cambria" panose="02040503050406030204" pitchFamily="18" charset="0"/>
                    <a:cs typeface="Calibri" panose="020F0502020204030204" pitchFamily="34" charset="0"/>
                  </a:rPr>
                  <a:t> terms to allow the user to calculate the LVF at a given plane</a:t>
                </a:r>
              </a:p>
            </p:txBody>
          </p:sp>
        </mc:Choice>
        <mc:Fallback xmlns="">
          <p:sp>
            <p:nvSpPr>
              <p:cNvPr id="4" name="Content Placeholder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477250" cy="3926781"/>
              </a:xfrm>
              <a:prstGeom prst="rect">
                <a:avLst/>
              </a:prstGeom>
              <a:blipFill>
                <a:blip r:embed="rId2"/>
                <a:stretch>
                  <a:fillRect l="-216" t="-930" r="-504" b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425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2"/>
                </a:solidFill>
              </a:rPr>
              <a:t>Ext_planes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9476"/>
            <a:ext cx="8696325" cy="4351338"/>
          </a:xfrm>
        </p:spPr>
        <p:txBody>
          <a:bodyPr>
            <a:normAutofit/>
          </a:bodyPr>
          <a:lstStyle/>
          <a:p>
            <a:r>
              <a:rPr lang="en-US" dirty="0" err="1"/>
              <a:t>Ext_planes.mat</a:t>
            </a:r>
            <a:r>
              <a:rPr lang="en-US" dirty="0"/>
              <a:t> is data containing the local extinction, K, at 6 different planes (Z=10, 12, 15, 20, 25, 30mm)</a:t>
            </a:r>
          </a:p>
          <a:p>
            <a:r>
              <a:rPr lang="en-US" dirty="0"/>
              <a:t>Variable </a:t>
            </a:r>
            <a:r>
              <a:rPr lang="en-US" dirty="0" err="1"/>
              <a:t>Ext_YZ</a:t>
            </a:r>
            <a:r>
              <a:rPr lang="en-US" dirty="0"/>
              <a:t> presents K at YZ plane at different timesteps (</a:t>
            </a:r>
            <a:r>
              <a:rPr lang="en-US" dirty="0" err="1"/>
              <a:t>ms</a:t>
            </a:r>
            <a:r>
              <a:rPr lang="en-US" dirty="0"/>
              <a:t>) </a:t>
            </a:r>
            <a:r>
              <a:rPr lang="en-US" dirty="0" err="1"/>
              <a:t>aSOI</a:t>
            </a:r>
            <a:r>
              <a:rPr lang="en-US" dirty="0"/>
              <a:t> (</a:t>
            </a:r>
            <a:r>
              <a:rPr lang="en-US" dirty="0" err="1"/>
              <a:t>time_vec</a:t>
            </a:r>
            <a:r>
              <a:rPr lang="en-US" dirty="0"/>
              <a:t>)</a:t>
            </a:r>
          </a:p>
          <a:p>
            <a:r>
              <a:rPr lang="en-US" dirty="0" err="1"/>
              <a:t>Ext_XY</a:t>
            </a:r>
            <a:r>
              <a:rPr lang="en-US" dirty="0"/>
              <a:t> presents the value K on the XY plane at 6 different axial locations for each timestep</a:t>
            </a:r>
          </a:p>
          <a:p>
            <a:r>
              <a:rPr lang="en-US" dirty="0"/>
              <a:t>Example codes available: “</a:t>
            </a:r>
            <a:r>
              <a:rPr lang="en-US" dirty="0" err="1"/>
              <a:t>Ext_YZ.m</a:t>
            </a:r>
            <a:r>
              <a:rPr lang="en-US" dirty="0"/>
              <a:t>” and “</a:t>
            </a:r>
            <a:r>
              <a:rPr lang="en-US" dirty="0" err="1"/>
              <a:t>Ext_XY.m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59710" y="4043566"/>
            <a:ext cx="3126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Y-Z plane at “</a:t>
            </a:r>
            <a:r>
              <a:rPr lang="en-US" b="1" dirty="0" err="1"/>
              <a:t>Ext_YZ</a:t>
            </a:r>
            <a:r>
              <a:rPr lang="en-US" b="1" dirty="0"/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5650" y="4043566"/>
            <a:ext cx="295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X-Y plane at “</a:t>
            </a:r>
            <a:r>
              <a:rPr lang="en-US" b="1" dirty="0" err="1"/>
              <a:t>Ext_XY</a:t>
            </a:r>
            <a:r>
              <a:rPr lang="en-US" b="1" dirty="0"/>
              <a:t>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262" y="4307725"/>
            <a:ext cx="2968348" cy="23774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914" y="4307725"/>
            <a:ext cx="2968348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94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Centerline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555399"/>
            <a:ext cx="8596668" cy="3880773"/>
          </a:xfrm>
        </p:spPr>
        <p:txBody>
          <a:bodyPr/>
          <a:lstStyle/>
          <a:p>
            <a:r>
              <a:rPr lang="en-US" dirty="0"/>
              <a:t>Centerline data indicated averaged K (of 8 plumes) at 6 planes</a:t>
            </a:r>
          </a:p>
          <a:p>
            <a:r>
              <a:rPr lang="en-US" dirty="0"/>
              <a:t>It shows K along a radial distance through plume center</a:t>
            </a:r>
          </a:p>
          <a:p>
            <a:r>
              <a:rPr lang="en-US" dirty="0"/>
              <a:t>Example code available: “</a:t>
            </a:r>
            <a:r>
              <a:rPr lang="en-US" dirty="0" err="1"/>
              <a:t>Ext_centerline.m</a:t>
            </a:r>
            <a:r>
              <a:rPr lang="en-US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15057" y="5797196"/>
            <a:ext cx="3143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tx1">
                    <a:lumMod val="50000"/>
                  </a:schemeClr>
                </a:solidFill>
              </a:rPr>
              <a:t>Tomographically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 reconstructed spray in XY plane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15109" y="5263137"/>
            <a:ext cx="12453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Z= 30mm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208905" y="4202865"/>
            <a:ext cx="640080" cy="27432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53" y="2968425"/>
            <a:ext cx="3424616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490" y="2968425"/>
            <a:ext cx="34250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60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Determining the LVF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0487" y="1285099"/>
                <a:ext cx="8360638" cy="46941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Recall the DBI measurements provide a local extinction, k (mm</a:t>
                </a:r>
                <a:r>
                  <a:rPr lang="en-US" sz="2400" baseline="30000" dirty="0"/>
                  <a:t>-1</a:t>
                </a:r>
                <a:r>
                  <a:rPr lang="en-US" sz="2400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sub>
                        </m:sSub>
                      </m:sup>
                      <m:e>
                        <m:f>
                          <m:fPr>
                            <m:ctrlPr>
                              <a:rPr lang="el-GR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l-GR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π</m:t>
                            </m:r>
                            <m:sSup>
                              <m:sSupPr>
                                <m:ctrlPr>
                                  <a:rPr lang="el-GR" i="1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ea typeface="Cambria" panose="02040503050406030204" pitchFamily="18" charset="0"/>
                                    <a:cs typeface="Calibri" panose="020F0502020204030204" pitchFamily="34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/6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i="1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>
                                    <a:solidFill>
                                      <a:schemeClr val="tx1">
                                        <a:lumMod val="50000"/>
                                      </a:schemeClr>
                                    </a:solidFill>
                                  </a:rPr>
                                  <m:t>ext</m:t>
                                </m:r>
                              </m:sub>
                            </m:sSub>
                          </m:den>
                        </m:f>
                        <m:r>
                          <m:rPr>
                            <m:nor/>
                          </m:rP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 ∙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dy</m:t>
                        </m:r>
                      </m:e>
                    </m:nary>
                    <m:r>
                      <a:rPr lang="en-US" b="0" i="1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∞</m:t>
                            </m:r>
                          </m:sub>
                        </m:sSub>
                      </m:sup>
                      <m:e>
                        <m:r>
                          <m:rPr>
                            <m:nor/>
                          </m:rP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LVF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 ∙ </m:t>
                        </m:r>
                        <m:r>
                          <m:rPr>
                            <m:nor/>
                          </m:rP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dy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>
                        <a:lumMod val="50000"/>
                      </a:schemeClr>
                    </a:solidFill>
                  </a:rPr>
                  <a:t>LVF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solidFill>
                              <a:schemeClr val="tx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π</m:t>
                        </m:r>
                        <m:sSup>
                          <m:sSupPr>
                            <m:ctrlPr>
                              <a:rPr lang="el-GR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>
                            <a:solidFill>
                              <a:schemeClr val="tx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/6</m:t>
                        </m:r>
                      </m:num>
                      <m:den>
                        <m:sSub>
                          <m:sSubPr>
                            <m:ctrlPr>
                              <a:rPr lang="el-GR" i="1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>
                                <a:solidFill>
                                  <a:schemeClr val="tx1">
                                    <a:lumMod val="50000"/>
                                  </a:schemeClr>
                                </a:solidFill>
                              </a:rPr>
                              <m:t>ext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US">
                        <a:solidFill>
                          <a:schemeClr val="tx1">
                            <a:lumMod val="50000"/>
                          </a:schemeClr>
                        </a:solidFill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∙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>
                            <a:lumMod val="50000"/>
                          </a:schemeClr>
                        </a:solidFill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>
                            <a:lumMod val="50000"/>
                          </a:schemeClr>
                        </a:solidFill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K</m:t>
                    </m:r>
                  </m:oMath>
                </a14:m>
                <a:r>
                  <a:rPr lang="en-US" dirty="0"/>
                  <a:t> where d is 7 </a:t>
                </a:r>
                <a:r>
                  <a:rPr lang="el-GR" dirty="0"/>
                  <a:t>μ</a:t>
                </a:r>
                <a:r>
                  <a:rPr lang="en-US" dirty="0"/>
                  <a:t>m or 10 </a:t>
                </a:r>
                <a:r>
                  <a:rPr lang="el-GR" dirty="0"/>
                  <a:t>μ</a:t>
                </a:r>
                <a:r>
                  <a:rPr lang="en-US" dirty="0"/>
                  <a:t>m</a:t>
                </a:r>
              </a:p>
              <a:p>
                <a:pPr lvl="1"/>
                <a:r>
                  <a:rPr lang="en-US" dirty="0" err="1"/>
                  <a:t>C</a:t>
                </a:r>
                <a:r>
                  <a:rPr lang="en-US" baseline="-25000" dirty="0" err="1"/>
                  <a:t>ext</a:t>
                </a:r>
                <a:r>
                  <a:rPr lang="en-US" dirty="0"/>
                  <a:t> is dependent on d, collection angle, </a:t>
                </a:r>
                <a:r>
                  <a:rPr lang="en-US" i="1" dirty="0" err="1"/>
                  <a:t>n</a:t>
                </a:r>
                <a:r>
                  <a:rPr lang="en-US" baseline="-25000" dirty="0" err="1"/>
                  <a:t>fuel</a:t>
                </a:r>
                <a:r>
                  <a:rPr lang="en-US" dirty="0"/>
                  <a:t>, and </a:t>
                </a:r>
                <a:r>
                  <a:rPr lang="el-GR" dirty="0"/>
                  <a:t>λ</a:t>
                </a:r>
                <a:r>
                  <a:rPr lang="en-US" baseline="-25000" dirty="0"/>
                  <a:t>incident</a:t>
                </a:r>
                <a:endParaRPr lang="en-US" dirty="0"/>
              </a:p>
              <a:p>
                <a:pPr lvl="1"/>
                <a:r>
                  <a:rPr lang="en-US" dirty="0"/>
                  <a:t>To correct for the DBI diffuser irradiance angle a larger collection angle was employed</a:t>
                </a:r>
              </a:p>
              <a:p>
                <a:r>
                  <a:rPr lang="en-US" sz="2400" dirty="0"/>
                  <a:t>The recommended d and </a:t>
                </a:r>
                <a:r>
                  <a:rPr lang="en-US" sz="2400" dirty="0" err="1"/>
                  <a:t>C</a:t>
                </a:r>
                <a:r>
                  <a:rPr lang="en-US" sz="2400" baseline="-25000" dirty="0" err="1"/>
                  <a:t>ext</a:t>
                </a:r>
                <a:r>
                  <a:rPr lang="en-US" sz="2400" dirty="0"/>
                  <a:t> is 10 </a:t>
                </a:r>
                <a:r>
                  <a:rPr lang="el-GR" sz="2400" dirty="0"/>
                  <a:t>μ</a:t>
                </a:r>
                <a:r>
                  <a:rPr lang="en-US" sz="2400" dirty="0"/>
                  <a:t>m and 7.9537 E-5 mm</a:t>
                </a:r>
                <a:r>
                  <a:rPr lang="en-US" sz="2400" baseline="30000" dirty="0"/>
                  <a:t>2</a:t>
                </a:r>
                <a:r>
                  <a:rPr lang="en-US" sz="2400" baseline="-25000" dirty="0"/>
                  <a:t>,</a:t>
                </a:r>
                <a:r>
                  <a:rPr lang="en-US" sz="2400" dirty="0"/>
                  <a:t> respectively</a:t>
                </a:r>
              </a:p>
              <a:p>
                <a:r>
                  <a:rPr lang="en-US" sz="2400" dirty="0"/>
                  <a:t>Example code available: </a:t>
                </a:r>
                <a:r>
                  <a:rPr lang="en-US" sz="2400" dirty="0" err="1"/>
                  <a:t>Ext_XY.m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Ext_YZ.m</a:t>
                </a:r>
                <a:r>
                  <a:rPr lang="en-US" sz="2400" dirty="0"/>
                  <a:t>, and </a:t>
                </a:r>
                <a:r>
                  <a:rPr lang="en-US" sz="2400" dirty="0" err="1"/>
                  <a:t>Ext_centerline.m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0487" y="1285099"/>
                <a:ext cx="8360638" cy="4694152"/>
              </a:xfrm>
              <a:blipFill>
                <a:blip r:embed="rId2"/>
                <a:stretch>
                  <a:fillRect l="-583" t="-1818" r="-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928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Plume Angles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data presents plume center (angle) at different axial (Z) locations.</a:t>
            </a:r>
          </a:p>
          <a:p>
            <a:r>
              <a:rPr lang="en-US" dirty="0"/>
              <a:t>Example code available: “</a:t>
            </a:r>
            <a:r>
              <a:rPr lang="en-US" dirty="0" err="1"/>
              <a:t>plume_angles.m</a:t>
            </a:r>
            <a:r>
              <a:rPr lang="en-US" dirty="0"/>
              <a:t>”</a:t>
            </a:r>
          </a:p>
          <a:p>
            <a:r>
              <a:rPr lang="en-US" dirty="0"/>
              <a:t>Plume angle was defined by an angle from center of injector to plume center.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41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334500" cy="5032375"/>
          </a:xfrm>
        </p:spPr>
        <p:txBody>
          <a:bodyPr>
            <a:normAutofit/>
          </a:bodyPr>
          <a:lstStyle/>
          <a:p>
            <a:r>
              <a:rPr lang="en-US" dirty="0"/>
              <a:t>Users need access to MATLAB.</a:t>
            </a:r>
          </a:p>
          <a:p>
            <a:r>
              <a:rPr lang="en-US" dirty="0"/>
              <a:t>Data set contains 6 different ECN Spray M conditions (M1, M2, M20C(M2-cold), M60C(M3-cold), M90C, and M3).</a:t>
            </a:r>
          </a:p>
          <a:p>
            <a:r>
              <a:rPr lang="en-US" dirty="0"/>
              <a:t>Liquid penetration and width data for methanol (MeOH) and PACE-20 is available. PACE-20 fuel composition is available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*.</a:t>
            </a:r>
          </a:p>
          <a:p>
            <a:r>
              <a:rPr lang="en-US" dirty="0"/>
              <a:t>Extinction/LVF data at 6 different planes (Z=10, 12, 15, 20, 25, 30mm) enabled by Sandia 3D-CT is also available.</a:t>
            </a:r>
          </a:p>
          <a:p>
            <a:r>
              <a:rPr lang="en-US" dirty="0"/>
              <a:t>Part I will introduce liquid penetration and width data.</a:t>
            </a:r>
          </a:p>
          <a:p>
            <a:r>
              <a:rPr lang="en-US" dirty="0"/>
              <a:t>Part II will introduce 3D-CT data.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*https://ecn.sandia.gov/gasoline-fuel-composition/</a:t>
            </a:r>
          </a:p>
        </p:txBody>
      </p:sp>
    </p:spTree>
    <p:extLst>
      <p:ext uri="{BB962C8B-B14F-4D97-AF65-F5344CB8AC3E}">
        <p14:creationId xmlns:p14="http://schemas.microsoft.com/office/powerpoint/2010/main" val="27886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Part I: liquid/vapor characterization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Sandia National Laboratories</a:t>
            </a:r>
          </a:p>
        </p:txBody>
      </p:sp>
    </p:spTree>
    <p:extLst>
      <p:ext uri="{BB962C8B-B14F-4D97-AF65-F5344CB8AC3E}">
        <p14:creationId xmlns:p14="http://schemas.microsoft.com/office/powerpoint/2010/main" val="407023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Data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liquid_data_2e-4_thr.mat is data containing liquid width at (Z=15, 25, 35mm) and liquid penetration length based on projected liquid volume threshold of 0.2e-3.</a:t>
            </a:r>
          </a:p>
          <a:p>
            <a:r>
              <a:rPr lang="en-US" dirty="0"/>
              <a:t> liquid_data_2e-3_thr.mat is data containing liquid width at (Z=15, 25, 35mm) and liquid penetration length based on projected liquid volume threshold of 2e-3.</a:t>
            </a:r>
          </a:p>
          <a:p>
            <a:r>
              <a:rPr lang="en-US" dirty="0"/>
              <a:t>Please refer a presentation at ECN 6.3 by Lukas Weiss </a:t>
            </a:r>
            <a:r>
              <a:rPr lang="en-US" dirty="0">
                <a:hlinkClick r:id="rId2"/>
              </a:rPr>
              <a:t>https://ecn.sandia.gov/ecn-workshop/ecn7-workshop/</a:t>
            </a:r>
            <a:r>
              <a:rPr lang="en-US" dirty="0"/>
              <a:t> for image processing.</a:t>
            </a:r>
          </a:p>
        </p:txBody>
      </p:sp>
    </p:spTree>
    <p:extLst>
      <p:ext uri="{BB962C8B-B14F-4D97-AF65-F5344CB8AC3E}">
        <p14:creationId xmlns:p14="http://schemas.microsoft.com/office/powerpoint/2010/main" val="442813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If you open liquid_data_2e-4_thr.mat…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have two variables: </a:t>
            </a:r>
            <a:r>
              <a:rPr lang="en-US" dirty="0" err="1"/>
              <a:t>axis_title</a:t>
            </a:r>
            <a:r>
              <a:rPr lang="en-US" dirty="0"/>
              <a:t> and </a:t>
            </a:r>
            <a:r>
              <a:rPr lang="en-US" dirty="0" err="1"/>
              <a:t>liquid_data_low_thr</a:t>
            </a:r>
            <a:endParaRPr lang="en-US" dirty="0"/>
          </a:p>
          <a:p>
            <a:r>
              <a:rPr lang="en-US" dirty="0" err="1"/>
              <a:t>axis_title</a:t>
            </a:r>
            <a:r>
              <a:rPr lang="en-US" dirty="0"/>
              <a:t> indicates what each column of </a:t>
            </a:r>
            <a:r>
              <a:rPr lang="en-US" dirty="0" err="1"/>
              <a:t>liquid_data_low_thr</a:t>
            </a:r>
            <a:r>
              <a:rPr lang="en-US" dirty="0"/>
              <a:t> represents</a:t>
            </a:r>
          </a:p>
          <a:p>
            <a:r>
              <a:rPr lang="en-US" dirty="0"/>
              <a:t>Column 1 contains time (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  <a:p>
            <a:r>
              <a:rPr lang="en-US" dirty="0"/>
              <a:t>Columns 2-13 contain liquid data (average and individual), standard deviation, and 95% probability of the data error values at Z=15, 25, 35mm</a:t>
            </a:r>
          </a:p>
          <a:p>
            <a:r>
              <a:rPr lang="en-US" dirty="0"/>
              <a:t>Columns 14-16 contain liquid length defined by 3 different methods</a:t>
            </a:r>
          </a:p>
          <a:p>
            <a:r>
              <a:rPr lang="en-US" dirty="0"/>
              <a:t>Columns 17 and 18 contain standard deviation information</a:t>
            </a:r>
          </a:p>
        </p:txBody>
      </p:sp>
    </p:spTree>
    <p:extLst>
      <p:ext uri="{BB962C8B-B14F-4D97-AF65-F5344CB8AC3E}">
        <p14:creationId xmlns:p14="http://schemas.microsoft.com/office/powerpoint/2010/main" val="1510945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Understanding liquid penetration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Columns 14, 15, 16 indicate liquid penetration length.</a:t>
            </a:r>
          </a:p>
          <a:p>
            <a:r>
              <a:rPr lang="en-US" dirty="0"/>
              <a:t>Column 14 was defined as a liquid length between nozzle tip and axial farthest length in an image of averaged PLV from 300 injections.</a:t>
            </a:r>
          </a:p>
          <a:p>
            <a:r>
              <a:rPr lang="en-US" dirty="0"/>
              <a:t>Column 15 was defined as an averaged liquid length from 3 groups (plumes (2,3,4), (1,5), (6,7,8)) based on an image of averaged PLV from 300 injections.</a:t>
            </a:r>
          </a:p>
          <a:p>
            <a:r>
              <a:rPr lang="en-US" dirty="0"/>
              <a:t>Column 16 was defined as an averaged liquid length from instantaneous PLV images of 300 injections.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8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Example</a:t>
            </a:r>
          </a:p>
        </p:txBody>
      </p:sp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059" y="1797953"/>
            <a:ext cx="6881217" cy="3881437"/>
          </a:xfrm>
        </p:spPr>
      </p:pic>
      <p:sp>
        <p:nvSpPr>
          <p:cNvPr id="13" name="TextBox 12"/>
          <p:cNvSpPr txBox="1"/>
          <p:nvPr/>
        </p:nvSpPr>
        <p:spPr>
          <a:xfrm>
            <a:off x="3435923" y="3841583"/>
            <a:ext cx="23341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Avg. PLV and measure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Column 14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54817" y="483853"/>
            <a:ext cx="4018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Measure by instantaneous PLV and average Column 16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7017" y="5674264"/>
            <a:ext cx="8083855" cy="100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Column 16 is usually larger than column 14 since detailed features of instantaneous spray still remain.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614" y="576993"/>
            <a:ext cx="2434200" cy="1825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32" y="573843"/>
            <a:ext cx="2438400" cy="1828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381" y="3001426"/>
            <a:ext cx="2222666" cy="17695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019" y="3067178"/>
            <a:ext cx="1952625" cy="16380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04966" y="91479"/>
            <a:ext cx="3770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Column 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04966" y="2543958"/>
            <a:ext cx="233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Column 14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86202" y="4676464"/>
            <a:ext cx="233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  <a:highlight>
                  <a:srgbClr val="C0C0C0"/>
                </a:highlight>
              </a:rPr>
              <a:t>Column 15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14" y="5219382"/>
            <a:ext cx="1952625" cy="16380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087592" y="961254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PLV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65946" y="3331270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521791" y="2295193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Binarized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497484" y="2816760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Binarized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92798" y="6439638"/>
            <a:ext cx="1311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C0C0C0"/>
                </a:highlight>
              </a:rPr>
              <a:t>Binarized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1674982" y="5421115"/>
            <a:ext cx="0" cy="42841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661346" y="5849533"/>
            <a:ext cx="0" cy="4284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652547" y="6274583"/>
            <a:ext cx="0" cy="42841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692798" y="5338022"/>
            <a:ext cx="1243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  <a:highlight>
                  <a:srgbClr val="C0C0C0"/>
                </a:highlight>
              </a:rPr>
              <a:t>Take average of 3 groups</a:t>
            </a:r>
          </a:p>
        </p:txBody>
      </p:sp>
    </p:spTree>
    <p:extLst>
      <p:ext uri="{BB962C8B-B14F-4D97-AF65-F5344CB8AC3E}">
        <p14:creationId xmlns:p14="http://schemas.microsoft.com/office/powerpoint/2010/main" val="146422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Plotting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Download liquid data and run the example code M_length_M1_M2_comparison.m for length comparison</a:t>
            </a:r>
          </a:p>
          <a:p>
            <a:r>
              <a:rPr lang="en-US" dirty="0"/>
              <a:t>Please change file inventory to where you downloaded data.</a:t>
            </a:r>
          </a:p>
          <a:p>
            <a:r>
              <a:rPr lang="en-US" dirty="0"/>
              <a:t>The example script, when run, should produce results like below.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22" y="3892739"/>
            <a:ext cx="2896766" cy="2599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9869" y="3892739"/>
            <a:ext cx="2896766" cy="25996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1416" y="3892739"/>
            <a:ext cx="2896766" cy="2599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2963" y="3892739"/>
            <a:ext cx="2896766" cy="25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9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404534"/>
            <a:ext cx="7064203" cy="1646302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Part II: </a:t>
            </a:r>
            <a:br>
              <a:rPr lang="en-US" b="1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3D-CT spray 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Sandia National Laboratories</a:t>
            </a:r>
          </a:p>
        </p:txBody>
      </p:sp>
    </p:spTree>
    <p:extLst>
      <p:ext uri="{BB962C8B-B14F-4D97-AF65-F5344CB8AC3E}">
        <p14:creationId xmlns:p14="http://schemas.microsoft.com/office/powerpoint/2010/main" val="317705652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874</TotalTime>
  <Words>919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Trebuchet MS</vt:lpstr>
      <vt:lpstr>Wingdings 3</vt:lpstr>
      <vt:lpstr>Facet</vt:lpstr>
      <vt:lpstr>How to use experimental data for CFD comparison</vt:lpstr>
      <vt:lpstr>Introduction</vt:lpstr>
      <vt:lpstr>Part I: liquid/vapor characterization</vt:lpstr>
      <vt:lpstr>Data type</vt:lpstr>
      <vt:lpstr>If you open liquid_data_2e-4_thr.mat…</vt:lpstr>
      <vt:lpstr>Understanding liquid penetration data</vt:lpstr>
      <vt:lpstr>Example</vt:lpstr>
      <vt:lpstr>Plotting practice</vt:lpstr>
      <vt:lpstr>Part II:  3D-CT spray data</vt:lpstr>
      <vt:lpstr>Diffused Backlight Illumination (DBI) Measurements</vt:lpstr>
      <vt:lpstr>Ext_planes</vt:lpstr>
      <vt:lpstr>Centerline</vt:lpstr>
      <vt:lpstr>Determining the LVF</vt:lpstr>
      <vt:lpstr>Plume Angles</vt:lpstr>
    </vt:vector>
  </TitlesOfParts>
  <Company>Sandia National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experimental data for CFD comparison?</dc:title>
  <dc:creator>Hwang, Joonsik (-EXP)</dc:creator>
  <cp:lastModifiedBy>Prisbrey, Maxwell James</cp:lastModifiedBy>
  <cp:revision>58</cp:revision>
  <dcterms:created xsi:type="dcterms:W3CDTF">2020-01-20T23:07:50Z</dcterms:created>
  <dcterms:modified xsi:type="dcterms:W3CDTF">2023-09-05T07:06:25Z</dcterms:modified>
</cp:coreProperties>
</file>