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2" r:id="rId2"/>
  </p:sldMasterIdLst>
  <p:notesMasterIdLst>
    <p:notesMasterId r:id="rId15"/>
  </p:notesMasterIdLst>
  <p:sldIdLst>
    <p:sldId id="258" r:id="rId3"/>
    <p:sldId id="261" r:id="rId4"/>
    <p:sldId id="547" r:id="rId5"/>
    <p:sldId id="548" r:id="rId6"/>
    <p:sldId id="549" r:id="rId7"/>
    <p:sldId id="550" r:id="rId8"/>
    <p:sldId id="555" r:id="rId9"/>
    <p:sldId id="556" r:id="rId10"/>
    <p:sldId id="551" r:id="rId11"/>
    <p:sldId id="552" r:id="rId12"/>
    <p:sldId id="553" r:id="rId13"/>
    <p:sldId id="54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4E1E"/>
    <a:srgbClr val="0364AB"/>
    <a:srgbClr val="D6AC34"/>
    <a:srgbClr val="AD4416"/>
    <a:srgbClr val="00609C"/>
    <a:srgbClr val="F79817"/>
    <a:srgbClr val="D05120"/>
    <a:srgbClr val="2E8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61BB5-F45A-4728-89C9-918A59C4F564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BB222-A74A-4A40-AE0E-B78888F5F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95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stackexchange.com/questions/2930021/why-is-the-catenoid-the-minimal-surface-of-revolutio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stackexchange.com/questions/2930021/why-is-the-catenoid-the-minimal-surface-of-revolut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D:\xray\hdev4h2\scanThroughhdev4Inject.m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BB222-A74A-4A40-AE0E-B78888F5F3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61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https://doi.org/10.4271/2025-01-8466, D:\xray\hdev4h2\theoreticalMdot.m shows A</a:t>
            </a:r>
            <a:r>
              <a:rPr lang="en-US" baseline="0"/>
              <a:t> is 0.48 mm^2 at full lift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D2DE5-6617-4DE2-9854-68D323360C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7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math.stackexchange.com/questions/2930021/why-is-the-catenoid-the-minimal-surface-of-revolution"/>
              </a:rPr>
              <a:t>https://math.stackexchange.com/questions/2930021/why-is-the-catenoid-the-minimal-surface-of-revolution</a:t>
            </a:r>
            <a:endParaRPr lang="en-US" sz="1200" b="0" i="0" u="sng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/>
              <a:t>D:\xray\hdev4h2\theoreticalMdot.m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D2DE5-6617-4DE2-9854-68D323360C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8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math.stackexchange.com/questions/2930021/why-is-the-catenoid-the-minimal-surface-of-revolution"/>
              </a:rPr>
              <a:t>https://math.stackexchange.com/questions/2930021/why-is-the-catenoid-the-minimal-surface-of-revolution</a:t>
            </a:r>
            <a:endParaRPr lang="en-US" sz="1200" b="0" i="0" u="sng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/>
              <a:t>D:\xray\hdev4h2\theoreticalMdot.m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D2DE5-6617-4DE2-9854-68D323360C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3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C:\pickett\ecn\h2hdev4lift54um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BB222-A74A-4A40-AE0E-B78888F5F3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10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D:\xray\hdev4h2\scanThroughhdev4Inject.m, D:\xray\hdev4h2\theoreticalMdot.m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Used STEMS measurement of 1.2 g/s and</a:t>
            </a:r>
            <a:r>
              <a:rPr lang="en-US" baseline="0"/>
              <a:t> can get this only with 37 bar upstream pressure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D2DE5-6617-4DE2-9854-68D323360C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688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https://doi.org/10.4271/2025-01-8466, D:\xray\hdev4h2\theoreticalMdot.m shows A</a:t>
            </a:r>
            <a:r>
              <a:rPr lang="en-US" baseline="0"/>
              <a:t> is 0.48 mm^2 at full lift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D2DE5-6617-4DE2-9854-68D323360C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5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52400" y="6588461"/>
            <a:ext cx="609600" cy="18288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9DC8-E77A-4146-81E9-0630D8F3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68A2FBE-00E0-458F-920A-C6614C7E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2095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E99B-6887-4EB5-8AA1-2E7683E0327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987F-B1EE-477A-8967-7BB8A6BF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9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E99B-6887-4EB5-8AA1-2E7683E0327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987F-B1EE-477A-8967-7BB8A6BF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E99B-6887-4EB5-8AA1-2E7683E0327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987F-B1EE-477A-8967-7BB8A6BF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6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E99B-6887-4EB5-8AA1-2E7683E0327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987F-B1EE-477A-8967-7BB8A6BF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51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E99B-6887-4EB5-8AA1-2E7683E0327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987F-B1EE-477A-8967-7BB8A6BF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51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E99B-6887-4EB5-8AA1-2E7683E0327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987F-B1EE-477A-8967-7BB8A6BF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9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E99B-6887-4EB5-8AA1-2E7683E0327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987F-B1EE-477A-8967-7BB8A6BF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6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E99B-6887-4EB5-8AA1-2E7683E0327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987F-B1EE-477A-8967-7BB8A6BF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98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E99B-6887-4EB5-8AA1-2E7683E0327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987F-B1EE-477A-8967-7BB8A6BF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01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E99B-6887-4EB5-8AA1-2E7683E0327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987F-B1EE-477A-8967-7BB8A6BF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6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52400" y="6588461"/>
            <a:ext cx="609600" cy="18288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9DC8-E77A-4146-81E9-0630D8F3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65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E99B-6887-4EB5-8AA1-2E7683E0327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987F-B1EE-477A-8967-7BB8A6BF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7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52400" y="6588461"/>
            <a:ext cx="609600" cy="18288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9DC8-E77A-4146-81E9-0630D8F3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7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/ Inhalt /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4" y="3801685"/>
            <a:ext cx="5466987" cy="1231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44" indent="-247644">
              <a:lnSpc>
                <a:spcPct val="100000"/>
              </a:lnSpc>
              <a:tabLst/>
              <a:defRPr sz="1600" cap="none" spc="40" baseline="0">
                <a:latin typeface="+mn-lt"/>
              </a:defRPr>
            </a:lvl4pPr>
            <a:lvl5pPr marL="534975" indent="-277806">
              <a:lnSpc>
                <a:spcPct val="100000"/>
              </a:lnSpc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340981" y="1746697"/>
            <a:ext cx="5466987" cy="193899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8"/>
            <a:ext cx="648999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C17CA8E3-F012-DA4F-83DD-2EE43C8EA2E8}" type="datetime1">
              <a:rPr lang="de-DE" smtClean="0"/>
              <a:t>19.10.2025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7" y="6457178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8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CRC TRR 150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096000" y="1604963"/>
            <a:ext cx="6096000" cy="4705351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813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3"/>
          </p:nvPr>
        </p:nvSpPr>
        <p:spPr bwMode="auto">
          <a:xfrm>
            <a:off x="334436" y="1604963"/>
            <a:ext cx="9509633" cy="463235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>
              <a:defRPr lang="de-DE" sz="1800"/>
            </a:lvl1pPr>
            <a:lvl2pPr>
              <a:defRPr lang="de-DE" sz="1600" cap="none" spc="40"/>
            </a:lvl2pPr>
            <a:lvl3pPr>
              <a:defRPr lang="de-DE" sz="1600" cap="none" spc="40"/>
            </a:lvl3pPr>
            <a:lvl4pPr>
              <a:defRPr lang="de-DE" cap="none" spc="40"/>
            </a:lvl4pPr>
            <a:lvl5pPr>
              <a:defRPr lang="de-DE" cap="none" spc="40"/>
            </a:lvl5pPr>
          </a:lstStyle>
          <a:p>
            <a:pPr lvl="0">
              <a:defRPr/>
            </a:pPr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478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E5DE-0F61-4FAA-8E1F-7D476577F56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F8F2-34E0-4495-A1E5-658722444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2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8001" y="365128"/>
            <a:ext cx="11159743" cy="5365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 bwMode="auto">
          <a:xfrm>
            <a:off x="508000" y="990600"/>
            <a:ext cx="111597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 bwMode="auto">
          <a:xfrm>
            <a:off x="9181461" y="6397211"/>
            <a:ext cx="2618387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fld id="{8D8A4392-6EB1-D247-92EE-538B37AF4DD6}" type="slidenum">
              <a:rPr lang="en-US" sz="1067"/>
              <a:t>‹#›</a:t>
            </a:fld>
            <a:endParaRPr lang="en-US" sz="1067"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508001" y="1242555"/>
            <a:ext cx="11159743" cy="492574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6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*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BASIC CONTENT SLIDE</a:t>
            </a:r>
            <a:br>
              <a:rPr lang="en-US"/>
            </a:br>
            <a:r>
              <a:rPr lang="en-US"/>
              <a:t>one or two lines for headline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09603" y="1877795"/>
            <a:ext cx="11163868" cy="4422776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add 1st-level bullet. Click an icon below to add table, graph or other imagery.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09603" y="13465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en-US"/>
              <a:t>Slide subtitle optional -  delete as needed</a:t>
            </a:r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/>
          <a:p>
            <a:pPr>
              <a:defRPr/>
            </a:pPr>
            <a:fld id="{AEFAAC5A-9C4F-4278-920D-DF2BAB59574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6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E99B-6887-4EB5-8AA1-2E7683E0327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987F-B1EE-477A-8967-7BB8A6BF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477838"/>
            <a:ext cx="11163868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858435"/>
            <a:ext cx="11163868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-3"/>
            <a:ext cx="304800" cy="68580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33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61A96-98DB-4B30-B9E9-F36B50B4688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6424" y="6326388"/>
            <a:ext cx="1154320" cy="4775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52400" y="6473709"/>
            <a:ext cx="6096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333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1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09585" rtl="0" eaLnBrk="1" latinLnBrk="0" hangingPunct="1">
        <a:lnSpc>
          <a:spcPct val="95000"/>
        </a:lnSpc>
        <a:spcBef>
          <a:spcPct val="0"/>
        </a:spcBef>
        <a:buNone/>
        <a:defRPr sz="3733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30712" indent="-230712" algn="l" defTabSz="609585" rtl="0" eaLnBrk="1" latinLnBrk="0" hangingPunct="1">
        <a:spcBef>
          <a:spcPts val="800"/>
        </a:spcBef>
        <a:spcAft>
          <a:spcPts val="0"/>
        </a:spcAft>
        <a:buFont typeface="Wingdings" pitchFamily="2" charset="2"/>
        <a:buChar char="§"/>
        <a:defRPr sz="24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94249" indent="-315376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071007" indent="-249760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449881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828754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6">
          <p15:clr>
            <a:srgbClr val="F26B43"/>
          </p15:clr>
        </p15:guide>
        <p15:guide id="4" orient="horz" pos="3132">
          <p15:clr>
            <a:srgbClr val="F26B43"/>
          </p15:clr>
        </p15:guide>
        <p15:guide id="5" pos="2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2E99B-6887-4EB5-8AA1-2E7683E0327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8987F-B1EE-477A-8967-7BB8A6BF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270" y="622878"/>
            <a:ext cx="4820398" cy="2054596"/>
          </a:xfrm>
          <a:prstGeom prst="rect">
            <a:avLst/>
          </a:prstGeom>
        </p:spPr>
      </p:pic>
      <p:sp>
        <p:nvSpPr>
          <p:cNvPr id="4" name="Title 2"/>
          <p:cNvSpPr txBox="1"/>
          <p:nvPr/>
        </p:nvSpPr>
        <p:spPr bwMode="auto">
          <a:xfrm>
            <a:off x="6298231" y="3373445"/>
            <a:ext cx="5505450" cy="1132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de-DE" sz="3200" cap="all" spc="133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1pPr>
            <a:lvl2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2pPr>
            <a:lvl3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3pPr>
            <a:lvl4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4pPr>
            <a:lvl5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5pPr>
            <a:lvl6pPr marL="609585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1"/>
                </a:solidFill>
                <a:latin typeface="Arial"/>
              </a:defRPr>
            </a:lvl6pPr>
            <a:lvl7pPr marL="121917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1"/>
                </a:solidFill>
                <a:latin typeface="Arial"/>
              </a:defRPr>
            </a:lvl7pPr>
            <a:lvl8pPr marL="1828754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1"/>
                </a:solidFill>
                <a:latin typeface="Arial"/>
              </a:defRPr>
            </a:lvl8pPr>
            <a:lvl9pPr marL="2438339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1"/>
                </a:solidFill>
                <a:latin typeface="Arial"/>
              </a:defRPr>
            </a:lvl9pPr>
          </a:lstStyle>
          <a:p>
            <a:pPr defTabSz="1219140">
              <a:defRPr/>
            </a:pPr>
            <a:r>
              <a:rPr lang="en-GB" sz="2400" b="1" spc="177">
                <a:solidFill>
                  <a:srgbClr val="47484A"/>
                </a:solidFill>
                <a:latin typeface="+mn-lt"/>
              </a:rPr>
              <a:t>First presented at ECN9.17 on </a:t>
            </a:r>
            <a:r>
              <a:rPr lang="en-GB" sz="2400" b="1" spc="177" dirty="0">
                <a:solidFill>
                  <a:srgbClr val="47484A"/>
                </a:solidFill>
                <a:latin typeface="+mn-lt"/>
              </a:rPr>
              <a:t>7 </a:t>
            </a:r>
            <a:r>
              <a:rPr lang="en-GB" sz="2400" b="1" spc="177" err="1">
                <a:solidFill>
                  <a:srgbClr val="47484A"/>
                </a:solidFill>
                <a:latin typeface="+mn-lt"/>
              </a:rPr>
              <a:t>aug</a:t>
            </a:r>
            <a:r>
              <a:rPr lang="en-GB" sz="2400" b="1" spc="177">
                <a:solidFill>
                  <a:srgbClr val="47484A"/>
                </a:solidFill>
                <a:latin typeface="+mn-lt"/>
              </a:rPr>
              <a:t> 2025, new edits:</a:t>
            </a:r>
            <a:endParaRPr lang="de-DE" sz="2400" b="1" spc="177" dirty="0">
              <a:solidFill>
                <a:srgbClr val="47484A"/>
              </a:solidFill>
              <a:latin typeface="+mn-lt"/>
            </a:endParaRPr>
          </a:p>
        </p:txBody>
      </p:sp>
      <p:sp>
        <p:nvSpPr>
          <p:cNvPr id="3" name="Title 2"/>
          <p:cNvSpPr txBox="1"/>
          <p:nvPr/>
        </p:nvSpPr>
        <p:spPr bwMode="auto">
          <a:xfrm>
            <a:off x="407370" y="56799"/>
            <a:ext cx="10625661" cy="1132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de-DE" sz="3200" cap="all" spc="133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1pPr>
            <a:lvl2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2pPr>
            <a:lvl3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3pPr>
            <a:lvl4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4pPr>
            <a:lvl5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5pPr>
            <a:lvl6pPr marL="609585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1"/>
                </a:solidFill>
                <a:latin typeface="Arial"/>
              </a:defRPr>
            </a:lvl6pPr>
            <a:lvl7pPr marL="121917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1"/>
                </a:solidFill>
                <a:latin typeface="Arial"/>
              </a:defRPr>
            </a:lvl7pPr>
            <a:lvl8pPr marL="1828754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1"/>
                </a:solidFill>
                <a:latin typeface="Arial"/>
              </a:defRPr>
            </a:lvl8pPr>
            <a:lvl9pPr marL="2438339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1"/>
                </a:solidFill>
                <a:latin typeface="Arial"/>
              </a:defRPr>
            </a:lvl9pPr>
          </a:lstStyle>
          <a:p>
            <a:pPr defTabSz="1219140">
              <a:defRPr/>
            </a:pPr>
            <a:r>
              <a:rPr lang="en-US" b="1" spc="177">
                <a:solidFill>
                  <a:srgbClr val="000000"/>
                </a:solidFill>
                <a:latin typeface="Arial"/>
              </a:rPr>
              <a:t>Geometry of ECN-designated HDEV4 piezo injector for hydrogen research</a:t>
            </a:r>
            <a:endParaRPr lang="en-GB" b="1" spc="177" dirty="0">
              <a:solidFill>
                <a:srgbClr val="47484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3791F-F785-8B0A-3ECD-445E24E68DA0}"/>
              </a:ext>
            </a:extLst>
          </p:cNvPr>
          <p:cNvSpPr txBox="1"/>
          <p:nvPr/>
        </p:nvSpPr>
        <p:spPr>
          <a:xfrm>
            <a:off x="6096000" y="2722746"/>
            <a:ext cx="59504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b="1">
                <a:solidFill>
                  <a:srgbClr val="47484A">
                    <a:lumMod val="50000"/>
                  </a:srgbClr>
                </a:solidFill>
              </a:rPr>
              <a:t>Lyle Pickett, Bernice Mills, Steven Luna</a:t>
            </a:r>
            <a:endParaRPr lang="en-US" sz="2400" b="1" dirty="0">
              <a:solidFill>
                <a:srgbClr val="47484A">
                  <a:lumMod val="50000"/>
                </a:srgbClr>
              </a:solidFill>
            </a:endParaRPr>
          </a:p>
          <a:p>
            <a:pPr defTabSz="1219170"/>
            <a:r>
              <a:rPr lang="en-US" sz="2400">
                <a:solidFill>
                  <a:srgbClr val="47484A">
                    <a:lumMod val="50000"/>
                  </a:srgbClr>
                </a:solidFill>
              </a:rPr>
              <a:t>Sandia National Laboratories CRF</a:t>
            </a:r>
            <a:endParaRPr lang="en-US" sz="2400" dirty="0">
              <a:solidFill>
                <a:srgbClr val="47484A">
                  <a:lumMod val="50000"/>
                </a:srgbClr>
              </a:solidFill>
            </a:endParaRPr>
          </a:p>
          <a:p>
            <a:pPr defTabSz="1219170"/>
            <a:endParaRPr lang="en-US" sz="2400" dirty="0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7D16F-9647-928F-CEC2-67702D8EF272}"/>
              </a:ext>
            </a:extLst>
          </p:cNvPr>
          <p:cNvSpPr txBox="1"/>
          <p:nvPr/>
        </p:nvSpPr>
        <p:spPr>
          <a:xfrm>
            <a:off x="575005" y="2722746"/>
            <a:ext cx="5469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b="1">
                <a:solidFill>
                  <a:srgbClr val="47484A">
                    <a:lumMod val="50000"/>
                  </a:srgbClr>
                </a:solidFill>
              </a:rPr>
              <a:t>Abdullah Zaihi, Hong Im, Moez Ben Houidi, William Roberts</a:t>
            </a:r>
            <a:endParaRPr lang="en-US" sz="2400" b="1" dirty="0">
              <a:solidFill>
                <a:srgbClr val="47484A">
                  <a:lumMod val="50000"/>
                </a:srgbClr>
              </a:solidFill>
            </a:endParaRPr>
          </a:p>
          <a:p>
            <a:pPr defTabSz="1219170"/>
            <a:r>
              <a:rPr lang="en-US" sz="2400">
                <a:solidFill>
                  <a:srgbClr val="47484A">
                    <a:lumMod val="50000"/>
                  </a:srgbClr>
                </a:solidFill>
              </a:rPr>
              <a:t>KAUST</a:t>
            </a:r>
            <a:endParaRPr lang="en-US" sz="2400" dirty="0">
              <a:solidFill>
                <a:srgbClr val="47484A">
                  <a:lumMod val="50000"/>
                </a:srgbClr>
              </a:solidFill>
            </a:endParaRPr>
          </a:p>
          <a:p>
            <a:pPr defTabSz="1219170"/>
            <a:endParaRPr lang="en-US" sz="2400" dirty="0">
              <a:solidFill>
                <a:srgbClr val="47484A">
                  <a:lumMod val="50000"/>
                </a:srgbClr>
              </a:solidFill>
              <a:latin typeface="Aria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952E088-1CAC-7A71-7B39-7386B19D3C3E}"/>
              </a:ext>
            </a:extLst>
          </p:cNvPr>
          <p:cNvSpPr txBox="1"/>
          <p:nvPr/>
        </p:nvSpPr>
        <p:spPr bwMode="auto">
          <a:xfrm>
            <a:off x="675455" y="4505604"/>
            <a:ext cx="5044745" cy="1132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de-DE" sz="3200" cap="all" spc="133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1pPr>
            <a:lvl2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2pPr>
            <a:lvl3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3pPr>
            <a:lvl4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4pPr>
            <a:lvl5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 Black"/>
                <a:ea typeface="MS PGothic"/>
                <a:cs typeface="Arial Black"/>
              </a:defRPr>
            </a:lvl5pPr>
            <a:lvl6pPr marL="609585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1"/>
                </a:solidFill>
                <a:latin typeface="Arial"/>
              </a:defRPr>
            </a:lvl6pPr>
            <a:lvl7pPr marL="121917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1"/>
                </a:solidFill>
                <a:latin typeface="Arial"/>
              </a:defRPr>
            </a:lvl7pPr>
            <a:lvl8pPr marL="1828754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1"/>
                </a:solidFill>
                <a:latin typeface="Arial"/>
              </a:defRPr>
            </a:lvl8pPr>
            <a:lvl9pPr marL="2438339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1"/>
                </a:solidFill>
                <a:latin typeface="Arial"/>
              </a:defRPr>
            </a:lvl9pPr>
          </a:lstStyle>
          <a:p>
            <a:pPr defTabSz="1219140">
              <a:defRPr/>
            </a:pPr>
            <a:r>
              <a:rPr lang="en-GB" sz="2400" b="1" spc="177">
                <a:solidFill>
                  <a:srgbClr val="47484A"/>
                </a:solidFill>
                <a:latin typeface="+mn-lt"/>
              </a:rPr>
              <a:t>After performing 5.8 </a:t>
            </a:r>
            <a:r>
              <a:rPr lang="en-GB" sz="2400" b="1" cap="none" spc="177">
                <a:solidFill>
                  <a:srgbClr val="47484A"/>
                </a:solidFill>
                <a:latin typeface="Symbol" panose="05050102010706020507" pitchFamily="18" charset="2"/>
              </a:rPr>
              <a:t>m</a:t>
            </a:r>
            <a:r>
              <a:rPr lang="en-GB" sz="2400" b="1" cap="none" spc="177">
                <a:solidFill>
                  <a:srgbClr val="47484A"/>
                </a:solidFill>
                <a:latin typeface="+mn-lt"/>
              </a:rPr>
              <a:t>m</a:t>
            </a:r>
            <a:r>
              <a:rPr lang="en-GB" sz="2400" b="1" spc="177">
                <a:solidFill>
                  <a:srgbClr val="47484A"/>
                </a:solidFill>
                <a:latin typeface="+mn-lt"/>
              </a:rPr>
              <a:t> x-ray CT scans, kaust Provided STL file to Sandia</a:t>
            </a:r>
            <a:endParaRPr lang="de-DE" sz="2400" b="1" spc="177" dirty="0">
              <a:solidFill>
                <a:srgbClr val="47484A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43F32-3D55-4131-6179-4489F42AB672}"/>
              </a:ext>
            </a:extLst>
          </p:cNvPr>
          <p:cNvSpPr txBox="1"/>
          <p:nvPr/>
        </p:nvSpPr>
        <p:spPr>
          <a:xfrm>
            <a:off x="6168988" y="4573774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GB" sz="2400" b="1" cap="all" spc="177">
                <a:solidFill>
                  <a:srgbClr val="47484A"/>
                </a:solidFill>
              </a:rPr>
              <a:t>Sandia performed minor modifications On imported CONVERGE file to make it possible to translate the pintle to a closed position</a:t>
            </a:r>
            <a:endParaRPr lang="de-DE" sz="2400" b="1" cap="all" spc="177" dirty="0">
              <a:solidFill>
                <a:srgbClr val="47484A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B4C4E0-DA9B-0618-14BF-8F56E03E321C}"/>
              </a:ext>
            </a:extLst>
          </p:cNvPr>
          <p:cNvCxnSpPr>
            <a:cxnSpLocks/>
          </p:cNvCxnSpPr>
          <p:nvPr/>
        </p:nvCxnSpPr>
        <p:spPr>
          <a:xfrm>
            <a:off x="5144493" y="4867275"/>
            <a:ext cx="8997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25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2"/>
            <a:ext cx="10515600" cy="706716"/>
          </a:xfrm>
        </p:spPr>
        <p:txBody>
          <a:bodyPr/>
          <a:lstStyle/>
          <a:p>
            <a:r>
              <a:rPr lang="en-US" sz="2400"/>
              <a:t>rate of injection by Montanaro 2025, using 220V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1690688"/>
            <a:ext cx="5873750" cy="4627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112" y="2203317"/>
            <a:ext cx="2390775" cy="434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926338" y="1690688"/>
            <a:ext cx="4847774" cy="96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90000" y="1078871"/>
            <a:ext cx="3304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ROI decrease during injection despite massive upstream volume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4168" y="4004402"/>
            <a:ext cx="134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 mm ID lines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581" y="6362051"/>
            <a:ext cx="382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https://doi.org/10.4271/2025-01-8466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93421" y="4770877"/>
            <a:ext cx="91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84875" y="2002201"/>
            <a:ext cx="0" cy="3373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485459" y="2002201"/>
            <a:ext cx="0" cy="3373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81463" y="908273"/>
            <a:ext cx="515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This ROI must have had a higher lift height than 0.054 mm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642619" y="1578747"/>
            <a:ext cx="1653156" cy="821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39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HDEV4 Geometry/grid is provided to ECN participants for CFD simulations</a:t>
            </a:r>
          </a:p>
          <a:p>
            <a:pPr lvl="1"/>
            <a:r>
              <a:rPr lang="en-US"/>
              <a:t>Lift height recommended for simulations is 0.0544 mm</a:t>
            </a:r>
          </a:p>
          <a:p>
            <a:pPr lvl="1"/>
            <a:r>
              <a:rPr lang="en-US"/>
              <a:t>Smallest flow area not at exit of annulus</a:t>
            </a:r>
          </a:p>
          <a:p>
            <a:r>
              <a:rPr lang="en-US"/>
              <a:t>Significant restrictions exist inside the injector, with flow losses and decreasing pressure just upstream of valve seat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987F-B1EE-477A-8967-7BB8A6BF47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0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AA13B-1532-A305-61A4-EA04EF0921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/>
              <a:t>Sandia National Laboratories is a multi-mission laboratory managed and operated by National Technology and Engineering Solutions of Sandia, LLC, a wholly owned subsidiary of Honeywell International, Inc., for the U.S. Department of Energy’s National Nuclear Security Administration under contract DE-NA0003525.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3BE62E-33B6-7C7B-613B-72A51645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54763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0"/>
            <a:ext cx="6029325" cy="74676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663587" y="107004"/>
            <a:ext cx="2650649" cy="2651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213044" y="659209"/>
            <a:ext cx="1929845" cy="2234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817066" y="1031132"/>
            <a:ext cx="1680027" cy="2748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95337" y="474543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45° from image axis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90290" y="4253519"/>
            <a:ext cx="507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Scan by Bernice Mills (Sandia) using Zeiss Versa 620 with 10 </a:t>
            </a:r>
            <a:r>
              <a:rPr lang="en-US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m voxel resolution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57200" y="2237872"/>
            <a:ext cx="4150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37338" y="1031132"/>
            <a:ext cx="1547978" cy="1547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6412" y="1231187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0.025 mm slot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7413" y="5049024"/>
            <a:ext cx="108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3.89 mm annulus</a:t>
            </a: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>
          <a:xfrm flipV="1">
            <a:off x="1722792" y="4302933"/>
            <a:ext cx="1041504" cy="1069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31037" y="5140524"/>
            <a:ext cx="108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3.60 mm annulus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2921620" y="4438185"/>
            <a:ext cx="747131" cy="934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846440" y="184546"/>
            <a:ext cx="5558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x-ray CT scans of HDEV4 injector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06727" y="953866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PN 0261500804</a:t>
            </a:r>
          </a:p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HDEV42</a:t>
            </a:r>
          </a:p>
        </p:txBody>
      </p:sp>
    </p:spTree>
    <p:extLst>
      <p:ext uri="{BB962C8B-B14F-4D97-AF65-F5344CB8AC3E}">
        <p14:creationId xmlns:p14="http://schemas.microsoft.com/office/powerpoint/2010/main" val="39311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272" y="154236"/>
            <a:ext cx="6029325" cy="746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817" y="3773928"/>
            <a:ext cx="2819400" cy="2790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256" y="3773928"/>
            <a:ext cx="2847975" cy="2676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3052" y="625090"/>
            <a:ext cx="3553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lumMod val="50000"/>
                  </a:schemeClr>
                </a:solidFill>
              </a:rPr>
              <a:t>Identifying the region of contact with seat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177" t="25698" r="52673" b="59801"/>
          <a:stretch/>
        </p:blipFill>
        <p:spPr>
          <a:xfrm>
            <a:off x="4949033" y="658233"/>
            <a:ext cx="3060250" cy="2481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7DF49E-5DF6-4857-3623-6A54E53197AE}"/>
              </a:ext>
            </a:extLst>
          </p:cNvPr>
          <p:cNvSpPr txBox="1"/>
          <p:nvPr/>
        </p:nvSpPr>
        <p:spPr>
          <a:xfrm>
            <a:off x="808968" y="1898874"/>
            <a:ext cx="3553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3.60 mm diameter is in contact with pintle (or below 10 um voxel resolution over ½ of diameter) when closed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D11485-D0FD-A881-B372-15F34DE5A12B}"/>
              </a:ext>
            </a:extLst>
          </p:cNvPr>
          <p:cNvCxnSpPr/>
          <p:nvPr/>
        </p:nvCxnSpPr>
        <p:spPr>
          <a:xfrm>
            <a:off x="3154517" y="3019425"/>
            <a:ext cx="2093758" cy="131445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60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272" y="154236"/>
            <a:ext cx="6029325" cy="746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22" y="2090737"/>
            <a:ext cx="2819400" cy="2790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012" y="2090737"/>
            <a:ext cx="2847975" cy="2676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0517" y="713678"/>
            <a:ext cx="6563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What happens in this region as the needle lifts?</a:t>
            </a:r>
          </a:p>
        </p:txBody>
      </p:sp>
      <p:sp>
        <p:nvSpPr>
          <p:cNvPr id="12" name="Freeform 11"/>
          <p:cNvSpPr/>
          <p:nvPr/>
        </p:nvSpPr>
        <p:spPr>
          <a:xfrm>
            <a:off x="8437773" y="2379643"/>
            <a:ext cx="837282" cy="2489812"/>
          </a:xfrm>
          <a:custGeom>
            <a:avLst/>
            <a:gdLst>
              <a:gd name="connsiteX0" fmla="*/ 694062 w 694062"/>
              <a:gd name="connsiteY0" fmla="*/ 77118 h 2489812"/>
              <a:gd name="connsiteX1" fmla="*/ 694062 w 694062"/>
              <a:gd name="connsiteY1" fmla="*/ 2401677 h 2489812"/>
              <a:gd name="connsiteX2" fmla="*/ 616944 w 694062"/>
              <a:gd name="connsiteY2" fmla="*/ 2489812 h 2489812"/>
              <a:gd name="connsiteX3" fmla="*/ 0 w 694062"/>
              <a:gd name="connsiteY3" fmla="*/ 1542362 h 2489812"/>
              <a:gd name="connsiteX4" fmla="*/ 0 w 694062"/>
              <a:gd name="connsiteY4" fmla="*/ 991518 h 2489812"/>
              <a:gd name="connsiteX5" fmla="*/ 583894 w 694062"/>
              <a:gd name="connsiteY5" fmla="*/ 0 h 2489812"/>
              <a:gd name="connsiteX6" fmla="*/ 694062 w 694062"/>
              <a:gd name="connsiteY6" fmla="*/ 77118 h 2489812"/>
              <a:gd name="connsiteX0" fmla="*/ 694062 w 694062"/>
              <a:gd name="connsiteY0" fmla="*/ 77118 h 2489812"/>
              <a:gd name="connsiteX1" fmla="*/ 694062 w 694062"/>
              <a:gd name="connsiteY1" fmla="*/ 2401677 h 2489812"/>
              <a:gd name="connsiteX2" fmla="*/ 616944 w 694062"/>
              <a:gd name="connsiteY2" fmla="*/ 2489812 h 2489812"/>
              <a:gd name="connsiteX3" fmla="*/ 0 w 694062"/>
              <a:gd name="connsiteY3" fmla="*/ 1542362 h 2489812"/>
              <a:gd name="connsiteX4" fmla="*/ 0 w 694062"/>
              <a:gd name="connsiteY4" fmla="*/ 936433 h 2489812"/>
              <a:gd name="connsiteX5" fmla="*/ 583894 w 694062"/>
              <a:gd name="connsiteY5" fmla="*/ 0 h 2489812"/>
              <a:gd name="connsiteX6" fmla="*/ 694062 w 694062"/>
              <a:gd name="connsiteY6" fmla="*/ 77118 h 2489812"/>
              <a:gd name="connsiteX0" fmla="*/ 837282 w 837282"/>
              <a:gd name="connsiteY0" fmla="*/ 220337 h 2489812"/>
              <a:gd name="connsiteX1" fmla="*/ 694062 w 837282"/>
              <a:gd name="connsiteY1" fmla="*/ 2401677 h 2489812"/>
              <a:gd name="connsiteX2" fmla="*/ 616944 w 837282"/>
              <a:gd name="connsiteY2" fmla="*/ 2489812 h 2489812"/>
              <a:gd name="connsiteX3" fmla="*/ 0 w 837282"/>
              <a:gd name="connsiteY3" fmla="*/ 1542362 h 2489812"/>
              <a:gd name="connsiteX4" fmla="*/ 0 w 837282"/>
              <a:gd name="connsiteY4" fmla="*/ 936433 h 2489812"/>
              <a:gd name="connsiteX5" fmla="*/ 583894 w 837282"/>
              <a:gd name="connsiteY5" fmla="*/ 0 h 2489812"/>
              <a:gd name="connsiteX6" fmla="*/ 837282 w 837282"/>
              <a:gd name="connsiteY6" fmla="*/ 220337 h 2489812"/>
              <a:gd name="connsiteX0" fmla="*/ 837282 w 837282"/>
              <a:gd name="connsiteY0" fmla="*/ 220337 h 2489812"/>
              <a:gd name="connsiteX1" fmla="*/ 826265 w 837282"/>
              <a:gd name="connsiteY1" fmla="*/ 2247441 h 2489812"/>
              <a:gd name="connsiteX2" fmla="*/ 616944 w 837282"/>
              <a:gd name="connsiteY2" fmla="*/ 2489812 h 2489812"/>
              <a:gd name="connsiteX3" fmla="*/ 0 w 837282"/>
              <a:gd name="connsiteY3" fmla="*/ 1542362 h 2489812"/>
              <a:gd name="connsiteX4" fmla="*/ 0 w 837282"/>
              <a:gd name="connsiteY4" fmla="*/ 936433 h 2489812"/>
              <a:gd name="connsiteX5" fmla="*/ 583894 w 837282"/>
              <a:gd name="connsiteY5" fmla="*/ 0 h 2489812"/>
              <a:gd name="connsiteX6" fmla="*/ 837282 w 837282"/>
              <a:gd name="connsiteY6" fmla="*/ 220337 h 2489812"/>
              <a:gd name="connsiteX0" fmla="*/ 837282 w 837282"/>
              <a:gd name="connsiteY0" fmla="*/ 204626 h 2489812"/>
              <a:gd name="connsiteX1" fmla="*/ 826265 w 837282"/>
              <a:gd name="connsiteY1" fmla="*/ 2247441 h 2489812"/>
              <a:gd name="connsiteX2" fmla="*/ 616944 w 837282"/>
              <a:gd name="connsiteY2" fmla="*/ 2489812 h 2489812"/>
              <a:gd name="connsiteX3" fmla="*/ 0 w 837282"/>
              <a:gd name="connsiteY3" fmla="*/ 1542362 h 2489812"/>
              <a:gd name="connsiteX4" fmla="*/ 0 w 837282"/>
              <a:gd name="connsiteY4" fmla="*/ 936433 h 2489812"/>
              <a:gd name="connsiteX5" fmla="*/ 583894 w 837282"/>
              <a:gd name="connsiteY5" fmla="*/ 0 h 2489812"/>
              <a:gd name="connsiteX6" fmla="*/ 837282 w 837282"/>
              <a:gd name="connsiteY6" fmla="*/ 204626 h 248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7282" h="2489812">
                <a:moveTo>
                  <a:pt x="837282" y="204626"/>
                </a:moveTo>
                <a:cubicBezTo>
                  <a:pt x="833610" y="880327"/>
                  <a:pt x="829937" y="1571740"/>
                  <a:pt x="826265" y="2247441"/>
                </a:cubicBezTo>
                <a:lnTo>
                  <a:pt x="616944" y="2489812"/>
                </a:lnTo>
                <a:lnTo>
                  <a:pt x="0" y="1542362"/>
                </a:lnTo>
                <a:lnTo>
                  <a:pt x="0" y="936433"/>
                </a:lnTo>
                <a:lnTo>
                  <a:pt x="583894" y="0"/>
                </a:lnTo>
                <a:lnTo>
                  <a:pt x="837282" y="204626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2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22" y="183407"/>
            <a:ext cx="7524708" cy="752165"/>
          </a:xfrm>
        </p:spPr>
        <p:txBody>
          <a:bodyPr>
            <a:normAutofit/>
          </a:bodyPr>
          <a:lstStyle/>
          <a:p>
            <a:r>
              <a:rPr lang="en-US" sz="2400"/>
              <a:t>Needle motion measurements Wu 2025 (KAUST)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44388" y="935572"/>
            <a:ext cx="3626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https://doi.org/10.1063/5.0252859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31" y="2518702"/>
            <a:ext cx="5212678" cy="392769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58374" y="2363148"/>
            <a:ext cx="0" cy="4083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24910" y="2363148"/>
            <a:ext cx="0" cy="4083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24910" y="5740343"/>
            <a:ext cx="233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35160" y="1947693"/>
            <a:ext cx="195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0.16 ms ramp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072" y="2525500"/>
            <a:ext cx="5636285" cy="39208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373" y="306142"/>
            <a:ext cx="2926093" cy="20108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44387" y="1595372"/>
            <a:ext cx="4005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Using time-varying lift to compute theoretical flow limit, Wu et al. measured C</a:t>
            </a:r>
            <a:r>
              <a:rPr lang="en-US" b="1" baseline="-25000"/>
              <a:t>d</a:t>
            </a:r>
            <a:r>
              <a:rPr lang="en-US" b="1"/>
              <a:t> = 0.8 with P</a:t>
            </a:r>
            <a:r>
              <a:rPr lang="en-US" b="1" baseline="-25000"/>
              <a:t>inj </a:t>
            </a:r>
            <a:r>
              <a:rPr lang="en-US" b="1"/>
              <a:t>= 50 bar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6551D-56A5-00F4-37CF-87C0D190CA0E}"/>
              </a:ext>
            </a:extLst>
          </p:cNvPr>
          <p:cNvSpPr txBox="1"/>
          <p:nvPr/>
        </p:nvSpPr>
        <p:spPr>
          <a:xfrm>
            <a:off x="2906735" y="2792158"/>
            <a:ext cx="195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~ 54 </a:t>
            </a:r>
            <a:r>
              <a:rPr lang="en-US">
                <a:latin typeface="Symbol" panose="05050102010706020507" pitchFamily="18" charset="2"/>
              </a:rPr>
              <a:t>m</a:t>
            </a:r>
            <a:r>
              <a:rPr lang="en-US"/>
              <a:t>m lift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B3AB1C-D96D-6DD2-1E17-95FB0FC806C4}"/>
              </a:ext>
            </a:extLst>
          </p:cNvPr>
          <p:cNvCxnSpPr/>
          <p:nvPr/>
        </p:nvCxnSpPr>
        <p:spPr>
          <a:xfrm>
            <a:off x="3381375" y="3161490"/>
            <a:ext cx="209550" cy="26751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13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272" y="154236"/>
            <a:ext cx="6029325" cy="746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60552" y="5552341"/>
            <a:ext cx="318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flow will restrict at smaller diameter/annular opening</a:t>
            </a:r>
          </a:p>
        </p:txBody>
      </p:sp>
      <p:sp>
        <p:nvSpPr>
          <p:cNvPr id="12" name="Freeform 11"/>
          <p:cNvSpPr/>
          <p:nvPr/>
        </p:nvSpPr>
        <p:spPr>
          <a:xfrm>
            <a:off x="8204309" y="2379643"/>
            <a:ext cx="837282" cy="2489812"/>
          </a:xfrm>
          <a:custGeom>
            <a:avLst/>
            <a:gdLst>
              <a:gd name="connsiteX0" fmla="*/ 694062 w 694062"/>
              <a:gd name="connsiteY0" fmla="*/ 77118 h 2489812"/>
              <a:gd name="connsiteX1" fmla="*/ 694062 w 694062"/>
              <a:gd name="connsiteY1" fmla="*/ 2401677 h 2489812"/>
              <a:gd name="connsiteX2" fmla="*/ 616944 w 694062"/>
              <a:gd name="connsiteY2" fmla="*/ 2489812 h 2489812"/>
              <a:gd name="connsiteX3" fmla="*/ 0 w 694062"/>
              <a:gd name="connsiteY3" fmla="*/ 1542362 h 2489812"/>
              <a:gd name="connsiteX4" fmla="*/ 0 w 694062"/>
              <a:gd name="connsiteY4" fmla="*/ 991518 h 2489812"/>
              <a:gd name="connsiteX5" fmla="*/ 583894 w 694062"/>
              <a:gd name="connsiteY5" fmla="*/ 0 h 2489812"/>
              <a:gd name="connsiteX6" fmla="*/ 694062 w 694062"/>
              <a:gd name="connsiteY6" fmla="*/ 77118 h 2489812"/>
              <a:gd name="connsiteX0" fmla="*/ 694062 w 694062"/>
              <a:gd name="connsiteY0" fmla="*/ 77118 h 2489812"/>
              <a:gd name="connsiteX1" fmla="*/ 694062 w 694062"/>
              <a:gd name="connsiteY1" fmla="*/ 2401677 h 2489812"/>
              <a:gd name="connsiteX2" fmla="*/ 616944 w 694062"/>
              <a:gd name="connsiteY2" fmla="*/ 2489812 h 2489812"/>
              <a:gd name="connsiteX3" fmla="*/ 0 w 694062"/>
              <a:gd name="connsiteY3" fmla="*/ 1542362 h 2489812"/>
              <a:gd name="connsiteX4" fmla="*/ 0 w 694062"/>
              <a:gd name="connsiteY4" fmla="*/ 936433 h 2489812"/>
              <a:gd name="connsiteX5" fmla="*/ 583894 w 694062"/>
              <a:gd name="connsiteY5" fmla="*/ 0 h 2489812"/>
              <a:gd name="connsiteX6" fmla="*/ 694062 w 694062"/>
              <a:gd name="connsiteY6" fmla="*/ 77118 h 2489812"/>
              <a:gd name="connsiteX0" fmla="*/ 837282 w 837282"/>
              <a:gd name="connsiteY0" fmla="*/ 220337 h 2489812"/>
              <a:gd name="connsiteX1" fmla="*/ 694062 w 837282"/>
              <a:gd name="connsiteY1" fmla="*/ 2401677 h 2489812"/>
              <a:gd name="connsiteX2" fmla="*/ 616944 w 837282"/>
              <a:gd name="connsiteY2" fmla="*/ 2489812 h 2489812"/>
              <a:gd name="connsiteX3" fmla="*/ 0 w 837282"/>
              <a:gd name="connsiteY3" fmla="*/ 1542362 h 2489812"/>
              <a:gd name="connsiteX4" fmla="*/ 0 w 837282"/>
              <a:gd name="connsiteY4" fmla="*/ 936433 h 2489812"/>
              <a:gd name="connsiteX5" fmla="*/ 583894 w 837282"/>
              <a:gd name="connsiteY5" fmla="*/ 0 h 2489812"/>
              <a:gd name="connsiteX6" fmla="*/ 837282 w 837282"/>
              <a:gd name="connsiteY6" fmla="*/ 220337 h 2489812"/>
              <a:gd name="connsiteX0" fmla="*/ 837282 w 837282"/>
              <a:gd name="connsiteY0" fmla="*/ 220337 h 2489812"/>
              <a:gd name="connsiteX1" fmla="*/ 826265 w 837282"/>
              <a:gd name="connsiteY1" fmla="*/ 2247441 h 2489812"/>
              <a:gd name="connsiteX2" fmla="*/ 616944 w 837282"/>
              <a:gd name="connsiteY2" fmla="*/ 2489812 h 2489812"/>
              <a:gd name="connsiteX3" fmla="*/ 0 w 837282"/>
              <a:gd name="connsiteY3" fmla="*/ 1542362 h 2489812"/>
              <a:gd name="connsiteX4" fmla="*/ 0 w 837282"/>
              <a:gd name="connsiteY4" fmla="*/ 936433 h 2489812"/>
              <a:gd name="connsiteX5" fmla="*/ 583894 w 837282"/>
              <a:gd name="connsiteY5" fmla="*/ 0 h 2489812"/>
              <a:gd name="connsiteX6" fmla="*/ 837282 w 837282"/>
              <a:gd name="connsiteY6" fmla="*/ 220337 h 2489812"/>
              <a:gd name="connsiteX0" fmla="*/ 837282 w 837282"/>
              <a:gd name="connsiteY0" fmla="*/ 204626 h 2489812"/>
              <a:gd name="connsiteX1" fmla="*/ 826265 w 837282"/>
              <a:gd name="connsiteY1" fmla="*/ 2247441 h 2489812"/>
              <a:gd name="connsiteX2" fmla="*/ 616944 w 837282"/>
              <a:gd name="connsiteY2" fmla="*/ 2489812 h 2489812"/>
              <a:gd name="connsiteX3" fmla="*/ 0 w 837282"/>
              <a:gd name="connsiteY3" fmla="*/ 1542362 h 2489812"/>
              <a:gd name="connsiteX4" fmla="*/ 0 w 837282"/>
              <a:gd name="connsiteY4" fmla="*/ 936433 h 2489812"/>
              <a:gd name="connsiteX5" fmla="*/ 583894 w 837282"/>
              <a:gd name="connsiteY5" fmla="*/ 0 h 2489812"/>
              <a:gd name="connsiteX6" fmla="*/ 837282 w 837282"/>
              <a:gd name="connsiteY6" fmla="*/ 204626 h 248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7282" h="2489812">
                <a:moveTo>
                  <a:pt x="837282" y="204626"/>
                </a:moveTo>
                <a:cubicBezTo>
                  <a:pt x="833610" y="880327"/>
                  <a:pt x="829937" y="1571740"/>
                  <a:pt x="826265" y="2247441"/>
                </a:cubicBezTo>
                <a:lnTo>
                  <a:pt x="616944" y="2489812"/>
                </a:lnTo>
                <a:lnTo>
                  <a:pt x="0" y="1542362"/>
                </a:lnTo>
                <a:lnTo>
                  <a:pt x="0" y="936433"/>
                </a:lnTo>
                <a:lnTo>
                  <a:pt x="583894" y="0"/>
                </a:lnTo>
                <a:lnTo>
                  <a:pt x="837282" y="204626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>
            <a:spLocks noChangeAspect="1"/>
          </p:cNvSpPr>
          <p:nvPr/>
        </p:nvSpPr>
        <p:spPr>
          <a:xfrm rot="5400000">
            <a:off x="-388466" y="-1996046"/>
            <a:ext cx="3349128" cy="9959248"/>
          </a:xfrm>
          <a:custGeom>
            <a:avLst/>
            <a:gdLst>
              <a:gd name="connsiteX0" fmla="*/ 694062 w 694062"/>
              <a:gd name="connsiteY0" fmla="*/ 77118 h 2489812"/>
              <a:gd name="connsiteX1" fmla="*/ 694062 w 694062"/>
              <a:gd name="connsiteY1" fmla="*/ 2401677 h 2489812"/>
              <a:gd name="connsiteX2" fmla="*/ 616944 w 694062"/>
              <a:gd name="connsiteY2" fmla="*/ 2489812 h 2489812"/>
              <a:gd name="connsiteX3" fmla="*/ 0 w 694062"/>
              <a:gd name="connsiteY3" fmla="*/ 1542362 h 2489812"/>
              <a:gd name="connsiteX4" fmla="*/ 0 w 694062"/>
              <a:gd name="connsiteY4" fmla="*/ 991518 h 2489812"/>
              <a:gd name="connsiteX5" fmla="*/ 583894 w 694062"/>
              <a:gd name="connsiteY5" fmla="*/ 0 h 2489812"/>
              <a:gd name="connsiteX6" fmla="*/ 694062 w 694062"/>
              <a:gd name="connsiteY6" fmla="*/ 77118 h 2489812"/>
              <a:gd name="connsiteX0" fmla="*/ 694062 w 694062"/>
              <a:gd name="connsiteY0" fmla="*/ 77118 h 2489812"/>
              <a:gd name="connsiteX1" fmla="*/ 694062 w 694062"/>
              <a:gd name="connsiteY1" fmla="*/ 2401677 h 2489812"/>
              <a:gd name="connsiteX2" fmla="*/ 616944 w 694062"/>
              <a:gd name="connsiteY2" fmla="*/ 2489812 h 2489812"/>
              <a:gd name="connsiteX3" fmla="*/ 0 w 694062"/>
              <a:gd name="connsiteY3" fmla="*/ 1542362 h 2489812"/>
              <a:gd name="connsiteX4" fmla="*/ 0 w 694062"/>
              <a:gd name="connsiteY4" fmla="*/ 936433 h 2489812"/>
              <a:gd name="connsiteX5" fmla="*/ 583894 w 694062"/>
              <a:gd name="connsiteY5" fmla="*/ 0 h 2489812"/>
              <a:gd name="connsiteX6" fmla="*/ 694062 w 694062"/>
              <a:gd name="connsiteY6" fmla="*/ 77118 h 2489812"/>
              <a:gd name="connsiteX0" fmla="*/ 837282 w 837282"/>
              <a:gd name="connsiteY0" fmla="*/ 220337 h 2489812"/>
              <a:gd name="connsiteX1" fmla="*/ 694062 w 837282"/>
              <a:gd name="connsiteY1" fmla="*/ 2401677 h 2489812"/>
              <a:gd name="connsiteX2" fmla="*/ 616944 w 837282"/>
              <a:gd name="connsiteY2" fmla="*/ 2489812 h 2489812"/>
              <a:gd name="connsiteX3" fmla="*/ 0 w 837282"/>
              <a:gd name="connsiteY3" fmla="*/ 1542362 h 2489812"/>
              <a:gd name="connsiteX4" fmla="*/ 0 w 837282"/>
              <a:gd name="connsiteY4" fmla="*/ 936433 h 2489812"/>
              <a:gd name="connsiteX5" fmla="*/ 583894 w 837282"/>
              <a:gd name="connsiteY5" fmla="*/ 0 h 2489812"/>
              <a:gd name="connsiteX6" fmla="*/ 837282 w 837282"/>
              <a:gd name="connsiteY6" fmla="*/ 220337 h 2489812"/>
              <a:gd name="connsiteX0" fmla="*/ 837282 w 837282"/>
              <a:gd name="connsiteY0" fmla="*/ 220337 h 2489812"/>
              <a:gd name="connsiteX1" fmla="*/ 826265 w 837282"/>
              <a:gd name="connsiteY1" fmla="*/ 2247441 h 2489812"/>
              <a:gd name="connsiteX2" fmla="*/ 616944 w 837282"/>
              <a:gd name="connsiteY2" fmla="*/ 2489812 h 2489812"/>
              <a:gd name="connsiteX3" fmla="*/ 0 w 837282"/>
              <a:gd name="connsiteY3" fmla="*/ 1542362 h 2489812"/>
              <a:gd name="connsiteX4" fmla="*/ 0 w 837282"/>
              <a:gd name="connsiteY4" fmla="*/ 936433 h 2489812"/>
              <a:gd name="connsiteX5" fmla="*/ 583894 w 837282"/>
              <a:gd name="connsiteY5" fmla="*/ 0 h 2489812"/>
              <a:gd name="connsiteX6" fmla="*/ 837282 w 837282"/>
              <a:gd name="connsiteY6" fmla="*/ 220337 h 2489812"/>
              <a:gd name="connsiteX0" fmla="*/ 837282 w 837282"/>
              <a:gd name="connsiteY0" fmla="*/ 204626 h 2489812"/>
              <a:gd name="connsiteX1" fmla="*/ 826265 w 837282"/>
              <a:gd name="connsiteY1" fmla="*/ 2247441 h 2489812"/>
              <a:gd name="connsiteX2" fmla="*/ 616944 w 837282"/>
              <a:gd name="connsiteY2" fmla="*/ 2489812 h 2489812"/>
              <a:gd name="connsiteX3" fmla="*/ 0 w 837282"/>
              <a:gd name="connsiteY3" fmla="*/ 1542362 h 2489812"/>
              <a:gd name="connsiteX4" fmla="*/ 0 w 837282"/>
              <a:gd name="connsiteY4" fmla="*/ 936433 h 2489812"/>
              <a:gd name="connsiteX5" fmla="*/ 583894 w 837282"/>
              <a:gd name="connsiteY5" fmla="*/ 0 h 2489812"/>
              <a:gd name="connsiteX6" fmla="*/ 837282 w 837282"/>
              <a:gd name="connsiteY6" fmla="*/ 204626 h 248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7282" h="2489812">
                <a:moveTo>
                  <a:pt x="837282" y="204626"/>
                </a:moveTo>
                <a:cubicBezTo>
                  <a:pt x="833610" y="880327"/>
                  <a:pt x="829937" y="1571740"/>
                  <a:pt x="826265" y="2247441"/>
                </a:cubicBezTo>
                <a:lnTo>
                  <a:pt x="616944" y="2489812"/>
                </a:lnTo>
                <a:lnTo>
                  <a:pt x="0" y="1542362"/>
                </a:lnTo>
                <a:lnTo>
                  <a:pt x="0" y="936433"/>
                </a:lnTo>
                <a:lnTo>
                  <a:pt x="583894" y="0"/>
                </a:lnTo>
                <a:lnTo>
                  <a:pt x="837282" y="204626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255155" y="4246885"/>
            <a:ext cx="1021404" cy="1245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5262664" y="4260715"/>
            <a:ext cx="1955259" cy="1225685"/>
          </a:xfrm>
          <a:custGeom>
            <a:avLst/>
            <a:gdLst>
              <a:gd name="connsiteX0" fmla="*/ 1011676 w 1955259"/>
              <a:gd name="connsiteY0" fmla="*/ 0 h 1225685"/>
              <a:gd name="connsiteX1" fmla="*/ 0 w 1955259"/>
              <a:gd name="connsiteY1" fmla="*/ 1225685 h 1225685"/>
              <a:gd name="connsiteX2" fmla="*/ 1955259 w 1955259"/>
              <a:gd name="connsiteY2" fmla="*/ 1225685 h 1225685"/>
              <a:gd name="connsiteX3" fmla="*/ 1011676 w 1955259"/>
              <a:gd name="connsiteY3" fmla="*/ 0 h 122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259" h="1225685">
                <a:moveTo>
                  <a:pt x="1011676" y="0"/>
                </a:moveTo>
                <a:lnTo>
                  <a:pt x="0" y="1225685"/>
                </a:lnTo>
                <a:lnTo>
                  <a:pt x="1955259" y="1225685"/>
                </a:lnTo>
                <a:lnTo>
                  <a:pt x="1011676" y="0"/>
                </a:lnTo>
                <a:close/>
              </a:path>
            </a:pathLst>
          </a:custGeom>
          <a:solidFill>
            <a:schemeClr val="accent2">
              <a:alpha val="3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464299" y="4626264"/>
            <a:ext cx="291830" cy="2626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58191" y="4030610"/>
            <a:ext cx="291830" cy="26264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5453462" y="4649822"/>
            <a:ext cx="291830" cy="252919"/>
          </a:xfrm>
          <a:custGeom>
            <a:avLst/>
            <a:gdLst>
              <a:gd name="connsiteX0" fmla="*/ 0 w 291830"/>
              <a:gd name="connsiteY0" fmla="*/ 0 h 252919"/>
              <a:gd name="connsiteX1" fmla="*/ 68094 w 291830"/>
              <a:gd name="connsiteY1" fmla="*/ 145915 h 252919"/>
              <a:gd name="connsiteX2" fmla="*/ 291830 w 291830"/>
              <a:gd name="connsiteY2" fmla="*/ 252919 h 252919"/>
              <a:gd name="connsiteX0" fmla="*/ 0 w 291830"/>
              <a:gd name="connsiteY0" fmla="*/ 0 h 252919"/>
              <a:gd name="connsiteX1" fmla="*/ 97277 w 291830"/>
              <a:gd name="connsiteY1" fmla="*/ 145915 h 252919"/>
              <a:gd name="connsiteX2" fmla="*/ 291830 w 291830"/>
              <a:gd name="connsiteY2" fmla="*/ 252919 h 2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830" h="252919">
                <a:moveTo>
                  <a:pt x="0" y="0"/>
                </a:moveTo>
                <a:cubicBezTo>
                  <a:pt x="9728" y="51881"/>
                  <a:pt x="48639" y="103762"/>
                  <a:pt x="97277" y="145915"/>
                </a:cubicBezTo>
                <a:cubicBezTo>
                  <a:pt x="145915" y="188068"/>
                  <a:pt x="204281" y="220493"/>
                  <a:pt x="291830" y="2529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02" y="154236"/>
            <a:ext cx="4257675" cy="3248025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41085" y="2473286"/>
                <a:ext cx="14073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085" y="2473286"/>
                <a:ext cx="1407308" cy="276999"/>
              </a:xfrm>
              <a:prstGeom prst="rect">
                <a:avLst/>
              </a:prstGeom>
              <a:blipFill>
                <a:blip r:embed="rId5"/>
                <a:stretch>
                  <a:fillRect l="-2174" t="-4444" r="-260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48318" y="502071"/>
                <a:ext cx="14073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18" y="502071"/>
                <a:ext cx="1407308" cy="276999"/>
              </a:xfrm>
              <a:prstGeom prst="rect">
                <a:avLst/>
              </a:prstGeom>
              <a:blipFill>
                <a:blip r:embed="rId6"/>
                <a:stretch>
                  <a:fillRect l="-2165" t="-2174" r="-216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5177" t="25698" r="52673" b="59801"/>
          <a:stretch/>
        </p:blipFill>
        <p:spPr>
          <a:xfrm rot="5400000">
            <a:off x="58817" y="4019273"/>
            <a:ext cx="3060250" cy="2481282"/>
          </a:xfrm>
          <a:prstGeom prst="rect">
            <a:avLst/>
          </a:prstGeom>
        </p:spPr>
      </p:pic>
      <p:cxnSp>
        <p:nvCxnSpPr>
          <p:cNvPr id="21" name="Straight Connector 20"/>
          <p:cNvCxnSpPr>
            <a:endCxn id="15" idx="1"/>
          </p:cNvCxnSpPr>
          <p:nvPr/>
        </p:nvCxnSpPr>
        <p:spPr>
          <a:xfrm flipV="1">
            <a:off x="4307305" y="4795737"/>
            <a:ext cx="1243434" cy="69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48393" y="6258988"/>
            <a:ext cx="58753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/>
              <a:t>Minimum flow area is is actually a catenoid, not a cone! </a:t>
            </a:r>
          </a:p>
          <a:p>
            <a:r>
              <a:rPr lang="en-US" sz="1000"/>
              <a:t>https://math.stackexchange.com/questions/2930021/why-is-the-catenoid-the-minimal-surface-of-revolution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56630" y="1131917"/>
            <a:ext cx="3185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Using the smaller seat diameter has about a 10% effect on perceived flow area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8549" y="2674746"/>
            <a:ext cx="2239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flow already in divergent section at annulus exit</a:t>
            </a:r>
          </a:p>
        </p:txBody>
      </p:sp>
    </p:spTree>
    <p:extLst>
      <p:ext uri="{BB962C8B-B14F-4D97-AF65-F5344CB8AC3E}">
        <p14:creationId xmlns:p14="http://schemas.microsoft.com/office/powerpoint/2010/main" val="193166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0552" y="5552341"/>
            <a:ext cx="318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flow will restrict at smaller diameter/annular opening</a:t>
            </a:r>
          </a:p>
        </p:txBody>
      </p:sp>
      <p:sp>
        <p:nvSpPr>
          <p:cNvPr id="7" name="Freeform 6"/>
          <p:cNvSpPr>
            <a:spLocks noChangeAspect="1"/>
          </p:cNvSpPr>
          <p:nvPr/>
        </p:nvSpPr>
        <p:spPr>
          <a:xfrm rot="5400000">
            <a:off x="-388466" y="-1996046"/>
            <a:ext cx="3349128" cy="9959248"/>
          </a:xfrm>
          <a:custGeom>
            <a:avLst/>
            <a:gdLst>
              <a:gd name="connsiteX0" fmla="*/ 694062 w 694062"/>
              <a:gd name="connsiteY0" fmla="*/ 77118 h 2489812"/>
              <a:gd name="connsiteX1" fmla="*/ 694062 w 694062"/>
              <a:gd name="connsiteY1" fmla="*/ 2401677 h 2489812"/>
              <a:gd name="connsiteX2" fmla="*/ 616944 w 694062"/>
              <a:gd name="connsiteY2" fmla="*/ 2489812 h 2489812"/>
              <a:gd name="connsiteX3" fmla="*/ 0 w 694062"/>
              <a:gd name="connsiteY3" fmla="*/ 1542362 h 2489812"/>
              <a:gd name="connsiteX4" fmla="*/ 0 w 694062"/>
              <a:gd name="connsiteY4" fmla="*/ 991518 h 2489812"/>
              <a:gd name="connsiteX5" fmla="*/ 583894 w 694062"/>
              <a:gd name="connsiteY5" fmla="*/ 0 h 2489812"/>
              <a:gd name="connsiteX6" fmla="*/ 694062 w 694062"/>
              <a:gd name="connsiteY6" fmla="*/ 77118 h 2489812"/>
              <a:gd name="connsiteX0" fmla="*/ 694062 w 694062"/>
              <a:gd name="connsiteY0" fmla="*/ 77118 h 2489812"/>
              <a:gd name="connsiteX1" fmla="*/ 694062 w 694062"/>
              <a:gd name="connsiteY1" fmla="*/ 2401677 h 2489812"/>
              <a:gd name="connsiteX2" fmla="*/ 616944 w 694062"/>
              <a:gd name="connsiteY2" fmla="*/ 2489812 h 2489812"/>
              <a:gd name="connsiteX3" fmla="*/ 0 w 694062"/>
              <a:gd name="connsiteY3" fmla="*/ 1542362 h 2489812"/>
              <a:gd name="connsiteX4" fmla="*/ 0 w 694062"/>
              <a:gd name="connsiteY4" fmla="*/ 936433 h 2489812"/>
              <a:gd name="connsiteX5" fmla="*/ 583894 w 694062"/>
              <a:gd name="connsiteY5" fmla="*/ 0 h 2489812"/>
              <a:gd name="connsiteX6" fmla="*/ 694062 w 694062"/>
              <a:gd name="connsiteY6" fmla="*/ 77118 h 2489812"/>
              <a:gd name="connsiteX0" fmla="*/ 837282 w 837282"/>
              <a:gd name="connsiteY0" fmla="*/ 220337 h 2489812"/>
              <a:gd name="connsiteX1" fmla="*/ 694062 w 837282"/>
              <a:gd name="connsiteY1" fmla="*/ 2401677 h 2489812"/>
              <a:gd name="connsiteX2" fmla="*/ 616944 w 837282"/>
              <a:gd name="connsiteY2" fmla="*/ 2489812 h 2489812"/>
              <a:gd name="connsiteX3" fmla="*/ 0 w 837282"/>
              <a:gd name="connsiteY3" fmla="*/ 1542362 h 2489812"/>
              <a:gd name="connsiteX4" fmla="*/ 0 w 837282"/>
              <a:gd name="connsiteY4" fmla="*/ 936433 h 2489812"/>
              <a:gd name="connsiteX5" fmla="*/ 583894 w 837282"/>
              <a:gd name="connsiteY5" fmla="*/ 0 h 2489812"/>
              <a:gd name="connsiteX6" fmla="*/ 837282 w 837282"/>
              <a:gd name="connsiteY6" fmla="*/ 220337 h 2489812"/>
              <a:gd name="connsiteX0" fmla="*/ 837282 w 837282"/>
              <a:gd name="connsiteY0" fmla="*/ 220337 h 2489812"/>
              <a:gd name="connsiteX1" fmla="*/ 826265 w 837282"/>
              <a:gd name="connsiteY1" fmla="*/ 2247441 h 2489812"/>
              <a:gd name="connsiteX2" fmla="*/ 616944 w 837282"/>
              <a:gd name="connsiteY2" fmla="*/ 2489812 h 2489812"/>
              <a:gd name="connsiteX3" fmla="*/ 0 w 837282"/>
              <a:gd name="connsiteY3" fmla="*/ 1542362 h 2489812"/>
              <a:gd name="connsiteX4" fmla="*/ 0 w 837282"/>
              <a:gd name="connsiteY4" fmla="*/ 936433 h 2489812"/>
              <a:gd name="connsiteX5" fmla="*/ 583894 w 837282"/>
              <a:gd name="connsiteY5" fmla="*/ 0 h 2489812"/>
              <a:gd name="connsiteX6" fmla="*/ 837282 w 837282"/>
              <a:gd name="connsiteY6" fmla="*/ 220337 h 2489812"/>
              <a:gd name="connsiteX0" fmla="*/ 837282 w 837282"/>
              <a:gd name="connsiteY0" fmla="*/ 204626 h 2489812"/>
              <a:gd name="connsiteX1" fmla="*/ 826265 w 837282"/>
              <a:gd name="connsiteY1" fmla="*/ 2247441 h 2489812"/>
              <a:gd name="connsiteX2" fmla="*/ 616944 w 837282"/>
              <a:gd name="connsiteY2" fmla="*/ 2489812 h 2489812"/>
              <a:gd name="connsiteX3" fmla="*/ 0 w 837282"/>
              <a:gd name="connsiteY3" fmla="*/ 1542362 h 2489812"/>
              <a:gd name="connsiteX4" fmla="*/ 0 w 837282"/>
              <a:gd name="connsiteY4" fmla="*/ 936433 h 2489812"/>
              <a:gd name="connsiteX5" fmla="*/ 583894 w 837282"/>
              <a:gd name="connsiteY5" fmla="*/ 0 h 2489812"/>
              <a:gd name="connsiteX6" fmla="*/ 837282 w 837282"/>
              <a:gd name="connsiteY6" fmla="*/ 204626 h 248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7282" h="2489812">
                <a:moveTo>
                  <a:pt x="837282" y="204626"/>
                </a:moveTo>
                <a:cubicBezTo>
                  <a:pt x="833610" y="880327"/>
                  <a:pt x="829937" y="1571740"/>
                  <a:pt x="826265" y="2247441"/>
                </a:cubicBezTo>
                <a:lnTo>
                  <a:pt x="616944" y="2489812"/>
                </a:lnTo>
                <a:lnTo>
                  <a:pt x="0" y="1542362"/>
                </a:lnTo>
                <a:lnTo>
                  <a:pt x="0" y="936433"/>
                </a:lnTo>
                <a:lnTo>
                  <a:pt x="583894" y="0"/>
                </a:lnTo>
                <a:lnTo>
                  <a:pt x="837282" y="204626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255155" y="4246885"/>
            <a:ext cx="1021404" cy="1245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5262664" y="4260715"/>
            <a:ext cx="1955259" cy="1225685"/>
          </a:xfrm>
          <a:custGeom>
            <a:avLst/>
            <a:gdLst>
              <a:gd name="connsiteX0" fmla="*/ 1011676 w 1955259"/>
              <a:gd name="connsiteY0" fmla="*/ 0 h 1225685"/>
              <a:gd name="connsiteX1" fmla="*/ 0 w 1955259"/>
              <a:gd name="connsiteY1" fmla="*/ 1225685 h 1225685"/>
              <a:gd name="connsiteX2" fmla="*/ 1955259 w 1955259"/>
              <a:gd name="connsiteY2" fmla="*/ 1225685 h 1225685"/>
              <a:gd name="connsiteX3" fmla="*/ 1011676 w 1955259"/>
              <a:gd name="connsiteY3" fmla="*/ 0 h 122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259" h="1225685">
                <a:moveTo>
                  <a:pt x="1011676" y="0"/>
                </a:moveTo>
                <a:lnTo>
                  <a:pt x="0" y="1225685"/>
                </a:lnTo>
                <a:lnTo>
                  <a:pt x="1955259" y="1225685"/>
                </a:lnTo>
                <a:lnTo>
                  <a:pt x="1011676" y="0"/>
                </a:lnTo>
                <a:close/>
              </a:path>
            </a:pathLst>
          </a:custGeom>
          <a:solidFill>
            <a:schemeClr val="accent2">
              <a:alpha val="3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464299" y="4626264"/>
            <a:ext cx="291830" cy="2626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58191" y="4030610"/>
            <a:ext cx="291830" cy="26264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5453462" y="4649822"/>
            <a:ext cx="291830" cy="252919"/>
          </a:xfrm>
          <a:custGeom>
            <a:avLst/>
            <a:gdLst>
              <a:gd name="connsiteX0" fmla="*/ 0 w 291830"/>
              <a:gd name="connsiteY0" fmla="*/ 0 h 252919"/>
              <a:gd name="connsiteX1" fmla="*/ 68094 w 291830"/>
              <a:gd name="connsiteY1" fmla="*/ 145915 h 252919"/>
              <a:gd name="connsiteX2" fmla="*/ 291830 w 291830"/>
              <a:gd name="connsiteY2" fmla="*/ 252919 h 252919"/>
              <a:gd name="connsiteX0" fmla="*/ 0 w 291830"/>
              <a:gd name="connsiteY0" fmla="*/ 0 h 252919"/>
              <a:gd name="connsiteX1" fmla="*/ 97277 w 291830"/>
              <a:gd name="connsiteY1" fmla="*/ 145915 h 252919"/>
              <a:gd name="connsiteX2" fmla="*/ 291830 w 291830"/>
              <a:gd name="connsiteY2" fmla="*/ 252919 h 2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830" h="252919">
                <a:moveTo>
                  <a:pt x="0" y="0"/>
                </a:moveTo>
                <a:cubicBezTo>
                  <a:pt x="9728" y="51881"/>
                  <a:pt x="48639" y="103762"/>
                  <a:pt x="97277" y="145915"/>
                </a:cubicBezTo>
                <a:cubicBezTo>
                  <a:pt x="145915" y="188068"/>
                  <a:pt x="204281" y="220493"/>
                  <a:pt x="291830" y="2529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02" y="154236"/>
            <a:ext cx="4257675" cy="3248025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41085" y="2473286"/>
                <a:ext cx="14073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085" y="2473286"/>
                <a:ext cx="1407308" cy="276999"/>
              </a:xfrm>
              <a:prstGeom prst="rect">
                <a:avLst/>
              </a:prstGeom>
              <a:blipFill>
                <a:blip r:embed="rId4"/>
                <a:stretch>
                  <a:fillRect l="-2174" t="-2222" r="-2609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48318" y="502071"/>
                <a:ext cx="14073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18" y="502071"/>
                <a:ext cx="1407308" cy="276999"/>
              </a:xfrm>
              <a:prstGeom prst="rect">
                <a:avLst/>
              </a:prstGeom>
              <a:blipFill>
                <a:blip r:embed="rId5"/>
                <a:stretch>
                  <a:fillRect l="-2165" r="-216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25177" t="25698" r="52673" b="59801"/>
          <a:stretch/>
        </p:blipFill>
        <p:spPr>
          <a:xfrm rot="5400000">
            <a:off x="58817" y="4019273"/>
            <a:ext cx="3060250" cy="2481282"/>
          </a:xfrm>
          <a:prstGeom prst="rect">
            <a:avLst/>
          </a:prstGeom>
        </p:spPr>
      </p:pic>
      <p:cxnSp>
        <p:nvCxnSpPr>
          <p:cNvPr id="21" name="Straight Connector 20"/>
          <p:cNvCxnSpPr>
            <a:endCxn id="15" idx="1"/>
          </p:cNvCxnSpPr>
          <p:nvPr/>
        </p:nvCxnSpPr>
        <p:spPr>
          <a:xfrm flipV="1">
            <a:off x="4307305" y="4795737"/>
            <a:ext cx="1243434" cy="69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48393" y="6258988"/>
            <a:ext cx="58753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/>
              <a:t>Minimum flow area is is actually a catenoid, not a cone! </a:t>
            </a:r>
          </a:p>
          <a:p>
            <a:r>
              <a:rPr lang="en-US" sz="1000"/>
              <a:t>https://math.stackexchange.com/questions/2930021/why-is-the-catenoid-the-minimal-surface-of-revolution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56630" y="1131917"/>
            <a:ext cx="3185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Using the smaller seat diameter has about a 10% effect on perceived flow area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8549" y="2674746"/>
            <a:ext cx="2239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flow already in divergent section at annulus exit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85D6B-B6AA-120F-024C-CC9A0A3FC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7983" y="1833624"/>
            <a:ext cx="3745716" cy="38861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0B1E3D-59E6-D007-251F-D81B4E9D623A}"/>
              </a:ext>
            </a:extLst>
          </p:cNvPr>
          <p:cNvSpPr txBox="1"/>
          <p:nvPr/>
        </p:nvSpPr>
        <p:spPr>
          <a:xfrm>
            <a:off x="8097983" y="1157135"/>
            <a:ext cx="382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STL file provided by KAUST (Zaihi &amp; Im) at 54.4 </a:t>
            </a:r>
            <a:r>
              <a:rPr lang="en-US" b="1">
                <a:latin typeface="Symbol" panose="05050102010706020507" pitchFamily="18" charset="2"/>
              </a:rPr>
              <a:t>m</a:t>
            </a:r>
            <a:r>
              <a:rPr lang="en-US" b="1"/>
              <a:t>m lift height</a:t>
            </a:r>
          </a:p>
        </p:txBody>
      </p:sp>
    </p:spTree>
    <p:extLst>
      <p:ext uri="{BB962C8B-B14F-4D97-AF65-F5344CB8AC3E}">
        <p14:creationId xmlns:p14="http://schemas.microsoft.com/office/powerpoint/2010/main" val="274142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E8B1-7D7E-13AA-9116-7167F711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Pintle lifted by 54.4 um with regions shown suitable for a moving valve simulation using CONVERGE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B2DBDC-A1A9-4B78-649E-BA5823CC5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7435" y="2369878"/>
            <a:ext cx="6554115" cy="37247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18F3F-1D07-4290-BABA-13001B8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987F-B1EE-477A-8967-7BB8A6BF478E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4FC32-731C-849F-D26F-D46D82251432}"/>
              </a:ext>
            </a:extLst>
          </p:cNvPr>
          <p:cNvSpPr txBox="1"/>
          <p:nvPr/>
        </p:nvSpPr>
        <p:spPr>
          <a:xfrm>
            <a:off x="697058" y="1561622"/>
            <a:ext cx="382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STL file provided by KAUST (Zaihi &amp; Im) at 54.4 </a:t>
            </a:r>
            <a:r>
              <a:rPr lang="en-US" b="1">
                <a:latin typeface="Symbol" panose="05050102010706020507" pitchFamily="18" charset="2"/>
              </a:rPr>
              <a:t>m</a:t>
            </a:r>
            <a:r>
              <a:rPr lang="en-US" b="1"/>
              <a:t>m lift height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B38A2-FEF4-11B8-DCD2-05BC356CBF4C}"/>
              </a:ext>
            </a:extLst>
          </p:cNvPr>
          <p:cNvSpPr txBox="1"/>
          <p:nvPr/>
        </p:nvSpPr>
        <p:spPr>
          <a:xfrm>
            <a:off x="7558710" y="1561144"/>
            <a:ext cx="3825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Small modifications by Luna and Pickett to define regions for pintle translation</a:t>
            </a:r>
          </a:p>
          <a:p>
            <a:endParaRPr lang="en-US" b="1"/>
          </a:p>
          <a:p>
            <a:r>
              <a:rPr lang="en-US" b="1"/>
              <a:t>Coordinate system with Z = 0 for closed injector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68B741-F0F7-0F81-9FFF-487F93BA28BC}"/>
              </a:ext>
            </a:extLst>
          </p:cNvPr>
          <p:cNvCxnSpPr/>
          <p:nvPr/>
        </p:nvCxnSpPr>
        <p:spPr>
          <a:xfrm flipV="1">
            <a:off x="5524500" y="5524500"/>
            <a:ext cx="2486025" cy="304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96A7E9-BCCA-4751-71D9-340285E229C8}"/>
              </a:ext>
            </a:extLst>
          </p:cNvPr>
          <p:cNvSpPr txBox="1"/>
          <p:nvPr/>
        </p:nvSpPr>
        <p:spPr>
          <a:xfrm>
            <a:off x="8010525" y="5030569"/>
            <a:ext cx="363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Region to stretch/compress during pintle motion</a:t>
            </a:r>
            <a:endParaRPr lang="en-US" b="1" dirty="0" err="1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2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163" y="0"/>
            <a:ext cx="6029325" cy="746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96251"/>
            <a:ext cx="4572000" cy="397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2911641"/>
            <a:ext cx="4572000" cy="397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0539" y="96251"/>
            <a:ext cx="4572000" cy="397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00539" y="3196675"/>
            <a:ext cx="4572000" cy="397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449" y="3297534"/>
            <a:ext cx="354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annular area only 0.52 mm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-&gt; flow restriction upstream will restrict flow and cause pressure drop, from 50 bar to ~37bar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3228" y="594831"/>
            <a:ext cx="2825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annular area only 0.52 mm</a:t>
            </a:r>
            <a:r>
              <a:rPr kumimoji="0" lang="en-US" sz="1800" b="1" i="0" u="none" strike="noStrike" kern="1200" cap="none" spc="0" normalizeH="0" baseline="3000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995" y="5078840"/>
            <a:ext cx="1621738" cy="153733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140712" y="1048215"/>
            <a:ext cx="434898" cy="1037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69799" y="3717049"/>
            <a:ext cx="2106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/>
              </a:rPr>
              <a:t>flow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 ~ 2.3 mm</a:t>
            </a:r>
            <a:r>
              <a:rPr kumimoji="0" lang="en-US" sz="1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331358" y="4133617"/>
            <a:ext cx="208882" cy="229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95905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tion_16x9">
  <a:themeElements>
    <a:clrScheme name="SCC">
      <a:dk1>
        <a:srgbClr val="47484A"/>
      </a:dk1>
      <a:lt1>
        <a:srgbClr val="FFFFFF"/>
      </a:lt1>
      <a:dk2>
        <a:srgbClr val="0082CA"/>
      </a:dk2>
      <a:lt2>
        <a:srgbClr val="FF9933"/>
      </a:lt2>
      <a:accent1>
        <a:srgbClr val="79A838"/>
      </a:accent1>
      <a:accent2>
        <a:srgbClr val="00609C"/>
      </a:accent2>
      <a:accent3>
        <a:srgbClr val="4D008C"/>
      </a:accent3>
      <a:accent4>
        <a:srgbClr val="FF6900"/>
      </a:accent4>
      <a:accent5>
        <a:srgbClr val="00A19C"/>
      </a:accent5>
      <a:accent6>
        <a:srgbClr val="993333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>
                <a:lumMod val="50000"/>
              </a:schemeClr>
            </a:solidFill>
          </a:defRPr>
        </a:defPPr>
      </a:lstStyle>
    </a:spDef>
    <a:lnDef>
      <a:spPr>
        <a:ln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DW" id="{8FC9EF07-87DD-004F-A6F5-DF78BF80923D}" vid="{4C503A94-A91E-5B41-9CB5-5C5808B893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746</Words>
  <Application>Microsoft Office PowerPoint</Application>
  <PresentationFormat>Widescreen</PresentationFormat>
  <Paragraphs>80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Wingdings</vt:lpstr>
      <vt:lpstr>1_presentation_16x9</vt:lpstr>
      <vt:lpstr>Office Theme</vt:lpstr>
      <vt:lpstr>PowerPoint Presentation</vt:lpstr>
      <vt:lpstr>PowerPoint Presentation</vt:lpstr>
      <vt:lpstr>PowerPoint Presentation</vt:lpstr>
      <vt:lpstr>PowerPoint Presentation</vt:lpstr>
      <vt:lpstr>Needle motion measurements Wu 2025 (KAUST) </vt:lpstr>
      <vt:lpstr>PowerPoint Presentation</vt:lpstr>
      <vt:lpstr>PowerPoint Presentation</vt:lpstr>
      <vt:lpstr>Pintle lifted by 54.4 um with regions shown suitable for a moving valve simulation using CONVERGE</vt:lpstr>
      <vt:lpstr>PowerPoint Presentation</vt:lpstr>
      <vt:lpstr>rate of injection by Montanaro 2025, using 220V  </vt:lpstr>
      <vt:lpstr>Status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Clemente Mallada, Rafael (FST)</dc:creator>
  <cp:lastModifiedBy>Pickett, Lyle M.</cp:lastModifiedBy>
  <cp:revision>86</cp:revision>
  <dcterms:created xsi:type="dcterms:W3CDTF">2024-03-06T15:17:59Z</dcterms:created>
  <dcterms:modified xsi:type="dcterms:W3CDTF">2025-10-20T01:50:37Z</dcterms:modified>
</cp:coreProperties>
</file>