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4230" r:id="rId2"/>
  </p:sldMasterIdLst>
  <p:notesMasterIdLst>
    <p:notesMasterId r:id="rId16"/>
  </p:notesMasterIdLst>
  <p:handoutMasterIdLst>
    <p:handoutMasterId r:id="rId17"/>
  </p:handoutMasterIdLst>
  <p:sldIdLst>
    <p:sldId id="492" r:id="rId3"/>
    <p:sldId id="2618" r:id="rId4"/>
    <p:sldId id="2619" r:id="rId5"/>
    <p:sldId id="2620" r:id="rId6"/>
    <p:sldId id="2614" r:id="rId7"/>
    <p:sldId id="2626" r:id="rId8"/>
    <p:sldId id="2638" r:id="rId9"/>
    <p:sldId id="2155" r:id="rId10"/>
    <p:sldId id="2655" r:id="rId11"/>
    <p:sldId id="2656" r:id="rId12"/>
    <p:sldId id="276" r:id="rId13"/>
    <p:sldId id="4332" r:id="rId14"/>
    <p:sldId id="2657" r:id="rId15"/>
  </p:sldIdLst>
  <p:sldSz cx="12192000" cy="6858000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BURLOT-FERRE Nadine" initials="BN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9BD5"/>
    <a:srgbClr val="FF0000"/>
    <a:srgbClr val="006AB3"/>
    <a:srgbClr val="0070C0"/>
    <a:srgbClr val="FF0066"/>
    <a:srgbClr val="006AB2"/>
    <a:srgbClr val="F18B28"/>
    <a:srgbClr val="9DC3E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2" autoAdjust="0"/>
    <p:restoredTop sz="95503" autoAdjust="0"/>
  </p:normalViewPr>
  <p:slideViewPr>
    <p:cSldViewPr snapToGrid="0">
      <p:cViewPr varScale="1">
        <p:scale>
          <a:sx n="105" d="100"/>
          <a:sy n="105" d="100"/>
        </p:scale>
        <p:origin x="1008" y="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8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448F7-0272-4D0F-BA66-D65B303392B9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08984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08984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2AA12-A6FE-4C91-A074-2765A7ABF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507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6448-2BDC-44AE-BD3D-055F68DCCA9A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398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08984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08984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B2A8F-DB5F-40B4-8722-A16259517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360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Used </a:t>
            </a:r>
            <a:r>
              <a:rPr lang="en-US" err="1"/>
              <a:t>paraView</a:t>
            </a:r>
            <a:r>
              <a:rPr lang="en-US"/>
              <a:t> with the </a:t>
            </a:r>
            <a:r>
              <a:rPr lang="en-US" err="1"/>
              <a:t>idreg</a:t>
            </a:r>
            <a:r>
              <a:rPr lang="en-US"/>
              <a:t> plot </a:t>
            </a:r>
          </a:p>
        </p:txBody>
      </p:sp>
    </p:spTree>
    <p:extLst>
      <p:ext uri="{BB962C8B-B14F-4D97-AF65-F5344CB8AC3E}">
        <p14:creationId xmlns:p14="http://schemas.microsoft.com/office/powerpoint/2010/main" val="370002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3286" y="2394857"/>
            <a:ext cx="8370434" cy="215537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0"/>
          </p:nvPr>
        </p:nvSpPr>
        <p:spPr>
          <a:xfrm>
            <a:off x="8635471" y="127000"/>
            <a:ext cx="3429529" cy="4424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1"/>
          </p:nvPr>
        </p:nvSpPr>
        <p:spPr>
          <a:xfrm>
            <a:off x="163286" y="127001"/>
            <a:ext cx="8370434" cy="21677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2"/>
          </p:nvPr>
        </p:nvSpPr>
        <p:spPr>
          <a:xfrm>
            <a:off x="163287" y="4651375"/>
            <a:ext cx="3684134" cy="2081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3"/>
          </p:nvPr>
        </p:nvSpPr>
        <p:spPr>
          <a:xfrm>
            <a:off x="3962400" y="4651375"/>
            <a:ext cx="4571320" cy="2081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20133" y="3056944"/>
            <a:ext cx="7802311" cy="483967"/>
          </a:xfrm>
        </p:spPr>
        <p:txBody>
          <a:bodyPr/>
          <a:lstStyle>
            <a:lvl1pPr marL="0" indent="0">
              <a:buNone/>
              <a:defRPr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/ 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0134" y="3547084"/>
            <a:ext cx="7802310" cy="546100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>
                <a:solidFill>
                  <a:srgbClr val="006A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/ SUB-TITLE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16" y="5335584"/>
            <a:ext cx="1651007" cy="707717"/>
          </a:xfrm>
          <a:prstGeom prst="rect">
            <a:avLst/>
          </a:prstGeom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944FCFA4-8AEF-D6FD-254A-81E7C1E06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7764" y="6562201"/>
            <a:ext cx="3841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ED278EB1-C8FB-40EE-BB5A-A41569F38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9ACC-0332-DEC5-33CD-2D7C3C3D5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44445-9CCA-5784-811F-7A45FD288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6447E-361D-76B5-1D76-288EC20F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4D3E8-9271-753C-B29A-EADC2827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991D2-B0D8-98DB-4A60-2879FE37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391" y="6581992"/>
            <a:ext cx="384128" cy="274637"/>
          </a:xfrm>
          <a:prstGeom prst="rect">
            <a:avLst/>
          </a:prstGeom>
        </p:spPr>
        <p:txBody>
          <a:bodyPr/>
          <a:lstStyle/>
          <a:p>
            <a:fld id="{E9C3567E-F7DF-4ADC-9780-977DA8B9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877795"/>
            <a:ext cx="11163868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465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278EB1-C8FB-40EE-BB5A-A41569F3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465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278EB1-C8FB-40EE-BB5A-A41569F3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2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625061" y="766261"/>
            <a:ext cx="7580467" cy="40620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2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6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4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1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961A96-98DB-4B30-B9E9-F36B50B46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424" y="6326388"/>
            <a:ext cx="1154320" cy="47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7680" y="487680"/>
            <a:ext cx="11460480" cy="438912"/>
          </a:xfrm>
          <a:prstGeom prst="rect">
            <a:avLst/>
          </a:prstGeom>
        </p:spPr>
        <p:txBody>
          <a:bodyPr lIns="45720" rIns="45720" bIns="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1" y="415929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61" y="2"/>
            <a:ext cx="111140" cy="790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6" y="6286789"/>
            <a:ext cx="1026881" cy="440180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783" indent="-228594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2971" indent="-228594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160" indent="-228594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349" indent="-228594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u pied de page 4"/>
          <p:cNvSpPr txBox="1">
            <a:spLocks/>
          </p:cNvSpPr>
          <p:nvPr userDrawn="1"/>
        </p:nvSpPr>
        <p:spPr>
          <a:xfrm>
            <a:off x="526911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2016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26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613" y="190500"/>
            <a:ext cx="10618397" cy="6858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69" indent="-231769">
              <a:spcBef>
                <a:spcPts val="300"/>
              </a:spcBef>
              <a:defRPr/>
            </a:lvl1pPr>
            <a:lvl2pPr marL="463539" indent="-231769">
              <a:defRPr/>
            </a:lvl2pPr>
            <a:lvl3pPr marL="682608" indent="-173034">
              <a:defRPr/>
            </a:lvl3pPr>
            <a:lvl4pPr marL="914377" indent="-173034">
              <a:defRPr/>
            </a:lvl4pPr>
            <a:lvl5pPr marL="1087411" indent="-173034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7ECC56-1254-454D-A466-DF5B891A477C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-152400" y="6588461"/>
            <a:ext cx="609600" cy="182880"/>
          </a:xfrm>
          <a:prstGeom prst="rect">
            <a:avLst/>
          </a:prstGeom>
          <a:ln/>
        </p:spPr>
        <p:txBody>
          <a:bodyPr vert="horz" lIns="0" tIns="6096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7F79DC8-E77A-4146-81E9-0630D8F39297}" type="slidenum">
              <a:rPr lang="en-US" sz="1333" smtClean="0"/>
              <a:pPr>
                <a:defRPr/>
              </a:pPr>
              <a:t>‹#›</a:t>
            </a:fld>
            <a:endParaRPr lang="en-US" sz="1333"/>
          </a:p>
        </p:txBody>
      </p:sp>
    </p:spTree>
    <p:extLst>
      <p:ext uri="{BB962C8B-B14F-4D97-AF65-F5344CB8AC3E}">
        <p14:creationId xmlns:p14="http://schemas.microsoft.com/office/powerpoint/2010/main" val="108546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sans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918721"/>
            <a:ext cx="12192000" cy="483967"/>
          </a:xfrm>
        </p:spPr>
        <p:txBody>
          <a:bodyPr/>
          <a:lstStyle>
            <a:lvl1pPr marL="0" indent="0" algn="ctr">
              <a:buNone/>
              <a:defRPr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/ 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12712"/>
            <a:ext cx="12192000" cy="352705"/>
          </a:xfrm>
        </p:spPr>
        <p:txBody>
          <a:bodyPr>
            <a:noAutofit/>
          </a:bodyPr>
          <a:lstStyle>
            <a:lvl1pPr marL="0" indent="0" algn="ctr">
              <a:buNone/>
              <a:defRPr sz="2400" cap="all" baseline="0">
                <a:solidFill>
                  <a:srgbClr val="006A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/ SUB-TITLE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rot="5400000">
            <a:off x="6096000" y="2270448"/>
            <a:ext cx="0" cy="2404497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AC0BA1EF-DD03-BE86-52FF-8712C1B74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7764" y="6562201"/>
            <a:ext cx="3841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ED278EB1-C8FB-40EE-BB5A-A41569F38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131717-EE30-04E2-97BC-EC8DCD9F0A24}"/>
              </a:ext>
            </a:extLst>
          </p:cNvPr>
          <p:cNvSpPr/>
          <p:nvPr userDrawn="1"/>
        </p:nvSpPr>
        <p:spPr>
          <a:xfrm>
            <a:off x="-1" y="-2"/>
            <a:ext cx="241069" cy="658147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79A83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572C6-5C32-D432-D73A-31E71D593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90835" y="6176963"/>
            <a:ext cx="1364115" cy="564308"/>
          </a:xfrm>
          <a:prstGeom prst="rect">
            <a:avLst/>
          </a:prstGeom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F6D17F34-DAA3-D60F-9EC2-925861A82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1531" y="6581468"/>
            <a:ext cx="3841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ED278EB1-C8FB-40EE-BB5A-A41569F38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2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ité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006AB2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5933106-CFB0-08E1-04CD-01EA315BF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90835" y="6176963"/>
            <a:ext cx="1364115" cy="564308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A34B38E-F329-B231-AA91-4838EDFF0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7764" y="6562201"/>
            <a:ext cx="3841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ED278EB1-C8FB-40EE-BB5A-A41569F38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0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9372600" y="426897"/>
            <a:ext cx="2819400" cy="548428"/>
          </a:xfrm>
          <a:prstGeom prst="rect">
            <a:avLst/>
          </a:prstGeom>
          <a:solidFill>
            <a:srgbClr val="8A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AB3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372600" y="401029"/>
            <a:ext cx="281940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N E W    E N E R G I E S</a:t>
            </a: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8A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006AB2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74F67D5C-F001-A1BC-E4A1-589B2DD6A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7764" y="6562201"/>
            <a:ext cx="3841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ED278EB1-C8FB-40EE-BB5A-A41569F38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3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drocarbures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9372600" y="316391"/>
            <a:ext cx="28194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fr-FR" sz="1100" baseline="0" dirty="0">
                <a:solidFill>
                  <a:schemeClr val="bg1"/>
                </a:solidFill>
                <a:latin typeface="Arial" panose="020B0604020202020204" pitchFamily="34" charset="0"/>
              </a:rPr>
              <a:t> E S P O N S I B L E</a:t>
            </a:r>
            <a:b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O I L   A N D   G A S</a:t>
            </a: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6AB2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5B40D456-A315-03F1-8FAC-7A5B88A1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7764" y="6562201"/>
            <a:ext cx="38412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ED278EB1-C8FB-40EE-BB5A-A41569F38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V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59" y="5970317"/>
            <a:ext cx="1319740" cy="5657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81" y="3188255"/>
            <a:ext cx="3864429" cy="916706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949703" y="3439618"/>
            <a:ext cx="4367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www.ifpenergiesnouvelles.fr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949704" y="3937540"/>
            <a:ext cx="2707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@IFPENinnovation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31" y="4005424"/>
            <a:ext cx="264342" cy="2643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99" y="3496917"/>
            <a:ext cx="272151" cy="272151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6597450" y="2871294"/>
            <a:ext cx="3317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Retrouvez-nous sur :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094430" y="2404569"/>
            <a:ext cx="0" cy="2404497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2016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59" y="5970317"/>
            <a:ext cx="1319740" cy="565717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949703" y="3439618"/>
            <a:ext cx="4367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www.ifpenergiesnouvelles.com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949704" y="3937540"/>
            <a:ext cx="2707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@IFPENinnovation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31" y="4005424"/>
            <a:ext cx="264342" cy="2643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99" y="3496917"/>
            <a:ext cx="272151" cy="272151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6597450" y="2871294"/>
            <a:ext cx="2470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Find us on: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094430" y="2404569"/>
            <a:ext cx="0" cy="2404497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0" descr="IFP_CMJN_SIGN_SEUL_UK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05" y="3256306"/>
            <a:ext cx="4059369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2016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3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ED957E-D398-4E68-A2DB-D71A2211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15AC6-5949-89EB-00B9-043C24B3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D08A0-EC23-3446-1727-5D89A967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391" y="6581992"/>
            <a:ext cx="384128" cy="274637"/>
          </a:xfrm>
          <a:prstGeom prst="rect">
            <a:avLst/>
          </a:prstGeom>
        </p:spPr>
        <p:txBody>
          <a:bodyPr/>
          <a:lstStyle/>
          <a:p>
            <a:fld id="{E9C3567E-F7DF-4ADC-9780-977DA8B9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4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8693F4-4F3E-BF70-BDFB-B8B0829EFF6A}"/>
              </a:ext>
            </a:extLst>
          </p:cNvPr>
          <p:cNvSpPr/>
          <p:nvPr userDrawn="1"/>
        </p:nvSpPr>
        <p:spPr>
          <a:xfrm>
            <a:off x="-1" y="-2"/>
            <a:ext cx="241069" cy="685800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79A83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0426" y="6319028"/>
            <a:ext cx="3293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6CCDD1-B43D-2BD1-EAD3-B5DC872A05B3}"/>
              </a:ext>
            </a:extLst>
          </p:cNvPr>
          <p:cNvSpPr txBox="1"/>
          <p:nvPr userDrawn="1"/>
        </p:nvSpPr>
        <p:spPr>
          <a:xfrm>
            <a:off x="178924" y="6589633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4192" r:id="rId2"/>
    <p:sldLayoutId id="2147484195" r:id="rId3"/>
    <p:sldLayoutId id="2147484213" r:id="rId4"/>
    <p:sldLayoutId id="2147484214" r:id="rId5"/>
    <p:sldLayoutId id="2147484215" r:id="rId6"/>
    <p:sldLayoutId id="2147484207" r:id="rId7"/>
    <p:sldLayoutId id="2147484209" r:id="rId8"/>
    <p:sldLayoutId id="2147484239" r:id="rId9"/>
    <p:sldLayoutId id="214748424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477838"/>
            <a:ext cx="11163868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858435"/>
            <a:ext cx="11163868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-3"/>
            <a:ext cx="304800" cy="68580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33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61A96-98DB-4B30-B9E9-F36B50B4688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06424" y="6326388"/>
            <a:ext cx="1154320" cy="47752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-103686" y="6422037"/>
            <a:ext cx="51217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000000"/>
                </a:solidFill>
              </a:defRPr>
            </a:lvl1pPr>
          </a:lstStyle>
          <a:p>
            <a:fld id="{ED278EB1-C8FB-40EE-BB5A-A41569F381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2B0F578-3763-EBEA-BA0D-FF540D445A75}"/>
              </a:ext>
            </a:extLst>
          </p:cNvPr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3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09585" rtl="0" eaLnBrk="1" latinLnBrk="0" hangingPunct="1">
        <a:lnSpc>
          <a:spcPct val="95000"/>
        </a:lnSpc>
        <a:spcBef>
          <a:spcPct val="0"/>
        </a:spcBef>
        <a:buNone/>
        <a:defRPr sz="3733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30712" indent="-230712" algn="l" defTabSz="609585" rtl="0" eaLnBrk="1" latinLnBrk="0" hangingPunct="1">
        <a:spcBef>
          <a:spcPts val="800"/>
        </a:spcBef>
        <a:spcAft>
          <a:spcPts val="0"/>
        </a:spcAft>
        <a:buFont typeface="Wingdings" pitchFamily="2" charset="2"/>
        <a:buChar char="§"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94249" indent="-315376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071007" indent="-249760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449881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828754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6">
          <p15:clr>
            <a:srgbClr val="F26B43"/>
          </p15:clr>
        </p15:guide>
        <p15:guide id="4" orient="horz" pos="3132">
          <p15:clr>
            <a:srgbClr val="F26B43"/>
          </p15:clr>
        </p15:guide>
        <p15:guide id="5" pos="2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mpicke@sandia.gov" TargetMode="External"/><Relationship Id="rId2" Type="http://schemas.openxmlformats.org/officeDocument/2006/relationships/hyperlink" Target="mailto:michele.bardi@ifpen.fr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837A0B7-399C-5881-A01A-5C715335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929" y="1671131"/>
            <a:ext cx="3654293" cy="36726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27"/>
          </p:nvPr>
        </p:nvSpPr>
        <p:spPr>
          <a:xfrm>
            <a:off x="625061" y="906934"/>
            <a:ext cx="7580467" cy="406205"/>
          </a:xfrm>
        </p:spPr>
        <p:txBody>
          <a:bodyPr>
            <a:normAutofit/>
          </a:bodyPr>
          <a:lstStyle/>
          <a:p>
            <a:r>
              <a:rPr lang="en-US" dirty="0"/>
              <a:t>ECN 10 workshop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671131"/>
            <a:ext cx="8537703" cy="3672655"/>
          </a:xfrm>
        </p:spPr>
        <p:txBody>
          <a:bodyPr/>
          <a:lstStyle/>
          <a:p>
            <a:pPr>
              <a:tabLst>
                <a:tab pos="2633068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Li-ion Battery thermal runaway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ECN topic</a:t>
            </a:r>
            <a:br>
              <a:rPr lang="en-US" i="1" cap="none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-2" y="1689100"/>
            <a:ext cx="319619" cy="36546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26535" y="4582947"/>
            <a:ext cx="3590495" cy="2146100"/>
          </a:xfrm>
        </p:spPr>
        <p:txBody>
          <a:bodyPr/>
          <a:lstStyle/>
          <a:p>
            <a:r>
              <a:rPr lang="en-US" dirty="0"/>
              <a:t>Michele BARDI  (IFPEN)</a:t>
            </a:r>
          </a:p>
          <a:p>
            <a:r>
              <a:rPr lang="en-US" dirty="0"/>
              <a:t>Lyle Pickett	(Sandia)</a:t>
            </a:r>
          </a:p>
          <a:p>
            <a:endParaRPr lang="en-US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2A36F05-4B2D-49CB-9A58-E042F9487D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940" y="1160781"/>
            <a:ext cx="7859323" cy="515411"/>
          </a:xfrm>
        </p:spPr>
        <p:txBody>
          <a:bodyPr/>
          <a:lstStyle/>
          <a:p>
            <a:r>
              <a:rPr lang="en-US" dirty="0"/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15065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0D790-B9CA-2953-4FFD-57939C65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C04713-05B0-42DF-55FE-E26D0CD1F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6791036" cy="4351338"/>
          </a:xfrm>
        </p:spPr>
        <p:txBody>
          <a:bodyPr>
            <a:normAutofit/>
          </a:bodyPr>
          <a:lstStyle/>
          <a:p>
            <a:r>
              <a:rPr lang="en-US" sz="1800" dirty="0"/>
              <a:t>Results from the three protocols + ARC reference</a:t>
            </a:r>
          </a:p>
          <a:p>
            <a:pPr lvl="1"/>
            <a:r>
              <a:rPr lang="en-US" sz="1600" dirty="0"/>
              <a:t>Parametric variations (heating ramp / SOC)</a:t>
            </a:r>
          </a:p>
          <a:p>
            <a:pPr lvl="1"/>
            <a:r>
              <a:rPr lang="en-US" sz="1600" dirty="0"/>
              <a:t>Statistics over many repetitions</a:t>
            </a:r>
          </a:p>
          <a:p>
            <a:pPr lvl="1"/>
            <a:r>
              <a:rPr lang="en-US" sz="1600" dirty="0"/>
              <a:t>More experiments with more parametric variation or complementary measurements are welcome:  let’s make this </a:t>
            </a:r>
            <a:r>
              <a:rPr lang="en-US" sz="1600"/>
              <a:t>database grow</a:t>
            </a:r>
            <a:r>
              <a:rPr lang="en-US" sz="1600" dirty="0"/>
              <a:t>!! </a:t>
            </a:r>
          </a:p>
          <a:p>
            <a:pPr lvl="1"/>
            <a:r>
              <a:rPr lang="en-US" sz="1600" dirty="0"/>
              <a:t>The </a:t>
            </a:r>
            <a:r>
              <a:rPr lang="en-US" sz="1600"/>
              <a:t>data are </a:t>
            </a:r>
            <a:r>
              <a:rPr lang="en-US" sz="1600" dirty="0"/>
              <a:t>open access and could be </a:t>
            </a:r>
            <a:r>
              <a:rPr lang="en-US" sz="1600"/>
              <a:t>shared with </a:t>
            </a:r>
            <a:r>
              <a:rPr lang="en-US" sz="1600" dirty="0"/>
              <a:t>new contributors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4ABCB71-EC5E-F05F-BDF6-A452435D4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21" y="3221096"/>
            <a:ext cx="4848651" cy="3636903"/>
          </a:xfrm>
          <a:prstGeom prst="rect">
            <a:avLst/>
          </a:prstGeom>
        </p:spPr>
      </p:pic>
      <p:pic>
        <p:nvPicPr>
          <p:cNvPr id="4" name="Espace réservé du contenu 5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E7E13EED-F478-3CC6-BF09-FC8A8124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278" y="2214321"/>
            <a:ext cx="2393904" cy="4643679"/>
          </a:xfrm>
          <a:prstGeom prst="rect">
            <a:avLst/>
          </a:prstGeom>
        </p:spPr>
      </p:pic>
      <p:pic>
        <p:nvPicPr>
          <p:cNvPr id="6" name="Image 5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566CFF2F-D009-60BB-02A1-D20CB772C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73" y="2214321"/>
            <a:ext cx="2393905" cy="46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9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>
            <a:extLst>
              <a:ext uri="{FF2B5EF4-FFF2-40B4-BE49-F238E27FC236}">
                <a16:creationId xmlns:a16="http://schemas.microsoft.com/office/drawing/2014/main" id="{01C121CE-9150-E7CD-0202-C739CB947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8770" y="4892928"/>
            <a:ext cx="2774437" cy="1183482"/>
          </a:xfrm>
          <a:prstGeom prst="rect">
            <a:avLst/>
          </a:prstGeom>
        </p:spPr>
      </p:pic>
      <p:pic>
        <p:nvPicPr>
          <p:cNvPr id="10" name="IF2_TR_trim1">
            <a:hlinkClick r:id="" action="ppaction://media"/>
            <a:extLst>
              <a:ext uri="{FF2B5EF4-FFF2-40B4-BE49-F238E27FC236}">
                <a16:creationId xmlns:a16="http://schemas.microsoft.com/office/drawing/2014/main" id="{50B77190-6E23-61FC-B0BC-B91379E3B0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3756" y="4097450"/>
            <a:ext cx="2062351" cy="24748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46E7C92-8D58-7896-ECAB-2AC8B50EB45E}"/>
              </a:ext>
            </a:extLst>
          </p:cNvPr>
          <p:cNvSpPr txBox="1"/>
          <p:nvPr/>
        </p:nvSpPr>
        <p:spPr>
          <a:xfrm>
            <a:off x="10339660" y="2886901"/>
            <a:ext cx="182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TC_bottom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 terminal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129133-84B8-0D04-2D19-1DC61EB680FC}"/>
              </a:ext>
            </a:extLst>
          </p:cNvPr>
          <p:cNvSpPr txBox="1"/>
          <p:nvPr/>
        </p:nvSpPr>
        <p:spPr>
          <a:xfrm>
            <a:off x="10657972" y="1418388"/>
            <a:ext cx="1304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TC_top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Positive terminal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CD9722-FD90-19A3-1908-D153EA590A89}"/>
              </a:ext>
            </a:extLst>
          </p:cNvPr>
          <p:cNvSpPr txBox="1"/>
          <p:nvPr/>
        </p:nvSpPr>
        <p:spPr>
          <a:xfrm>
            <a:off x="9443756" y="-38382"/>
            <a:ext cx="31336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TC_high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TC_mid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TC_low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cylinder at back gap, and affixed with Kapton tape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70C0B04-A8AB-8A33-C9E5-0DBC7FE4CD7E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8625648" y="546394"/>
            <a:ext cx="818108" cy="2615122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FC0222A-6EFB-EF04-CC23-8D849D978C8B}"/>
              </a:ext>
            </a:extLst>
          </p:cNvPr>
          <p:cNvCxnSpPr>
            <a:cxnSpLocks/>
          </p:cNvCxnSpPr>
          <p:nvPr/>
        </p:nvCxnSpPr>
        <p:spPr>
          <a:xfrm flipH="1">
            <a:off x="8671864" y="418227"/>
            <a:ext cx="742484" cy="2159089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6DB929-764A-AA2E-D9EC-F3D2F0A33DBF}"/>
              </a:ext>
            </a:extLst>
          </p:cNvPr>
          <p:cNvCxnSpPr>
            <a:cxnSpLocks/>
          </p:cNvCxnSpPr>
          <p:nvPr/>
        </p:nvCxnSpPr>
        <p:spPr>
          <a:xfrm flipH="1">
            <a:off x="8671864" y="150770"/>
            <a:ext cx="753288" cy="1877034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C83FCB52-2749-374A-9B8E-7CCA3916E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4802" y="356381"/>
            <a:ext cx="929930" cy="1062007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A50F35-AE8A-F91A-2108-2CDBFAFD57FC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8433998" y="541261"/>
            <a:ext cx="1009758" cy="5133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B98B6F-D86E-448F-E3CD-6362DFA50CC7}"/>
              </a:ext>
            </a:extLst>
          </p:cNvPr>
          <p:cNvCxnSpPr>
            <a:cxnSpLocks/>
          </p:cNvCxnSpPr>
          <p:nvPr/>
        </p:nvCxnSpPr>
        <p:spPr>
          <a:xfrm flipH="1">
            <a:off x="8444394" y="418227"/>
            <a:ext cx="969629" cy="227951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D716845-0973-5E37-DF23-004A06F0D694}"/>
              </a:ext>
            </a:extLst>
          </p:cNvPr>
          <p:cNvCxnSpPr>
            <a:cxnSpLocks/>
          </p:cNvCxnSpPr>
          <p:nvPr/>
        </p:nvCxnSpPr>
        <p:spPr>
          <a:xfrm flipH="1">
            <a:off x="8444394" y="146966"/>
            <a:ext cx="980758" cy="635414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E4496F2-060F-966B-0923-F73939FDD02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5000"/>
          </a:blip>
          <a:stretch>
            <a:fillRect/>
          </a:stretch>
        </p:blipFill>
        <p:spPr>
          <a:xfrm>
            <a:off x="7358409" y="1529439"/>
            <a:ext cx="2602477" cy="239988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432364-3815-56C9-5290-65AE39F69A0D}"/>
              </a:ext>
            </a:extLst>
          </p:cNvPr>
          <p:cNvCxnSpPr>
            <a:cxnSpLocks/>
          </p:cNvCxnSpPr>
          <p:nvPr/>
        </p:nvCxnSpPr>
        <p:spPr>
          <a:xfrm flipH="1">
            <a:off x="8883532" y="3429000"/>
            <a:ext cx="1263371" cy="181907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7E695E-9E00-25FE-9874-BF44DBD52682}"/>
              </a:ext>
            </a:extLst>
          </p:cNvPr>
          <p:cNvCxnSpPr>
            <a:cxnSpLocks/>
          </p:cNvCxnSpPr>
          <p:nvPr/>
        </p:nvCxnSpPr>
        <p:spPr>
          <a:xfrm flipH="1">
            <a:off x="8905225" y="1683385"/>
            <a:ext cx="1796155" cy="344419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46E7C92-8D58-7896-ECAB-2AC8B50EB45E}"/>
              </a:ext>
            </a:extLst>
          </p:cNvPr>
          <p:cNvSpPr txBox="1"/>
          <p:nvPr/>
        </p:nvSpPr>
        <p:spPr>
          <a:xfrm>
            <a:off x="8021187" y="5055013"/>
            <a:ext cx="149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Vent at 4486 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Runaway 5419 s, or 15.5 min later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D14D33-87BF-1664-C1C4-2F7B7B6CE753}"/>
              </a:ext>
            </a:extLst>
          </p:cNvPr>
          <p:cNvSpPr txBox="1">
            <a:spLocks/>
          </p:cNvSpPr>
          <p:nvPr/>
        </p:nvSpPr>
        <p:spPr>
          <a:xfrm>
            <a:off x="764803" y="160327"/>
            <a:ext cx="8045333" cy="5142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Battery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temperature</a:t>
            </a:r>
            <a:r>
              <a:rPr lang="fr-FR" dirty="0"/>
              <a:t> distribution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674673-3ECD-B29A-6B5A-999F0B7FE3BB}"/>
              </a:ext>
            </a:extLst>
          </p:cNvPr>
          <p:cNvSpPr txBox="1">
            <a:spLocks/>
          </p:cNvSpPr>
          <p:nvPr/>
        </p:nvSpPr>
        <p:spPr>
          <a:xfrm>
            <a:off x="304800" y="977223"/>
            <a:ext cx="7053609" cy="3350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SANDIA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  <a:p>
            <a:r>
              <a:rPr lang="fr-FR" sz="1800" dirty="0" err="1"/>
              <a:t>Homogeneous</a:t>
            </a:r>
            <a:r>
              <a:rPr lang="fr-FR" sz="1800" dirty="0"/>
              <a:t> </a:t>
            </a:r>
            <a:r>
              <a:rPr lang="fr-FR" sz="1800" dirty="0" err="1"/>
              <a:t>heating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provided</a:t>
            </a:r>
            <a:r>
              <a:rPr lang="fr-FR" sz="1800" dirty="0"/>
              <a:t> by a </a:t>
            </a:r>
            <a:r>
              <a:rPr lang="fr-FR" sz="1800" dirty="0" err="1"/>
              <a:t>solid</a:t>
            </a:r>
            <a:r>
              <a:rPr lang="fr-FR" sz="1800" dirty="0"/>
              <a:t> </a:t>
            </a:r>
            <a:r>
              <a:rPr lang="fr-FR" sz="1800" err="1"/>
              <a:t>brass</a:t>
            </a:r>
            <a:r>
              <a:rPr lang="fr-FR" sz="1800"/>
              <a:t> block encompassing the cell, where the block/heater is controlled to 1.5°C/min</a:t>
            </a:r>
            <a:endParaRPr lang="fr-FR" sz="1800" dirty="0"/>
          </a:p>
          <a:p>
            <a:r>
              <a:rPr lang="fr-FR" sz="1800"/>
              <a:t>BC   ̎skin  ̎ or  ̎casing  ̎ temperature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measured</a:t>
            </a:r>
            <a:r>
              <a:rPr lang="fr-FR" sz="1800" dirty="0"/>
              <a:t> at </a:t>
            </a:r>
            <a:r>
              <a:rPr lang="fr-FR" sz="1800" dirty="0" err="1"/>
              <a:t>different</a:t>
            </a:r>
            <a:r>
              <a:rPr lang="fr-FR" sz="1800" dirty="0"/>
              <a:t> points</a:t>
            </a:r>
          </a:p>
          <a:p>
            <a:r>
              <a:rPr lang="fr-FR" sz="1800"/>
              <a:t>This setup provides a map of the BC </a:t>
            </a:r>
            <a:r>
              <a:rPr lang="fr-FR" sz="1800" err="1"/>
              <a:t>temperature</a:t>
            </a:r>
            <a:r>
              <a:rPr lang="fr-FR" sz="1800"/>
              <a:t> distribution to </a:t>
            </a:r>
            <a:r>
              <a:rPr lang="fr-FR" sz="1800" err="1"/>
              <a:t>detect</a:t>
            </a:r>
            <a:r>
              <a:rPr lang="fr-FR" sz="1800"/>
              <a:t> onset of exothermic reactions within the cell</a:t>
            </a:r>
            <a:endParaRPr lang="fr-FR" sz="1800" dirty="0"/>
          </a:p>
          <a:p>
            <a:r>
              <a:rPr lang="fr-FR" sz="1800" dirty="0"/>
              <a:t>3D X-ray scan of the BC </a:t>
            </a:r>
            <a:r>
              <a:rPr lang="fr-FR" sz="1800" err="1"/>
              <a:t>cell</a:t>
            </a:r>
            <a:r>
              <a:rPr lang="fr-FR" sz="1800"/>
              <a:t> is </a:t>
            </a:r>
            <a:r>
              <a:rPr lang="fr-FR" sz="1800" err="1"/>
              <a:t>available</a:t>
            </a:r>
            <a:r>
              <a:rPr lang="fr-FR" sz="1800"/>
              <a:t> to know </a:t>
            </a:r>
            <a:r>
              <a:rPr lang="fr-FR" sz="1800" dirty="0" err="1"/>
              <a:t>detailed</a:t>
            </a:r>
            <a:r>
              <a:rPr lang="fr-FR" sz="1800" dirty="0"/>
              <a:t> </a:t>
            </a:r>
            <a:r>
              <a:rPr lang="fr-FR" sz="1800" err="1"/>
              <a:t>internal</a:t>
            </a:r>
            <a:r>
              <a:rPr lang="fr-FR" sz="1800"/>
              <a:t> geometry, including casing 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91D2809-D024-3075-1743-6C99D7ADDBB8}"/>
              </a:ext>
            </a:extLst>
          </p:cNvPr>
          <p:cNvSpPr txBox="1"/>
          <p:nvPr/>
        </p:nvSpPr>
        <p:spPr>
          <a:xfrm>
            <a:off x="1832095" y="4327598"/>
            <a:ext cx="60171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 err="1">
                <a:solidFill>
                  <a:srgbClr val="00B050"/>
                </a:solidFill>
              </a:rPr>
              <a:t>Comparison</a:t>
            </a:r>
            <a:r>
              <a:rPr lang="fr-FR" sz="1800" b="1" dirty="0">
                <a:solidFill>
                  <a:srgbClr val="00B050"/>
                </a:solidFill>
              </a:rPr>
              <a:t> to </a:t>
            </a:r>
            <a:r>
              <a:rPr lang="fr-FR" sz="1800" b="1" dirty="0" err="1">
                <a:solidFill>
                  <a:srgbClr val="00B050"/>
                </a:solidFill>
              </a:rPr>
              <a:t>numeric</a:t>
            </a:r>
            <a:r>
              <a:rPr lang="fr-FR" sz="1800" b="1" dirty="0">
                <a:solidFill>
                  <a:srgbClr val="00B050"/>
                </a:solidFill>
              </a:rPr>
              <a:t> </a:t>
            </a:r>
            <a:r>
              <a:rPr lang="fr-FR" sz="1800" b="1" err="1">
                <a:solidFill>
                  <a:srgbClr val="00B050"/>
                </a:solidFill>
              </a:rPr>
              <a:t>models</a:t>
            </a:r>
            <a:r>
              <a:rPr lang="fr-FR" sz="1800" b="1">
                <a:solidFill>
                  <a:srgbClr val="00B050"/>
                </a:solidFill>
              </a:rPr>
              <a:t> enables investigation of </a:t>
            </a:r>
            <a:r>
              <a:rPr lang="fr-FR" sz="1800" b="1" dirty="0">
                <a:solidFill>
                  <a:srgbClr val="00B050"/>
                </a:solidFill>
              </a:rPr>
              <a:t>the </a:t>
            </a:r>
            <a:r>
              <a:rPr lang="fr-FR" sz="1800" b="1" dirty="0" err="1">
                <a:solidFill>
                  <a:srgbClr val="00B050"/>
                </a:solidFill>
              </a:rPr>
              <a:t>temperature</a:t>
            </a:r>
            <a:r>
              <a:rPr lang="fr-FR" sz="1800" b="1" dirty="0">
                <a:solidFill>
                  <a:srgbClr val="00B050"/>
                </a:solidFill>
              </a:rPr>
              <a:t> distribution of the BC </a:t>
            </a:r>
            <a:r>
              <a:rPr lang="fr-FR" sz="1800" b="1" dirty="0" err="1">
                <a:solidFill>
                  <a:srgbClr val="00B050"/>
                </a:solidFill>
              </a:rPr>
              <a:t>during</a:t>
            </a:r>
            <a:r>
              <a:rPr lang="fr-FR" sz="1800" b="1" dirty="0">
                <a:solidFill>
                  <a:srgbClr val="00B050"/>
                </a:solidFill>
              </a:rPr>
              <a:t> the thermal abuse</a:t>
            </a:r>
          </a:p>
          <a:p>
            <a:endParaRPr lang="fr-FR" sz="1800" b="1" dirty="0">
              <a:solidFill>
                <a:srgbClr val="00B050"/>
              </a:solidFill>
            </a:endParaRPr>
          </a:p>
          <a:p>
            <a:r>
              <a:rPr lang="fr-FR" sz="1800" b="1" dirty="0">
                <a:solidFill>
                  <a:srgbClr val="00B050"/>
                </a:solidFill>
              </a:rPr>
              <a:t>First simulation has </a:t>
            </a:r>
            <a:r>
              <a:rPr lang="fr-FR" sz="1800" b="1">
                <a:solidFill>
                  <a:srgbClr val="00B050"/>
                </a:solidFill>
              </a:rPr>
              <a:t>been run (see Pickett ECN9.18) – </a:t>
            </a:r>
          </a:p>
          <a:p>
            <a:r>
              <a:rPr lang="fr-FR" sz="1800" b="1">
                <a:solidFill>
                  <a:srgbClr val="00B050"/>
                </a:solidFill>
              </a:rPr>
              <a:t>Mesh/grid for cell is available for new simulations (next slide)</a:t>
            </a:r>
            <a:endParaRPr lang="fr-FR" sz="1800" b="1" dirty="0">
              <a:solidFill>
                <a:srgbClr val="00B050"/>
              </a:solidFill>
            </a:endParaRPr>
          </a:p>
          <a:p>
            <a:endParaRPr lang="fr-FR" sz="1800" b="1" dirty="0">
              <a:solidFill>
                <a:srgbClr val="00B050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New </a:t>
            </a:r>
            <a:r>
              <a:rPr lang="fr-FR" sz="1800" b="1">
                <a:solidFill>
                  <a:srgbClr val="00B050"/>
                </a:solidFill>
              </a:rPr>
              <a:t>Contribution for simulations/experiments at 1.5°C/min condition are encouraged for ECN10</a:t>
            </a:r>
            <a:endParaRPr lang="fr-FR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16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1" r="50680"/>
          <a:stretch/>
        </p:blipFill>
        <p:spPr bwMode="auto">
          <a:xfrm>
            <a:off x="789758" y="4261283"/>
            <a:ext cx="3314189" cy="24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AB2987-32F9-ABFC-B48F-687218CEC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115" y="2779236"/>
            <a:ext cx="1569772" cy="1792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E5FEE-698A-120E-549E-05486B47E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639" y="2158070"/>
            <a:ext cx="2781688" cy="4391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2DA4CD-F86F-DF1D-A70A-15DB872D6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6777" y="2168140"/>
            <a:ext cx="1404617" cy="4392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E16C78-7EE5-1860-26DA-F14AFDC90E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954" y="185630"/>
            <a:ext cx="5360223" cy="1590036"/>
          </a:xfrm>
          <a:prstGeom prst="rect">
            <a:avLst/>
          </a:prstGeom>
        </p:spPr>
      </p:pic>
      <p:pic>
        <p:nvPicPr>
          <p:cNvPr id="6" name="Grafik 164">
            <a:extLst>
              <a:ext uri="{FF2B5EF4-FFF2-40B4-BE49-F238E27FC236}">
                <a16:creationId xmlns:a16="http://schemas.microsoft.com/office/drawing/2014/main" id="{31FC01A6-60F1-DE33-8318-AF4CDDA0B034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0" t="58758"/>
          <a:stretch/>
        </p:blipFill>
        <p:spPr bwMode="auto">
          <a:xfrm>
            <a:off x="699217" y="426129"/>
            <a:ext cx="3310847" cy="23553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33954" y="185630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Casing </a:t>
            </a:r>
          </a:p>
          <a:p>
            <a:pPr defTabSz="914377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 304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54571" y="363984"/>
            <a:ext cx="532660" cy="62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8019" y="395056"/>
            <a:ext cx="1902659" cy="436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58276" y="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terminal not modeled 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357091" y="351121"/>
            <a:ext cx="515712" cy="2313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4A0A9DD-FD9D-416F-3455-7F9650C605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2" t="15329" r="9825" b="62506"/>
          <a:stretch/>
        </p:blipFill>
        <p:spPr>
          <a:xfrm>
            <a:off x="4718983" y="1631101"/>
            <a:ext cx="1402672" cy="60368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 rot="21274391">
            <a:off x="4981889" y="1811652"/>
            <a:ext cx="887963" cy="341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2223" y="2333890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Heater </a:t>
            </a:r>
          </a:p>
          <a:p>
            <a:pPr defTabSz="914377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Brass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660309" y="2613988"/>
            <a:ext cx="532660" cy="62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07216" y="2929174"/>
            <a:ext cx="2700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 at cartridge heater set to T ramp at 1.5°C/min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186323" y="2194562"/>
            <a:ext cx="901815" cy="9813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88632" y="831960"/>
            <a:ext cx="1505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tab </a:t>
            </a:r>
          </a:p>
          <a:p>
            <a:pPr defTabSz="914377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</a:t>
            </a:r>
          </a:p>
          <a:p>
            <a:pPr defTabSz="914377"/>
            <a:r>
              <a:rPr lang="en-US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806164" y="769818"/>
            <a:ext cx="132931" cy="210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91477" y="436977"/>
            <a:ext cx="970297" cy="9584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16164" y="707771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Insulator</a:t>
            </a:r>
          </a:p>
          <a:p>
            <a:pPr defTabSz="914377"/>
            <a:r>
              <a:rPr lang="en-US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18129" y="5629478"/>
            <a:ext cx="1807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JellyRoll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NMC811 with graphite anode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303954" y="5629477"/>
            <a:ext cx="1607903" cy="233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11346" y="3785306"/>
            <a:ext cx="1810799" cy="3065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45338" y="3940783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Brass-SS</a:t>
            </a:r>
          </a:p>
          <a:p>
            <a:pPr defTabSz="914377"/>
            <a:r>
              <a:rPr lang="en-US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0.004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24416" y="4619821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 casing - </a:t>
            </a:r>
            <a:r>
              <a:rPr lang="en-US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jellyRoll</a:t>
            </a: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/>
            <a:r>
              <a:rPr lang="en-US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0.005 K m^2/W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6902603" y="4841847"/>
            <a:ext cx="792215" cy="2308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2958" y="3344555"/>
            <a:ext cx="1851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Radial</a:t>
            </a:r>
          </a:p>
          <a:p>
            <a:pPr algn="ctr" defTabSz="914377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conduction</a:t>
            </a:r>
          </a:p>
          <a:p>
            <a:pPr algn="ctr" defTabSz="914377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x lower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69661" y="4211148"/>
            <a:ext cx="12964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0697" y="298022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Non-isotropic conduction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7FB0-AC8F-A5A3-373F-2521140DC0D7}"/>
              </a:ext>
            </a:extLst>
          </p:cNvPr>
          <p:cNvSpPr txBox="1"/>
          <p:nvPr/>
        </p:nvSpPr>
        <p:spPr>
          <a:xfrm>
            <a:off x="1004295" y="5160525"/>
            <a:ext cx="2700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begins with T = 80° C initial condition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6B82F5-34CB-F021-8D17-61E764BF0C72}"/>
              </a:ext>
            </a:extLst>
          </p:cNvPr>
          <p:cNvSpPr txBox="1"/>
          <p:nvPr/>
        </p:nvSpPr>
        <p:spPr>
          <a:xfrm>
            <a:off x="11348634" y="1896459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= 10</a:t>
            </a:r>
          </a:p>
          <a:p>
            <a:pPr defTabSz="914377"/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W/m^2/K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48B2FE-29F0-F47D-8AB2-0C5AA4B31EE2}"/>
              </a:ext>
            </a:extLst>
          </p:cNvPr>
          <p:cNvCxnSpPr>
            <a:cxnSpLocks/>
          </p:cNvCxnSpPr>
          <p:nvPr/>
        </p:nvCxnSpPr>
        <p:spPr>
          <a:xfrm flipV="1">
            <a:off x="10977619" y="2065909"/>
            <a:ext cx="398407" cy="107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45BE40-155F-2491-2DEC-DBCBF123ACA6}"/>
              </a:ext>
            </a:extLst>
          </p:cNvPr>
          <p:cNvCxnSpPr>
            <a:cxnSpLocks/>
          </p:cNvCxnSpPr>
          <p:nvPr/>
        </p:nvCxnSpPr>
        <p:spPr>
          <a:xfrm flipV="1">
            <a:off x="11248145" y="2421996"/>
            <a:ext cx="298683" cy="441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63DD950-A875-5452-42DF-81334E32F1C2}"/>
              </a:ext>
            </a:extLst>
          </p:cNvPr>
          <p:cNvSpPr txBox="1"/>
          <p:nvPr/>
        </p:nvSpPr>
        <p:spPr>
          <a:xfrm>
            <a:off x="3573726" y="2114468"/>
            <a:ext cx="90762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377"/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= 10</a:t>
            </a:r>
          </a:p>
          <a:p>
            <a:pPr defTabSz="914377"/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W/m^2/K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1E98A8-28A9-875C-0D17-CA7085C90082}"/>
              </a:ext>
            </a:extLst>
          </p:cNvPr>
          <p:cNvCxnSpPr>
            <a:cxnSpLocks/>
          </p:cNvCxnSpPr>
          <p:nvPr/>
        </p:nvCxnSpPr>
        <p:spPr>
          <a:xfrm flipV="1">
            <a:off x="3717001" y="2598017"/>
            <a:ext cx="17496" cy="902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070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18AF2-26C6-9F7B-9D71-A010E5AF62FE}"/>
              </a:ext>
            </a:extLst>
          </p:cNvPr>
          <p:cNvSpPr txBox="1">
            <a:spLocks/>
          </p:cNvSpPr>
          <p:nvPr/>
        </p:nvSpPr>
        <p:spPr>
          <a:xfrm>
            <a:off x="764803" y="160327"/>
            <a:ext cx="8045333" cy="5142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Guidelines in </a:t>
            </a:r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313F9-916E-0715-ED96-66C45FE5E902}"/>
              </a:ext>
            </a:extLst>
          </p:cNvPr>
          <p:cNvSpPr txBox="1">
            <a:spLocks/>
          </p:cNvSpPr>
          <p:nvPr/>
        </p:nvSpPr>
        <p:spPr>
          <a:xfrm>
            <a:off x="304800" y="977223"/>
            <a:ext cx="1132378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Battery cell thermal runaway has several open questions </a:t>
            </a:r>
          </a:p>
          <a:p>
            <a:pPr marL="0" indent="0">
              <a:buNone/>
            </a:pPr>
            <a:r>
              <a:rPr lang="en-US" sz="1800" dirty="0"/>
              <a:t>We would like </a:t>
            </a:r>
            <a:r>
              <a:rPr lang="en-US" sz="1800"/>
              <a:t>to tackle </a:t>
            </a:r>
            <a:r>
              <a:rPr lang="en-US" sz="1800" dirty="0"/>
              <a:t>them starting from a reference test case </a:t>
            </a:r>
          </a:p>
          <a:p>
            <a:pPr marL="0" indent="0">
              <a:buNone/>
            </a:pPr>
            <a:r>
              <a:rPr lang="en-US" sz="1800" dirty="0"/>
              <a:t>	Battery cell LGM50LT 21700 / </a:t>
            </a:r>
            <a:r>
              <a:rPr lang="en-US" sz="1800"/>
              <a:t>Thermal abuse </a:t>
            </a:r>
            <a:r>
              <a:rPr lang="en-US" sz="1800" dirty="0"/>
              <a:t>with slow cook approach </a:t>
            </a:r>
            <a:r>
              <a:rPr lang="en-US" sz="1800"/>
              <a:t>(1.5</a:t>
            </a:r>
            <a:r>
              <a:rPr lang="en-US" sz="1800" dirty="0"/>
              <a:t>°C/min)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Experimental contributions:</a:t>
            </a:r>
          </a:p>
          <a:p>
            <a:pPr lvl="1"/>
            <a:r>
              <a:rPr lang="en-US" sz="1600" dirty="0"/>
              <a:t>New diagnostics applied to the reference case or new data on the test conditions already tested would help the database to increase</a:t>
            </a:r>
          </a:p>
          <a:p>
            <a:pPr lvl="2"/>
            <a:r>
              <a:rPr lang="en-US" sz="1200" dirty="0"/>
              <a:t>E.g. BC mass loss during venting, TR heat release, Gas Composition, etc.</a:t>
            </a:r>
          </a:p>
          <a:p>
            <a:pPr lvl="2"/>
            <a:endParaRPr lang="en-US" sz="1200" dirty="0"/>
          </a:p>
          <a:p>
            <a:r>
              <a:rPr lang="en-US" sz="2000" dirty="0"/>
              <a:t>Numerical contributions</a:t>
            </a:r>
          </a:p>
          <a:p>
            <a:pPr lvl="1"/>
            <a:r>
              <a:rPr lang="en-US" sz="1600" dirty="0"/>
              <a:t>All numerical approaches trying to reproduce the reference case would be valuable contributions</a:t>
            </a:r>
          </a:p>
          <a:p>
            <a:pPr lvl="1"/>
            <a:r>
              <a:rPr lang="en-US" sz="1600" dirty="0"/>
              <a:t>First propositions:</a:t>
            </a:r>
          </a:p>
          <a:p>
            <a:pPr lvl="2"/>
            <a:r>
              <a:rPr lang="en-US" sz="1200" dirty="0"/>
              <a:t>Investigation of the temperature distribution/evolution and heat propagation within the BC</a:t>
            </a:r>
          </a:p>
          <a:p>
            <a:pPr lvl="2"/>
            <a:r>
              <a:rPr lang="en-US" sz="1200" dirty="0"/>
              <a:t>Investigating heat released during thermal runaway</a:t>
            </a:r>
          </a:p>
          <a:p>
            <a:r>
              <a:rPr lang="en-US" sz="2000" dirty="0"/>
              <a:t>If willing to </a:t>
            </a:r>
            <a:r>
              <a:rPr lang="en-US" sz="2000"/>
              <a:t>contribute in </a:t>
            </a:r>
            <a:r>
              <a:rPr lang="en-US" sz="2000" dirty="0"/>
              <a:t>following </a:t>
            </a:r>
            <a:r>
              <a:rPr lang="en-US" sz="2000"/>
              <a:t>this topic, please contact topic </a:t>
            </a:r>
            <a:r>
              <a:rPr lang="en-US" sz="2000" dirty="0"/>
              <a:t>organizers </a:t>
            </a:r>
          </a:p>
          <a:p>
            <a:pPr marL="685800" lvl="2">
              <a:spcBef>
                <a:spcPts val="1000"/>
              </a:spcBef>
            </a:pPr>
            <a:r>
              <a:rPr lang="en-US" sz="1600" dirty="0"/>
              <a:t>Michele Bardi ( </a:t>
            </a: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michele.bardi@ifpen.fr</a:t>
            </a:r>
            <a:r>
              <a:rPr lang="en-US" sz="1600" dirty="0"/>
              <a:t> ) and Lyle Pickett </a:t>
            </a:r>
            <a:r>
              <a:rPr lang="en-US" sz="1600"/>
              <a:t>( LMP</a:t>
            </a:r>
            <a:r>
              <a:rPr lang="en-US" sz="16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icke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@sandia.gov</a:t>
            </a:r>
            <a:r>
              <a:rPr lang="en-US" sz="1600" dirty="0"/>
              <a:t> )</a:t>
            </a:r>
          </a:p>
          <a:p>
            <a:pPr marL="685800" lvl="2">
              <a:spcBef>
                <a:spcPts val="1000"/>
              </a:spcBef>
            </a:pPr>
            <a:r>
              <a:rPr lang="en-US" sz="1600" dirty="0"/>
              <a:t>The database of experimental and numerical </a:t>
            </a:r>
            <a:r>
              <a:rPr lang="en-US" sz="1600"/>
              <a:t>data will be shared</a:t>
            </a:r>
            <a:endParaRPr lang="en-US" sz="1600" dirty="0"/>
          </a:p>
          <a:p>
            <a:pPr marL="0" indent="0">
              <a:buNone/>
            </a:pP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41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D7C6B-3D64-1B9B-FCB0-DBF10F99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Thermal </a:t>
            </a:r>
            <a:r>
              <a:rPr lang="fr-FR" dirty="0" err="1"/>
              <a:t>runaway</a:t>
            </a:r>
            <a:r>
              <a:rPr lang="fr-FR" dirty="0"/>
              <a:t> topic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E9B78C-9C63-B7AD-D6FC-358F474D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Li-ion battery thermal runaway is a challenging</a:t>
            </a:r>
            <a:br>
              <a:rPr lang="en-US" dirty="0"/>
            </a:br>
            <a:r>
              <a:rPr lang="en-US" dirty="0"/>
              <a:t> safety issue for mobility electrification</a:t>
            </a:r>
          </a:p>
          <a:p>
            <a:endParaRPr lang="en-US" dirty="0"/>
          </a:p>
          <a:p>
            <a:r>
              <a:rPr lang="en-US"/>
              <a:t>Why is the ECN addressing batteries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It concerns mobility</a:t>
            </a:r>
          </a:p>
          <a:p>
            <a:pPr lvl="1"/>
            <a:r>
              <a:rPr lang="en-US" dirty="0"/>
              <a:t>It involves several phenomena that we know and we have the tools to study:</a:t>
            </a:r>
          </a:p>
          <a:p>
            <a:pPr lvl="2"/>
            <a:r>
              <a:rPr lang="en-US" dirty="0"/>
              <a:t> Combustion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Di- (or tri-</a:t>
            </a:r>
            <a:r>
              <a:rPr lang="en-US"/>
              <a:t>) phase </a:t>
            </a:r>
            <a:r>
              <a:rPr lang="en-US" dirty="0"/>
              <a:t>jets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Heat transfer</a:t>
            </a:r>
          </a:p>
          <a:p>
            <a:pPr lvl="2"/>
            <a:endParaRPr lang="en-US" dirty="0"/>
          </a:p>
          <a:p>
            <a:pPr lvl="2"/>
            <a:r>
              <a:rPr lang="en-US"/>
              <a:t>Challenging conditions for diagnostics </a:t>
            </a:r>
            <a:r>
              <a:rPr lang="en-US" dirty="0"/>
              <a:t>(high temperature, short time scales)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5D2409-77E4-FD88-200D-014764D0A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446" y="1390847"/>
            <a:ext cx="3360354" cy="20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8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D7C6B-3D64-1B9B-FCB0-DBF10F99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Thermal </a:t>
            </a:r>
            <a:r>
              <a:rPr lang="fr-FR" dirty="0" err="1"/>
              <a:t>runaway</a:t>
            </a:r>
            <a:r>
              <a:rPr lang="fr-FR" dirty="0"/>
              <a:t> topic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E9B78C-9C63-B7AD-D6FC-358F474D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Li-ion battery thermal runaway is a challenging </a:t>
            </a:r>
            <a:br>
              <a:rPr lang="en-US" dirty="0"/>
            </a:br>
            <a:r>
              <a:rPr lang="en-US" dirty="0"/>
              <a:t>safety issue for mobility electrification</a:t>
            </a:r>
          </a:p>
          <a:p>
            <a:endParaRPr lang="en-US" dirty="0"/>
          </a:p>
          <a:p>
            <a:r>
              <a:rPr lang="en-US" dirty="0"/>
              <a:t>Why ECN is dealing with batteries?</a:t>
            </a:r>
          </a:p>
          <a:p>
            <a:pPr lvl="1"/>
            <a:r>
              <a:rPr lang="en-US" dirty="0"/>
              <a:t>It concerns mobility</a:t>
            </a:r>
          </a:p>
          <a:p>
            <a:pPr lvl="1"/>
            <a:r>
              <a:rPr lang="en-US" dirty="0"/>
              <a:t>It involves several phenomena that we know and we have the tools to study :</a:t>
            </a:r>
          </a:p>
          <a:p>
            <a:pPr lvl="2"/>
            <a:r>
              <a:rPr lang="en-US" dirty="0"/>
              <a:t> Combustion 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and partially unknown fuels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Di- (or tri-</a:t>
            </a:r>
            <a:r>
              <a:rPr lang="en-US"/>
              <a:t>) phase </a:t>
            </a:r>
            <a:r>
              <a:rPr lang="en-US" dirty="0"/>
              <a:t>jets 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fluid composition not constant</a:t>
            </a: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, “burst-disk” vent sources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/>
            <a:endParaRPr lang="en-US" dirty="0"/>
          </a:p>
          <a:p>
            <a:pPr lvl="2"/>
            <a:r>
              <a:rPr lang="en-US" dirty="0"/>
              <a:t>Heat transfer: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convection, radiation, conduction, flame propagation and runaway propagation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Challenging condition testing (high temperature, short time scales):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relevant boundary condition and parametric variation to be understood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9D7D49-074A-AF40-12E6-6DEA2AAF8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446" y="1390847"/>
            <a:ext cx="3360354" cy="20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9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58615-5F97-9B6E-5B94-28ACE57B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Thermal </a:t>
            </a:r>
            <a:r>
              <a:rPr lang="fr-FR" dirty="0" err="1"/>
              <a:t>runaway</a:t>
            </a:r>
            <a:r>
              <a:rPr lang="fr-FR" dirty="0"/>
              <a:t> topic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694F8-FC0D-CB3E-CB32-7398FC581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Combustion community is starting to study Li-ion thermal runaway</a:t>
            </a:r>
          </a:p>
          <a:p>
            <a:pPr lvl="1"/>
            <a:r>
              <a:rPr lang="en-US" dirty="0"/>
              <a:t>Experimentally and numerically</a:t>
            </a:r>
          </a:p>
          <a:p>
            <a:endParaRPr lang="en-US" dirty="0"/>
          </a:p>
          <a:p>
            <a:r>
              <a:rPr lang="en-US" dirty="0"/>
              <a:t>The topic objectives:</a:t>
            </a:r>
          </a:p>
          <a:p>
            <a:pPr lvl="1"/>
            <a:r>
              <a:rPr lang="en-US" dirty="0"/>
              <a:t>Apply the “Spray A” approach on thermal abuse experiments</a:t>
            </a:r>
          </a:p>
          <a:p>
            <a:pPr lvl="2"/>
            <a:r>
              <a:rPr lang="en-US" dirty="0"/>
              <a:t>Create a ref Experimental protocol on a reference battery cell ( LGM50LT- 21700)</a:t>
            </a:r>
          </a:p>
          <a:p>
            <a:pPr lvl="2"/>
            <a:r>
              <a:rPr lang="en-US" dirty="0"/>
              <a:t>Investigating minor discrepancies among experimental results</a:t>
            </a:r>
          </a:p>
          <a:p>
            <a:pPr lvl="2"/>
            <a:r>
              <a:rPr lang="en-US"/>
              <a:t>Databases from </a:t>
            </a:r>
            <a:r>
              <a:rPr lang="en-US" dirty="0"/>
              <a:t>three different lab are currently available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Compare simulations approach to reproduce experimental results</a:t>
            </a:r>
          </a:p>
          <a:p>
            <a:pPr lvl="2"/>
            <a:r>
              <a:rPr lang="en-US" dirty="0"/>
              <a:t>Focus on cell internal temperature distribution</a:t>
            </a:r>
          </a:p>
          <a:p>
            <a:pPr lvl="2"/>
            <a:r>
              <a:rPr lang="en-US" dirty="0"/>
              <a:t>Reaction timing (safety vent opens, thermal runaway)</a:t>
            </a:r>
          </a:p>
          <a:p>
            <a:pPr lvl="2"/>
            <a:r>
              <a:rPr lang="en-US"/>
              <a:t>Battery Cell </a:t>
            </a:r>
            <a:r>
              <a:rPr lang="en-US" dirty="0"/>
              <a:t>flow (vent jets, flame features, BC mass loss)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To form a “</a:t>
            </a:r>
            <a:r>
              <a:rPr lang="en-US" i="1" dirty="0"/>
              <a:t>peloton</a:t>
            </a:r>
            <a:r>
              <a:rPr lang="en-US" dirty="0"/>
              <a:t>” on the subject</a:t>
            </a:r>
          </a:p>
          <a:p>
            <a:pPr lvl="2"/>
            <a:r>
              <a:rPr lang="en-US" dirty="0"/>
              <a:t>Share good experimental / modeling practice</a:t>
            </a:r>
          </a:p>
          <a:p>
            <a:pPr lvl="2"/>
            <a:r>
              <a:rPr lang="en-US" dirty="0"/>
              <a:t>It seems to be a wide world to explore (much more parameters to investigate / much more boundary conditions to explore)</a:t>
            </a:r>
          </a:p>
          <a:p>
            <a:pPr lvl="2"/>
            <a:r>
              <a:rPr lang="en-US"/>
              <a:t>Generate new exchange </a:t>
            </a:r>
            <a:r>
              <a:rPr lang="en-US" dirty="0"/>
              <a:t>between combustion and battery communities</a:t>
            </a:r>
          </a:p>
        </p:txBody>
      </p:sp>
    </p:spTree>
    <p:extLst>
      <p:ext uri="{BB962C8B-B14F-4D97-AF65-F5344CB8AC3E}">
        <p14:creationId xmlns:p14="http://schemas.microsoft.com/office/powerpoint/2010/main" val="26632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BD86D-428E-6A4D-C56C-99A02ED0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dirty="0"/>
              <a:t> to all </a:t>
            </a:r>
            <a:r>
              <a:rPr lang="fr-FR" dirty="0" err="1"/>
              <a:t>Contributors</a:t>
            </a:r>
            <a:r>
              <a:rPr lang="fr-FR" dirty="0"/>
              <a:t>!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2A6C84B-8AF8-0D49-1B4B-E77BB9E7B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Participation in this topic is growing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603B03-4031-BD90-3406-8D584AF07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9" y="2534554"/>
            <a:ext cx="2241867" cy="96099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DE60E8C-EB1D-9461-CFBA-1AA5B0C59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0" y="4053006"/>
            <a:ext cx="2327522" cy="68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ng Abdullah University of Science and Technology - Wikipedia">
            <a:extLst>
              <a:ext uri="{FF2B5EF4-FFF2-40B4-BE49-F238E27FC236}">
                <a16:creationId xmlns:a16="http://schemas.microsoft.com/office/drawing/2014/main" id="{7824F0E9-4543-B50F-CA29-F6F621FE0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40" y="3675554"/>
            <a:ext cx="2707653" cy="12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77307A9-8FA1-42DD-6196-A4505EE7F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8" y="5390226"/>
            <a:ext cx="2725005" cy="104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University of Tennessee Logo | Brand Guidelines">
            <a:extLst>
              <a:ext uri="{FF2B5EF4-FFF2-40B4-BE49-F238E27FC236}">
                <a16:creationId xmlns:a16="http://schemas.microsoft.com/office/drawing/2014/main" id="{FEF64331-92E6-4B78-089D-DC7B7AD84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64" y="5043944"/>
            <a:ext cx="31432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rlsruhe Institute of Technology - Wikipedia">
            <a:extLst>
              <a:ext uri="{FF2B5EF4-FFF2-40B4-BE49-F238E27FC236}">
                <a16:creationId xmlns:a16="http://schemas.microsoft.com/office/drawing/2014/main" id="{009C2802-96D6-FF39-D4C8-D388CBD7B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033" y="3711123"/>
            <a:ext cx="2525098" cy="12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VERGENT SCIENCE INC | Dassault Systèmes">
            <a:extLst>
              <a:ext uri="{FF2B5EF4-FFF2-40B4-BE49-F238E27FC236}">
                <a16:creationId xmlns:a16="http://schemas.microsoft.com/office/drawing/2014/main" id="{A4EC6957-093A-E1AD-28E2-EAD741CD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80" y="2733000"/>
            <a:ext cx="3563335" cy="74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A9C62CA-C304-3523-31D6-DA643C366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81" y="2826311"/>
            <a:ext cx="3349587" cy="6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52BFCDEA-FFDC-6D7C-AC76-2650DE3A5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49" y="5209461"/>
            <a:ext cx="2018466" cy="80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1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C5AC0-8820-8F36-0B14-802D22B2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case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25578D9-63CC-1D88-B46E-A26A3DD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Common battery chosen </a:t>
            </a:r>
          </a:p>
          <a:p>
            <a:pPr lvl="1"/>
            <a:r>
              <a:rPr lang="en-US" dirty="0"/>
              <a:t>LG M50LT from the same production lot</a:t>
            </a:r>
          </a:p>
          <a:p>
            <a:pPr lvl="1"/>
            <a:r>
              <a:rPr lang="en-US" dirty="0"/>
              <a:t>120 battery cells purchased and shared by IFPEN</a:t>
            </a:r>
          </a:p>
          <a:p>
            <a:r>
              <a:rPr lang="en-US"/>
              <a:t>Reference Running-in or preconditioning</a:t>
            </a:r>
            <a:endParaRPr lang="en-US" dirty="0"/>
          </a:p>
          <a:p>
            <a:pPr lvl="1"/>
            <a:r>
              <a:rPr lang="en-US" dirty="0"/>
              <a:t>3 charge / discharge cycles</a:t>
            </a:r>
          </a:p>
          <a:p>
            <a:pPr lvl="1"/>
            <a:r>
              <a:rPr lang="en-US" dirty="0"/>
              <a:t>CC/CV ref cycle from manufacturer</a:t>
            </a:r>
          </a:p>
          <a:p>
            <a:pPr lvl="1"/>
            <a:endParaRPr lang="en-US" dirty="0"/>
          </a:p>
          <a:p>
            <a:r>
              <a:rPr lang="en-US" dirty="0"/>
              <a:t>Test Definition:</a:t>
            </a:r>
          </a:p>
          <a:p>
            <a:pPr lvl="1"/>
            <a:r>
              <a:rPr lang="en-US" dirty="0"/>
              <a:t>Thermal Abuse</a:t>
            </a:r>
          </a:p>
          <a:p>
            <a:pPr lvl="1"/>
            <a:r>
              <a:rPr lang="en-US" dirty="0"/>
              <a:t>“Slow cooking mode”</a:t>
            </a:r>
          </a:p>
          <a:p>
            <a:pPr lvl="2"/>
            <a:r>
              <a:rPr lang="en-US" dirty="0"/>
              <a:t>Heating with a controlled heating ramp at constant gradient</a:t>
            </a:r>
          </a:p>
          <a:p>
            <a:pPr lvl="2"/>
            <a:r>
              <a:rPr lang="en-US" u="sng" dirty="0"/>
              <a:t>Reference case : 1.5 °C/min  </a:t>
            </a:r>
          </a:p>
          <a:p>
            <a:pPr lvl="2"/>
            <a:r>
              <a:rPr lang="en-US" dirty="0"/>
              <a:t>Parametric Variation:  0.5 °C/min  ;  0.2 °C/min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BC state of charge (SOC):</a:t>
            </a:r>
          </a:p>
          <a:p>
            <a:pPr lvl="2"/>
            <a:r>
              <a:rPr lang="en-US" u="sng" dirty="0"/>
              <a:t>Ref Case: 100%</a:t>
            </a:r>
          </a:p>
          <a:p>
            <a:pPr lvl="2"/>
            <a:r>
              <a:rPr lang="en-US" dirty="0"/>
              <a:t>Parametric variations: 50%  ;  25%  ;  75%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205E6-1DB0-0DB0-3771-3709E78A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Test results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1EC1A47-4441-777B-C06D-AFC22C290F5E}"/>
              </a:ext>
            </a:extLst>
          </p:cNvPr>
          <p:cNvSpPr txBox="1">
            <a:spLocks/>
          </p:cNvSpPr>
          <p:nvPr/>
        </p:nvSpPr>
        <p:spPr>
          <a:xfrm>
            <a:off x="279624" y="1147077"/>
            <a:ext cx="8610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Global runaway description measurement :</a:t>
            </a:r>
          </a:p>
          <a:p>
            <a:pPr lvl="1"/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94840D-26C6-7B3D-930D-652E758867DC}"/>
              </a:ext>
            </a:extLst>
          </p:cNvPr>
          <p:cNvSpPr txBox="1"/>
          <p:nvPr/>
        </p:nvSpPr>
        <p:spPr>
          <a:xfrm>
            <a:off x="647677" y="1469199"/>
            <a:ext cx="4329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Richardet et al, SAE 2023-04-0165</a:t>
            </a:r>
          </a:p>
          <a:p>
            <a:r>
              <a:rPr lang="en-US" sz="1400" b="0" i="1" dirty="0">
                <a:solidFill>
                  <a:srgbClr val="222222"/>
                </a:solidFill>
                <a:effectLst/>
              </a:rPr>
              <a:t>García, et al., Energy Conversion and Management 2021</a:t>
            </a:r>
            <a:endParaRPr lang="fr-FR" sz="1400" i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A8EC18-6EC0-8AA6-BC1F-0BE075A10551}"/>
              </a:ext>
            </a:extLst>
          </p:cNvPr>
          <p:cNvSpPr txBox="1"/>
          <p:nvPr/>
        </p:nvSpPr>
        <p:spPr>
          <a:xfrm>
            <a:off x="765848" y="2194755"/>
            <a:ext cx="38189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following main events are in general described during TR in a thermal abuse case</a:t>
            </a:r>
          </a:p>
          <a:p>
            <a:r>
              <a:rPr lang="en-US" dirty="0"/>
              <a:t>1. Exothermic reaction onset</a:t>
            </a:r>
          </a:p>
          <a:p>
            <a:pPr lvl="1"/>
            <a:r>
              <a:rPr lang="en-US" dirty="0"/>
              <a:t>-Observed mainly with HWS method</a:t>
            </a:r>
          </a:p>
          <a:p>
            <a:endParaRPr lang="en-US" dirty="0"/>
          </a:p>
          <a:p>
            <a:r>
              <a:rPr lang="en-US" dirty="0"/>
              <a:t>2. Voltage drop : CID (current interrupting device) stop battery form charge/</a:t>
            </a:r>
            <a:r>
              <a:rPr lang="en-US" dirty="0" err="1"/>
              <a:t>decharge</a:t>
            </a:r>
            <a:r>
              <a:rPr lang="en-US" dirty="0"/>
              <a:t> (</a:t>
            </a:r>
            <a:r>
              <a:rPr lang="en-US" dirty="0" err="1"/>
              <a:t>non reversible</a:t>
            </a:r>
            <a:r>
              <a:rPr lang="en-US" dirty="0"/>
              <a:t>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3. Gas Venting</a:t>
            </a:r>
          </a:p>
          <a:p>
            <a:r>
              <a:rPr lang="en-US" dirty="0"/>
              <a:t>	- Temperature variation</a:t>
            </a:r>
          </a:p>
          <a:p>
            <a:r>
              <a:rPr lang="en-US" dirty="0"/>
              <a:t>	- Pressure increase</a:t>
            </a:r>
          </a:p>
          <a:p>
            <a:r>
              <a:rPr lang="en-US" dirty="0"/>
              <a:t>	-Gas Analysis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12" name="Image 11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CFB32648-4AFC-50D2-780C-A39B7978C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14" y="930131"/>
            <a:ext cx="5334620" cy="5791821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83606AF-442C-140D-8CA4-653656FC2EA7}"/>
              </a:ext>
            </a:extLst>
          </p:cNvPr>
          <p:cNvCxnSpPr/>
          <p:nvPr/>
        </p:nvCxnSpPr>
        <p:spPr>
          <a:xfrm flipV="1">
            <a:off x="9764785" y="1073791"/>
            <a:ext cx="0" cy="2961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FB5815F-38CE-7BD8-9813-E5B532D67B6F}"/>
              </a:ext>
            </a:extLst>
          </p:cNvPr>
          <p:cNvSpPr txBox="1"/>
          <p:nvPr/>
        </p:nvSpPr>
        <p:spPr>
          <a:xfrm rot="16200000">
            <a:off x="9197802" y="403822"/>
            <a:ext cx="1133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Voltage Drop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D5B14D9-92C9-0363-DA88-8F1B8400C489}"/>
              </a:ext>
            </a:extLst>
          </p:cNvPr>
          <p:cNvSpPr txBox="1"/>
          <p:nvPr/>
        </p:nvSpPr>
        <p:spPr>
          <a:xfrm rot="16200000">
            <a:off x="9591455" y="463943"/>
            <a:ext cx="1054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Gas Venting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E398E61-BB88-74CA-CBA6-0480F2C7B4DD}"/>
              </a:ext>
            </a:extLst>
          </p:cNvPr>
          <p:cNvCxnSpPr>
            <a:cxnSpLocks/>
          </p:cNvCxnSpPr>
          <p:nvPr/>
        </p:nvCxnSpPr>
        <p:spPr>
          <a:xfrm flipV="1">
            <a:off x="10135299" y="1073791"/>
            <a:ext cx="0" cy="2248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F80D000-7C81-F6A8-8514-D4FF10978BEE}"/>
              </a:ext>
            </a:extLst>
          </p:cNvPr>
          <p:cNvCxnSpPr>
            <a:cxnSpLocks/>
            <a:stCxn id="15" idx="1"/>
          </p:cNvCxnSpPr>
          <p:nvPr/>
        </p:nvCxnSpPr>
        <p:spPr>
          <a:xfrm flipV="1">
            <a:off x="8566558" y="1073791"/>
            <a:ext cx="0" cy="800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colade ouvrante 14">
            <a:extLst>
              <a:ext uri="{FF2B5EF4-FFF2-40B4-BE49-F238E27FC236}">
                <a16:creationId xmlns:a16="http://schemas.microsoft.com/office/drawing/2014/main" id="{20C517E7-3038-4011-D6D0-3DC58BAE4EA2}"/>
              </a:ext>
            </a:extLst>
          </p:cNvPr>
          <p:cNvSpPr/>
          <p:nvPr/>
        </p:nvSpPr>
        <p:spPr>
          <a:xfrm rot="5400000">
            <a:off x="8491057" y="1385894"/>
            <a:ext cx="151002" cy="11279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C58C3B-1407-3A93-30B4-EE2F40E04031}"/>
              </a:ext>
            </a:extLst>
          </p:cNvPr>
          <p:cNvSpPr txBox="1"/>
          <p:nvPr/>
        </p:nvSpPr>
        <p:spPr>
          <a:xfrm rot="16200000">
            <a:off x="8062254" y="347833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Exothermic</a:t>
            </a:r>
          </a:p>
          <a:p>
            <a:r>
              <a:rPr lang="en-US" sz="1400" dirty="0"/>
              <a:t> onset</a:t>
            </a:r>
          </a:p>
        </p:txBody>
      </p:sp>
    </p:spTree>
    <p:extLst>
      <p:ext uri="{BB962C8B-B14F-4D97-AF65-F5344CB8AC3E}">
        <p14:creationId xmlns:p14="http://schemas.microsoft.com/office/powerpoint/2010/main" val="418599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9E39DE-0328-5067-1049-1D566041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5928"/>
            <a:ext cx="9492575" cy="514203"/>
          </a:xfrm>
        </p:spPr>
        <p:txBody>
          <a:bodyPr/>
          <a:lstStyle/>
          <a:p>
            <a:r>
              <a:rPr lang="en-US" dirty="0"/>
              <a:t>A new ECN topic: Data analysis and output parameters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B503F7-9087-485B-6968-B3B870C87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24" y="1147077"/>
            <a:ext cx="8610376" cy="4351338"/>
          </a:xfrm>
        </p:spPr>
        <p:txBody>
          <a:bodyPr/>
          <a:lstStyle/>
          <a:p>
            <a:r>
              <a:rPr lang="en-US" dirty="0"/>
              <a:t>Measurement data:</a:t>
            </a:r>
          </a:p>
          <a:p>
            <a:pPr lvl="1"/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5CE035-D87F-B1AE-F5CE-C270C7D1E376}"/>
              </a:ext>
            </a:extLst>
          </p:cNvPr>
          <p:cNvSpPr txBox="1"/>
          <p:nvPr/>
        </p:nvSpPr>
        <p:spPr>
          <a:xfrm>
            <a:off x="3111037" y="1161788"/>
            <a:ext cx="260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Richardet et al, ECM 2023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FC66DED-9538-882A-EF84-ED04DE0F8EC2}"/>
              </a:ext>
            </a:extLst>
          </p:cNvPr>
          <p:cNvSpPr txBox="1">
            <a:spLocks/>
          </p:cNvSpPr>
          <p:nvPr/>
        </p:nvSpPr>
        <p:spPr>
          <a:xfrm>
            <a:off x="6476021" y="1183716"/>
            <a:ext cx="5588748" cy="58368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70C0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Output Parameters already extracted: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Venting time/ temperature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Runaway Time/ temperature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Voltage drop time / temperature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Time resolved Mass Loss during the thermal abuse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Exothermic reaction onset (obtained in ARC)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Temperature rate at onset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Temperature at 100 °C/min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Temperature at 10 °C/min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Time from onset temperature to maximum temperature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∆T from onset temperature to maximum temperature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Pressure increase (venting /  thermal runaway)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b="1" dirty="0"/>
              <a:t>Output parameter under investigation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Vented Gas Mass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Venting jet characterization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Ignition characterization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Flame characterization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Gas analysis (venting and runaway)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/>
              <a:t>Others </a:t>
            </a:r>
            <a:r>
              <a:rPr lang="en-US" sz="1800" dirty="0"/>
              <a:t>are open to discussion</a:t>
            </a:r>
          </a:p>
          <a:p>
            <a:pPr lvl="1"/>
            <a:endParaRPr lang="en-US" sz="14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421DC9C-719D-F345-C393-20FB9687A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" y="1758436"/>
            <a:ext cx="59436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0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D6F70-FCC5-FB5D-DC6F-079F8B33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approaches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F1D5B8-85EC-8E9A-288C-C59CBDB56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19" y="1642883"/>
            <a:ext cx="11000981" cy="4534080"/>
          </a:xfrm>
        </p:spPr>
        <p:txBody>
          <a:bodyPr/>
          <a:lstStyle/>
          <a:p>
            <a:r>
              <a:rPr lang="fr-FR" dirty="0" err="1"/>
              <a:t>Complementary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last workshop on LGM50LT thermal </a:t>
            </a:r>
            <a:r>
              <a:rPr lang="fr-FR" dirty="0" err="1"/>
              <a:t>runaway</a:t>
            </a:r>
            <a:endParaRPr lang="fr-FR" dirty="0"/>
          </a:p>
          <a:p>
            <a:pPr lvl="1"/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thermal abuse tests </a:t>
            </a:r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heating</a:t>
            </a:r>
            <a:r>
              <a:rPr lang="fr-FR" dirty="0"/>
              <a:t> </a:t>
            </a:r>
            <a:r>
              <a:rPr lang="fr-FR" dirty="0" err="1"/>
              <a:t>ramp</a:t>
            </a:r>
            <a:endParaRPr lang="fr-FR" dirty="0"/>
          </a:p>
          <a:p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8FEE037-E130-8AAF-667A-313FCC9D108A}"/>
              </a:ext>
            </a:extLst>
          </p:cNvPr>
          <p:cNvGrpSpPr/>
          <p:nvPr/>
        </p:nvGrpSpPr>
        <p:grpSpPr>
          <a:xfrm>
            <a:off x="352819" y="3034421"/>
            <a:ext cx="3958852" cy="2180696"/>
            <a:chOff x="2222542" y="1066238"/>
            <a:chExt cx="8605906" cy="4740481"/>
          </a:xfrm>
        </p:grpSpPr>
        <p:pic>
          <p:nvPicPr>
            <p:cNvPr id="5" name="Image 4" descr="Une image contenant vieux, sale, désordonné, engin&#10;&#10;Description générée automatiquement">
              <a:extLst>
                <a:ext uri="{FF2B5EF4-FFF2-40B4-BE49-F238E27FC236}">
                  <a16:creationId xmlns:a16="http://schemas.microsoft.com/office/drawing/2014/main" id="{3224211A-81C3-5620-9DEB-E2162F425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542" y="1066238"/>
              <a:ext cx="6300699" cy="4725524"/>
            </a:xfrm>
            <a:prstGeom prst="rect">
              <a:avLst/>
            </a:prstGeom>
          </p:spPr>
        </p:pic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78C4099A-BFB0-BBD5-FABF-43E74301EBB1}"/>
                </a:ext>
              </a:extLst>
            </p:cNvPr>
            <p:cNvCxnSpPr>
              <a:cxnSpLocks/>
              <a:endCxn id="8" idx="5"/>
            </p:cNvCxnSpPr>
            <p:nvPr/>
          </p:nvCxnSpPr>
          <p:spPr>
            <a:xfrm flipH="1" flipV="1">
              <a:off x="7525255" y="4131470"/>
              <a:ext cx="1129424" cy="69002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97A1CAD-70F0-AC4F-67A7-DE8EC754C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16"/>
            <a:stretch/>
          </p:blipFill>
          <p:spPr>
            <a:xfrm>
              <a:off x="8685755" y="4131470"/>
              <a:ext cx="2142693" cy="1675249"/>
            </a:xfrm>
            <a:prstGeom prst="ellipse">
              <a:avLst/>
            </a:prstGeom>
            <a:ln w="28575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F8700AE7-AA49-0EA8-B8A9-961A332434F8}"/>
                </a:ext>
              </a:extLst>
            </p:cNvPr>
            <p:cNvSpPr/>
            <p:nvPr/>
          </p:nvSpPr>
          <p:spPr>
            <a:xfrm>
              <a:off x="6771646" y="3101689"/>
              <a:ext cx="882908" cy="120646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3C56CADB-E5EE-9AC3-0932-B64BFBB635B8}"/>
              </a:ext>
            </a:extLst>
          </p:cNvPr>
          <p:cNvSpPr txBox="1"/>
          <p:nvPr/>
        </p:nvSpPr>
        <p:spPr>
          <a:xfrm>
            <a:off x="262701" y="5313718"/>
            <a:ext cx="2789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IFPEN : Semi </a:t>
            </a:r>
            <a:r>
              <a:rPr lang="fr-FR" dirty="0" err="1"/>
              <a:t>closed</a:t>
            </a:r>
            <a:r>
              <a:rPr lang="fr-FR" dirty="0"/>
              <a:t> volume</a:t>
            </a:r>
          </a:p>
          <a:p>
            <a:r>
              <a:rPr lang="fr-FR" dirty="0"/>
              <a:t>Air convection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transfer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E30578-3E7E-450B-2D4B-B94CF16FE73C}"/>
              </a:ext>
            </a:extLst>
          </p:cNvPr>
          <p:cNvSpPr txBox="1"/>
          <p:nvPr/>
        </p:nvSpPr>
        <p:spPr>
          <a:xfrm>
            <a:off x="4311671" y="5359884"/>
            <a:ext cx="3838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CMT : </a:t>
            </a:r>
            <a:r>
              <a:rPr lang="fr-FR" dirty="0" err="1"/>
              <a:t>Adapted</a:t>
            </a:r>
            <a:r>
              <a:rPr lang="fr-FR" dirty="0"/>
              <a:t> ARC</a:t>
            </a:r>
          </a:p>
          <a:p>
            <a:r>
              <a:rPr lang="en-US" dirty="0"/>
              <a:t>Electrical heater in contact with BC</a:t>
            </a:r>
          </a:p>
          <a:p>
            <a:r>
              <a:rPr lang="en-US" dirty="0"/>
              <a:t>ARC heater in « Exothermic mode » to keep ambient air at skin temperature</a:t>
            </a:r>
          </a:p>
        </p:txBody>
      </p:sp>
      <p:pic>
        <p:nvPicPr>
          <p:cNvPr id="11" name="Image 10" descr="Une image contenant boisson gazeuse, bouteille, boisson, tasse&#10;&#10;Description générée automatiquement">
            <a:extLst>
              <a:ext uri="{FF2B5EF4-FFF2-40B4-BE49-F238E27FC236}">
                <a16:creationId xmlns:a16="http://schemas.microsoft.com/office/drawing/2014/main" id="{3709EB22-C721-2F81-6EEF-C4895141D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30" y="3027817"/>
            <a:ext cx="1458762" cy="2298655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0B7F692E-5FC7-E89E-0490-A67E72067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58" y="2989555"/>
            <a:ext cx="1961830" cy="232416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A5CD1F1-06CD-CD0D-A7F1-C10B0EDE86A9}"/>
              </a:ext>
            </a:extLst>
          </p:cNvPr>
          <p:cNvSpPr txBox="1"/>
          <p:nvPr/>
        </p:nvSpPr>
        <p:spPr>
          <a:xfrm>
            <a:off x="8479478" y="5313717"/>
            <a:ext cx="3712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Sandia</a:t>
            </a:r>
            <a:r>
              <a:rPr lang="fr-FR" dirty="0"/>
              <a:t> : </a:t>
            </a:r>
            <a:r>
              <a:rPr lang="fr-FR" dirty="0" err="1"/>
              <a:t>Homogeneous</a:t>
            </a:r>
            <a:r>
              <a:rPr lang="fr-FR" dirty="0"/>
              <a:t> contact </a:t>
            </a:r>
            <a:r>
              <a:rPr lang="fr-FR" dirty="0" err="1"/>
              <a:t>heater</a:t>
            </a:r>
            <a:endParaRPr lang="fr-FR" dirty="0"/>
          </a:p>
          <a:p>
            <a:r>
              <a:rPr lang="fr-FR" dirty="0"/>
              <a:t>Multipoint skin </a:t>
            </a:r>
            <a:r>
              <a:rPr lang="fr-FR" dirty="0" err="1"/>
              <a:t>temperature</a:t>
            </a:r>
            <a:r>
              <a:rPr lang="fr-FR" dirty="0"/>
              <a:t> mapping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3A3265-2C28-A248-3998-8B8DB98AB104}"/>
              </a:ext>
            </a:extLst>
          </p:cNvPr>
          <p:cNvSpPr txBox="1"/>
          <p:nvPr/>
        </p:nvSpPr>
        <p:spPr>
          <a:xfrm>
            <a:off x="10712698" y="3602423"/>
            <a:ext cx="1481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Plastic casing removed for experiment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50586C-342E-70D8-2A73-16CAAE682EB0}"/>
              </a:ext>
            </a:extLst>
          </p:cNvPr>
          <p:cNvCxnSpPr/>
          <p:nvPr/>
        </p:nvCxnSpPr>
        <p:spPr>
          <a:xfrm flipH="1">
            <a:off x="9701784" y="3776472"/>
            <a:ext cx="1010914" cy="28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4796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ation_16x9">
  <a:themeElements>
    <a:clrScheme name="SCC">
      <a:dk1>
        <a:srgbClr val="47484A"/>
      </a:dk1>
      <a:lt1>
        <a:srgbClr val="FFFFFF"/>
      </a:lt1>
      <a:dk2>
        <a:srgbClr val="0082CA"/>
      </a:dk2>
      <a:lt2>
        <a:srgbClr val="FF9933"/>
      </a:lt2>
      <a:accent1>
        <a:srgbClr val="79A838"/>
      </a:accent1>
      <a:accent2>
        <a:srgbClr val="00609C"/>
      </a:accent2>
      <a:accent3>
        <a:srgbClr val="4D008C"/>
      </a:accent3>
      <a:accent4>
        <a:srgbClr val="FF6900"/>
      </a:accent4>
      <a:accent5>
        <a:srgbClr val="00A19C"/>
      </a:accent5>
      <a:accent6>
        <a:srgbClr val="993333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W" id="{8FC9EF07-87DD-004F-A6F5-DF78BF80923D}" vid="{4C503A94-A91E-5B41-9CB5-5C5808B893C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29667</TotalTime>
  <Words>1230</Words>
  <Application>Microsoft Office PowerPoint</Application>
  <PresentationFormat>Widescreen</PresentationFormat>
  <Paragraphs>209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Roboto Light</vt:lpstr>
      <vt:lpstr>Wingdings</vt:lpstr>
      <vt:lpstr>Thème Office</vt:lpstr>
      <vt:lpstr>1_presentation_16x9</vt:lpstr>
      <vt:lpstr>Li-ion Battery thermal runaway ECN topic </vt:lpstr>
      <vt:lpstr>Thermal runaway topic</vt:lpstr>
      <vt:lpstr>Thermal runaway topic</vt:lpstr>
      <vt:lpstr>Thermal runaway topic</vt:lpstr>
      <vt:lpstr>Thanks to all Contributors!</vt:lpstr>
      <vt:lpstr>Reference case </vt:lpstr>
      <vt:lpstr>Sample Test results</vt:lpstr>
      <vt:lpstr>A new ECN topic: Data analysis and output parameters</vt:lpstr>
      <vt:lpstr>Experimental approaches</vt:lpstr>
      <vt:lpstr>Results overview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Colignon</dc:creator>
  <cp:lastModifiedBy>Pickett, Lyle M.</cp:lastModifiedBy>
  <cp:revision>1306</cp:revision>
  <cp:lastPrinted>2023-08-06T10:47:24Z</cp:lastPrinted>
  <dcterms:created xsi:type="dcterms:W3CDTF">2015-11-02T15:34:28Z</dcterms:created>
  <dcterms:modified xsi:type="dcterms:W3CDTF">2025-10-08T15:01:13Z</dcterms:modified>
</cp:coreProperties>
</file>