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87" r:id="rId1"/>
  </p:sldMasterIdLst>
  <p:notesMasterIdLst>
    <p:notesMasterId r:id="rId17"/>
  </p:notesMasterIdLst>
  <p:handoutMasterIdLst>
    <p:handoutMasterId r:id="rId18"/>
  </p:handoutMasterIdLst>
  <p:sldIdLst>
    <p:sldId id="427" r:id="rId2"/>
    <p:sldId id="426" r:id="rId3"/>
    <p:sldId id="681" r:id="rId4"/>
    <p:sldId id="695" r:id="rId5"/>
    <p:sldId id="694" r:id="rId6"/>
    <p:sldId id="703" r:id="rId7"/>
    <p:sldId id="689" r:id="rId8"/>
    <p:sldId id="685" r:id="rId9"/>
    <p:sldId id="684" r:id="rId10"/>
    <p:sldId id="693" r:id="rId11"/>
    <p:sldId id="701" r:id="rId12"/>
    <p:sldId id="702" r:id="rId13"/>
    <p:sldId id="697" r:id="rId14"/>
    <p:sldId id="698" r:id="rId15"/>
    <p:sldId id="678" r:id="rId16"/>
  </p:sldIdLst>
  <p:sldSz cx="9144000" cy="5143500" type="screen16x9"/>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1">
          <p15:clr>
            <a:srgbClr val="A4A3A4"/>
          </p15:clr>
        </p15:guide>
        <p15:guide id="2" orient="horz" pos="3092">
          <p15:clr>
            <a:srgbClr val="A4A3A4"/>
          </p15:clr>
        </p15:guide>
        <p15:guide id="3" orient="horz" pos="517">
          <p15:clr>
            <a:srgbClr val="A4A3A4"/>
          </p15:clr>
        </p15:guide>
        <p15:guide id="4" orient="horz" pos="895">
          <p15:clr>
            <a:srgbClr val="A4A3A4"/>
          </p15:clr>
        </p15:guide>
        <p15:guide id="5" orient="horz" pos="2387">
          <p15:clr>
            <a:srgbClr val="A4A3A4"/>
          </p15:clr>
        </p15:guide>
        <p15:guide id="6" pos="5565">
          <p15:clr>
            <a:srgbClr val="A4A3A4"/>
          </p15:clr>
        </p15:guide>
        <p15:guide id="7" pos="317">
          <p15:clr>
            <a:srgbClr val="A4A3A4"/>
          </p15:clr>
        </p15:guide>
        <p15:guide id="8" pos="15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A540D7-F89F-E534-22B6-26C071D45139}" name="Gabriela Bracho Leon" initials="GB" userId="S::gbracho@upv.edu.es::0893d029-4e15-40f4-bd94-1f708b2ac68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MJ" initials="M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C962"/>
    <a:srgbClr val="FF9933"/>
    <a:srgbClr val="76777B"/>
    <a:srgbClr val="3C8C93"/>
    <a:srgbClr val="993333"/>
    <a:srgbClr val="0B1F8F"/>
    <a:srgbClr val="A12B2F"/>
    <a:srgbClr val="007836"/>
    <a:srgbClr val="ECAA00"/>
    <a:srgbClr val="00609C"/>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96" autoAdjust="0"/>
    <p:restoredTop sz="94404" autoAdjust="0"/>
  </p:normalViewPr>
  <p:slideViewPr>
    <p:cSldViewPr snapToGrid="0">
      <p:cViewPr>
        <p:scale>
          <a:sx n="106" d="100"/>
          <a:sy n="106" d="100"/>
        </p:scale>
        <p:origin x="1704" y="696"/>
      </p:cViewPr>
      <p:guideLst>
        <p:guide orient="horz" pos="271"/>
        <p:guide orient="horz" pos="3092"/>
        <p:guide orient="horz" pos="517"/>
        <p:guide orient="horz" pos="895"/>
        <p:guide orient="horz" pos="2387"/>
        <p:guide pos="5565"/>
        <p:guide pos="317"/>
        <p:guide pos="15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briela bracho" userId="9fcfc82fb64e8ee5" providerId="LiveId" clId="{6128AD9F-6D7D-4D72-A5F6-C2C6F3983084}"/>
    <pc:docChg chg="modSld">
      <pc:chgData name="gabriela bracho" userId="9fcfc82fb64e8ee5" providerId="LiveId" clId="{6128AD9F-6D7D-4D72-A5F6-C2C6F3983084}" dt="2025-08-06T11:44:08.819" v="32" actId="207"/>
      <pc:docMkLst>
        <pc:docMk/>
      </pc:docMkLst>
      <pc:sldChg chg="modSp mod">
        <pc:chgData name="gabriela bracho" userId="9fcfc82fb64e8ee5" providerId="LiveId" clId="{6128AD9F-6D7D-4D72-A5F6-C2C6F3983084}" dt="2025-08-06T11:44:08.819" v="32" actId="207"/>
        <pc:sldMkLst>
          <pc:docMk/>
          <pc:sldMk cId="2572562834" sldId="698"/>
        </pc:sldMkLst>
        <pc:spChg chg="mod">
          <ac:chgData name="gabriela bracho" userId="9fcfc82fb64e8ee5" providerId="LiveId" clId="{6128AD9F-6D7D-4D72-A5F6-C2C6F3983084}" dt="2025-08-06T11:44:08.819" v="32" actId="207"/>
          <ac:spMkLst>
            <pc:docMk/>
            <pc:sldMk cId="2572562834" sldId="698"/>
            <ac:spMk id="5" creationId="{66C2A687-A5CE-43A1-8441-7A482EF1828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1A1D9B53-F0DD-2948-A534-E980B28079A3}" type="datetimeFigureOut">
              <a:rPr lang="en-US" smtClean="0"/>
              <a:t>8/6/2025</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00DA943A-159E-AC4E-9A8F-349401F9D202}" type="slidenum">
              <a:rPr lang="en-US" smtClean="0"/>
              <a:t>‹#›</a:t>
            </a:fld>
            <a:endParaRPr lang="en-US"/>
          </a:p>
        </p:txBody>
      </p:sp>
    </p:spTree>
    <p:extLst>
      <p:ext uri="{BB962C8B-B14F-4D97-AF65-F5344CB8AC3E}">
        <p14:creationId xmlns:p14="http://schemas.microsoft.com/office/powerpoint/2010/main" val="661638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8080A489-9093-C54A-B1C3-374F661A0010}" type="datetimeFigureOut">
              <a:rPr lang="en-US" smtClean="0"/>
              <a:t>8/6/2025</a:t>
            </a:fld>
            <a:endParaRPr lang="en-US"/>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3EAA7A1A-8011-3A42-91B8-EE1BD44E4455}" type="slidenum">
              <a:rPr lang="en-US" smtClean="0"/>
              <a:t>‹#›</a:t>
            </a:fld>
            <a:endParaRPr lang="en-US"/>
          </a:p>
        </p:txBody>
      </p:sp>
    </p:spTree>
    <p:extLst>
      <p:ext uri="{BB962C8B-B14F-4D97-AF65-F5344CB8AC3E}">
        <p14:creationId xmlns:p14="http://schemas.microsoft.com/office/powerpoint/2010/main" val="19206910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In spray D, I </a:t>
            </a:r>
            <a:r>
              <a:rPr lang="es-ES" dirty="0" err="1"/>
              <a:t>have</a:t>
            </a:r>
            <a:r>
              <a:rPr lang="es-ES" dirty="0"/>
              <a:t> </a:t>
            </a:r>
            <a:r>
              <a:rPr lang="es-ES" dirty="0" err="1"/>
              <a:t>included</a:t>
            </a:r>
            <a:r>
              <a:rPr lang="es-ES" dirty="0"/>
              <a:t> </a:t>
            </a:r>
            <a:r>
              <a:rPr lang="es-ES" dirty="0" err="1"/>
              <a:t>Tfuel</a:t>
            </a:r>
            <a:r>
              <a:rPr lang="es-ES" dirty="0"/>
              <a:t> = 298</a:t>
            </a:r>
          </a:p>
        </p:txBody>
      </p:sp>
      <p:sp>
        <p:nvSpPr>
          <p:cNvPr id="4" name="Slide Number Placeholder 3"/>
          <p:cNvSpPr>
            <a:spLocks noGrp="1"/>
          </p:cNvSpPr>
          <p:nvPr>
            <p:ph type="sldNum" sz="quarter" idx="5"/>
          </p:nvPr>
        </p:nvSpPr>
        <p:spPr/>
        <p:txBody>
          <a:bodyPr/>
          <a:lstStyle/>
          <a:p>
            <a:fld id="{3EAA7A1A-8011-3A42-91B8-EE1BD44E4455}" type="slidenum">
              <a:rPr lang="en-US" smtClean="0"/>
              <a:t>5</a:t>
            </a:fld>
            <a:endParaRPr lang="en-US"/>
          </a:p>
        </p:txBody>
      </p:sp>
    </p:spTree>
    <p:extLst>
      <p:ext uri="{BB962C8B-B14F-4D97-AF65-F5344CB8AC3E}">
        <p14:creationId xmlns:p14="http://schemas.microsoft.com/office/powerpoint/2010/main" val="2546712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B819C9-B92C-8139-339D-2390BED3B7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ECA2A1-9CC7-2E91-C7BE-573E2D24F5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88487CF-4D61-27CA-8B88-18DC5C1F49E1}"/>
              </a:ext>
            </a:extLst>
          </p:cNvPr>
          <p:cNvSpPr>
            <a:spLocks noGrp="1"/>
          </p:cNvSpPr>
          <p:nvPr>
            <p:ph type="body" idx="1"/>
          </p:nvPr>
        </p:nvSpPr>
        <p:spPr/>
        <p:txBody>
          <a:bodyPr/>
          <a:lstStyle/>
          <a:p>
            <a:r>
              <a:rPr lang="es-ES" dirty="0"/>
              <a:t>In spray D, I </a:t>
            </a:r>
            <a:r>
              <a:rPr lang="es-ES" dirty="0" err="1"/>
              <a:t>have</a:t>
            </a:r>
            <a:r>
              <a:rPr lang="es-ES" dirty="0"/>
              <a:t> </a:t>
            </a:r>
            <a:r>
              <a:rPr lang="es-ES" dirty="0" err="1"/>
              <a:t>included</a:t>
            </a:r>
            <a:r>
              <a:rPr lang="es-ES" dirty="0"/>
              <a:t> </a:t>
            </a:r>
            <a:r>
              <a:rPr lang="es-ES" dirty="0" err="1"/>
              <a:t>Tfuel</a:t>
            </a:r>
            <a:r>
              <a:rPr lang="es-ES" dirty="0"/>
              <a:t> = 298</a:t>
            </a:r>
          </a:p>
        </p:txBody>
      </p:sp>
      <p:sp>
        <p:nvSpPr>
          <p:cNvPr id="4" name="Slide Number Placeholder 3">
            <a:extLst>
              <a:ext uri="{FF2B5EF4-FFF2-40B4-BE49-F238E27FC236}">
                <a16:creationId xmlns:a16="http://schemas.microsoft.com/office/drawing/2014/main" id="{3C842DB2-4443-44C7-0113-70049B1CA482}"/>
              </a:ext>
            </a:extLst>
          </p:cNvPr>
          <p:cNvSpPr>
            <a:spLocks noGrp="1"/>
          </p:cNvSpPr>
          <p:nvPr>
            <p:ph type="sldNum" sz="quarter" idx="5"/>
          </p:nvPr>
        </p:nvSpPr>
        <p:spPr/>
        <p:txBody>
          <a:bodyPr/>
          <a:lstStyle/>
          <a:p>
            <a:fld id="{3EAA7A1A-8011-3A42-91B8-EE1BD44E4455}" type="slidenum">
              <a:rPr lang="en-US" smtClean="0"/>
              <a:t>6</a:t>
            </a:fld>
            <a:endParaRPr lang="en-US"/>
          </a:p>
        </p:txBody>
      </p:sp>
    </p:spTree>
    <p:extLst>
      <p:ext uri="{BB962C8B-B14F-4D97-AF65-F5344CB8AC3E}">
        <p14:creationId xmlns:p14="http://schemas.microsoft.com/office/powerpoint/2010/main" val="554017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99460" y="142875"/>
            <a:ext cx="7963798" cy="514350"/>
          </a:xfrm>
        </p:spPr>
        <p:txBody>
          <a:bodyPr/>
          <a:lstStyle>
            <a:lvl1pPr>
              <a:defRPr sz="1800"/>
            </a:lvl1pPr>
          </a:lstStyle>
          <a:p>
            <a:r>
              <a:rPr lang="en-US"/>
              <a:t>Click to edit Master title style</a:t>
            </a:r>
          </a:p>
        </p:txBody>
      </p:sp>
      <p:sp>
        <p:nvSpPr>
          <p:cNvPr id="3" name="Content Placeholder 2"/>
          <p:cNvSpPr>
            <a:spLocks noGrp="1"/>
          </p:cNvSpPr>
          <p:nvPr>
            <p:ph idx="1"/>
          </p:nvPr>
        </p:nvSpPr>
        <p:spPr>
          <a:xfrm>
            <a:off x="418907" y="933651"/>
            <a:ext cx="8372901" cy="3748975"/>
          </a:xfrm>
        </p:spPr>
        <p:txBody>
          <a:bodyPr/>
          <a:lstStyle>
            <a:lvl1pPr marL="173831" indent="-173831">
              <a:spcBef>
                <a:spcPts val="225"/>
              </a:spcBef>
              <a:defRPr/>
            </a:lvl1pPr>
            <a:lvl2pPr marL="347663" indent="-173831">
              <a:defRPr/>
            </a:lvl2pPr>
            <a:lvl3pPr marL="511969" indent="-129779">
              <a:defRPr/>
            </a:lvl3pPr>
            <a:lvl4pPr marL="685800" indent="-129779">
              <a:defRPr/>
            </a:lvl4pPr>
            <a:lvl5pPr marL="815579" indent="-129779">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0"/>
            <a:endParaRPr lang="en-US"/>
          </a:p>
          <a:p>
            <a:pPr lvl="0"/>
            <a:endParaRPr lang="en-US"/>
          </a:p>
          <a:p>
            <a:pPr lvl="0"/>
            <a:endParaRPr lang="en-US"/>
          </a:p>
        </p:txBody>
      </p:sp>
      <p:sp>
        <p:nvSpPr>
          <p:cNvPr id="5" name="Slide Number Placeholder 2"/>
          <p:cNvSpPr>
            <a:spLocks noGrp="1"/>
          </p:cNvSpPr>
          <p:nvPr>
            <p:ph type="sldNum" sz="quarter" idx="10"/>
          </p:nvPr>
        </p:nvSpPr>
        <p:spPr>
          <a:xfrm>
            <a:off x="-53790" y="4810687"/>
            <a:ext cx="342900" cy="171449"/>
          </a:xfrm>
        </p:spPr>
        <p:txBody>
          <a:bodyPr/>
          <a:lstStyle>
            <a:lvl1pPr>
              <a:defRPr sz="750">
                <a:solidFill>
                  <a:schemeClr val="tx1">
                    <a:lumMod val="50000"/>
                  </a:schemeClr>
                </a:solidFill>
              </a:defRPr>
            </a:lvl1pPr>
          </a:lstStyle>
          <a:p>
            <a:fld id="{E59F633D-C799-4FEB-A525-92D1F47B25DA}" type="slidenum">
              <a:rPr lang="en-US" smtClean="0"/>
              <a:pPr/>
              <a:t>‹#›</a:t>
            </a:fld>
            <a:endParaRPr lang="en-US"/>
          </a:p>
        </p:txBody>
      </p:sp>
    </p:spTree>
    <p:extLst>
      <p:ext uri="{BB962C8B-B14F-4D97-AF65-F5344CB8AC3E}">
        <p14:creationId xmlns:p14="http://schemas.microsoft.com/office/powerpoint/2010/main" val="1522837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1" y="82085"/>
            <a:ext cx="8372901" cy="621711"/>
          </a:xfrm>
        </p:spPr>
        <p:txBody>
          <a:bodyPr/>
          <a:lstStyle/>
          <a:p>
            <a:r>
              <a:rPr lang="en-US"/>
              <a:t>Click to edit Master title style</a:t>
            </a:r>
          </a:p>
        </p:txBody>
      </p:sp>
      <p:sp>
        <p:nvSpPr>
          <p:cNvPr id="3" name="Rectangle 6"/>
          <p:cNvSpPr>
            <a:spLocks noGrp="1" noChangeArrowheads="1"/>
          </p:cNvSpPr>
          <p:nvPr>
            <p:ph type="sldNum" sz="quarter" idx="10"/>
          </p:nvPr>
        </p:nvSpPr>
        <p:spPr>
          <a:xfrm>
            <a:off x="-114300" y="4941346"/>
            <a:ext cx="457200" cy="137160"/>
          </a:xfrm>
          <a:ln/>
        </p:spPr>
        <p:txBody>
          <a:bodyPr/>
          <a:lstStyle>
            <a:lvl1pPr>
              <a:defRPr/>
            </a:lvl1pPr>
          </a:lstStyle>
          <a:p>
            <a:pPr>
              <a:defRPr/>
            </a:pPr>
            <a:fld id="{67F79DC8-E77A-4146-81E9-0630D8F39297}" type="slidenum">
              <a:rPr lang="en-US"/>
              <a:pPr>
                <a:defRPr/>
              </a:pPr>
              <a:t>‹#›</a:t>
            </a:fld>
            <a:endParaRPr lang="en-US"/>
          </a:p>
        </p:txBody>
      </p:sp>
    </p:spTree>
    <p:extLst>
      <p:ext uri="{BB962C8B-B14F-4D97-AF65-F5344CB8AC3E}">
        <p14:creationId xmlns:p14="http://schemas.microsoft.com/office/powerpoint/2010/main" val="27156560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358378"/>
            <a:ext cx="8372901" cy="621711"/>
          </a:xfrm>
          <a:prstGeom prst="rect">
            <a:avLst/>
          </a:prstGeom>
        </p:spPr>
        <p:txBody>
          <a:bodyPr vert="horz" lIns="0" tIns="0" rIns="0" bIns="0" rtlCol="0" anchor="b">
            <a:noAutofit/>
          </a:bodyPr>
          <a:lstStyle/>
          <a:p>
            <a:r>
              <a:rPr lang="en-US"/>
              <a:t>Headline in all caps </a:t>
            </a:r>
            <a:r>
              <a:rPr lang="en-US" err="1"/>
              <a:t>28pt</a:t>
            </a:r>
            <a:r>
              <a:rPr lang="en-US"/>
              <a:t> </a:t>
            </a:r>
            <a:br>
              <a:rPr lang="en-US"/>
            </a:br>
            <a:r>
              <a:rPr lang="en-US"/>
              <a:t>preferred as one or two lines</a:t>
            </a:r>
          </a:p>
        </p:txBody>
      </p:sp>
      <p:sp>
        <p:nvSpPr>
          <p:cNvPr id="3" name="Text Placeholder 2"/>
          <p:cNvSpPr>
            <a:spLocks noGrp="1"/>
          </p:cNvSpPr>
          <p:nvPr>
            <p:ph type="body" idx="1"/>
          </p:nvPr>
        </p:nvSpPr>
        <p:spPr>
          <a:xfrm>
            <a:off x="457201" y="1393826"/>
            <a:ext cx="8372901" cy="3317081"/>
          </a:xfrm>
          <a:prstGeom prst="rect">
            <a:avLst/>
          </a:prstGeom>
        </p:spPr>
        <p:txBody>
          <a:bodyPr vert="horz" lIns="0" tIns="0" rIns="0" bIns="45720" rtlCol="0">
            <a:noAutofit/>
          </a:bodyPr>
          <a:lstStyle/>
          <a:p>
            <a:pPr lvl="0"/>
            <a:r>
              <a:rPr lang="en-US"/>
              <a:t>Click to add 1st-level bullet</a:t>
            </a:r>
          </a:p>
          <a:p>
            <a:pPr lvl="1"/>
            <a:r>
              <a:rPr lang="en-US"/>
              <a:t>Second level</a:t>
            </a:r>
          </a:p>
          <a:p>
            <a:pPr lvl="2"/>
            <a:r>
              <a:rPr lang="en-US"/>
              <a:t>Third level</a:t>
            </a:r>
          </a:p>
          <a:p>
            <a:pPr lvl="3"/>
            <a:r>
              <a:rPr lang="en-US"/>
              <a:t>Fourth level</a:t>
            </a:r>
          </a:p>
          <a:p>
            <a:pPr lvl="4"/>
            <a:r>
              <a:rPr lang="en-US"/>
              <a:t>Fifth level</a:t>
            </a:r>
          </a:p>
        </p:txBody>
      </p:sp>
      <p:sp>
        <p:nvSpPr>
          <p:cNvPr id="49" name="Rectangle 48"/>
          <p:cNvSpPr/>
          <p:nvPr/>
        </p:nvSpPr>
        <p:spPr>
          <a:xfrm>
            <a:off x="0" y="-2"/>
            <a:ext cx="228600" cy="5143502"/>
          </a:xfrm>
          <a:prstGeom prst="rect">
            <a:avLst/>
          </a:prstGeom>
          <a:solidFill>
            <a:schemeClr val="bg2"/>
          </a:solidFill>
          <a:ln>
            <a:noFill/>
          </a:ln>
        </p:spPr>
        <p:txBody>
          <a:bodyPr vert="horz" wrap="square" lIns="91440" tIns="45720" rIns="91440" bIns="0" numCol="1" anchor="b" anchorCtr="0" compatLnSpc="1">
            <a:prstTxWarp prst="textNoShape">
              <a:avLst/>
            </a:prstTxWarp>
          </a:bodyPr>
          <a:lstStyle/>
          <a:p>
            <a:pPr lvl="0"/>
            <a:endParaRPr lang="en-US" sz="100">
              <a:solidFill>
                <a:schemeClr val="accent1"/>
              </a:solidFill>
            </a:endParaRPr>
          </a:p>
        </p:txBody>
      </p:sp>
      <p:pic>
        <p:nvPicPr>
          <p:cNvPr id="5" name="Picture 4">
            <a:extLst>
              <a:ext uri="{FF2B5EF4-FFF2-40B4-BE49-F238E27FC236}">
                <a16:creationId xmlns:a16="http://schemas.microsoft.com/office/drawing/2014/main" id="{1A961A96-98DB-4B30-B9E9-F36B50B4688D}"/>
              </a:ext>
            </a:extLst>
          </p:cNvPr>
          <p:cNvPicPr>
            <a:picLocks noChangeAspect="1"/>
          </p:cNvPicPr>
          <p:nvPr userDrawn="1"/>
        </p:nvPicPr>
        <p:blipFill>
          <a:blip r:embed="rId4"/>
          <a:stretch>
            <a:fillRect/>
          </a:stretch>
        </p:blipFill>
        <p:spPr>
          <a:xfrm>
            <a:off x="8254818" y="4744791"/>
            <a:ext cx="865740" cy="358140"/>
          </a:xfrm>
          <a:prstGeom prst="rect">
            <a:avLst/>
          </a:prstGeom>
        </p:spPr>
      </p:pic>
      <p:sp>
        <p:nvSpPr>
          <p:cNvPr id="6" name="Slide Number Placeholder 5"/>
          <p:cNvSpPr>
            <a:spLocks noGrp="1"/>
          </p:cNvSpPr>
          <p:nvPr>
            <p:ph type="sldNum" sz="quarter" idx="4"/>
          </p:nvPr>
        </p:nvSpPr>
        <p:spPr>
          <a:xfrm>
            <a:off x="-114300" y="4855282"/>
            <a:ext cx="457200" cy="137160"/>
          </a:xfrm>
          <a:prstGeom prst="rect">
            <a:avLst/>
          </a:prstGeom>
        </p:spPr>
        <p:txBody>
          <a:bodyPr vert="horz" lIns="0" tIns="45720" rIns="0" bIns="0" rtlCol="0" anchor="b"/>
          <a:lstStyle>
            <a:lvl1pPr algn="ctr">
              <a:defRPr sz="1000">
                <a:solidFill>
                  <a:schemeClr val="tx1">
                    <a:lumMod val="50000"/>
                  </a:schemeClr>
                </a:solidFill>
              </a:defRPr>
            </a:lvl1pPr>
          </a:lstStyle>
          <a:p>
            <a:fld id="{AEFAAC5A-9C4F-4278-920D-DF2BAB595749}" type="slidenum">
              <a:rPr lang="en-US" smtClean="0"/>
              <a:pPr/>
              <a:t>‹#›</a:t>
            </a:fld>
            <a:endParaRPr lang="en-US"/>
          </a:p>
        </p:txBody>
      </p:sp>
    </p:spTree>
    <p:extLst>
      <p:ext uri="{BB962C8B-B14F-4D97-AF65-F5344CB8AC3E}">
        <p14:creationId xmlns:p14="http://schemas.microsoft.com/office/powerpoint/2010/main" val="454865473"/>
      </p:ext>
    </p:extLst>
  </p:cSld>
  <p:clrMap bg1="lt1" tx1="dk1" bg2="lt2" tx2="dk2" accent1="accent1" accent2="accent2" accent3="accent3" accent4="accent4" accent5="accent5" accent6="accent6" hlink="hlink" folHlink="folHlink"/>
  <p:sldLayoutIdLst>
    <p:sldLayoutId id="2147483788" r:id="rId1"/>
    <p:sldLayoutId id="2147483810" r:id="rId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l" defTabSz="457200" rtl="0" eaLnBrk="1" latinLnBrk="0" hangingPunct="1">
        <a:lnSpc>
          <a:spcPct val="95000"/>
        </a:lnSpc>
        <a:spcBef>
          <a:spcPct val="0"/>
        </a:spcBef>
        <a:buNone/>
        <a:defRPr sz="2800" b="1" i="0" kern="1200" cap="all" baseline="0">
          <a:solidFill>
            <a:schemeClr val="tx1">
              <a:lumMod val="50000"/>
            </a:schemeClr>
          </a:solidFill>
          <a:latin typeface="+mj-lt"/>
          <a:ea typeface="+mj-ea"/>
          <a:cs typeface="+mj-cs"/>
        </a:defRPr>
      </a:lvl1pPr>
    </p:titleStyle>
    <p:bodyStyle>
      <a:lvl1pPr marL="173038" indent="-173038" algn="l" defTabSz="457200" rtl="0" eaLnBrk="1" latinLnBrk="0" hangingPunct="1">
        <a:spcBef>
          <a:spcPts val="600"/>
        </a:spcBef>
        <a:spcAft>
          <a:spcPts val="0"/>
        </a:spcAft>
        <a:buFont typeface="Wingdings" pitchFamily="2" charset="2"/>
        <a:buChar char="§"/>
        <a:defRPr sz="1800" kern="1200" baseline="0">
          <a:solidFill>
            <a:schemeClr val="tx1">
              <a:lumMod val="50000"/>
            </a:schemeClr>
          </a:solidFill>
          <a:latin typeface="+mn-lt"/>
          <a:ea typeface="+mn-ea"/>
          <a:cs typeface="+mn-cs"/>
        </a:defRPr>
      </a:lvl1pPr>
      <a:lvl2pPr marL="520700" indent="-236538" algn="l" defTabSz="457200" rtl="0" eaLnBrk="1" latinLnBrk="0" hangingPunct="1">
        <a:spcBef>
          <a:spcPts val="0"/>
        </a:spcBef>
        <a:spcAft>
          <a:spcPts val="0"/>
        </a:spcAft>
        <a:buFont typeface="Arial"/>
        <a:buChar char="–"/>
        <a:defRPr sz="1800" kern="1200">
          <a:solidFill>
            <a:schemeClr val="tx1">
              <a:lumMod val="50000"/>
            </a:schemeClr>
          </a:solidFill>
          <a:latin typeface="+mn-lt"/>
          <a:ea typeface="+mn-ea"/>
          <a:cs typeface="+mn-cs"/>
        </a:defRPr>
      </a:lvl2pPr>
      <a:lvl3pPr marL="803275" indent="-187325" algn="l" defTabSz="457200" rtl="0" eaLnBrk="1" latinLnBrk="0" hangingPunct="1">
        <a:spcBef>
          <a:spcPts val="0"/>
        </a:spcBef>
        <a:spcAft>
          <a:spcPts val="0"/>
        </a:spcAft>
        <a:buFont typeface="Arial"/>
        <a:buChar char="•"/>
        <a:defRPr sz="1800" kern="1200">
          <a:solidFill>
            <a:schemeClr val="tx1">
              <a:lumMod val="50000"/>
            </a:schemeClr>
          </a:solidFill>
          <a:latin typeface="+mn-lt"/>
          <a:ea typeface="+mn-ea"/>
          <a:cs typeface="+mn-cs"/>
        </a:defRPr>
      </a:lvl3pPr>
      <a:lvl4pPr marL="1087438" indent="-171450" algn="l" defTabSz="457200" rtl="0" eaLnBrk="1" latinLnBrk="0" hangingPunct="1">
        <a:spcBef>
          <a:spcPts val="0"/>
        </a:spcBef>
        <a:spcAft>
          <a:spcPts val="0"/>
        </a:spcAft>
        <a:buFont typeface="Arial"/>
        <a:buChar char="–"/>
        <a:defRPr sz="1800" kern="1200">
          <a:solidFill>
            <a:schemeClr val="tx1">
              <a:lumMod val="50000"/>
            </a:schemeClr>
          </a:solidFill>
          <a:latin typeface="+mn-lt"/>
          <a:ea typeface="+mn-ea"/>
          <a:cs typeface="+mn-cs"/>
        </a:defRPr>
      </a:lvl4pPr>
      <a:lvl5pPr marL="1371600" indent="-171450" algn="l" defTabSz="457200" rtl="0" eaLnBrk="1" latinLnBrk="0" hangingPunct="1">
        <a:spcBef>
          <a:spcPts val="0"/>
        </a:spcBef>
        <a:spcAft>
          <a:spcPts val="0"/>
        </a:spcAft>
        <a:buFont typeface="Arial"/>
        <a:buChar char="»"/>
        <a:defRPr sz="1800" kern="1200">
          <a:solidFill>
            <a:schemeClr val="tx1">
              <a:lumMod val="5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60">
          <p15:clr>
            <a:srgbClr val="F26B43"/>
          </p15:clr>
        </p15:guide>
        <p15:guide id="2" pos="2880">
          <p15:clr>
            <a:srgbClr val="F26B43"/>
          </p15:clr>
        </p15:guide>
        <p15:guide id="3" orient="horz" pos="3156">
          <p15:clr>
            <a:srgbClr val="F26B43"/>
          </p15:clr>
        </p15:guide>
        <p15:guide id="4" orient="horz" pos="3132">
          <p15:clr>
            <a:srgbClr val="F26B43"/>
          </p15:clr>
        </p15:guide>
        <p15:guide id="5" pos="216">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gbracho@mot.upv.es" TargetMode="External"/><Relationship Id="rId2" Type="http://schemas.openxmlformats.org/officeDocument/2006/relationships/hyperlink" Target="mailto:michele.battistoni@unipg.it"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C62C621-BF83-48C8-9FA4-094EA43869E7}"/>
              </a:ext>
            </a:extLst>
          </p:cNvPr>
          <p:cNvSpPr>
            <a:spLocks noGrp="1"/>
          </p:cNvSpPr>
          <p:nvPr>
            <p:ph type="title"/>
          </p:nvPr>
        </p:nvSpPr>
        <p:spPr/>
        <p:txBody>
          <a:bodyPr/>
          <a:lstStyle/>
          <a:p>
            <a:r>
              <a:rPr lang="en-US" noProof="0" dirty="0"/>
              <a:t>ECN10 AMMONIA GUIDELINES</a:t>
            </a:r>
          </a:p>
        </p:txBody>
      </p:sp>
      <p:sp>
        <p:nvSpPr>
          <p:cNvPr id="3" name="Marcador de número de diapositiva 2">
            <a:extLst>
              <a:ext uri="{FF2B5EF4-FFF2-40B4-BE49-F238E27FC236}">
                <a16:creationId xmlns:a16="http://schemas.microsoft.com/office/drawing/2014/main" id="{699742EE-DD82-40AD-AD76-D7C9357A9051}"/>
              </a:ext>
            </a:extLst>
          </p:cNvPr>
          <p:cNvSpPr>
            <a:spLocks noGrp="1"/>
          </p:cNvSpPr>
          <p:nvPr>
            <p:ph type="sldNum" sz="quarter" idx="10"/>
          </p:nvPr>
        </p:nvSpPr>
        <p:spPr/>
        <p:txBody>
          <a:bodyPr/>
          <a:lstStyle/>
          <a:p>
            <a:pPr>
              <a:defRPr/>
            </a:pPr>
            <a:fld id="{67F79DC8-E77A-4146-81E9-0630D8F39297}" type="slidenum">
              <a:rPr lang="en-US" noProof="0" smtClean="0"/>
              <a:pPr>
                <a:defRPr/>
              </a:pPr>
              <a:t>1</a:t>
            </a:fld>
            <a:endParaRPr lang="en-US" noProof="0" dirty="0"/>
          </a:p>
        </p:txBody>
      </p:sp>
      <p:sp>
        <p:nvSpPr>
          <p:cNvPr id="6" name="Rectangle 3">
            <a:extLst>
              <a:ext uri="{FF2B5EF4-FFF2-40B4-BE49-F238E27FC236}">
                <a16:creationId xmlns:a16="http://schemas.microsoft.com/office/drawing/2014/main" id="{9D1BEC03-31A8-478E-B889-67D4F2EBE60E}"/>
              </a:ext>
            </a:extLst>
          </p:cNvPr>
          <p:cNvSpPr txBox="1">
            <a:spLocks noChangeArrowheads="1"/>
          </p:cNvSpPr>
          <p:nvPr/>
        </p:nvSpPr>
        <p:spPr>
          <a:xfrm>
            <a:off x="418907" y="1365545"/>
            <a:ext cx="8372901" cy="3575801"/>
          </a:xfrm>
          <a:prstGeom prst="rect">
            <a:avLst/>
          </a:prstGeom>
          <a:noFill/>
        </p:spPr>
        <p:txBody>
          <a:bodyPr lIns="91440" tIns="45720" rIns="91440" bIns="45720" anchor="t"/>
          <a:lstStyle>
            <a:lvl1pPr marL="173038" indent="-173038" algn="l" defTabSz="457200" rtl="0" eaLnBrk="1" latinLnBrk="0" hangingPunct="1">
              <a:spcBef>
                <a:spcPts val="600"/>
              </a:spcBef>
              <a:spcAft>
                <a:spcPts val="0"/>
              </a:spcAft>
              <a:buFont typeface="Wingdings" pitchFamily="2" charset="2"/>
              <a:buChar char="§"/>
              <a:defRPr sz="1800" kern="1200" baseline="0">
                <a:solidFill>
                  <a:schemeClr val="tx1">
                    <a:lumMod val="50000"/>
                  </a:schemeClr>
                </a:solidFill>
                <a:latin typeface="+mn-lt"/>
                <a:ea typeface="+mn-ea"/>
                <a:cs typeface="+mn-cs"/>
              </a:defRPr>
            </a:lvl1pPr>
            <a:lvl2pPr marL="520700" indent="-236538" algn="l" defTabSz="457200" rtl="0" eaLnBrk="1" latinLnBrk="0" hangingPunct="1">
              <a:spcBef>
                <a:spcPts val="0"/>
              </a:spcBef>
              <a:spcAft>
                <a:spcPts val="0"/>
              </a:spcAft>
              <a:buFont typeface="Arial"/>
              <a:buChar char="–"/>
              <a:defRPr sz="1800" kern="1200">
                <a:solidFill>
                  <a:schemeClr val="tx1">
                    <a:lumMod val="50000"/>
                  </a:schemeClr>
                </a:solidFill>
                <a:latin typeface="+mn-lt"/>
                <a:ea typeface="+mn-ea"/>
                <a:cs typeface="+mn-cs"/>
              </a:defRPr>
            </a:lvl2pPr>
            <a:lvl3pPr marL="803275" indent="-187325" algn="l" defTabSz="457200" rtl="0" eaLnBrk="1" latinLnBrk="0" hangingPunct="1">
              <a:spcBef>
                <a:spcPts val="0"/>
              </a:spcBef>
              <a:spcAft>
                <a:spcPts val="0"/>
              </a:spcAft>
              <a:buFont typeface="Arial"/>
              <a:buChar char="•"/>
              <a:defRPr sz="1800" kern="1200">
                <a:solidFill>
                  <a:schemeClr val="tx1">
                    <a:lumMod val="50000"/>
                  </a:schemeClr>
                </a:solidFill>
                <a:latin typeface="+mn-lt"/>
                <a:ea typeface="+mn-ea"/>
                <a:cs typeface="+mn-cs"/>
              </a:defRPr>
            </a:lvl3pPr>
            <a:lvl4pPr marL="1087438" indent="-171450" algn="l" defTabSz="457200" rtl="0" eaLnBrk="1" latinLnBrk="0" hangingPunct="1">
              <a:spcBef>
                <a:spcPts val="0"/>
              </a:spcBef>
              <a:spcAft>
                <a:spcPts val="0"/>
              </a:spcAft>
              <a:buFont typeface="Arial"/>
              <a:buChar char="–"/>
              <a:defRPr sz="1800" kern="1200">
                <a:solidFill>
                  <a:schemeClr val="tx1">
                    <a:lumMod val="50000"/>
                  </a:schemeClr>
                </a:solidFill>
                <a:latin typeface="+mn-lt"/>
                <a:ea typeface="+mn-ea"/>
                <a:cs typeface="+mn-cs"/>
              </a:defRPr>
            </a:lvl4pPr>
            <a:lvl5pPr marL="1371600" indent="-171450" algn="l" defTabSz="457200" rtl="0" eaLnBrk="1" latinLnBrk="0" hangingPunct="1">
              <a:spcBef>
                <a:spcPts val="0"/>
              </a:spcBef>
              <a:spcAft>
                <a:spcPts val="0"/>
              </a:spcAft>
              <a:buFont typeface="Arial"/>
              <a:buChar char="»"/>
              <a:defRPr sz="1800" kern="1200">
                <a:solidFill>
                  <a:schemeClr val="tx1">
                    <a:lumMod val="5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90000"/>
              </a:lnSpc>
              <a:buFont typeface="Wingdings" pitchFamily="2" charset="2"/>
              <a:buNone/>
            </a:pPr>
            <a:r>
              <a:rPr lang="en-US" b="1" cap="all" noProof="0" dirty="0">
                <a:solidFill>
                  <a:srgbClr val="47484A">
                    <a:lumMod val="50000"/>
                  </a:srgbClr>
                </a:solidFill>
                <a:ea typeface="+mj-ea"/>
                <a:cs typeface="+mj-cs"/>
              </a:rPr>
              <a:t>Topic LEADS</a:t>
            </a:r>
            <a:endParaRPr lang="en-US" sz="1350" noProof="0" dirty="0"/>
          </a:p>
          <a:p>
            <a:pPr marL="0" indent="0">
              <a:lnSpc>
                <a:spcPct val="90000"/>
              </a:lnSpc>
              <a:buNone/>
            </a:pPr>
            <a:endParaRPr lang="en-US" sz="1350" noProof="0" dirty="0"/>
          </a:p>
          <a:p>
            <a:pPr marL="172720" indent="-172720">
              <a:lnSpc>
                <a:spcPct val="90000"/>
              </a:lnSpc>
            </a:pPr>
            <a:r>
              <a:rPr lang="en-US" noProof="0" dirty="0"/>
              <a:t>M Battistoni, UNIPG		</a:t>
            </a:r>
            <a:endParaRPr lang="en-US" noProof="0" dirty="0">
              <a:cs typeface="Arial"/>
            </a:endParaRPr>
          </a:p>
          <a:p>
            <a:pPr>
              <a:lnSpc>
                <a:spcPct val="90000"/>
              </a:lnSpc>
            </a:pPr>
            <a:r>
              <a:rPr lang="en-US" noProof="0" dirty="0"/>
              <a:t>G Bracho, CMT-UPV</a:t>
            </a:r>
          </a:p>
          <a:p>
            <a:pPr>
              <a:lnSpc>
                <a:spcPct val="90000"/>
              </a:lnSpc>
            </a:pPr>
            <a:endParaRPr lang="en-US" sz="1600" i="1" noProof="0" dirty="0"/>
          </a:p>
          <a:p>
            <a:pPr>
              <a:lnSpc>
                <a:spcPct val="90000"/>
              </a:lnSpc>
            </a:pPr>
            <a:endParaRPr lang="en-US" sz="1600" i="1" noProof="0" dirty="0"/>
          </a:p>
          <a:p>
            <a:pPr>
              <a:lnSpc>
                <a:spcPct val="90000"/>
              </a:lnSpc>
            </a:pPr>
            <a:endParaRPr lang="en-US" sz="1600" i="1" noProof="0" dirty="0"/>
          </a:p>
          <a:p>
            <a:pPr marL="0" indent="0">
              <a:lnSpc>
                <a:spcPct val="90000"/>
              </a:lnSpc>
              <a:buNone/>
            </a:pPr>
            <a:r>
              <a:rPr lang="en-US" sz="1600" b="1" noProof="0" dirty="0"/>
              <a:t>												Presented: 7 August 2025</a:t>
            </a:r>
          </a:p>
          <a:p>
            <a:pPr>
              <a:lnSpc>
                <a:spcPct val="90000"/>
              </a:lnSpc>
            </a:pPr>
            <a:endParaRPr lang="en-US" sz="1350" noProof="0" dirty="0"/>
          </a:p>
          <a:p>
            <a:pPr>
              <a:lnSpc>
                <a:spcPct val="90000"/>
              </a:lnSpc>
            </a:pPr>
            <a:r>
              <a:rPr lang="en-US" sz="1350" noProof="0" dirty="0"/>
              <a:t>to participate, please contact us: </a:t>
            </a:r>
          </a:p>
          <a:p>
            <a:pPr marL="0" indent="357188">
              <a:lnSpc>
                <a:spcPct val="90000"/>
              </a:lnSpc>
              <a:buNone/>
            </a:pPr>
            <a:r>
              <a:rPr lang="en-US" sz="1350" noProof="0" dirty="0">
                <a:hlinkClick r:id="rId2"/>
              </a:rPr>
              <a:t>michele.battistoni@unipg.it</a:t>
            </a:r>
            <a:endParaRPr lang="en-US" sz="1350" noProof="0" dirty="0"/>
          </a:p>
          <a:p>
            <a:pPr marL="0" indent="357188">
              <a:lnSpc>
                <a:spcPct val="90000"/>
              </a:lnSpc>
              <a:buNone/>
            </a:pPr>
            <a:r>
              <a:rPr lang="en-US" sz="1350" noProof="0" dirty="0">
                <a:hlinkClick r:id="rId3"/>
              </a:rPr>
              <a:t>gbracho@mot.upv.es</a:t>
            </a:r>
            <a:endParaRPr lang="en-US" sz="1350" noProof="0" dirty="0"/>
          </a:p>
          <a:p>
            <a:pPr>
              <a:lnSpc>
                <a:spcPct val="90000"/>
              </a:lnSpc>
            </a:pPr>
            <a:endParaRPr lang="en-US" sz="1350" noProof="0" dirty="0"/>
          </a:p>
        </p:txBody>
      </p:sp>
    </p:spTree>
    <p:extLst>
      <p:ext uri="{BB962C8B-B14F-4D97-AF65-F5344CB8AC3E}">
        <p14:creationId xmlns:p14="http://schemas.microsoft.com/office/powerpoint/2010/main" val="1861481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133174-ECA3-4BF1-B38F-4C1B276959D8}"/>
              </a:ext>
            </a:extLst>
          </p:cNvPr>
          <p:cNvSpPr>
            <a:spLocks noGrp="1"/>
          </p:cNvSpPr>
          <p:nvPr>
            <p:ph type="title"/>
          </p:nvPr>
        </p:nvSpPr>
        <p:spPr/>
        <p:txBody>
          <a:bodyPr/>
          <a:lstStyle/>
          <a:p>
            <a:r>
              <a:rPr lang="en-US" noProof="0" dirty="0"/>
              <a:t>CONTENTS</a:t>
            </a:r>
          </a:p>
        </p:txBody>
      </p:sp>
      <p:sp>
        <p:nvSpPr>
          <p:cNvPr id="7" name="Content Placeholder 6">
            <a:extLst>
              <a:ext uri="{FF2B5EF4-FFF2-40B4-BE49-F238E27FC236}">
                <a16:creationId xmlns:a16="http://schemas.microsoft.com/office/drawing/2014/main" id="{728A98A0-8218-4176-8B91-40A92C392647}"/>
              </a:ext>
            </a:extLst>
          </p:cNvPr>
          <p:cNvSpPr>
            <a:spLocks noGrp="1"/>
          </p:cNvSpPr>
          <p:nvPr>
            <p:ph idx="1"/>
          </p:nvPr>
        </p:nvSpPr>
        <p:spPr/>
        <p:txBody>
          <a:bodyPr/>
          <a:lstStyle/>
          <a:p>
            <a:r>
              <a:rPr lang="en-US" noProof="0" dirty="0"/>
              <a:t>Overall Introduction</a:t>
            </a:r>
          </a:p>
          <a:p>
            <a:pPr lvl="1"/>
            <a:endParaRPr lang="en-US" noProof="0" dirty="0"/>
          </a:p>
          <a:p>
            <a:r>
              <a:rPr lang="en-US" noProof="0" dirty="0"/>
              <a:t>Ammonia topics</a:t>
            </a:r>
          </a:p>
          <a:p>
            <a:pPr marL="516732" lvl="1" indent="-342900">
              <a:buFont typeface="+mj-lt"/>
              <a:buAutoNum type="arabicPeriod"/>
            </a:pPr>
            <a:r>
              <a:rPr lang="en-US" dirty="0">
                <a:solidFill>
                  <a:schemeClr val="tx1">
                    <a:lumMod val="20000"/>
                    <a:lumOff val="80000"/>
                  </a:schemeClr>
                </a:solidFill>
              </a:rPr>
              <a:t>Spark Ignition Mode. Internal flow, Non-reacting spray</a:t>
            </a:r>
          </a:p>
          <a:p>
            <a:pPr marL="516732" lvl="1" indent="-342900">
              <a:buFont typeface="+mj-lt"/>
              <a:buAutoNum type="arabicPeriod"/>
            </a:pPr>
            <a:r>
              <a:rPr lang="en-US" dirty="0"/>
              <a:t>Compression Ignition Mode. Non-reacting spray // Combustion</a:t>
            </a:r>
          </a:p>
          <a:p>
            <a:pPr lvl="1"/>
            <a:endParaRPr lang="en-US" noProof="0" dirty="0"/>
          </a:p>
        </p:txBody>
      </p:sp>
    </p:spTree>
    <p:extLst>
      <p:ext uri="{BB962C8B-B14F-4D97-AF65-F5344CB8AC3E}">
        <p14:creationId xmlns:p14="http://schemas.microsoft.com/office/powerpoint/2010/main" val="3804879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58ADF5-D882-6D6A-1B90-E554A759940B}"/>
            </a:ext>
          </a:extLst>
        </p:cNvPr>
        <p:cNvGrpSpPr/>
        <p:nvPr/>
      </p:nvGrpSpPr>
      <p:grpSpPr>
        <a:xfrm>
          <a:off x="0" y="0"/>
          <a:ext cx="0" cy="0"/>
          <a:chOff x="0" y="0"/>
          <a:chExt cx="0" cy="0"/>
        </a:xfrm>
      </p:grpSpPr>
      <p:sp>
        <p:nvSpPr>
          <p:cNvPr id="4" name="Título 3">
            <a:extLst>
              <a:ext uri="{FF2B5EF4-FFF2-40B4-BE49-F238E27FC236}">
                <a16:creationId xmlns:a16="http://schemas.microsoft.com/office/drawing/2014/main" id="{B96AA58C-ACE1-795A-F1A5-E99C9145A4DD}"/>
              </a:ext>
            </a:extLst>
          </p:cNvPr>
          <p:cNvSpPr>
            <a:spLocks noGrp="1"/>
          </p:cNvSpPr>
          <p:nvPr>
            <p:ph type="title"/>
          </p:nvPr>
        </p:nvSpPr>
        <p:spPr/>
        <p:txBody>
          <a:bodyPr/>
          <a:lstStyle/>
          <a:p>
            <a:r>
              <a:rPr lang="en-US" dirty="0"/>
              <a:t>2. CI Mode – Non-reacting spray   						</a:t>
            </a:r>
            <a:r>
              <a:rPr lang="en-US" noProof="0" dirty="0"/>
              <a:t>	1/2</a:t>
            </a:r>
          </a:p>
        </p:txBody>
      </p:sp>
      <p:sp>
        <p:nvSpPr>
          <p:cNvPr id="5" name="Marcador de contenido 4">
            <a:extLst>
              <a:ext uri="{FF2B5EF4-FFF2-40B4-BE49-F238E27FC236}">
                <a16:creationId xmlns:a16="http://schemas.microsoft.com/office/drawing/2014/main" id="{D29208A7-4514-2D1D-3F7F-7B67CEB52677}"/>
              </a:ext>
            </a:extLst>
          </p:cNvPr>
          <p:cNvSpPr>
            <a:spLocks noGrp="1"/>
          </p:cNvSpPr>
          <p:nvPr>
            <p:ph idx="1"/>
          </p:nvPr>
        </p:nvSpPr>
        <p:spPr>
          <a:xfrm>
            <a:off x="407082" y="827234"/>
            <a:ext cx="8472913" cy="4113306"/>
          </a:xfrm>
        </p:spPr>
        <p:txBody>
          <a:bodyPr vert="horz" lIns="0" tIns="0" rIns="0" bIns="45720" rtlCol="0" anchor="t">
            <a:noAutofit/>
          </a:bodyPr>
          <a:lstStyle/>
          <a:p>
            <a:pPr marL="173355" indent="-173355"/>
            <a:r>
              <a:rPr lang="en-US" sz="1600" b="1" noProof="0" dirty="0"/>
              <a:t>OBJECTIVES</a:t>
            </a:r>
            <a:endParaRPr lang="en-US" sz="1600" b="1" noProof="0" dirty="0">
              <a:cs typeface="Arial"/>
            </a:endParaRPr>
          </a:p>
          <a:p>
            <a:pPr marL="173990" indent="0">
              <a:buNone/>
            </a:pPr>
            <a:r>
              <a:rPr lang="en-US" sz="1600" u="sng" noProof="0" dirty="0">
                <a:ea typeface="+mn-lt"/>
                <a:cs typeface="+mn-lt"/>
              </a:rPr>
              <a:t>Study</a:t>
            </a:r>
            <a:r>
              <a:rPr lang="en-US" sz="1600" noProof="0" dirty="0">
                <a:ea typeface="+mn-lt"/>
                <a:cs typeface="+mn-lt"/>
              </a:rPr>
              <a:t>:</a:t>
            </a:r>
          </a:p>
          <a:p>
            <a:pPr marL="347345" indent="-173355">
              <a:buFont typeface="Arial"/>
              <a:buChar char="–"/>
            </a:pPr>
            <a:r>
              <a:rPr lang="en-US" sz="1600" noProof="0" dirty="0">
                <a:ea typeface="+mn-lt"/>
                <a:cs typeface="+mn-lt"/>
              </a:rPr>
              <a:t>Near-nozzle field and spray development: primary break-up, cone angle, </a:t>
            </a:r>
            <a:r>
              <a:rPr lang="en-US" sz="1600" dirty="0">
                <a:ea typeface="+mn-lt"/>
                <a:cs typeface="+mn-lt"/>
              </a:rPr>
              <a:t>is there any </a:t>
            </a:r>
            <a:r>
              <a:rPr lang="en-US" sz="1600" noProof="0" dirty="0">
                <a:ea typeface="+mn-lt"/>
                <a:cs typeface="+mn-lt"/>
              </a:rPr>
              <a:t>flash boiling</a:t>
            </a:r>
            <a:r>
              <a:rPr lang="en-US" sz="1600" dirty="0">
                <a:ea typeface="+mn-lt"/>
                <a:cs typeface="+mn-lt"/>
              </a:rPr>
              <a:t>?</a:t>
            </a:r>
          </a:p>
          <a:p>
            <a:pPr marL="347345" indent="-173355">
              <a:buFont typeface="Arial"/>
              <a:buChar char="–"/>
            </a:pPr>
            <a:endParaRPr lang="en-US" sz="1600" noProof="0" dirty="0">
              <a:ea typeface="+mn-lt"/>
              <a:cs typeface="+mn-lt"/>
            </a:endParaRPr>
          </a:p>
          <a:p>
            <a:pPr marL="173990" indent="0">
              <a:buNone/>
            </a:pPr>
            <a:r>
              <a:rPr lang="en-US" sz="1600" u="sng" noProof="0" dirty="0">
                <a:ea typeface="+mn-lt"/>
                <a:cs typeface="+mn-lt"/>
              </a:rPr>
              <a:t>Parameters</a:t>
            </a:r>
            <a:r>
              <a:rPr lang="en-US" sz="1600" noProof="0" dirty="0">
                <a:ea typeface="+mn-lt"/>
                <a:cs typeface="+mn-lt"/>
              </a:rPr>
              <a:t>:</a:t>
            </a:r>
          </a:p>
          <a:p>
            <a:pPr marL="347345" lvl="1" indent="-173355"/>
            <a:r>
              <a:rPr lang="en-US" sz="1600" noProof="0" dirty="0">
                <a:ea typeface="+mn-lt"/>
                <a:cs typeface="+mn-lt"/>
              </a:rPr>
              <a:t>Effect of gas temperature</a:t>
            </a:r>
          </a:p>
          <a:p>
            <a:pPr marL="347345" lvl="1" indent="-173355"/>
            <a:r>
              <a:rPr lang="en-US" sz="1600" noProof="0" dirty="0">
                <a:ea typeface="+mn-lt"/>
                <a:cs typeface="+mn-lt"/>
              </a:rPr>
              <a:t>Low temperature fuel vs. Heated fuel</a:t>
            </a:r>
          </a:p>
          <a:p>
            <a:pPr marL="347345" lvl="1" indent="-173355"/>
            <a:r>
              <a:rPr lang="en-US" sz="1600" noProof="0" dirty="0">
                <a:ea typeface="+mn-lt"/>
                <a:cs typeface="+mn-lt"/>
              </a:rPr>
              <a:t>Effect of injection pressure</a:t>
            </a:r>
          </a:p>
          <a:p>
            <a:pPr marL="347345" lvl="1" indent="-173355"/>
            <a:endParaRPr lang="en-US" sz="1600" noProof="0" dirty="0">
              <a:ea typeface="+mn-lt"/>
              <a:cs typeface="+mn-lt"/>
            </a:endParaRPr>
          </a:p>
          <a:p>
            <a:pPr marL="173990" lvl="1" indent="0">
              <a:buNone/>
            </a:pPr>
            <a:r>
              <a:rPr lang="en-US" sz="1600" u="sng" noProof="0" dirty="0">
                <a:cs typeface="Arial"/>
              </a:rPr>
              <a:t>Open questions</a:t>
            </a:r>
            <a:r>
              <a:rPr lang="en-US" sz="1600" noProof="0" dirty="0">
                <a:cs typeface="Arial"/>
              </a:rPr>
              <a:t>:</a:t>
            </a:r>
          </a:p>
          <a:p>
            <a:pPr marL="347345" lvl="1" indent="-173355">
              <a:buFont typeface="Arial,Sans-Serif"/>
              <a:buChar char="–"/>
            </a:pPr>
            <a:r>
              <a:rPr lang="en-US" sz="1600" noProof="0" dirty="0">
                <a:cs typeface="Arial"/>
              </a:rPr>
              <a:t>Does flash-boiling occur? Is there cavitation inside the orifice?</a:t>
            </a:r>
            <a:endParaRPr lang="en-US" sz="1600" noProof="0" dirty="0"/>
          </a:p>
          <a:p>
            <a:pPr marL="347345" lvl="1" indent="-173355">
              <a:buFont typeface="Arial,Sans-Serif"/>
              <a:buChar char="–"/>
            </a:pPr>
            <a:r>
              <a:rPr lang="en-US" sz="1600" noProof="0" dirty="0">
                <a:cs typeface="Arial"/>
              </a:rPr>
              <a:t>Are ammonia liquid properties affecting spray formation and mixing fields, in such a way that new predictive models are needed? (specially during the start of injection)</a:t>
            </a:r>
            <a:endParaRPr lang="en-US" sz="1600" noProof="0" dirty="0">
              <a:ea typeface="+mn-lt"/>
              <a:cs typeface="+mn-lt"/>
            </a:endParaRPr>
          </a:p>
          <a:p>
            <a:pPr marL="347345" lvl="1" indent="-173355">
              <a:buFont typeface="Arial,Sans-Serif"/>
            </a:pPr>
            <a:r>
              <a:rPr lang="en-US" sz="1600" noProof="0" dirty="0">
                <a:cs typeface="Arial"/>
              </a:rPr>
              <a:t>Modelling paths with ammonia: break-up &amp; evap.? </a:t>
            </a:r>
          </a:p>
          <a:p>
            <a:pPr marL="347345" lvl="1" indent="-173355">
              <a:buFont typeface="Arial,Sans-Serif"/>
            </a:pPr>
            <a:r>
              <a:rPr lang="en-US" sz="1600" noProof="0" dirty="0">
                <a:cs typeface="Arial"/>
              </a:rPr>
              <a:t>How is the temperature distribution in the spray? (temperature drop near the nozzle)</a:t>
            </a:r>
          </a:p>
          <a:p>
            <a:pPr marL="173355" indent="-173355"/>
            <a:endParaRPr lang="en-US" sz="1600" noProof="0" dirty="0">
              <a:cs typeface="Arial"/>
            </a:endParaRPr>
          </a:p>
        </p:txBody>
      </p:sp>
      <p:sp>
        <p:nvSpPr>
          <p:cNvPr id="3" name="Marcador de número de diapositiva 2">
            <a:extLst>
              <a:ext uri="{FF2B5EF4-FFF2-40B4-BE49-F238E27FC236}">
                <a16:creationId xmlns:a16="http://schemas.microsoft.com/office/drawing/2014/main" id="{A20E3D9B-0A24-342A-F1F5-B02346E0AB77}"/>
              </a:ext>
            </a:extLst>
          </p:cNvPr>
          <p:cNvSpPr>
            <a:spLocks noGrp="1"/>
          </p:cNvSpPr>
          <p:nvPr>
            <p:ph type="sldNum" sz="quarter" idx="10"/>
          </p:nvPr>
        </p:nvSpPr>
        <p:spPr/>
        <p:txBody>
          <a:bodyPr/>
          <a:lstStyle/>
          <a:p>
            <a:pPr>
              <a:defRPr/>
            </a:pPr>
            <a:fld id="{67F79DC8-E77A-4146-81E9-0630D8F39297}" type="slidenum">
              <a:rPr lang="en-US" noProof="0" smtClean="0"/>
              <a:pPr>
                <a:defRPr/>
              </a:pPr>
              <a:t>11</a:t>
            </a:fld>
            <a:endParaRPr lang="en-US" noProof="0" dirty="0"/>
          </a:p>
        </p:txBody>
      </p:sp>
    </p:spTree>
    <p:extLst>
      <p:ext uri="{BB962C8B-B14F-4D97-AF65-F5344CB8AC3E}">
        <p14:creationId xmlns:p14="http://schemas.microsoft.com/office/powerpoint/2010/main" val="2338517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7EE16D-428B-2C26-C1DC-100161BBC418}"/>
            </a:ext>
          </a:extLst>
        </p:cNvPr>
        <p:cNvGrpSpPr/>
        <p:nvPr/>
      </p:nvGrpSpPr>
      <p:grpSpPr>
        <a:xfrm>
          <a:off x="0" y="0"/>
          <a:ext cx="0" cy="0"/>
          <a:chOff x="0" y="0"/>
          <a:chExt cx="0" cy="0"/>
        </a:xfrm>
      </p:grpSpPr>
      <p:sp>
        <p:nvSpPr>
          <p:cNvPr id="4" name="Título 3">
            <a:extLst>
              <a:ext uri="{FF2B5EF4-FFF2-40B4-BE49-F238E27FC236}">
                <a16:creationId xmlns:a16="http://schemas.microsoft.com/office/drawing/2014/main" id="{AC661CEE-80FB-92FE-9387-C1B30DE7661F}"/>
              </a:ext>
            </a:extLst>
          </p:cNvPr>
          <p:cNvSpPr>
            <a:spLocks noGrp="1"/>
          </p:cNvSpPr>
          <p:nvPr>
            <p:ph type="title"/>
          </p:nvPr>
        </p:nvSpPr>
        <p:spPr/>
        <p:txBody>
          <a:bodyPr/>
          <a:lstStyle/>
          <a:p>
            <a:r>
              <a:rPr lang="en-US" dirty="0"/>
              <a:t>2. CI Mode – Non-reacting spray </a:t>
            </a:r>
            <a:r>
              <a:rPr lang="en-US" noProof="0" dirty="0"/>
              <a:t> 							2/2</a:t>
            </a:r>
          </a:p>
        </p:txBody>
      </p:sp>
      <p:sp>
        <p:nvSpPr>
          <p:cNvPr id="5" name="Marcador de contenido 4">
            <a:extLst>
              <a:ext uri="{FF2B5EF4-FFF2-40B4-BE49-F238E27FC236}">
                <a16:creationId xmlns:a16="http://schemas.microsoft.com/office/drawing/2014/main" id="{D0F7FB5B-6FEA-B762-D5DF-48FDE7088A87}"/>
              </a:ext>
            </a:extLst>
          </p:cNvPr>
          <p:cNvSpPr>
            <a:spLocks noGrp="1"/>
          </p:cNvSpPr>
          <p:nvPr>
            <p:ph idx="1"/>
          </p:nvPr>
        </p:nvSpPr>
        <p:spPr>
          <a:xfrm>
            <a:off x="418907" y="869357"/>
            <a:ext cx="8303453" cy="4177600"/>
          </a:xfrm>
        </p:spPr>
        <p:txBody>
          <a:bodyPr vert="horz" lIns="0" tIns="0" rIns="0" bIns="45720" rtlCol="0" anchor="t">
            <a:noAutofit/>
          </a:bodyPr>
          <a:lstStyle/>
          <a:p>
            <a:pPr marL="173355" indent="-173355"/>
            <a:r>
              <a:rPr lang="en-US" b="1" noProof="0" dirty="0"/>
              <a:t>REQUESTED INFO </a:t>
            </a:r>
            <a:r>
              <a:rPr lang="en-US" i="1" noProof="0" dirty="0"/>
              <a:t>(both Experiments and Simulations, where applicable)</a:t>
            </a:r>
            <a:endParaRPr lang="en-US" sz="1600" i="1" noProof="0" dirty="0">
              <a:cs typeface="Arial"/>
            </a:endParaRPr>
          </a:p>
          <a:p>
            <a:pPr marL="347345" lvl="1" indent="-173355"/>
            <a:r>
              <a:rPr lang="en-US" noProof="0" dirty="0">
                <a:ea typeface="+mn-lt"/>
                <a:cs typeface="+mn-lt"/>
              </a:rPr>
              <a:t>Mass &amp; momentum flow rates</a:t>
            </a:r>
          </a:p>
          <a:p>
            <a:pPr marL="347345" lvl="1" indent="-173355"/>
            <a:r>
              <a:rPr lang="en-US" noProof="0" dirty="0">
                <a:ea typeface="+mn-lt"/>
                <a:cs typeface="+mn-lt"/>
              </a:rPr>
              <a:t>Tip penetration, near nozzle cone angle vs. time</a:t>
            </a:r>
          </a:p>
          <a:p>
            <a:pPr marL="347345" lvl="1" indent="-173355"/>
            <a:r>
              <a:rPr lang="en-US" noProof="0" dirty="0">
                <a:ea typeface="+mn-lt"/>
                <a:cs typeface="+mn-lt"/>
              </a:rPr>
              <a:t>Transverse integrated mass (TIM) vs. axial distance </a:t>
            </a:r>
          </a:p>
          <a:p>
            <a:pPr marL="347345" lvl="1" indent="-173355"/>
            <a:r>
              <a:rPr lang="en-US" noProof="0" dirty="0">
                <a:ea typeface="+mn-lt"/>
                <a:cs typeface="+mn-lt"/>
              </a:rPr>
              <a:t>2D contours of liquid volume fraction (LVF) and on cross-sections </a:t>
            </a:r>
            <a:r>
              <a:rPr lang="en-US" i="1" noProof="0" dirty="0">
                <a:ea typeface="+mn-lt"/>
                <a:cs typeface="+mn-lt"/>
              </a:rPr>
              <a:t>for sim.</a:t>
            </a:r>
            <a:endParaRPr lang="en-US" i="1" noProof="0" dirty="0">
              <a:cs typeface="Arial"/>
            </a:endParaRPr>
          </a:p>
          <a:p>
            <a:pPr marL="347345" lvl="1" indent="-173355"/>
            <a:r>
              <a:rPr lang="en-US" noProof="0" dirty="0">
                <a:ea typeface="+mn-lt"/>
                <a:cs typeface="+mn-lt"/>
              </a:rPr>
              <a:t>2D contours of projected liquid density and projected liquid volume (PLV) </a:t>
            </a:r>
            <a:endParaRPr lang="en-US" noProof="0" dirty="0">
              <a:cs typeface="Arial"/>
            </a:endParaRPr>
          </a:p>
          <a:p>
            <a:pPr marL="347345" lvl="1" indent="-173355"/>
            <a:r>
              <a:rPr lang="en-US" noProof="0" dirty="0">
                <a:ea typeface="+mn-lt"/>
                <a:cs typeface="+mn-lt"/>
              </a:rPr>
              <a:t>Temperature fields, both liquid and gas phase</a:t>
            </a:r>
          </a:p>
          <a:p>
            <a:pPr marL="347345" lvl="1" indent="-173355"/>
            <a:r>
              <a:rPr lang="en-US" noProof="0" dirty="0">
                <a:ea typeface="+mn-lt"/>
                <a:cs typeface="+mn-lt"/>
              </a:rPr>
              <a:t>Velocity fields, both liquid and gas phase</a:t>
            </a:r>
          </a:p>
          <a:p>
            <a:pPr marL="347345" lvl="1" indent="-173355"/>
            <a:r>
              <a:rPr lang="en-US" noProof="0" dirty="0">
                <a:cs typeface="Arial"/>
              </a:rPr>
              <a:t>Mixing</a:t>
            </a:r>
            <a:r>
              <a:rPr lang="en-US" noProof="0" dirty="0">
                <a:ea typeface="+mn-lt"/>
                <a:cs typeface="+mn-lt"/>
              </a:rPr>
              <a:t> fields</a:t>
            </a:r>
          </a:p>
          <a:p>
            <a:pPr marL="347345" lvl="1" indent="-173355"/>
            <a:endParaRPr lang="en-US" sz="1050" noProof="0" dirty="0">
              <a:ea typeface="+mn-lt"/>
              <a:cs typeface="+mn-lt"/>
            </a:endParaRPr>
          </a:p>
          <a:p>
            <a:pPr marL="347345" lvl="1" indent="-173355"/>
            <a:r>
              <a:rPr lang="en-US" sz="1600" noProof="0" dirty="0">
                <a:ea typeface="+mn-lt"/>
                <a:cs typeface="+mn-lt"/>
              </a:rPr>
              <a:t>In addition: raw data from simulations in VTK format are accepted as well. Quantities of interest will be extracted and shared with the ECN (with permission of submitters). Please contact the organizers to discuss submission of VTK format files</a:t>
            </a:r>
            <a:r>
              <a:rPr lang="en-US" noProof="0" dirty="0">
                <a:ea typeface="+mn-lt"/>
                <a:cs typeface="+mn-lt"/>
              </a:rPr>
              <a:t>.</a:t>
            </a:r>
            <a:endParaRPr lang="en-US" noProof="0" dirty="0">
              <a:cs typeface="Arial"/>
            </a:endParaRPr>
          </a:p>
          <a:p>
            <a:pPr marL="173355" indent="-173355"/>
            <a:endParaRPr lang="en-US" noProof="0" dirty="0">
              <a:cs typeface="Arial"/>
            </a:endParaRPr>
          </a:p>
        </p:txBody>
      </p:sp>
      <p:sp>
        <p:nvSpPr>
          <p:cNvPr id="3" name="Marcador de número de diapositiva 2">
            <a:extLst>
              <a:ext uri="{FF2B5EF4-FFF2-40B4-BE49-F238E27FC236}">
                <a16:creationId xmlns:a16="http://schemas.microsoft.com/office/drawing/2014/main" id="{B3F98EE0-14F8-7B0B-BF3F-29C5593698E3}"/>
              </a:ext>
            </a:extLst>
          </p:cNvPr>
          <p:cNvSpPr>
            <a:spLocks noGrp="1"/>
          </p:cNvSpPr>
          <p:nvPr>
            <p:ph type="sldNum" sz="quarter" idx="10"/>
          </p:nvPr>
        </p:nvSpPr>
        <p:spPr/>
        <p:txBody>
          <a:bodyPr/>
          <a:lstStyle/>
          <a:p>
            <a:pPr>
              <a:defRPr/>
            </a:pPr>
            <a:fld id="{67F79DC8-E77A-4146-81E9-0630D8F39297}" type="slidenum">
              <a:rPr lang="en-US" noProof="0" smtClean="0"/>
              <a:pPr>
                <a:defRPr/>
              </a:pPr>
              <a:t>12</a:t>
            </a:fld>
            <a:endParaRPr lang="en-US" noProof="0" dirty="0"/>
          </a:p>
        </p:txBody>
      </p:sp>
    </p:spTree>
    <p:extLst>
      <p:ext uri="{BB962C8B-B14F-4D97-AF65-F5344CB8AC3E}">
        <p14:creationId xmlns:p14="http://schemas.microsoft.com/office/powerpoint/2010/main" val="2069377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A5C8278-55DA-45C6-98F8-E4B447341769}"/>
              </a:ext>
            </a:extLst>
          </p:cNvPr>
          <p:cNvSpPr>
            <a:spLocks noGrp="1"/>
          </p:cNvSpPr>
          <p:nvPr>
            <p:ph type="title"/>
          </p:nvPr>
        </p:nvSpPr>
        <p:spPr/>
        <p:txBody>
          <a:bodyPr/>
          <a:lstStyle/>
          <a:p>
            <a:r>
              <a:rPr lang="en-US" sz="1800" noProof="0" dirty="0"/>
              <a:t>2. CI Mode - </a:t>
            </a:r>
            <a:r>
              <a:rPr lang="en-US" noProof="0" dirty="0"/>
              <a:t>COMBUSTION										1/2</a:t>
            </a:r>
            <a:endParaRPr lang="en-US" b="0" noProof="0" dirty="0">
              <a:cs typeface="Arial"/>
            </a:endParaRPr>
          </a:p>
        </p:txBody>
      </p:sp>
      <p:sp>
        <p:nvSpPr>
          <p:cNvPr id="5" name="Marcador de contenido 4">
            <a:extLst>
              <a:ext uri="{FF2B5EF4-FFF2-40B4-BE49-F238E27FC236}">
                <a16:creationId xmlns:a16="http://schemas.microsoft.com/office/drawing/2014/main" id="{66C2A687-A5CE-43A1-8441-7A482EF1828D}"/>
              </a:ext>
            </a:extLst>
          </p:cNvPr>
          <p:cNvSpPr>
            <a:spLocks noGrp="1"/>
          </p:cNvSpPr>
          <p:nvPr>
            <p:ph idx="1"/>
          </p:nvPr>
        </p:nvSpPr>
        <p:spPr/>
        <p:txBody>
          <a:bodyPr/>
          <a:lstStyle/>
          <a:p>
            <a:r>
              <a:rPr lang="en-US" b="1" noProof="0" dirty="0"/>
              <a:t>PROPOSED EXPLORATORY STUDY</a:t>
            </a:r>
          </a:p>
          <a:p>
            <a:pPr lvl="1"/>
            <a:r>
              <a:rPr lang="en-US" noProof="0" dirty="0"/>
              <a:t>Ammonia &amp; dodecane Pilot-ignition: experiments available </a:t>
            </a:r>
            <a:r>
              <a:rPr lang="en-US" noProof="0" dirty="0">
                <a:sym typeface="Wingdings" panose="05000000000000000000" pitchFamily="2" charset="2"/>
              </a:rPr>
              <a:t> data available for comparisons with other experiments and numerical simulations</a:t>
            </a:r>
            <a:endParaRPr lang="en-US" noProof="0" dirty="0"/>
          </a:p>
          <a:p>
            <a:pPr lvl="1"/>
            <a:r>
              <a:rPr lang="en-US" noProof="0" dirty="0"/>
              <a:t>Numerical analysis (‘blind experiment’) of single ammonia spray combustion under diesel-like environment (highest gas temperature)</a:t>
            </a:r>
          </a:p>
          <a:p>
            <a:pPr lvl="1"/>
            <a:r>
              <a:rPr lang="en-US" noProof="0" dirty="0"/>
              <a:t>Evaluation of potential future research within ECN </a:t>
            </a:r>
          </a:p>
          <a:p>
            <a:pPr lvl="1"/>
            <a:endParaRPr lang="en-US" noProof="0" dirty="0"/>
          </a:p>
          <a:p>
            <a:r>
              <a:rPr lang="en-US" b="1" noProof="0" dirty="0"/>
              <a:t>FOCUS OF ANALYSIS</a:t>
            </a:r>
          </a:p>
          <a:p>
            <a:pPr lvl="1"/>
            <a:r>
              <a:rPr lang="en-US" noProof="0" dirty="0"/>
              <a:t>Ammonia ignition sequence / potential</a:t>
            </a:r>
          </a:p>
          <a:p>
            <a:pPr lvl="1"/>
            <a:r>
              <a:rPr lang="en-US" noProof="0" dirty="0"/>
              <a:t>NOx formation</a:t>
            </a:r>
            <a:endParaRPr lang="en-US" noProof="0" dirty="0">
              <a:highlight>
                <a:srgbClr val="FFFF00"/>
              </a:highlight>
            </a:endParaRPr>
          </a:p>
          <a:p>
            <a:pPr lvl="1"/>
            <a:endParaRPr lang="en-US" noProof="0" dirty="0"/>
          </a:p>
        </p:txBody>
      </p:sp>
      <p:sp>
        <p:nvSpPr>
          <p:cNvPr id="3" name="Marcador de número de diapositiva 2">
            <a:extLst>
              <a:ext uri="{FF2B5EF4-FFF2-40B4-BE49-F238E27FC236}">
                <a16:creationId xmlns:a16="http://schemas.microsoft.com/office/drawing/2014/main" id="{49ECEC66-DAAE-4904-A464-F1B3E56F5F7D}"/>
              </a:ext>
            </a:extLst>
          </p:cNvPr>
          <p:cNvSpPr>
            <a:spLocks noGrp="1"/>
          </p:cNvSpPr>
          <p:nvPr>
            <p:ph type="sldNum" sz="quarter" idx="10"/>
          </p:nvPr>
        </p:nvSpPr>
        <p:spPr/>
        <p:txBody>
          <a:bodyPr/>
          <a:lstStyle/>
          <a:p>
            <a:pPr>
              <a:defRPr/>
            </a:pPr>
            <a:fld id="{67F79DC8-E77A-4146-81E9-0630D8F39297}" type="slidenum">
              <a:rPr lang="en-US" noProof="0" smtClean="0"/>
              <a:pPr>
                <a:defRPr/>
              </a:pPr>
              <a:t>13</a:t>
            </a:fld>
            <a:endParaRPr lang="en-US" noProof="0" dirty="0"/>
          </a:p>
        </p:txBody>
      </p:sp>
    </p:spTree>
    <p:extLst>
      <p:ext uri="{BB962C8B-B14F-4D97-AF65-F5344CB8AC3E}">
        <p14:creationId xmlns:p14="http://schemas.microsoft.com/office/powerpoint/2010/main" val="2762299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A5C8278-55DA-45C6-98F8-E4B447341769}"/>
              </a:ext>
            </a:extLst>
          </p:cNvPr>
          <p:cNvSpPr>
            <a:spLocks noGrp="1"/>
          </p:cNvSpPr>
          <p:nvPr>
            <p:ph type="title"/>
          </p:nvPr>
        </p:nvSpPr>
        <p:spPr/>
        <p:txBody>
          <a:bodyPr/>
          <a:lstStyle/>
          <a:p>
            <a:r>
              <a:rPr lang="en-US" sz="1800" noProof="0" dirty="0"/>
              <a:t>2</a:t>
            </a:r>
            <a:r>
              <a:rPr lang="en-US" dirty="0"/>
              <a:t>. CI Mode - </a:t>
            </a:r>
            <a:r>
              <a:rPr lang="en-US" noProof="0" dirty="0"/>
              <a:t>COMBUSTION										2/2</a:t>
            </a:r>
            <a:endParaRPr lang="en-US" b="0" noProof="0" dirty="0">
              <a:cs typeface="Arial"/>
            </a:endParaRPr>
          </a:p>
        </p:txBody>
      </p:sp>
      <p:sp>
        <p:nvSpPr>
          <p:cNvPr id="5" name="Marcador de contenido 4">
            <a:extLst>
              <a:ext uri="{FF2B5EF4-FFF2-40B4-BE49-F238E27FC236}">
                <a16:creationId xmlns:a16="http://schemas.microsoft.com/office/drawing/2014/main" id="{66C2A687-A5CE-43A1-8441-7A482EF1828D}"/>
              </a:ext>
            </a:extLst>
          </p:cNvPr>
          <p:cNvSpPr>
            <a:spLocks noGrp="1"/>
          </p:cNvSpPr>
          <p:nvPr>
            <p:ph idx="1"/>
          </p:nvPr>
        </p:nvSpPr>
        <p:spPr/>
        <p:txBody>
          <a:bodyPr/>
          <a:lstStyle/>
          <a:p>
            <a:r>
              <a:rPr lang="en-US" b="1" noProof="0" dirty="0"/>
              <a:t>CONDITIONS </a:t>
            </a:r>
          </a:p>
          <a:p>
            <a:pPr lvl="1"/>
            <a:r>
              <a:rPr lang="en-US" noProof="0" dirty="0"/>
              <a:t>Dual-fuel configuration: n-dodecane pilot injection (set-up from slide 6)</a:t>
            </a:r>
          </a:p>
          <a:p>
            <a:pPr lvl="1"/>
            <a:r>
              <a:rPr lang="en-US" noProof="0" dirty="0"/>
              <a:t>Spray D – Injection pressure	600/800/</a:t>
            </a:r>
            <a:r>
              <a:rPr lang="en-US" noProof="0" dirty="0">
                <a:solidFill>
                  <a:schemeClr val="bg1">
                    <a:lumMod val="50000"/>
                  </a:schemeClr>
                </a:solidFill>
              </a:rPr>
              <a:t>1500</a:t>
            </a:r>
            <a:r>
              <a:rPr lang="en-US" noProof="0" dirty="0"/>
              <a:t> bar</a:t>
            </a:r>
            <a:endParaRPr lang="en-US" noProof="0" dirty="0">
              <a:solidFill>
                <a:schemeClr val="bg1">
                  <a:lumMod val="65000"/>
                </a:schemeClr>
              </a:solidFill>
            </a:endParaRPr>
          </a:p>
          <a:p>
            <a:pPr lvl="1"/>
            <a:r>
              <a:rPr lang="en-US" noProof="0" dirty="0"/>
              <a:t>Ambient density	 			22.8 kg/m3</a:t>
            </a:r>
          </a:p>
          <a:p>
            <a:pPr lvl="1"/>
            <a:r>
              <a:rPr lang="en-US" noProof="0" dirty="0"/>
              <a:t>Ambient temperature 			1000K (</a:t>
            </a:r>
            <a:r>
              <a:rPr lang="en-US" noProof="0" dirty="0">
                <a:solidFill>
                  <a:schemeClr val="bg1">
                    <a:lumMod val="50000"/>
                  </a:schemeClr>
                </a:solidFill>
              </a:rPr>
              <a:t>1400/1500 K for “CFD single fuel”</a:t>
            </a:r>
            <a:r>
              <a:rPr lang="en-US" noProof="0" dirty="0"/>
              <a:t>)</a:t>
            </a:r>
          </a:p>
          <a:p>
            <a:pPr lvl="1"/>
            <a:r>
              <a:rPr lang="en-US" noProof="0" dirty="0"/>
              <a:t>Ambient oxygen				21% (</a:t>
            </a:r>
            <a:r>
              <a:rPr lang="en-US" noProof="0" dirty="0">
                <a:solidFill>
                  <a:schemeClr val="bg1">
                    <a:lumMod val="50000"/>
                  </a:schemeClr>
                </a:solidFill>
              </a:rPr>
              <a:t>15%</a:t>
            </a:r>
            <a:r>
              <a:rPr lang="en-US" noProof="0" dirty="0"/>
              <a:t>)</a:t>
            </a:r>
          </a:p>
          <a:p>
            <a:pPr lvl="1"/>
            <a:r>
              <a:rPr lang="en-US" noProof="0" dirty="0"/>
              <a:t>Chemical mechanism:</a:t>
            </a:r>
          </a:p>
          <a:p>
            <a:pPr lvl="2"/>
            <a:r>
              <a:rPr lang="en-US" sz="1600" noProof="0" dirty="0"/>
              <a:t>Otomo et al. Int J Hydrogen Energy 2018; 43: 3004–3014</a:t>
            </a:r>
          </a:p>
          <a:p>
            <a:pPr lvl="2"/>
            <a:r>
              <a:rPr lang="de-DE" sz="1600" dirty="0">
                <a:sym typeface="Wingdings" panose="05000000000000000000" pitchFamily="2" charset="2"/>
              </a:rPr>
              <a:t>n-dodecane/ammonia by Kurumus et. al (Aalto University)</a:t>
            </a:r>
            <a:endParaRPr lang="en-US" sz="1600" dirty="0"/>
          </a:p>
          <a:p>
            <a:pPr lvl="2"/>
            <a:r>
              <a:rPr lang="en-US" sz="1600" noProof="0" dirty="0"/>
              <a:t>Other mechs are also welcome for comparison purposes (please contact organizers)</a:t>
            </a:r>
          </a:p>
          <a:p>
            <a:r>
              <a:rPr lang="en-US" b="1" noProof="0" dirty="0"/>
              <a:t>REQUESTED INFO </a:t>
            </a:r>
            <a:r>
              <a:rPr lang="en-US" i="1" dirty="0"/>
              <a:t>(both Experiments and Simulations, where applicable)</a:t>
            </a:r>
            <a:endParaRPr lang="en-US" b="1" noProof="0" dirty="0"/>
          </a:p>
          <a:p>
            <a:pPr lvl="1"/>
            <a:r>
              <a:rPr lang="en-US" noProof="0" dirty="0"/>
              <a:t>Ignition delay time</a:t>
            </a:r>
          </a:p>
          <a:p>
            <a:pPr lvl="1"/>
            <a:r>
              <a:rPr lang="en-US" noProof="0" dirty="0"/>
              <a:t>Time-resolved tip penetration, </a:t>
            </a:r>
            <a:r>
              <a:rPr lang="en-US" noProof="0" dirty="0" err="1"/>
              <a:t>Tmax</a:t>
            </a:r>
            <a:r>
              <a:rPr lang="en-US" noProof="0" dirty="0"/>
              <a:t>, heat release rate</a:t>
            </a:r>
          </a:p>
          <a:p>
            <a:pPr lvl="1"/>
            <a:r>
              <a:rPr lang="en-US" noProof="0" dirty="0"/>
              <a:t>Species and temperature fields</a:t>
            </a:r>
          </a:p>
          <a:p>
            <a:pPr lvl="2"/>
            <a:endParaRPr lang="en-US" noProof="0" dirty="0"/>
          </a:p>
        </p:txBody>
      </p:sp>
      <p:sp>
        <p:nvSpPr>
          <p:cNvPr id="3" name="Marcador de número de diapositiva 2">
            <a:extLst>
              <a:ext uri="{FF2B5EF4-FFF2-40B4-BE49-F238E27FC236}">
                <a16:creationId xmlns:a16="http://schemas.microsoft.com/office/drawing/2014/main" id="{49ECEC66-DAAE-4904-A464-F1B3E56F5F7D}"/>
              </a:ext>
            </a:extLst>
          </p:cNvPr>
          <p:cNvSpPr>
            <a:spLocks noGrp="1"/>
          </p:cNvSpPr>
          <p:nvPr>
            <p:ph type="sldNum" sz="quarter" idx="10"/>
          </p:nvPr>
        </p:nvSpPr>
        <p:spPr/>
        <p:txBody>
          <a:bodyPr/>
          <a:lstStyle/>
          <a:p>
            <a:pPr>
              <a:defRPr/>
            </a:pPr>
            <a:fld id="{67F79DC8-E77A-4146-81E9-0630D8F39297}" type="slidenum">
              <a:rPr lang="en-US" noProof="0" smtClean="0"/>
              <a:pPr>
                <a:defRPr/>
              </a:pPr>
              <a:t>14</a:t>
            </a:fld>
            <a:endParaRPr lang="en-US" noProof="0" dirty="0"/>
          </a:p>
        </p:txBody>
      </p:sp>
    </p:spTree>
    <p:extLst>
      <p:ext uri="{BB962C8B-B14F-4D97-AF65-F5344CB8AC3E}">
        <p14:creationId xmlns:p14="http://schemas.microsoft.com/office/powerpoint/2010/main" val="2572562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A5C8278-55DA-45C6-98F8-E4B447341769}"/>
              </a:ext>
            </a:extLst>
          </p:cNvPr>
          <p:cNvSpPr>
            <a:spLocks noGrp="1"/>
          </p:cNvSpPr>
          <p:nvPr>
            <p:ph type="title"/>
          </p:nvPr>
        </p:nvSpPr>
        <p:spPr/>
        <p:txBody>
          <a:bodyPr/>
          <a:lstStyle/>
          <a:p>
            <a:r>
              <a:rPr lang="en-US" sz="1800" noProof="0" dirty="0"/>
              <a:t>CONCLUSION</a:t>
            </a:r>
            <a:endParaRPr lang="en-US" b="0" noProof="0" dirty="0">
              <a:cs typeface="Arial"/>
            </a:endParaRPr>
          </a:p>
        </p:txBody>
      </p:sp>
      <p:sp>
        <p:nvSpPr>
          <p:cNvPr id="5" name="Marcador de contenido 4">
            <a:extLst>
              <a:ext uri="{FF2B5EF4-FFF2-40B4-BE49-F238E27FC236}">
                <a16:creationId xmlns:a16="http://schemas.microsoft.com/office/drawing/2014/main" id="{66C2A687-A5CE-43A1-8441-7A482EF1828D}"/>
              </a:ext>
            </a:extLst>
          </p:cNvPr>
          <p:cNvSpPr>
            <a:spLocks noGrp="1"/>
          </p:cNvSpPr>
          <p:nvPr>
            <p:ph idx="1"/>
          </p:nvPr>
        </p:nvSpPr>
        <p:spPr>
          <a:xfrm rot="19965579">
            <a:off x="2264642" y="2149575"/>
            <a:ext cx="4779626" cy="844349"/>
          </a:xfrm>
        </p:spPr>
        <p:txBody>
          <a:bodyPr/>
          <a:lstStyle/>
          <a:p>
            <a:pPr marL="0" indent="0">
              <a:buNone/>
            </a:pPr>
            <a:r>
              <a:rPr lang="en-US" sz="3200" b="1" noProof="0" dirty="0">
                <a:ea typeface="+mn-lt"/>
                <a:cs typeface="+mn-lt"/>
              </a:rPr>
              <a:t>Call for contributors!</a:t>
            </a:r>
            <a:endParaRPr lang="en-US" sz="3200" noProof="0" dirty="0">
              <a:ea typeface="+mn-lt"/>
              <a:cs typeface="+mn-lt"/>
            </a:endParaRPr>
          </a:p>
        </p:txBody>
      </p:sp>
      <p:sp>
        <p:nvSpPr>
          <p:cNvPr id="3" name="Marcador de número de diapositiva 2">
            <a:extLst>
              <a:ext uri="{FF2B5EF4-FFF2-40B4-BE49-F238E27FC236}">
                <a16:creationId xmlns:a16="http://schemas.microsoft.com/office/drawing/2014/main" id="{49ECEC66-DAAE-4904-A464-F1B3E56F5F7D}"/>
              </a:ext>
            </a:extLst>
          </p:cNvPr>
          <p:cNvSpPr>
            <a:spLocks noGrp="1"/>
          </p:cNvSpPr>
          <p:nvPr>
            <p:ph type="sldNum" sz="quarter" idx="10"/>
          </p:nvPr>
        </p:nvSpPr>
        <p:spPr/>
        <p:txBody>
          <a:bodyPr/>
          <a:lstStyle/>
          <a:p>
            <a:pPr>
              <a:defRPr/>
            </a:pPr>
            <a:fld id="{67F79DC8-E77A-4146-81E9-0630D8F39297}" type="slidenum">
              <a:rPr lang="en-US" noProof="0" smtClean="0"/>
              <a:pPr>
                <a:defRPr/>
              </a:pPr>
              <a:t>15</a:t>
            </a:fld>
            <a:endParaRPr lang="en-US" noProof="0" dirty="0"/>
          </a:p>
        </p:txBody>
      </p:sp>
    </p:spTree>
    <p:extLst>
      <p:ext uri="{BB962C8B-B14F-4D97-AF65-F5344CB8AC3E}">
        <p14:creationId xmlns:p14="http://schemas.microsoft.com/office/powerpoint/2010/main" val="1170677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133174-ECA3-4BF1-B38F-4C1B276959D8}"/>
              </a:ext>
            </a:extLst>
          </p:cNvPr>
          <p:cNvSpPr>
            <a:spLocks noGrp="1"/>
          </p:cNvSpPr>
          <p:nvPr>
            <p:ph type="title"/>
          </p:nvPr>
        </p:nvSpPr>
        <p:spPr/>
        <p:txBody>
          <a:bodyPr/>
          <a:lstStyle/>
          <a:p>
            <a:r>
              <a:rPr lang="en-US" noProof="0" dirty="0"/>
              <a:t>CONTENTS</a:t>
            </a:r>
          </a:p>
        </p:txBody>
      </p:sp>
      <p:sp>
        <p:nvSpPr>
          <p:cNvPr id="7" name="Content Placeholder 6">
            <a:extLst>
              <a:ext uri="{FF2B5EF4-FFF2-40B4-BE49-F238E27FC236}">
                <a16:creationId xmlns:a16="http://schemas.microsoft.com/office/drawing/2014/main" id="{728A98A0-8218-4176-8B91-40A92C392647}"/>
              </a:ext>
            </a:extLst>
          </p:cNvPr>
          <p:cNvSpPr>
            <a:spLocks noGrp="1"/>
          </p:cNvSpPr>
          <p:nvPr>
            <p:ph idx="1"/>
          </p:nvPr>
        </p:nvSpPr>
        <p:spPr/>
        <p:txBody>
          <a:bodyPr/>
          <a:lstStyle/>
          <a:p>
            <a:r>
              <a:rPr lang="en-US" noProof="0" dirty="0"/>
              <a:t>Overall Introduction</a:t>
            </a:r>
          </a:p>
          <a:p>
            <a:pPr lvl="1"/>
            <a:endParaRPr lang="en-US" noProof="0" dirty="0"/>
          </a:p>
          <a:p>
            <a:r>
              <a:rPr lang="en-US" noProof="0" dirty="0"/>
              <a:t>Ammonia topics</a:t>
            </a:r>
          </a:p>
          <a:p>
            <a:pPr marL="516732" lvl="1" indent="-342900">
              <a:buFont typeface="+mj-lt"/>
              <a:buAutoNum type="arabicPeriod"/>
            </a:pPr>
            <a:r>
              <a:rPr lang="en-US" noProof="0" dirty="0"/>
              <a:t>Spark Ignition Mode. Internal flow, Non-reacting spray</a:t>
            </a:r>
          </a:p>
          <a:p>
            <a:pPr marL="516732" lvl="1" indent="-342900">
              <a:buFont typeface="+mj-lt"/>
              <a:buAutoNum type="arabicPeriod"/>
            </a:pPr>
            <a:r>
              <a:rPr lang="en-US" noProof="0" dirty="0"/>
              <a:t>Compression Ignition Mode. Non-reacting spray // Combustion</a:t>
            </a:r>
          </a:p>
          <a:p>
            <a:pPr marL="338138" lvl="2" indent="0">
              <a:buNone/>
            </a:pPr>
            <a:endParaRPr lang="en-US" noProof="0" dirty="0"/>
          </a:p>
          <a:p>
            <a:pPr marL="173832" lvl="1" indent="0">
              <a:buNone/>
            </a:pPr>
            <a:endParaRPr lang="en-US" noProof="0" dirty="0"/>
          </a:p>
        </p:txBody>
      </p:sp>
    </p:spTree>
    <p:extLst>
      <p:ext uri="{BB962C8B-B14F-4D97-AF65-F5344CB8AC3E}">
        <p14:creationId xmlns:p14="http://schemas.microsoft.com/office/powerpoint/2010/main" val="1970528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1367C2D2-5E5B-4879-B938-ADC4D025C55D}"/>
              </a:ext>
            </a:extLst>
          </p:cNvPr>
          <p:cNvSpPr>
            <a:spLocks noGrp="1"/>
          </p:cNvSpPr>
          <p:nvPr>
            <p:ph type="title"/>
          </p:nvPr>
        </p:nvSpPr>
        <p:spPr/>
        <p:txBody>
          <a:bodyPr/>
          <a:lstStyle/>
          <a:p>
            <a:r>
              <a:rPr lang="en-US" noProof="0" dirty="0"/>
              <a:t>OVERALL INTRODUCTION</a:t>
            </a:r>
          </a:p>
        </p:txBody>
      </p:sp>
      <p:sp>
        <p:nvSpPr>
          <p:cNvPr id="5" name="Marcador de contenido 4">
            <a:extLst>
              <a:ext uri="{FF2B5EF4-FFF2-40B4-BE49-F238E27FC236}">
                <a16:creationId xmlns:a16="http://schemas.microsoft.com/office/drawing/2014/main" id="{4A57642D-4A35-4992-8D88-0FBB752A897A}"/>
              </a:ext>
            </a:extLst>
          </p:cNvPr>
          <p:cNvSpPr>
            <a:spLocks noGrp="1"/>
          </p:cNvSpPr>
          <p:nvPr>
            <p:ph idx="1"/>
          </p:nvPr>
        </p:nvSpPr>
        <p:spPr/>
        <p:txBody>
          <a:bodyPr vert="horz" lIns="0" tIns="0" rIns="0" bIns="45720" rtlCol="0" anchor="t">
            <a:noAutofit/>
          </a:bodyPr>
          <a:lstStyle/>
          <a:p>
            <a:r>
              <a:rPr lang="en-US" b="1" noProof="0" dirty="0"/>
              <a:t>General guidelines</a:t>
            </a:r>
            <a:endParaRPr lang="en-US" noProof="0" dirty="0"/>
          </a:p>
          <a:p>
            <a:pPr lvl="1"/>
            <a:r>
              <a:rPr lang="en-US" noProof="0" dirty="0"/>
              <a:t>From nozzle flow through vaporizing spray, combustion and emissions</a:t>
            </a:r>
          </a:p>
          <a:p>
            <a:pPr lvl="1"/>
            <a:r>
              <a:rPr lang="en-US" noProof="0" dirty="0"/>
              <a:t>Improving synergy among groups working on ammonia as a fuel</a:t>
            </a:r>
          </a:p>
          <a:p>
            <a:pPr marL="173355" indent="-173355"/>
            <a:endParaRPr lang="en-US" b="1" noProof="0" dirty="0"/>
          </a:p>
          <a:p>
            <a:pPr marL="173355" indent="-173355"/>
            <a:r>
              <a:rPr lang="en-US" b="1" noProof="0" dirty="0"/>
              <a:t>Motivation</a:t>
            </a:r>
            <a:endParaRPr lang="en-US" noProof="0" dirty="0"/>
          </a:p>
          <a:p>
            <a:pPr marL="347345" lvl="1" indent="-173355"/>
            <a:r>
              <a:rPr lang="en-US" noProof="0" dirty="0">
                <a:ea typeface="+mn-lt"/>
                <a:cs typeface="+mn-lt"/>
              </a:rPr>
              <a:t>Growing interest on zero-carbon fuel for transportation and power</a:t>
            </a:r>
          </a:p>
          <a:p>
            <a:pPr marL="347345" lvl="1" indent="-173355"/>
            <a:r>
              <a:rPr lang="en-US" noProof="0" dirty="0">
                <a:ea typeface="+mn-lt"/>
                <a:cs typeface="+mn-lt"/>
              </a:rPr>
              <a:t>Availability of ammonia as chemical</a:t>
            </a:r>
            <a:r>
              <a:rPr lang="en-US" noProof="0" dirty="0">
                <a:ea typeface="+mn-lt"/>
                <a:cs typeface="+mn-lt"/>
                <a:sym typeface="Wingdings" panose="05000000000000000000" pitchFamily="2" charset="2"/>
              </a:rPr>
              <a:t> ammonia for power</a:t>
            </a:r>
          </a:p>
          <a:p>
            <a:pPr marL="347345" lvl="1" indent="-173355"/>
            <a:endParaRPr lang="en-US" noProof="0" dirty="0">
              <a:cs typeface="Arial"/>
            </a:endParaRPr>
          </a:p>
          <a:p>
            <a:pPr marL="173355" indent="-173355"/>
            <a:r>
              <a:rPr lang="en-US" noProof="0" dirty="0">
                <a:cs typeface="Arial"/>
              </a:rPr>
              <a:t>Ammonia combustion can be achieved through </a:t>
            </a:r>
          </a:p>
          <a:p>
            <a:pPr marL="511651" lvl="2" indent="-173355"/>
            <a:r>
              <a:rPr lang="en-US" noProof="0" dirty="0"/>
              <a:t>High compression ratios</a:t>
            </a:r>
          </a:p>
          <a:p>
            <a:pPr marL="511651" lvl="2" indent="-173355"/>
            <a:r>
              <a:rPr lang="en-US" noProof="0" dirty="0"/>
              <a:t>Spark-ignition under near-stoichiometric/lean conditions</a:t>
            </a:r>
          </a:p>
          <a:p>
            <a:pPr marL="511651" lvl="2" indent="-173355"/>
            <a:r>
              <a:rPr lang="en-US" noProof="0" dirty="0"/>
              <a:t>Pilot-ignition under lean and very lean conditions</a:t>
            </a:r>
          </a:p>
          <a:p>
            <a:pPr marL="511651" lvl="2" indent="-173355"/>
            <a:r>
              <a:rPr lang="en-US" noProof="0" dirty="0"/>
              <a:t>Booster/enhancer, like H2 from reforming</a:t>
            </a:r>
          </a:p>
          <a:p>
            <a:pPr marL="347345" lvl="1" indent="-173355"/>
            <a:endParaRPr lang="en-US" noProof="0" dirty="0">
              <a:cs typeface="Arial"/>
            </a:endParaRPr>
          </a:p>
        </p:txBody>
      </p:sp>
    </p:spTree>
    <p:extLst>
      <p:ext uri="{BB962C8B-B14F-4D97-AF65-F5344CB8AC3E}">
        <p14:creationId xmlns:p14="http://schemas.microsoft.com/office/powerpoint/2010/main" val="3738849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1367C2D2-5E5B-4879-B938-ADC4D025C55D}"/>
              </a:ext>
            </a:extLst>
          </p:cNvPr>
          <p:cNvSpPr>
            <a:spLocks noGrp="1"/>
          </p:cNvSpPr>
          <p:nvPr>
            <p:ph type="title"/>
          </p:nvPr>
        </p:nvSpPr>
        <p:spPr/>
        <p:txBody>
          <a:bodyPr/>
          <a:lstStyle/>
          <a:p>
            <a:r>
              <a:rPr lang="en-US" noProof="0" dirty="0"/>
              <a:t>OVERALL INTRODUCTION</a:t>
            </a:r>
          </a:p>
        </p:txBody>
      </p:sp>
      <p:sp>
        <p:nvSpPr>
          <p:cNvPr id="5" name="Marcador de contenido 4">
            <a:extLst>
              <a:ext uri="{FF2B5EF4-FFF2-40B4-BE49-F238E27FC236}">
                <a16:creationId xmlns:a16="http://schemas.microsoft.com/office/drawing/2014/main" id="{4A57642D-4A35-4992-8D88-0FBB752A897A}"/>
              </a:ext>
            </a:extLst>
          </p:cNvPr>
          <p:cNvSpPr>
            <a:spLocks noGrp="1"/>
          </p:cNvSpPr>
          <p:nvPr>
            <p:ph idx="1"/>
          </p:nvPr>
        </p:nvSpPr>
        <p:spPr>
          <a:xfrm>
            <a:off x="418907" y="933651"/>
            <a:ext cx="8544351" cy="3748975"/>
          </a:xfrm>
        </p:spPr>
        <p:txBody>
          <a:bodyPr vert="horz" lIns="0" tIns="0" rIns="0" bIns="45720" rtlCol="0" anchor="t">
            <a:noAutofit/>
          </a:bodyPr>
          <a:lstStyle/>
          <a:p>
            <a:pPr marL="173355" indent="-173355"/>
            <a:r>
              <a:rPr lang="en-US" noProof="0" dirty="0"/>
              <a:t>Highlights for ECN10:</a:t>
            </a:r>
          </a:p>
          <a:p>
            <a:pPr marL="173355" indent="-173355"/>
            <a:endParaRPr lang="en-US" noProof="0" dirty="0">
              <a:cs typeface="Arial"/>
            </a:endParaRPr>
          </a:p>
          <a:p>
            <a:pPr marL="347345" lvl="1" indent="-173355"/>
            <a:r>
              <a:rPr lang="en-US" b="1" noProof="0" dirty="0"/>
              <a:t>Spray D</a:t>
            </a:r>
            <a:r>
              <a:rPr lang="en-US" noProof="0" dirty="0"/>
              <a:t>: Based on diesel hardware (bigger nozzle 250 </a:t>
            </a:r>
            <a:r>
              <a:rPr lang="el-GR" dirty="0"/>
              <a:t>μ</a:t>
            </a:r>
            <a:r>
              <a:rPr lang="en-US" noProof="0" dirty="0"/>
              <a:t>m &amp; 300 </a:t>
            </a:r>
            <a:r>
              <a:rPr lang="el-GR" dirty="0"/>
              <a:t>μ</a:t>
            </a:r>
            <a:r>
              <a:rPr lang="en-US" noProof="0" dirty="0"/>
              <a:t>m) – 2 units available at CMT (Ref. 0446.B00.02K &amp; 0446.B00.02J respectively) </a:t>
            </a:r>
            <a:endParaRPr lang="en-US" noProof="0" dirty="0">
              <a:cs typeface="Arial"/>
            </a:endParaRPr>
          </a:p>
          <a:p>
            <a:pPr marL="511651" lvl="2" indent="-173355"/>
            <a:endParaRPr lang="en-US" noProof="0" dirty="0">
              <a:cs typeface="Arial"/>
            </a:endParaRPr>
          </a:p>
          <a:p>
            <a:pPr marL="347345" lvl="1" indent="-173355"/>
            <a:r>
              <a:rPr lang="en-US" b="1" noProof="0" dirty="0"/>
              <a:t>Spray M</a:t>
            </a:r>
            <a:r>
              <a:rPr lang="en-US" noProof="0" dirty="0"/>
              <a:t>: GDI type injector, injection pressure up to 350 bar. S</a:t>
            </a:r>
            <a:r>
              <a:rPr lang="en-US" noProof="0" dirty="0">
                <a:cs typeface="Arial"/>
              </a:rPr>
              <a:t>ingle-hole &amp; 8-hole nozzles</a:t>
            </a:r>
            <a:r>
              <a:rPr lang="en-US" noProof="0" dirty="0"/>
              <a:t> (hole diameter 170 </a:t>
            </a:r>
            <a:r>
              <a:rPr lang="el-GR" dirty="0"/>
              <a:t>μ</a:t>
            </a:r>
            <a:r>
              <a:rPr lang="en-US" noProof="0" dirty="0"/>
              <a:t>m, with 400 </a:t>
            </a:r>
            <a:r>
              <a:rPr lang="el-GR" dirty="0"/>
              <a:t>μ</a:t>
            </a:r>
            <a:r>
              <a:rPr lang="en-US" noProof="0" dirty="0"/>
              <a:t>m counterbore)</a:t>
            </a:r>
          </a:p>
          <a:p>
            <a:pPr marL="347345" lvl="1" indent="-173355"/>
            <a:endParaRPr lang="en-US" noProof="0" dirty="0">
              <a:cs typeface="Arial"/>
            </a:endParaRPr>
          </a:p>
        </p:txBody>
      </p:sp>
    </p:spTree>
    <p:extLst>
      <p:ext uri="{BB962C8B-B14F-4D97-AF65-F5344CB8AC3E}">
        <p14:creationId xmlns:p14="http://schemas.microsoft.com/office/powerpoint/2010/main" val="2126645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1367C2D2-5E5B-4879-B938-ADC4D025C55D}"/>
              </a:ext>
            </a:extLst>
          </p:cNvPr>
          <p:cNvSpPr>
            <a:spLocks noGrp="1"/>
          </p:cNvSpPr>
          <p:nvPr>
            <p:ph type="title"/>
          </p:nvPr>
        </p:nvSpPr>
        <p:spPr/>
        <p:txBody>
          <a:bodyPr/>
          <a:lstStyle/>
          <a:p>
            <a:r>
              <a:rPr lang="en-US" noProof="0" dirty="0"/>
              <a:t>OVERALL INTRODUCTION</a:t>
            </a:r>
          </a:p>
        </p:txBody>
      </p:sp>
      <p:sp>
        <p:nvSpPr>
          <p:cNvPr id="5" name="Marcador de contenido 4">
            <a:extLst>
              <a:ext uri="{FF2B5EF4-FFF2-40B4-BE49-F238E27FC236}">
                <a16:creationId xmlns:a16="http://schemas.microsoft.com/office/drawing/2014/main" id="{4A57642D-4A35-4992-8D88-0FBB752A897A}"/>
              </a:ext>
            </a:extLst>
          </p:cNvPr>
          <p:cNvSpPr>
            <a:spLocks noGrp="1"/>
          </p:cNvSpPr>
          <p:nvPr>
            <p:ph idx="1"/>
          </p:nvPr>
        </p:nvSpPr>
        <p:spPr>
          <a:xfrm>
            <a:off x="418907" y="831172"/>
            <a:ext cx="8372901" cy="4066974"/>
          </a:xfrm>
        </p:spPr>
        <p:txBody>
          <a:bodyPr/>
          <a:lstStyle/>
          <a:p>
            <a:r>
              <a:rPr lang="en-US" b="1" noProof="0" dirty="0"/>
              <a:t>Operating conditions</a:t>
            </a:r>
          </a:p>
          <a:p>
            <a:endParaRPr lang="en-US" b="1" noProof="0" dirty="0"/>
          </a:p>
          <a:p>
            <a:endParaRPr lang="en-US" b="1" noProof="0" dirty="0"/>
          </a:p>
          <a:p>
            <a:endParaRPr lang="en-US" noProof="0" dirty="0"/>
          </a:p>
          <a:p>
            <a:endParaRPr lang="en-US" noProof="0" dirty="0"/>
          </a:p>
          <a:p>
            <a:endParaRPr lang="en-US" noProof="0" dirty="0"/>
          </a:p>
          <a:p>
            <a:endParaRPr lang="en-US" noProof="0" dirty="0"/>
          </a:p>
          <a:p>
            <a:endParaRPr lang="en-US" noProof="0" dirty="0"/>
          </a:p>
          <a:p>
            <a:r>
              <a:rPr lang="en-US" b="1" noProof="0" dirty="0"/>
              <a:t>Reference Nozzles</a:t>
            </a:r>
          </a:p>
          <a:p>
            <a:pPr lvl="1"/>
            <a:r>
              <a:rPr lang="en-US" sz="1600" noProof="0" dirty="0"/>
              <a:t>Spray M, single-hole </a:t>
            </a:r>
            <a:r>
              <a:rPr lang="en-US" sz="1600" noProof="0" dirty="0">
                <a:solidFill>
                  <a:schemeClr val="tx1">
                    <a:lumMod val="60000"/>
                    <a:lumOff val="40000"/>
                  </a:schemeClr>
                </a:solidFill>
              </a:rPr>
              <a:t>&amp; 8-hole </a:t>
            </a:r>
            <a:r>
              <a:rPr lang="en-US" sz="1600" noProof="0" dirty="0"/>
              <a:t>(</a:t>
            </a:r>
            <a:r>
              <a:rPr lang="en-US" sz="1600" dirty="0"/>
              <a:t>hole diameter 170 </a:t>
            </a:r>
            <a:r>
              <a:rPr lang="el-GR" sz="1600" dirty="0"/>
              <a:t>μ</a:t>
            </a:r>
            <a:r>
              <a:rPr lang="en-US" sz="1600" dirty="0"/>
              <a:t>m, with 400 </a:t>
            </a:r>
            <a:r>
              <a:rPr lang="el-GR" sz="1600" dirty="0"/>
              <a:t>μ</a:t>
            </a:r>
            <a:r>
              <a:rPr lang="en-US" sz="1600" dirty="0"/>
              <a:t>m counterbore</a:t>
            </a:r>
            <a:r>
              <a:rPr lang="en-US" sz="1600" noProof="0" dirty="0"/>
              <a:t>)</a:t>
            </a:r>
          </a:p>
          <a:p>
            <a:pPr lvl="1"/>
            <a:r>
              <a:rPr lang="en-US" sz="1600" noProof="0" dirty="0"/>
              <a:t>Spray D, Single-hole (modified version </a:t>
            </a:r>
            <a:r>
              <a:rPr lang="en-US" sz="1600" noProof="0" dirty="0">
                <a:sym typeface="Wingdings" panose="05000000000000000000" pitchFamily="2" charset="2"/>
              </a:rPr>
              <a:t> 300 </a:t>
            </a:r>
            <a:r>
              <a:rPr lang="el-GR" sz="1600" dirty="0"/>
              <a:t>μ </a:t>
            </a:r>
            <a:r>
              <a:rPr lang="en-US" sz="1600" noProof="0" dirty="0">
                <a:sym typeface="Wingdings" panose="05000000000000000000" pitchFamily="2" charset="2"/>
              </a:rPr>
              <a:t>m, 250 </a:t>
            </a:r>
            <a:r>
              <a:rPr lang="el-GR" sz="1600" dirty="0"/>
              <a:t>μ</a:t>
            </a:r>
            <a:r>
              <a:rPr lang="en-US" sz="1600" noProof="0" dirty="0">
                <a:sym typeface="Wingdings" panose="05000000000000000000" pitchFamily="2" charset="2"/>
              </a:rPr>
              <a:t>m) (available at CMT)  data for simulation</a:t>
            </a:r>
            <a:endParaRPr lang="en-US" sz="1600" noProof="0" dirty="0"/>
          </a:p>
          <a:p>
            <a:r>
              <a:rPr lang="en-US" b="1" noProof="0" dirty="0"/>
              <a:t>Fuels</a:t>
            </a:r>
          </a:p>
          <a:p>
            <a:pPr lvl="1"/>
            <a:r>
              <a:rPr lang="en-US" noProof="0" dirty="0"/>
              <a:t>Ammonia </a:t>
            </a:r>
          </a:p>
          <a:p>
            <a:pPr lvl="1"/>
            <a:r>
              <a:rPr lang="en-US" noProof="0" dirty="0"/>
              <a:t>Reacting conditions: dodecane-pilot injection + ammonia. </a:t>
            </a:r>
          </a:p>
          <a:p>
            <a:pPr marL="0" indent="0">
              <a:buNone/>
            </a:pPr>
            <a:endParaRPr lang="en-US" noProof="0" dirty="0"/>
          </a:p>
          <a:p>
            <a:pPr marL="382181" lvl="2" indent="0">
              <a:buNone/>
            </a:pPr>
            <a:endParaRPr lang="en-US" noProof="0" dirty="0"/>
          </a:p>
        </p:txBody>
      </p:sp>
      <p:graphicFrame>
        <p:nvGraphicFramePr>
          <p:cNvPr id="3" name="Table 2">
            <a:extLst>
              <a:ext uri="{FF2B5EF4-FFF2-40B4-BE49-F238E27FC236}">
                <a16:creationId xmlns:a16="http://schemas.microsoft.com/office/drawing/2014/main" id="{21EBCC03-4EFC-5305-0DFE-51A50E7396D6}"/>
              </a:ext>
            </a:extLst>
          </p:cNvPr>
          <p:cNvGraphicFramePr>
            <a:graphicFrameLocks noGrp="1"/>
          </p:cNvGraphicFramePr>
          <p:nvPr>
            <p:extLst>
              <p:ext uri="{D42A27DB-BD31-4B8C-83A1-F6EECF244321}">
                <p14:modId xmlns:p14="http://schemas.microsoft.com/office/powerpoint/2010/main" val="1558620677"/>
              </p:ext>
            </p:extLst>
          </p:nvPr>
        </p:nvGraphicFramePr>
        <p:xfrm>
          <a:off x="583839" y="1184249"/>
          <a:ext cx="8379419" cy="1935918"/>
        </p:xfrm>
        <a:graphic>
          <a:graphicData uri="http://schemas.openxmlformats.org/drawingml/2006/table">
            <a:tbl>
              <a:tblPr firstRow="1" firstCol="1">
                <a:tableStyleId>{073A0DAA-6AF3-43AB-8588-CEC1D06C72B9}</a:tableStyleId>
              </a:tblPr>
              <a:tblGrid>
                <a:gridCol w="736961">
                  <a:extLst>
                    <a:ext uri="{9D8B030D-6E8A-4147-A177-3AD203B41FA5}">
                      <a16:colId xmlns:a16="http://schemas.microsoft.com/office/drawing/2014/main" val="2751117219"/>
                    </a:ext>
                  </a:extLst>
                </a:gridCol>
                <a:gridCol w="952500">
                  <a:extLst>
                    <a:ext uri="{9D8B030D-6E8A-4147-A177-3AD203B41FA5}">
                      <a16:colId xmlns:a16="http://schemas.microsoft.com/office/drawing/2014/main" val="608015072"/>
                    </a:ext>
                  </a:extLst>
                </a:gridCol>
                <a:gridCol w="977900">
                  <a:extLst>
                    <a:ext uri="{9D8B030D-6E8A-4147-A177-3AD203B41FA5}">
                      <a16:colId xmlns:a16="http://schemas.microsoft.com/office/drawing/2014/main" val="1671046790"/>
                    </a:ext>
                  </a:extLst>
                </a:gridCol>
                <a:gridCol w="939800">
                  <a:extLst>
                    <a:ext uri="{9D8B030D-6E8A-4147-A177-3AD203B41FA5}">
                      <a16:colId xmlns:a16="http://schemas.microsoft.com/office/drawing/2014/main" val="1977459122"/>
                    </a:ext>
                  </a:extLst>
                </a:gridCol>
                <a:gridCol w="1087120">
                  <a:extLst>
                    <a:ext uri="{9D8B030D-6E8A-4147-A177-3AD203B41FA5}">
                      <a16:colId xmlns:a16="http://schemas.microsoft.com/office/drawing/2014/main" val="3880640690"/>
                    </a:ext>
                  </a:extLst>
                </a:gridCol>
                <a:gridCol w="894080">
                  <a:extLst>
                    <a:ext uri="{9D8B030D-6E8A-4147-A177-3AD203B41FA5}">
                      <a16:colId xmlns:a16="http://schemas.microsoft.com/office/drawing/2014/main" val="634452076"/>
                    </a:ext>
                  </a:extLst>
                </a:gridCol>
                <a:gridCol w="787400">
                  <a:extLst>
                    <a:ext uri="{9D8B030D-6E8A-4147-A177-3AD203B41FA5}">
                      <a16:colId xmlns:a16="http://schemas.microsoft.com/office/drawing/2014/main" val="3670966632"/>
                    </a:ext>
                  </a:extLst>
                </a:gridCol>
                <a:gridCol w="672490">
                  <a:extLst>
                    <a:ext uri="{9D8B030D-6E8A-4147-A177-3AD203B41FA5}">
                      <a16:colId xmlns:a16="http://schemas.microsoft.com/office/drawing/2014/main" val="1885592498"/>
                    </a:ext>
                  </a:extLst>
                </a:gridCol>
                <a:gridCol w="1331168">
                  <a:extLst>
                    <a:ext uri="{9D8B030D-6E8A-4147-A177-3AD203B41FA5}">
                      <a16:colId xmlns:a16="http://schemas.microsoft.com/office/drawing/2014/main" val="2906624589"/>
                    </a:ext>
                  </a:extLst>
                </a:gridCol>
              </a:tblGrid>
              <a:tr h="367703">
                <a:tc>
                  <a:txBody>
                    <a:bodyPr/>
                    <a:lstStyle/>
                    <a:p>
                      <a:pPr marL="72000" algn="l" fontAlgn="b"/>
                      <a:r>
                        <a:rPr lang="en-US" sz="1200" u="none" strike="noStrike" noProof="0" dirty="0">
                          <a:effectLst/>
                        </a:rPr>
                        <a:t>Injector type</a:t>
                      </a:r>
                      <a:endParaRPr lang="en-US" sz="1200" b="0" i="0" u="none" strike="noStrike" noProof="0" dirty="0">
                        <a:solidFill>
                          <a:srgbClr val="000000"/>
                        </a:solidFill>
                        <a:effectLst/>
                        <a:latin typeface="Calibri" panose="020F0502020204030204" pitchFamily="34" charset="0"/>
                      </a:endParaRPr>
                    </a:p>
                  </a:txBody>
                  <a:tcPr marL="2674" marR="2674" marT="2674" marB="0" anchor="b"/>
                </a:tc>
                <a:tc>
                  <a:txBody>
                    <a:bodyPr/>
                    <a:lstStyle/>
                    <a:p>
                      <a:pPr marL="0" algn="ctr" defTabSz="457200" rtl="0" eaLnBrk="1" fontAlgn="b" latinLnBrk="0" hangingPunct="1"/>
                      <a:r>
                        <a:rPr lang="en-US" sz="1200" b="1" u="none" strike="noStrike" kern="1200" noProof="0" dirty="0">
                          <a:solidFill>
                            <a:schemeClr val="lt1"/>
                          </a:solidFill>
                          <a:effectLst/>
                          <a:latin typeface="+mn-lt"/>
                          <a:ea typeface="+mn-ea"/>
                          <a:cs typeface="+mn-cs"/>
                        </a:rPr>
                        <a:t>Name </a:t>
                      </a:r>
                    </a:p>
                    <a:p>
                      <a:pPr marL="0" algn="ctr" defTabSz="457200" rtl="0" eaLnBrk="1" fontAlgn="b" latinLnBrk="0" hangingPunct="1"/>
                      <a:endParaRPr lang="en-US" sz="1200" b="1" u="none" strike="noStrike" kern="1200" noProof="0" dirty="0">
                        <a:solidFill>
                          <a:schemeClr val="lt1"/>
                        </a:solidFill>
                        <a:effectLst/>
                        <a:latin typeface="+mn-lt"/>
                        <a:ea typeface="+mn-ea"/>
                        <a:cs typeface="+mn-cs"/>
                      </a:endParaRPr>
                    </a:p>
                  </a:txBody>
                  <a:tcPr marL="2674" marR="2674" marT="2674" marB="0" anchor="b"/>
                </a:tc>
                <a:tc>
                  <a:txBody>
                    <a:bodyPr/>
                    <a:lstStyle/>
                    <a:p>
                      <a:pPr algn="ctr" fontAlgn="b"/>
                      <a:r>
                        <a:rPr lang="en-US" sz="1200" u="none" strike="noStrike" noProof="0" dirty="0">
                          <a:effectLst/>
                        </a:rPr>
                        <a:t>T fuel</a:t>
                      </a:r>
                    </a:p>
                    <a:p>
                      <a:pPr marL="0" algn="ctr" defTabSz="457200" rtl="0" eaLnBrk="1" fontAlgn="b" latinLnBrk="0" hangingPunct="1"/>
                      <a:r>
                        <a:rPr lang="en-US" sz="1200" b="1" u="none" strike="noStrike" kern="1200" noProof="0" dirty="0">
                          <a:solidFill>
                            <a:schemeClr val="lt1"/>
                          </a:solidFill>
                          <a:effectLst/>
                          <a:latin typeface="+mn-lt"/>
                          <a:ea typeface="+mn-ea"/>
                          <a:cs typeface="+mn-cs"/>
                        </a:rPr>
                        <a:t>[K]</a:t>
                      </a:r>
                    </a:p>
                  </a:txBody>
                  <a:tcPr marL="2674" marR="2674" marT="2674" marB="0" anchor="b"/>
                </a:tc>
                <a:tc>
                  <a:txBody>
                    <a:bodyPr/>
                    <a:lstStyle/>
                    <a:p>
                      <a:pPr algn="ctr" fontAlgn="b"/>
                      <a:r>
                        <a:rPr lang="en-US" sz="1200" u="none" strike="noStrike" noProof="0" dirty="0">
                          <a:effectLst/>
                        </a:rPr>
                        <a:t>P fuel </a:t>
                      </a:r>
                    </a:p>
                    <a:p>
                      <a:pPr algn="ctr" fontAlgn="b"/>
                      <a:r>
                        <a:rPr lang="en-US" sz="1200" u="none" strike="noStrike" noProof="0" dirty="0">
                          <a:effectLst/>
                        </a:rPr>
                        <a:t>[bar]</a:t>
                      </a:r>
                      <a:endParaRPr lang="en-US" sz="1200" b="0" i="0" u="none" strike="noStrike" noProof="0" dirty="0">
                        <a:solidFill>
                          <a:srgbClr val="000000"/>
                        </a:solidFill>
                        <a:effectLst/>
                        <a:latin typeface="Calibri" panose="020F0502020204030204" pitchFamily="34" charset="0"/>
                      </a:endParaRPr>
                    </a:p>
                  </a:txBody>
                  <a:tcPr marL="2674" marR="2674" marT="2674" marB="0" anchor="b"/>
                </a:tc>
                <a:tc>
                  <a:txBody>
                    <a:bodyPr/>
                    <a:lstStyle/>
                    <a:p>
                      <a:pPr algn="ctr" fontAlgn="b"/>
                      <a:r>
                        <a:rPr lang="en-US" sz="1200" u="none" strike="noStrike" noProof="0" dirty="0">
                          <a:effectLst/>
                        </a:rPr>
                        <a:t>T </a:t>
                      </a:r>
                      <a:r>
                        <a:rPr lang="en-US" sz="1200" u="none" strike="noStrike" noProof="0" dirty="0" err="1">
                          <a:effectLst/>
                        </a:rPr>
                        <a:t>amb</a:t>
                      </a:r>
                      <a:r>
                        <a:rPr lang="en-US" sz="1200" u="none" strike="noStrike" noProof="0" dirty="0">
                          <a:effectLst/>
                        </a:rPr>
                        <a:t> </a:t>
                      </a:r>
                    </a:p>
                    <a:p>
                      <a:pPr algn="ctr" fontAlgn="b"/>
                      <a:r>
                        <a:rPr lang="en-US" sz="1200" u="none" strike="noStrike" noProof="0" dirty="0">
                          <a:effectLst/>
                        </a:rPr>
                        <a:t>[K]</a:t>
                      </a:r>
                      <a:endParaRPr lang="en-US" sz="1200" b="0" i="0" u="none" strike="noStrike" noProof="0" dirty="0">
                        <a:solidFill>
                          <a:srgbClr val="000000"/>
                        </a:solidFill>
                        <a:effectLst/>
                        <a:latin typeface="Calibri" panose="020F0502020204030204" pitchFamily="34" charset="0"/>
                      </a:endParaRPr>
                    </a:p>
                  </a:txBody>
                  <a:tcPr marL="2674" marR="2674" marT="2674" marB="0" anchor="b"/>
                </a:tc>
                <a:tc>
                  <a:txBody>
                    <a:bodyPr/>
                    <a:lstStyle/>
                    <a:p>
                      <a:pPr algn="ctr" fontAlgn="b"/>
                      <a:r>
                        <a:rPr lang="en-US" sz="1200" u="none" strike="noStrike" noProof="0" dirty="0">
                          <a:effectLst/>
                        </a:rPr>
                        <a:t>P </a:t>
                      </a:r>
                      <a:r>
                        <a:rPr lang="en-US" sz="1200" u="none" strike="noStrike" noProof="0" dirty="0" err="1">
                          <a:effectLst/>
                        </a:rPr>
                        <a:t>amb</a:t>
                      </a:r>
                      <a:r>
                        <a:rPr lang="en-US" sz="1200" u="none" strike="noStrike" noProof="0" dirty="0">
                          <a:effectLst/>
                        </a:rPr>
                        <a:t> </a:t>
                      </a:r>
                    </a:p>
                    <a:p>
                      <a:pPr algn="ctr" fontAlgn="b"/>
                      <a:r>
                        <a:rPr lang="en-US" sz="1200" u="none" strike="noStrike" noProof="0" dirty="0">
                          <a:effectLst/>
                        </a:rPr>
                        <a:t>[bar]</a:t>
                      </a:r>
                      <a:endParaRPr lang="en-US" sz="1200" b="0" i="0" u="none" strike="noStrike" noProof="0" dirty="0">
                        <a:solidFill>
                          <a:srgbClr val="000000"/>
                        </a:solidFill>
                        <a:effectLst/>
                        <a:latin typeface="Calibri" panose="020F0502020204030204" pitchFamily="34" charset="0"/>
                      </a:endParaRPr>
                    </a:p>
                  </a:txBody>
                  <a:tcPr marL="2674" marR="2674" marT="2674" marB="0" anchor="b"/>
                </a:tc>
                <a:tc>
                  <a:txBody>
                    <a:bodyPr/>
                    <a:lstStyle/>
                    <a:p>
                      <a:pPr algn="ctr" fontAlgn="b"/>
                      <a:r>
                        <a:rPr lang="en-US" sz="1200" u="none" strike="noStrike" noProof="0" dirty="0">
                          <a:effectLst/>
                        </a:rPr>
                        <a:t>rho </a:t>
                      </a:r>
                      <a:r>
                        <a:rPr lang="en-US" sz="1200" u="none" strike="noStrike" noProof="0" dirty="0" err="1">
                          <a:effectLst/>
                        </a:rPr>
                        <a:t>amb</a:t>
                      </a:r>
                      <a:r>
                        <a:rPr lang="en-US" sz="1200" u="none" strike="noStrike" noProof="0" dirty="0">
                          <a:effectLst/>
                        </a:rPr>
                        <a:t> [kg/m3]</a:t>
                      </a:r>
                      <a:endParaRPr lang="en-US" sz="1200" b="0" i="0" u="none" strike="noStrike" noProof="0" dirty="0">
                        <a:solidFill>
                          <a:srgbClr val="000000"/>
                        </a:solidFill>
                        <a:effectLst/>
                        <a:latin typeface="Calibri" panose="020F0502020204030204" pitchFamily="34" charset="0"/>
                      </a:endParaRPr>
                    </a:p>
                  </a:txBody>
                  <a:tcPr marL="2674" marR="2674" marT="2674" marB="0" anchor="b"/>
                </a:tc>
                <a:tc>
                  <a:txBody>
                    <a:bodyPr/>
                    <a:lstStyle/>
                    <a:p>
                      <a:pPr algn="ctr" fontAlgn="b"/>
                      <a:r>
                        <a:rPr lang="en-US" sz="1200" u="none" strike="noStrike" noProof="0" dirty="0">
                          <a:effectLst/>
                        </a:rPr>
                        <a:t>O2 </a:t>
                      </a:r>
                    </a:p>
                    <a:p>
                      <a:pPr algn="ctr" fontAlgn="b"/>
                      <a:r>
                        <a:rPr lang="en-US" sz="1200" u="none" strike="noStrike" noProof="0" dirty="0">
                          <a:effectLst/>
                        </a:rPr>
                        <a:t>[%]</a:t>
                      </a:r>
                      <a:endParaRPr lang="en-US" sz="1200" b="0" i="0" u="none" strike="noStrike" noProof="0" dirty="0">
                        <a:solidFill>
                          <a:srgbClr val="000000"/>
                        </a:solidFill>
                        <a:effectLst/>
                        <a:latin typeface="Calibri" panose="020F0502020204030204" pitchFamily="34" charset="0"/>
                      </a:endParaRPr>
                    </a:p>
                  </a:txBody>
                  <a:tcPr marL="2674" marR="2674" marT="2674" marB="0" anchor="b"/>
                </a:tc>
                <a:tc>
                  <a:txBody>
                    <a:bodyPr/>
                    <a:lstStyle/>
                    <a:p>
                      <a:pPr algn="ctr" fontAlgn="b"/>
                      <a:r>
                        <a:rPr lang="en-US" sz="1200" u="none" strike="noStrike" noProof="0" dirty="0">
                          <a:effectLst/>
                        </a:rPr>
                        <a:t>Injection duration [</a:t>
                      </a:r>
                      <a:r>
                        <a:rPr lang="en-US" sz="1200" u="none" strike="noStrike" noProof="0" dirty="0" err="1">
                          <a:effectLst/>
                        </a:rPr>
                        <a:t>ms</a:t>
                      </a:r>
                      <a:r>
                        <a:rPr lang="en-US" sz="1200" u="none" strike="noStrike" noProof="0" dirty="0">
                          <a:effectLst/>
                        </a:rPr>
                        <a:t>]</a:t>
                      </a:r>
                      <a:endParaRPr lang="en-US" sz="1200" b="0" i="0" u="none" strike="noStrike" noProof="0" dirty="0">
                        <a:solidFill>
                          <a:srgbClr val="000000"/>
                        </a:solidFill>
                        <a:effectLst/>
                        <a:latin typeface="Calibri" panose="020F0502020204030204" pitchFamily="34" charset="0"/>
                      </a:endParaRPr>
                    </a:p>
                  </a:txBody>
                  <a:tcPr marL="2674" marR="2674" marT="2674" marB="0" anchor="b"/>
                </a:tc>
                <a:extLst>
                  <a:ext uri="{0D108BD9-81ED-4DB2-BD59-A6C34878D82A}">
                    <a16:rowId xmlns:a16="http://schemas.microsoft.com/office/drawing/2014/main" val="13354238"/>
                  </a:ext>
                </a:extLst>
              </a:tr>
              <a:tr h="231091">
                <a:tc rowSpan="3">
                  <a:txBody>
                    <a:bodyPr/>
                    <a:lstStyle/>
                    <a:p>
                      <a:pPr marL="72000" marR="0" lvl="0" indent="0" algn="l" defTabSz="457200" rtl="0" eaLnBrk="1" fontAlgn="b" latinLnBrk="0" hangingPunct="1">
                        <a:lnSpc>
                          <a:spcPct val="100000"/>
                        </a:lnSpc>
                        <a:spcBef>
                          <a:spcPts val="0"/>
                        </a:spcBef>
                        <a:spcAft>
                          <a:spcPts val="0"/>
                        </a:spcAft>
                        <a:buClrTx/>
                        <a:buSzTx/>
                        <a:buFontTx/>
                        <a:buNone/>
                        <a:tabLst/>
                        <a:defRPr/>
                      </a:pPr>
                      <a:r>
                        <a:rPr lang="en-US" sz="1200" u="none" strike="noStrike" noProof="0" dirty="0">
                          <a:effectLst/>
                        </a:rPr>
                        <a:t>M (1</a:t>
                      </a:r>
                      <a:r>
                        <a:rPr lang="en-US" sz="1200" u="none" strike="noStrike" noProof="0" dirty="0">
                          <a:solidFill>
                            <a:schemeClr val="bg1">
                              <a:lumMod val="75000"/>
                            </a:schemeClr>
                          </a:solidFill>
                          <a:effectLst/>
                        </a:rPr>
                        <a:t>,8</a:t>
                      </a:r>
                      <a:r>
                        <a:rPr lang="en-US" sz="1200" u="none" strike="noStrike" noProof="0" dirty="0">
                          <a:effectLst/>
                        </a:rPr>
                        <a:t>)</a:t>
                      </a:r>
                    </a:p>
                    <a:p>
                      <a:pPr marL="72000" marR="0" lvl="0" indent="0" algn="l" defTabSz="457200" rtl="0" eaLnBrk="1" fontAlgn="b" latinLnBrk="0" hangingPunct="1">
                        <a:lnSpc>
                          <a:spcPct val="100000"/>
                        </a:lnSpc>
                        <a:spcBef>
                          <a:spcPts val="0"/>
                        </a:spcBef>
                        <a:spcAft>
                          <a:spcPts val="0"/>
                        </a:spcAft>
                        <a:buClrTx/>
                        <a:buSzTx/>
                        <a:buFontTx/>
                        <a:buNone/>
                        <a:tabLst/>
                        <a:defRPr/>
                      </a:pPr>
                      <a:endParaRPr lang="en-US" sz="1200" b="0" i="0" u="none" strike="noStrike" noProof="0" dirty="0">
                        <a:solidFill>
                          <a:srgbClr val="000000"/>
                        </a:solidFill>
                        <a:effectLst/>
                        <a:latin typeface="Calibri" panose="020F0502020204030204" pitchFamily="34" charset="0"/>
                      </a:endParaRPr>
                    </a:p>
                  </a:txBody>
                  <a:tcPr marL="2674" marR="2674" marT="2674" marB="0" anchor="ctr"/>
                </a:tc>
                <a:tc>
                  <a:txBody>
                    <a:bodyPr/>
                    <a:lstStyle/>
                    <a:p>
                      <a:pPr algn="ctr" fontAlgn="b"/>
                      <a:r>
                        <a:rPr lang="en-US" sz="1200" b="0" i="0" u="none" strike="noStrike" noProof="0" dirty="0">
                          <a:solidFill>
                            <a:schemeClr val="tx1">
                              <a:lumMod val="50000"/>
                            </a:schemeClr>
                          </a:solidFill>
                          <a:effectLst/>
                          <a:latin typeface="+mj-lt"/>
                        </a:rPr>
                        <a:t>Ambient fuel</a:t>
                      </a: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293</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b="0" i="0" u="sng" strike="noStrike" noProof="0" dirty="0">
                          <a:solidFill>
                            <a:schemeClr val="tx1">
                              <a:lumMod val="50000"/>
                            </a:schemeClr>
                          </a:solidFill>
                          <a:effectLst/>
                          <a:latin typeface="+mj-lt"/>
                        </a:rPr>
                        <a:t>70</a:t>
                      </a:r>
                      <a:r>
                        <a:rPr lang="en-US" sz="1200" b="0" i="0" u="none" strike="noStrike" noProof="0" dirty="0">
                          <a:solidFill>
                            <a:schemeClr val="tx1">
                              <a:lumMod val="50000"/>
                            </a:schemeClr>
                          </a:solidFill>
                          <a:effectLst/>
                          <a:latin typeface="+mj-lt"/>
                        </a:rPr>
                        <a:t>, </a:t>
                      </a:r>
                      <a:r>
                        <a:rPr lang="en-US" sz="1200" u="none" strike="noStrike" kern="1200" dirty="0">
                          <a:solidFill>
                            <a:schemeClr val="tx1">
                              <a:lumMod val="50000"/>
                            </a:schemeClr>
                          </a:solidFill>
                          <a:effectLst/>
                          <a:latin typeface="+mn-lt"/>
                          <a:ea typeface="+mn-ea"/>
                          <a:cs typeface="+mn-cs"/>
                        </a:rPr>
                        <a:t>150, 200</a:t>
                      </a:r>
                      <a:endParaRPr lang="en-US" sz="1200" b="0" i="0" u="none" strike="noStrike" kern="1200" dirty="0">
                        <a:solidFill>
                          <a:schemeClr val="tx1">
                            <a:lumMod val="50000"/>
                          </a:schemeClr>
                        </a:solidFill>
                        <a:effectLst/>
                        <a:latin typeface="+mn-lt"/>
                        <a:ea typeface="+mn-ea"/>
                        <a:cs typeface="+mn-cs"/>
                      </a:endParaRP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293</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0.5, </a:t>
                      </a:r>
                      <a:r>
                        <a:rPr lang="en-US" sz="1200" u="sng" strike="noStrike" noProof="0" dirty="0">
                          <a:solidFill>
                            <a:schemeClr val="tx1">
                              <a:lumMod val="50000"/>
                            </a:schemeClr>
                          </a:solidFill>
                          <a:effectLst/>
                          <a:latin typeface="+mj-lt"/>
                        </a:rPr>
                        <a:t>1</a:t>
                      </a:r>
                      <a:r>
                        <a:rPr lang="en-US" sz="1200" u="none" strike="noStrike" noProof="0" dirty="0">
                          <a:solidFill>
                            <a:schemeClr val="tx1">
                              <a:lumMod val="50000"/>
                            </a:schemeClr>
                          </a:solidFill>
                          <a:effectLst/>
                          <a:latin typeface="+mj-lt"/>
                        </a:rPr>
                        <a:t>, 7, 15</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algn="ctr" fontAlgn="b"/>
                      <a:r>
                        <a:rPr lang="en-US" sz="1200" b="0" i="0" u="none" strike="noStrike" noProof="0" dirty="0">
                          <a:solidFill>
                            <a:schemeClr val="tx1">
                              <a:lumMod val="50000"/>
                            </a:schemeClr>
                          </a:solidFill>
                          <a:effectLst/>
                          <a:latin typeface="+mj-lt"/>
                        </a:rPr>
                        <a:t>varies</a:t>
                      </a:r>
                    </a:p>
                  </a:txBody>
                  <a:tcPr marL="2674" marR="2674" marT="2674"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kern="1200" noProof="0" dirty="0">
                          <a:solidFill>
                            <a:schemeClr val="tx1">
                              <a:lumMod val="50000"/>
                            </a:schemeClr>
                          </a:solidFill>
                          <a:effectLst/>
                          <a:latin typeface="+mn-lt"/>
                          <a:ea typeface="+mn-ea"/>
                          <a:cs typeface="+mn-cs"/>
                        </a:rPr>
                        <a:t>21 (*)</a:t>
                      </a:r>
                      <a:endParaRPr lang="en-US" sz="1200" b="0" i="0" u="none" strike="noStrike" kern="1200" noProof="0" dirty="0">
                        <a:solidFill>
                          <a:schemeClr val="tx1">
                            <a:lumMod val="50000"/>
                          </a:schemeClr>
                        </a:solidFill>
                        <a:effectLst/>
                        <a:latin typeface="+mn-lt"/>
                        <a:ea typeface="+mn-ea"/>
                        <a:cs typeface="+mn-cs"/>
                      </a:endParaRP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&gt; 1</a:t>
                      </a:r>
                      <a:endParaRPr lang="en-US" sz="1200" b="0" i="0" u="none" strike="noStrike" noProof="0" dirty="0">
                        <a:solidFill>
                          <a:schemeClr val="tx1">
                            <a:lumMod val="50000"/>
                          </a:schemeClr>
                        </a:solidFill>
                        <a:effectLst/>
                        <a:latin typeface="+mj-lt"/>
                      </a:endParaRPr>
                    </a:p>
                  </a:txBody>
                  <a:tcPr marL="2674" marR="2674" marT="2674" marB="0" anchor="b"/>
                </a:tc>
                <a:extLst>
                  <a:ext uri="{0D108BD9-81ED-4DB2-BD59-A6C34878D82A}">
                    <a16:rowId xmlns:a16="http://schemas.microsoft.com/office/drawing/2014/main" val="889572508"/>
                  </a:ext>
                </a:extLst>
              </a:tr>
              <a:tr h="231091">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2674" marR="2674" marT="2674" marB="0" anchor="b"/>
                </a:tc>
                <a:tc>
                  <a:txBody>
                    <a:bodyPr/>
                    <a:lstStyle/>
                    <a:p>
                      <a:pPr algn="ctr" fontAlgn="b"/>
                      <a:r>
                        <a:rPr lang="en-US" sz="1200" b="0" i="0" u="none" strike="noStrike" noProof="0" dirty="0">
                          <a:solidFill>
                            <a:schemeClr val="tx1">
                              <a:lumMod val="50000"/>
                            </a:schemeClr>
                          </a:solidFill>
                          <a:effectLst/>
                          <a:latin typeface="+mj-lt"/>
                        </a:rPr>
                        <a:t>Cold/Hot fuel</a:t>
                      </a: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253, 323, 373</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algn="ctr" fontAlgn="b"/>
                      <a:r>
                        <a:rPr lang="en-US" sz="1200" b="0" i="0" u="none" strike="noStrike" noProof="0" dirty="0">
                          <a:solidFill>
                            <a:schemeClr val="tx1">
                              <a:lumMod val="50000"/>
                            </a:schemeClr>
                          </a:solidFill>
                          <a:effectLst/>
                          <a:latin typeface="+mj-lt"/>
                        </a:rPr>
                        <a:t>70, 150</a:t>
                      </a:r>
                    </a:p>
                  </a:txBody>
                  <a:tcPr marL="2674" marR="2674" marT="2674" marB="0" anchor="b"/>
                </a:tc>
                <a:tc>
                  <a:txBody>
                    <a:bodyPr/>
                    <a:lstStyle/>
                    <a:p>
                      <a:pPr algn="ctr" fontAlgn="b"/>
                      <a:r>
                        <a:rPr lang="en-US" sz="1200" u="none" strike="noStrike" kern="1200" noProof="0" dirty="0">
                          <a:solidFill>
                            <a:schemeClr val="tx1">
                              <a:lumMod val="50000"/>
                            </a:schemeClr>
                          </a:solidFill>
                          <a:effectLst/>
                          <a:latin typeface="+mn-lt"/>
                          <a:ea typeface="+mn-ea"/>
                          <a:cs typeface="+mn-cs"/>
                        </a:rPr>
                        <a:t>293</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1</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algn="ctr" fontAlgn="b"/>
                      <a:r>
                        <a:rPr lang="en-US" sz="1200" b="0" i="0" u="none" strike="noStrike" kern="1200" noProof="0" dirty="0">
                          <a:solidFill>
                            <a:schemeClr val="tx1">
                              <a:lumMod val="50000"/>
                            </a:schemeClr>
                          </a:solidFill>
                          <a:effectLst/>
                          <a:latin typeface="+mn-lt"/>
                          <a:ea typeface="+mn-ea"/>
                          <a:cs typeface="+mn-cs"/>
                        </a:rPr>
                        <a:t>-</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kern="1200" noProof="0" dirty="0">
                          <a:solidFill>
                            <a:schemeClr val="tx1">
                              <a:lumMod val="50000"/>
                            </a:schemeClr>
                          </a:solidFill>
                          <a:effectLst/>
                          <a:latin typeface="+mn-lt"/>
                          <a:ea typeface="+mn-ea"/>
                          <a:cs typeface="+mn-cs"/>
                        </a:rPr>
                        <a:t>21 (*)</a:t>
                      </a:r>
                      <a:endParaRPr lang="en-US" sz="1200" b="0" i="0" u="none" strike="noStrike" kern="1200" noProof="0" dirty="0">
                        <a:solidFill>
                          <a:schemeClr val="tx1">
                            <a:lumMod val="50000"/>
                          </a:schemeClr>
                        </a:solidFill>
                        <a:effectLst/>
                        <a:latin typeface="+mn-lt"/>
                        <a:ea typeface="+mn-ea"/>
                        <a:cs typeface="+mn-cs"/>
                      </a:endParaRP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&gt; 1</a:t>
                      </a:r>
                      <a:endParaRPr lang="en-US" sz="1200" b="0" i="0" u="none" strike="noStrike" noProof="0" dirty="0">
                        <a:solidFill>
                          <a:schemeClr val="tx1">
                            <a:lumMod val="50000"/>
                          </a:schemeClr>
                        </a:solidFill>
                        <a:effectLst/>
                        <a:latin typeface="+mj-lt"/>
                      </a:endParaRPr>
                    </a:p>
                  </a:txBody>
                  <a:tcPr marL="2674" marR="2674" marT="2674" marB="0" anchor="b"/>
                </a:tc>
                <a:extLst>
                  <a:ext uri="{0D108BD9-81ED-4DB2-BD59-A6C34878D82A}">
                    <a16:rowId xmlns:a16="http://schemas.microsoft.com/office/drawing/2014/main" val="1191041246"/>
                  </a:ext>
                </a:extLst>
              </a:tr>
              <a:tr h="231091">
                <a:tc vMerge="1">
                  <a:txBody>
                    <a:bodyPr/>
                    <a:lstStyle/>
                    <a:p>
                      <a:endParaRPr lang="en-US"/>
                    </a:p>
                  </a:txBody>
                  <a:tcPr/>
                </a:tc>
                <a:tc>
                  <a:txBody>
                    <a:bodyPr/>
                    <a:lstStyle/>
                    <a:p>
                      <a:pPr algn="ctr" fontAlgn="b"/>
                      <a:r>
                        <a:rPr lang="en-US" sz="1200" b="0" i="0" u="none" strike="noStrike" noProof="0" dirty="0">
                          <a:solidFill>
                            <a:schemeClr val="tx1">
                              <a:lumMod val="50000"/>
                            </a:schemeClr>
                          </a:solidFill>
                          <a:effectLst/>
                          <a:latin typeface="+mj-lt"/>
                        </a:rPr>
                        <a:t>Hot </a:t>
                      </a:r>
                      <a:r>
                        <a:rPr lang="en-US" sz="1200" b="0" i="0" u="none" strike="noStrike" kern="1200" noProof="0" dirty="0">
                          <a:solidFill>
                            <a:schemeClr val="tx1">
                              <a:lumMod val="50000"/>
                            </a:schemeClr>
                          </a:solidFill>
                          <a:effectLst/>
                          <a:latin typeface="+mn-lt"/>
                          <a:ea typeface="+mn-ea"/>
                          <a:cs typeface="+mn-cs"/>
                        </a:rPr>
                        <a:t>fuel, high back-press.</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noProof="0" dirty="0">
                          <a:solidFill>
                            <a:schemeClr val="tx1">
                              <a:lumMod val="50000"/>
                            </a:schemeClr>
                          </a:solidFill>
                          <a:effectLst/>
                          <a:latin typeface="+mj-lt"/>
                        </a:rPr>
                        <a:t>373</a:t>
                      </a:r>
                    </a:p>
                  </a:txBody>
                  <a:tcPr marL="2674" marR="2674" marT="2674" marB="0" anchor="b"/>
                </a:tc>
                <a:tc>
                  <a:txBody>
                    <a:bodyPr/>
                    <a:lstStyle/>
                    <a:p>
                      <a:pPr algn="ctr" fontAlgn="b"/>
                      <a:r>
                        <a:rPr lang="en-US" sz="1200" b="0" i="0" u="none" strike="noStrike" noProof="0" dirty="0">
                          <a:solidFill>
                            <a:schemeClr val="tx1">
                              <a:lumMod val="50000"/>
                            </a:schemeClr>
                          </a:solidFill>
                          <a:effectLst/>
                          <a:latin typeface="+mj-lt"/>
                        </a:rPr>
                        <a:t>150</a:t>
                      </a:r>
                    </a:p>
                  </a:txBody>
                  <a:tcPr marL="2674" marR="2674" marT="2674"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b="0" i="0" u="none" strike="noStrike" noProof="0" dirty="0">
                          <a:solidFill>
                            <a:schemeClr val="tx1">
                              <a:lumMod val="50000"/>
                            </a:schemeClr>
                          </a:solidFill>
                          <a:effectLst/>
                          <a:latin typeface="+mj-lt"/>
                        </a:rPr>
                        <a:t>293</a:t>
                      </a:r>
                    </a:p>
                  </a:txBody>
                  <a:tcPr marL="2674" marR="2674" marT="2674" marB="0" anchor="b"/>
                </a:tc>
                <a:tc>
                  <a:txBody>
                    <a:bodyPr/>
                    <a:lstStyle/>
                    <a:p>
                      <a:pPr algn="ctr" fontAlgn="b"/>
                      <a:r>
                        <a:rPr lang="en-US" sz="1200" b="0" i="0" u="none" strike="noStrike" noProof="0" dirty="0">
                          <a:solidFill>
                            <a:schemeClr val="tx1">
                              <a:lumMod val="50000"/>
                            </a:schemeClr>
                          </a:solidFill>
                          <a:effectLst/>
                          <a:latin typeface="+mj-lt"/>
                        </a:rPr>
                        <a:t>6</a:t>
                      </a:r>
                    </a:p>
                  </a:txBody>
                  <a:tcPr marL="2674" marR="2674" marT="2674" marB="0" anchor="b"/>
                </a:tc>
                <a:tc>
                  <a:txBody>
                    <a:bodyPr/>
                    <a:lstStyle/>
                    <a:p>
                      <a:pPr algn="ctr" fontAlgn="b"/>
                      <a:r>
                        <a:rPr lang="en-US" sz="1200" b="0" i="0" u="none" strike="noStrike" noProof="0" dirty="0">
                          <a:solidFill>
                            <a:schemeClr val="tx1">
                              <a:lumMod val="50000"/>
                            </a:schemeClr>
                          </a:solidFill>
                          <a:effectLst/>
                          <a:latin typeface="+mj-lt"/>
                        </a:rPr>
                        <a:t>-</a:t>
                      </a: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21 </a:t>
                      </a:r>
                      <a:r>
                        <a:rPr lang="en-US" sz="1200" u="none" strike="noStrike" kern="1200" noProof="0" dirty="0">
                          <a:solidFill>
                            <a:schemeClr val="tx1">
                              <a:lumMod val="50000"/>
                            </a:schemeClr>
                          </a:solidFill>
                          <a:effectLst/>
                          <a:latin typeface="+mn-lt"/>
                          <a:ea typeface="+mn-ea"/>
                          <a:cs typeface="+mn-cs"/>
                        </a:rPr>
                        <a:t>(*)</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&gt; 1 </a:t>
                      </a:r>
                      <a:endParaRPr lang="en-US" sz="1200" b="0" i="0" u="none" strike="noStrike" noProof="0" dirty="0">
                        <a:solidFill>
                          <a:schemeClr val="tx1">
                            <a:lumMod val="50000"/>
                          </a:schemeClr>
                        </a:solidFill>
                        <a:effectLst/>
                        <a:latin typeface="+mj-lt"/>
                      </a:endParaRPr>
                    </a:p>
                  </a:txBody>
                  <a:tcPr marL="2674" marR="2674" marT="2674" marB="0" anchor="b"/>
                </a:tc>
                <a:extLst>
                  <a:ext uri="{0D108BD9-81ED-4DB2-BD59-A6C34878D82A}">
                    <a16:rowId xmlns:a16="http://schemas.microsoft.com/office/drawing/2014/main" val="630861347"/>
                  </a:ext>
                </a:extLst>
              </a:tr>
              <a:tr h="0">
                <a:tc rowSpan="2">
                  <a:txBody>
                    <a:bodyPr/>
                    <a:lstStyle/>
                    <a:p>
                      <a:pPr marL="72000" algn="l" fontAlgn="b"/>
                      <a:r>
                        <a:rPr lang="en-US" sz="1200" u="none" strike="noStrike" noProof="0" dirty="0">
                          <a:effectLst/>
                        </a:rPr>
                        <a:t>D</a:t>
                      </a:r>
                    </a:p>
                  </a:txBody>
                  <a:tcPr marL="2674" marR="2674" marT="2674" marB="0" anchor="ctr"/>
                </a:tc>
                <a:tc>
                  <a:txBody>
                    <a:bodyPr/>
                    <a:lstStyle/>
                    <a:p>
                      <a:pPr algn="ctr" fontAlgn="b"/>
                      <a:r>
                        <a:rPr lang="en-US" sz="1200" b="0" i="0" u="none" strike="noStrike" noProof="0" dirty="0">
                          <a:solidFill>
                            <a:schemeClr val="tx1">
                              <a:lumMod val="50000"/>
                            </a:schemeClr>
                          </a:solidFill>
                          <a:effectLst/>
                          <a:latin typeface="+mj-lt"/>
                        </a:rPr>
                        <a:t>Compression Ignition Mode</a:t>
                      </a:r>
                    </a:p>
                    <a:p>
                      <a:pPr algn="ctr" fontAlgn="b"/>
                      <a:r>
                        <a:rPr lang="en-US" sz="1200" b="0" i="0" u="none" strike="noStrike" noProof="0" dirty="0">
                          <a:solidFill>
                            <a:schemeClr val="tx1">
                              <a:lumMod val="50000"/>
                            </a:schemeClr>
                          </a:solidFill>
                          <a:effectLst/>
                          <a:latin typeface="+mj-lt"/>
                        </a:rPr>
                        <a:t>(dual-fuel)</a:t>
                      </a:r>
                    </a:p>
                  </a:txBody>
                  <a:tcPr marL="2674" marR="2674" marT="2674" marB="0" anchor="ctr"/>
                </a:tc>
                <a:tc>
                  <a:txBody>
                    <a:bodyPr/>
                    <a:lstStyle/>
                    <a:p>
                      <a:pPr algn="ctr" fontAlgn="b"/>
                      <a:r>
                        <a:rPr lang="en-US" sz="1200" u="none" strike="noStrike" noProof="0" dirty="0">
                          <a:solidFill>
                            <a:schemeClr val="tx1">
                              <a:lumMod val="50000"/>
                            </a:schemeClr>
                          </a:solidFill>
                          <a:effectLst/>
                          <a:latin typeface="+mj-lt"/>
                        </a:rPr>
                        <a:t>298</a:t>
                      </a:r>
                    </a:p>
                    <a:p>
                      <a:pPr algn="ctr" fontAlgn="b"/>
                      <a:r>
                        <a:rPr lang="en-US" sz="1200" b="0" i="0" u="none" strike="noStrike" noProof="0" dirty="0">
                          <a:solidFill>
                            <a:schemeClr val="tx1">
                              <a:lumMod val="50000"/>
                            </a:schemeClr>
                          </a:solidFill>
                          <a:effectLst/>
                          <a:latin typeface="+mj-lt"/>
                        </a:rPr>
                        <a:t>289</a:t>
                      </a:r>
                    </a:p>
                  </a:txBody>
                  <a:tcPr marL="2674" marR="2674" marT="2674" marB="0" anchor="ctr"/>
                </a:tc>
                <a:tc>
                  <a:txBody>
                    <a:bodyPr/>
                    <a:lstStyle/>
                    <a:p>
                      <a:pPr algn="ctr" fontAlgn="b"/>
                      <a:r>
                        <a:rPr lang="en-US" sz="1200" u="none" strike="noStrike" noProof="0" dirty="0">
                          <a:solidFill>
                            <a:schemeClr val="tx1">
                              <a:lumMod val="50000"/>
                            </a:schemeClr>
                          </a:solidFill>
                          <a:effectLst/>
                          <a:latin typeface="+mj-lt"/>
                        </a:rPr>
                        <a:t>400</a:t>
                      </a:r>
                    </a:p>
                    <a:p>
                      <a:pPr algn="ctr" fontAlgn="b"/>
                      <a:r>
                        <a:rPr lang="en-US" sz="1200" u="none" strike="noStrike" noProof="0" dirty="0">
                          <a:solidFill>
                            <a:schemeClr val="tx1">
                              <a:lumMod val="50000"/>
                            </a:schemeClr>
                          </a:solidFill>
                          <a:effectLst/>
                          <a:latin typeface="+mj-lt"/>
                        </a:rPr>
                        <a:t>600</a:t>
                      </a:r>
                    </a:p>
                    <a:p>
                      <a:pPr algn="ctr" fontAlgn="b"/>
                      <a:r>
                        <a:rPr lang="en-US" sz="1200" u="none" strike="noStrike" noProof="0" dirty="0">
                          <a:solidFill>
                            <a:schemeClr val="tx1">
                              <a:lumMod val="50000"/>
                            </a:schemeClr>
                          </a:solidFill>
                          <a:effectLst/>
                          <a:latin typeface="+mj-lt"/>
                        </a:rPr>
                        <a:t>800</a:t>
                      </a:r>
                    </a:p>
                  </a:txBody>
                  <a:tcPr marL="2674" marR="2674" marT="2674" marB="0" anchor="ctr"/>
                </a:tc>
                <a:tc>
                  <a:txBody>
                    <a:bodyPr/>
                    <a:lstStyle/>
                    <a:p>
                      <a:pPr algn="ctr" fontAlgn="b"/>
                      <a:r>
                        <a:rPr lang="en-US" sz="1200" u="none" strike="noStrike" noProof="0" dirty="0">
                          <a:solidFill>
                            <a:schemeClr val="tx1">
                              <a:lumMod val="50000"/>
                            </a:schemeClr>
                          </a:solidFill>
                          <a:effectLst/>
                          <a:latin typeface="+mj-lt"/>
                        </a:rPr>
                        <a:t>900, 1000</a:t>
                      </a:r>
                    </a:p>
                  </a:txBody>
                  <a:tcPr marL="2674" marR="2674" marT="2674" marB="0" anchor="ctr"/>
                </a:tc>
                <a:tc>
                  <a:txBody>
                    <a:bodyPr/>
                    <a:lstStyle/>
                    <a:p>
                      <a:pPr algn="ctr" fontAlgn="b"/>
                      <a:r>
                        <a:rPr lang="en-US" sz="1200" b="0" i="0" u="none" strike="noStrike" noProof="0" dirty="0">
                          <a:solidFill>
                            <a:schemeClr val="tx1">
                              <a:lumMod val="50000"/>
                            </a:schemeClr>
                          </a:solidFill>
                          <a:effectLst/>
                          <a:latin typeface="+mj-lt"/>
                        </a:rPr>
                        <a:t>varies</a:t>
                      </a:r>
                    </a:p>
                  </a:txBody>
                  <a:tcPr marL="2674" marR="2674" marT="2674" marB="0" anchor="ctr"/>
                </a:tc>
                <a:tc>
                  <a:txBody>
                    <a:bodyPr/>
                    <a:lstStyle/>
                    <a:p>
                      <a:pPr algn="ctr" fontAlgn="b"/>
                      <a:r>
                        <a:rPr lang="en-US" sz="1200" u="none" strike="noStrike" noProof="0" dirty="0">
                          <a:solidFill>
                            <a:schemeClr val="tx1">
                              <a:lumMod val="50000"/>
                            </a:schemeClr>
                          </a:solidFill>
                          <a:effectLst/>
                          <a:latin typeface="+mj-lt"/>
                        </a:rPr>
                        <a:t>22.8</a:t>
                      </a:r>
                      <a:endParaRPr lang="en-US" sz="1200" b="0" i="0" u="none" strike="noStrike" noProof="0" dirty="0">
                        <a:solidFill>
                          <a:schemeClr val="tx1">
                            <a:lumMod val="50000"/>
                          </a:schemeClr>
                        </a:solidFill>
                        <a:effectLst/>
                        <a:latin typeface="+mj-lt"/>
                      </a:endParaRPr>
                    </a:p>
                  </a:txBody>
                  <a:tcPr marL="2674" marR="2674" marT="2674" marB="0" anchor="ctr"/>
                </a:tc>
                <a:tc>
                  <a:txBody>
                    <a:bodyPr/>
                    <a:lstStyle/>
                    <a:p>
                      <a:pPr algn="ctr" fontAlgn="b"/>
                      <a:r>
                        <a:rPr lang="en-US" sz="1200" u="none" strike="noStrike" noProof="0" dirty="0">
                          <a:solidFill>
                            <a:schemeClr val="tx1">
                              <a:lumMod val="50000"/>
                            </a:schemeClr>
                          </a:solidFill>
                          <a:effectLst/>
                          <a:latin typeface="+mj-lt"/>
                        </a:rPr>
                        <a:t>0, 21</a:t>
                      </a:r>
                    </a:p>
                  </a:txBody>
                  <a:tcPr marL="2674" marR="2674" marT="2674" marB="0" anchor="ctr"/>
                </a:tc>
                <a:tc>
                  <a:txBody>
                    <a:bodyPr/>
                    <a:lstStyle/>
                    <a:p>
                      <a:pPr algn="ctr" fontAlgn="b"/>
                      <a:r>
                        <a:rPr lang="en-US" sz="1200" u="none" strike="noStrike" noProof="0" dirty="0">
                          <a:solidFill>
                            <a:schemeClr val="tx1">
                              <a:lumMod val="50000"/>
                            </a:schemeClr>
                          </a:solidFill>
                          <a:effectLst/>
                          <a:latin typeface="+mj-lt"/>
                        </a:rPr>
                        <a:t>3</a:t>
                      </a:r>
                      <a:endParaRPr lang="en-US" sz="1200" b="0" i="0" u="none" strike="noStrike" noProof="0" dirty="0">
                        <a:solidFill>
                          <a:schemeClr val="tx1">
                            <a:lumMod val="50000"/>
                          </a:schemeClr>
                        </a:solidFill>
                        <a:effectLst/>
                        <a:latin typeface="+mj-lt"/>
                      </a:endParaRPr>
                    </a:p>
                  </a:txBody>
                  <a:tcPr marL="2674" marR="2674" marT="2674" marB="0" anchor="ctr"/>
                </a:tc>
                <a:extLst>
                  <a:ext uri="{0D108BD9-81ED-4DB2-BD59-A6C34878D82A}">
                    <a16:rowId xmlns:a16="http://schemas.microsoft.com/office/drawing/2014/main" val="751782615"/>
                  </a:ext>
                </a:extLst>
              </a:tr>
              <a:tr h="0">
                <a:tc vMerge="1">
                  <a:txBody>
                    <a:bodyPr/>
                    <a:lstStyle/>
                    <a:p>
                      <a:pPr marL="72000" algn="l" fontAlgn="b"/>
                      <a:endParaRPr lang="en-US" sz="1200" u="none" strike="noStrike" noProof="0" dirty="0">
                        <a:effectLst/>
                      </a:endParaRPr>
                    </a:p>
                  </a:txBody>
                  <a:tcPr marL="2674" marR="2674" marT="2674" marB="0" anchor="ctr"/>
                </a:tc>
                <a:tc>
                  <a:txBody>
                    <a:bodyPr/>
                    <a:lstStyle/>
                    <a:p>
                      <a:pPr algn="ctr" fontAlgn="b"/>
                      <a:r>
                        <a:rPr lang="en-US" sz="1200" b="0" i="0" u="none" strike="noStrike" noProof="0" dirty="0">
                          <a:solidFill>
                            <a:schemeClr val="tx1">
                              <a:lumMod val="50000"/>
                            </a:schemeClr>
                          </a:solidFill>
                          <a:effectLst/>
                          <a:latin typeface="+mj-lt"/>
                        </a:rPr>
                        <a:t>Only NH</a:t>
                      </a:r>
                      <a:r>
                        <a:rPr lang="en-US" sz="1200" b="0" i="0" u="none" strike="noStrike" baseline="-25000" noProof="0" dirty="0">
                          <a:solidFill>
                            <a:schemeClr val="tx1">
                              <a:lumMod val="50000"/>
                            </a:schemeClr>
                          </a:solidFill>
                          <a:effectLst/>
                          <a:latin typeface="+mj-lt"/>
                        </a:rPr>
                        <a:t>3</a:t>
                      </a:r>
                    </a:p>
                  </a:txBody>
                  <a:tcPr marL="2674" marR="2674" marT="2674" marB="0" anchor="ctr"/>
                </a:tc>
                <a:tc>
                  <a:txBody>
                    <a:bodyPr/>
                    <a:lstStyle/>
                    <a:p>
                      <a:pPr algn="ctr" fontAlgn="b"/>
                      <a:r>
                        <a:rPr lang="en-US" sz="1200" b="0" i="0" u="none" strike="noStrike" noProof="0" dirty="0">
                          <a:solidFill>
                            <a:schemeClr val="tx1">
                              <a:lumMod val="50000"/>
                            </a:schemeClr>
                          </a:solidFill>
                          <a:effectLst/>
                          <a:latin typeface="+mj-lt"/>
                        </a:rPr>
                        <a:t>298</a:t>
                      </a:r>
                    </a:p>
                  </a:txBody>
                  <a:tcPr marL="2674" marR="2674" marT="2674" marB="0" anchor="ctr"/>
                </a:tc>
                <a:tc>
                  <a:txBody>
                    <a:bodyPr/>
                    <a:lstStyle/>
                    <a:p>
                      <a:pPr algn="ctr" fontAlgn="b"/>
                      <a:r>
                        <a:rPr lang="en-US" sz="1200" u="none" strike="noStrike" kern="1200" noProof="0" dirty="0">
                          <a:solidFill>
                            <a:schemeClr val="bg1">
                              <a:lumMod val="50000"/>
                            </a:schemeClr>
                          </a:solidFill>
                          <a:effectLst/>
                          <a:latin typeface="+mj-lt"/>
                          <a:ea typeface="+mn-ea"/>
                          <a:cs typeface="+mn-cs"/>
                        </a:rPr>
                        <a:t>1500 (**)</a:t>
                      </a:r>
                    </a:p>
                  </a:txBody>
                  <a:tcPr marL="2674" marR="2674" marT="2674" marB="0"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kern="1200" noProof="0" dirty="0">
                          <a:solidFill>
                            <a:schemeClr val="bg1">
                              <a:lumMod val="50000"/>
                            </a:schemeClr>
                          </a:solidFill>
                          <a:effectLst/>
                          <a:latin typeface="+mn-lt"/>
                          <a:ea typeface="+mn-ea"/>
                          <a:cs typeface="+mn-cs"/>
                        </a:rPr>
                        <a:t>1400, 1500 (**)</a:t>
                      </a:r>
                    </a:p>
                  </a:txBody>
                  <a:tcPr marL="2674" marR="2674" marT="2674" marB="0"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b="0" i="0" u="none" strike="noStrike" kern="1200" noProof="0" dirty="0">
                          <a:solidFill>
                            <a:schemeClr val="tx1">
                              <a:lumMod val="50000"/>
                            </a:schemeClr>
                          </a:solidFill>
                          <a:effectLst/>
                          <a:latin typeface="+mn-lt"/>
                          <a:ea typeface="+mn-ea"/>
                          <a:cs typeface="+mn-cs"/>
                        </a:rPr>
                        <a:t>varies</a:t>
                      </a:r>
                    </a:p>
                  </a:txBody>
                  <a:tcPr marL="2674" marR="2674" marT="2674" marB="0"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kern="1200" noProof="0" dirty="0">
                          <a:solidFill>
                            <a:schemeClr val="tx1">
                              <a:lumMod val="50000"/>
                            </a:schemeClr>
                          </a:solidFill>
                          <a:effectLst/>
                          <a:latin typeface="+mn-lt"/>
                          <a:ea typeface="+mn-ea"/>
                          <a:cs typeface="+mn-cs"/>
                        </a:rPr>
                        <a:t>22.8</a:t>
                      </a:r>
                      <a:endParaRPr lang="en-US" sz="1200" b="0" i="0" u="none" strike="noStrike" kern="1200" noProof="0" dirty="0">
                        <a:solidFill>
                          <a:schemeClr val="tx1">
                            <a:lumMod val="50000"/>
                          </a:schemeClr>
                        </a:solidFill>
                        <a:effectLst/>
                        <a:latin typeface="+mn-lt"/>
                        <a:ea typeface="+mn-ea"/>
                        <a:cs typeface="+mn-cs"/>
                      </a:endParaRPr>
                    </a:p>
                  </a:txBody>
                  <a:tcPr marL="2674" marR="2674" marT="2674" marB="0"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kern="1200" noProof="0" dirty="0">
                          <a:solidFill>
                            <a:schemeClr val="bg1">
                              <a:lumMod val="50000"/>
                            </a:schemeClr>
                          </a:solidFill>
                          <a:effectLst/>
                          <a:latin typeface="+mn-lt"/>
                          <a:ea typeface="+mn-ea"/>
                          <a:cs typeface="+mn-cs"/>
                        </a:rPr>
                        <a:t>15 (**)</a:t>
                      </a:r>
                    </a:p>
                  </a:txBody>
                  <a:tcPr marL="2674" marR="2674" marT="2674" marB="0" anchor="ctr"/>
                </a:tc>
                <a:tc>
                  <a:txBody>
                    <a:bodyPr/>
                    <a:lstStyle/>
                    <a:p>
                      <a:pPr algn="ctr" fontAlgn="b"/>
                      <a:r>
                        <a:rPr lang="en-US" sz="1200" b="0" i="0" u="none" strike="noStrike" noProof="0" dirty="0">
                          <a:solidFill>
                            <a:schemeClr val="tx1">
                              <a:lumMod val="50000"/>
                            </a:schemeClr>
                          </a:solidFill>
                          <a:effectLst/>
                          <a:latin typeface="+mj-lt"/>
                        </a:rPr>
                        <a:t>3</a:t>
                      </a:r>
                    </a:p>
                  </a:txBody>
                  <a:tcPr marL="2674" marR="2674" marT="2674" marB="0" anchor="ctr"/>
                </a:tc>
                <a:extLst>
                  <a:ext uri="{0D108BD9-81ED-4DB2-BD59-A6C34878D82A}">
                    <a16:rowId xmlns:a16="http://schemas.microsoft.com/office/drawing/2014/main" val="110552629"/>
                  </a:ext>
                </a:extLst>
              </a:tr>
            </a:tbl>
          </a:graphicData>
        </a:graphic>
      </p:graphicFrame>
      <p:sp>
        <p:nvSpPr>
          <p:cNvPr id="6" name="TextBox 5">
            <a:extLst>
              <a:ext uri="{FF2B5EF4-FFF2-40B4-BE49-F238E27FC236}">
                <a16:creationId xmlns:a16="http://schemas.microsoft.com/office/drawing/2014/main" id="{157663D7-161E-A6FD-A3C4-1D51A86B85CB}"/>
              </a:ext>
            </a:extLst>
          </p:cNvPr>
          <p:cNvSpPr txBox="1"/>
          <p:nvPr/>
        </p:nvSpPr>
        <p:spPr>
          <a:xfrm>
            <a:off x="6893560" y="679735"/>
            <a:ext cx="2259398" cy="507831"/>
          </a:xfrm>
          <a:prstGeom prst="rect">
            <a:avLst/>
          </a:prstGeom>
          <a:noFill/>
        </p:spPr>
        <p:txBody>
          <a:bodyPr wrap="square" rtlCol="0">
            <a:spAutoFit/>
          </a:bodyPr>
          <a:lstStyle/>
          <a:p>
            <a:r>
              <a:rPr lang="en-US" sz="900" noProof="0" dirty="0"/>
              <a:t>(*) air or pure N2 is equivalent at these conditions, as ignition is not expected</a:t>
            </a:r>
          </a:p>
          <a:p>
            <a:r>
              <a:rPr lang="en-US" sz="900" noProof="0" dirty="0"/>
              <a:t>(**) only for CFD, ignition study</a:t>
            </a:r>
          </a:p>
        </p:txBody>
      </p:sp>
    </p:spTree>
    <p:extLst>
      <p:ext uri="{BB962C8B-B14F-4D97-AF65-F5344CB8AC3E}">
        <p14:creationId xmlns:p14="http://schemas.microsoft.com/office/powerpoint/2010/main" val="2113175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1824CF-3119-A8E0-E87A-49DDD3A123A3}"/>
            </a:ext>
          </a:extLst>
        </p:cNvPr>
        <p:cNvGrpSpPr/>
        <p:nvPr/>
      </p:nvGrpSpPr>
      <p:grpSpPr>
        <a:xfrm>
          <a:off x="0" y="0"/>
          <a:ext cx="0" cy="0"/>
          <a:chOff x="0" y="0"/>
          <a:chExt cx="0" cy="0"/>
        </a:xfrm>
      </p:grpSpPr>
      <p:sp>
        <p:nvSpPr>
          <p:cNvPr id="4" name="Título 3">
            <a:extLst>
              <a:ext uri="{FF2B5EF4-FFF2-40B4-BE49-F238E27FC236}">
                <a16:creationId xmlns:a16="http://schemas.microsoft.com/office/drawing/2014/main" id="{E238CD86-8845-7C34-6F11-4F1966645F4E}"/>
              </a:ext>
            </a:extLst>
          </p:cNvPr>
          <p:cNvSpPr>
            <a:spLocks noGrp="1"/>
          </p:cNvSpPr>
          <p:nvPr>
            <p:ph type="title"/>
          </p:nvPr>
        </p:nvSpPr>
        <p:spPr/>
        <p:txBody>
          <a:bodyPr/>
          <a:lstStyle/>
          <a:p>
            <a:r>
              <a:rPr lang="en-US" noProof="0" dirty="0"/>
              <a:t>OVERALL INTRODUCTION</a:t>
            </a:r>
          </a:p>
        </p:txBody>
      </p:sp>
      <p:pic>
        <p:nvPicPr>
          <p:cNvPr id="6" name="Imagen 4" descr="A screenshot of a video game&#10;&#10;AI-generated content may be incorrect.">
            <a:extLst>
              <a:ext uri="{FF2B5EF4-FFF2-40B4-BE49-F238E27FC236}">
                <a16:creationId xmlns:a16="http://schemas.microsoft.com/office/drawing/2014/main" id="{9093FE74-5AD5-238C-96EB-B8ECD2C1665A}"/>
              </a:ext>
            </a:extLst>
          </p:cNvPr>
          <p:cNvPicPr>
            <a:picLocks noChangeAspect="1"/>
          </p:cNvPicPr>
          <p:nvPr/>
        </p:nvPicPr>
        <p:blipFill>
          <a:blip r:embed="rId3" cstate="print">
            <a:extLst>
              <a:ext uri="{28A0092B-C50C-407E-A947-70E740481C1C}">
                <a14:useLocalDpi xmlns:a14="http://schemas.microsoft.com/office/drawing/2010/main" val="0"/>
              </a:ext>
            </a:extLst>
          </a:blip>
          <a:srcRect l="44356" r="13831" b="52040"/>
          <a:stretch>
            <a:fillRect/>
          </a:stretch>
        </p:blipFill>
        <p:spPr bwMode="auto">
          <a:xfrm>
            <a:off x="889457" y="3450422"/>
            <a:ext cx="1833117" cy="1545866"/>
          </a:xfrm>
          <a:prstGeom prst="rect">
            <a:avLst/>
          </a:prstGeom>
          <a:noFill/>
          <a:ln>
            <a:solidFill>
              <a:schemeClr val="tx1"/>
            </a:solidFill>
          </a:ln>
        </p:spPr>
      </p:pic>
      <p:sp>
        <p:nvSpPr>
          <p:cNvPr id="7" name="TextBox 6">
            <a:extLst>
              <a:ext uri="{FF2B5EF4-FFF2-40B4-BE49-F238E27FC236}">
                <a16:creationId xmlns:a16="http://schemas.microsoft.com/office/drawing/2014/main" id="{8122992A-7319-8165-5D5C-5F9A5B1E53C0}"/>
              </a:ext>
            </a:extLst>
          </p:cNvPr>
          <p:cNvSpPr txBox="1"/>
          <p:nvPr/>
        </p:nvSpPr>
        <p:spPr>
          <a:xfrm>
            <a:off x="2426941" y="4001359"/>
            <a:ext cx="1027845" cy="276999"/>
          </a:xfrm>
          <a:prstGeom prst="rect">
            <a:avLst/>
          </a:prstGeom>
          <a:solidFill>
            <a:schemeClr val="bg1"/>
          </a:solidFill>
          <a:ln>
            <a:solidFill>
              <a:schemeClr val="tx1"/>
            </a:solidFill>
          </a:ln>
        </p:spPr>
        <p:txBody>
          <a:bodyPr wrap="none" rtlCol="0">
            <a:spAutoFit/>
          </a:bodyPr>
          <a:lstStyle/>
          <a:p>
            <a:r>
              <a:rPr lang="en-US" sz="1200" noProof="0" dirty="0">
                <a:solidFill>
                  <a:schemeClr val="tx1">
                    <a:lumMod val="50000"/>
                  </a:schemeClr>
                </a:solidFill>
              </a:rPr>
              <a:t>NH3 injector</a:t>
            </a:r>
          </a:p>
        </p:txBody>
      </p:sp>
      <p:sp>
        <p:nvSpPr>
          <p:cNvPr id="8" name="TextBox 7">
            <a:extLst>
              <a:ext uri="{FF2B5EF4-FFF2-40B4-BE49-F238E27FC236}">
                <a16:creationId xmlns:a16="http://schemas.microsoft.com/office/drawing/2014/main" id="{3DB19463-F7E9-44FA-262B-8D416FBB807F}"/>
              </a:ext>
            </a:extLst>
          </p:cNvPr>
          <p:cNvSpPr txBox="1"/>
          <p:nvPr/>
        </p:nvSpPr>
        <p:spPr>
          <a:xfrm>
            <a:off x="57757" y="3403184"/>
            <a:ext cx="1418978" cy="276999"/>
          </a:xfrm>
          <a:prstGeom prst="rect">
            <a:avLst/>
          </a:prstGeom>
          <a:solidFill>
            <a:schemeClr val="bg1"/>
          </a:solidFill>
          <a:ln>
            <a:solidFill>
              <a:schemeClr val="tx1"/>
            </a:solidFill>
          </a:ln>
        </p:spPr>
        <p:txBody>
          <a:bodyPr wrap="none" rtlCol="0">
            <a:spAutoFit/>
          </a:bodyPr>
          <a:lstStyle/>
          <a:p>
            <a:r>
              <a:rPr lang="en-US" sz="1200" noProof="0" dirty="0">
                <a:solidFill>
                  <a:schemeClr val="tx1">
                    <a:lumMod val="50000"/>
                  </a:schemeClr>
                </a:solidFill>
              </a:rPr>
              <a:t>Dodecane injector</a:t>
            </a:r>
          </a:p>
        </p:txBody>
      </p:sp>
      <p:sp>
        <p:nvSpPr>
          <p:cNvPr id="9" name="TextBox 8">
            <a:extLst>
              <a:ext uri="{FF2B5EF4-FFF2-40B4-BE49-F238E27FC236}">
                <a16:creationId xmlns:a16="http://schemas.microsoft.com/office/drawing/2014/main" id="{FF735A04-A057-F23F-F903-DF1654D30904}"/>
              </a:ext>
            </a:extLst>
          </p:cNvPr>
          <p:cNvSpPr txBox="1"/>
          <p:nvPr/>
        </p:nvSpPr>
        <p:spPr>
          <a:xfrm>
            <a:off x="3608437" y="3397231"/>
            <a:ext cx="4935434" cy="1569660"/>
          </a:xfrm>
          <a:prstGeom prst="rect">
            <a:avLst/>
          </a:prstGeom>
          <a:solidFill>
            <a:schemeClr val="bg1"/>
          </a:solidFill>
          <a:ln>
            <a:solidFill>
              <a:schemeClr val="tx1"/>
            </a:solidFill>
          </a:ln>
        </p:spPr>
        <p:txBody>
          <a:bodyPr wrap="square" rtlCol="0">
            <a:spAutoFit/>
          </a:bodyPr>
          <a:lstStyle/>
          <a:p>
            <a:r>
              <a:rPr lang="en-US" sz="1200" noProof="0" dirty="0">
                <a:solidFill>
                  <a:schemeClr val="tx1">
                    <a:lumMod val="50000"/>
                  </a:schemeClr>
                </a:solidFill>
              </a:rPr>
              <a:t>- The position of the injectors is given in the diagram, but other inclinations could work better for flame interaction.</a:t>
            </a:r>
          </a:p>
          <a:p>
            <a:pPr marL="171450" indent="-171450">
              <a:buFontTx/>
              <a:buChar char="-"/>
            </a:pPr>
            <a:r>
              <a:rPr lang="en-US" sz="1200" noProof="0" dirty="0">
                <a:solidFill>
                  <a:schemeClr val="tx1">
                    <a:lumMod val="50000"/>
                  </a:schemeClr>
                </a:solidFill>
              </a:rPr>
              <a:t>Dodecane injector: Spray C type</a:t>
            </a:r>
          </a:p>
          <a:p>
            <a:pPr marL="171450" indent="-171450">
              <a:buFontTx/>
              <a:buChar char="-"/>
            </a:pPr>
            <a:r>
              <a:rPr lang="en-US" sz="1200" noProof="0" dirty="0">
                <a:solidFill>
                  <a:schemeClr val="tx1">
                    <a:lumMod val="50000"/>
                  </a:schemeClr>
                </a:solidFill>
              </a:rPr>
              <a:t>Dwell time (DT) between injections: +500us / -500us / simultaneous</a:t>
            </a:r>
          </a:p>
          <a:p>
            <a:pPr marL="171450" indent="-171450">
              <a:buFontTx/>
              <a:buChar char="-"/>
            </a:pPr>
            <a:endParaRPr lang="en-US" sz="1200" noProof="0" dirty="0">
              <a:solidFill>
                <a:schemeClr val="tx1">
                  <a:lumMod val="50000"/>
                </a:schemeClr>
              </a:solidFill>
            </a:endParaRPr>
          </a:p>
          <a:p>
            <a:pPr marL="171450" indent="-171450">
              <a:buFontTx/>
              <a:buChar char="-"/>
            </a:pPr>
            <a:endParaRPr lang="en-US" sz="1200" noProof="0" dirty="0">
              <a:solidFill>
                <a:schemeClr val="tx1">
                  <a:lumMod val="50000"/>
                </a:schemeClr>
              </a:solidFill>
            </a:endParaRPr>
          </a:p>
          <a:p>
            <a:pPr marL="171450" indent="-171450">
              <a:buFontTx/>
              <a:buChar char="-"/>
            </a:pPr>
            <a:endParaRPr lang="en-US" sz="1200" noProof="0" dirty="0">
              <a:solidFill>
                <a:schemeClr val="tx1">
                  <a:lumMod val="50000"/>
                </a:schemeClr>
              </a:solidFill>
            </a:endParaRPr>
          </a:p>
          <a:p>
            <a:pPr marL="171450" indent="-171450">
              <a:buFontTx/>
              <a:buChar char="-"/>
            </a:pPr>
            <a:endParaRPr lang="en-US" sz="1200" noProof="0" dirty="0">
              <a:solidFill>
                <a:schemeClr val="tx1">
                  <a:lumMod val="50000"/>
                </a:schemeClr>
              </a:solidFill>
            </a:endParaRPr>
          </a:p>
        </p:txBody>
      </p:sp>
      <p:pic>
        <p:nvPicPr>
          <p:cNvPr id="10" name="Imagen 5" descr="Gráfico, Gráfico de líneas&#10;&#10;El contenido generado por IA puede ser incorrecto.">
            <a:extLst>
              <a:ext uri="{FF2B5EF4-FFF2-40B4-BE49-F238E27FC236}">
                <a16:creationId xmlns:a16="http://schemas.microsoft.com/office/drawing/2014/main" id="{DC691C2C-2A47-721F-AB51-246F9C0F2B0E}"/>
              </a:ext>
            </a:extLst>
          </p:cNvPr>
          <p:cNvPicPr>
            <a:picLocks noChangeAspect="1"/>
          </p:cNvPicPr>
          <p:nvPr/>
        </p:nvPicPr>
        <p:blipFill>
          <a:blip r:embed="rId4" cstate="print">
            <a:extLst>
              <a:ext uri="{28A0092B-C50C-407E-A947-70E740481C1C}">
                <a14:useLocalDpi xmlns:a14="http://schemas.microsoft.com/office/drawing/2010/main" val="0"/>
              </a:ext>
            </a:extLst>
          </a:blip>
          <a:srcRect l="6203" t="75028" r="50000"/>
          <a:stretch>
            <a:fillRect/>
          </a:stretch>
        </p:blipFill>
        <p:spPr bwMode="auto">
          <a:xfrm>
            <a:off x="3852479" y="4260779"/>
            <a:ext cx="2372866" cy="706112"/>
          </a:xfrm>
          <a:prstGeom prst="rect">
            <a:avLst/>
          </a:prstGeom>
          <a:noFill/>
          <a:ln>
            <a:noFill/>
          </a:ln>
        </p:spPr>
      </p:pic>
      <p:sp>
        <p:nvSpPr>
          <p:cNvPr id="13" name="Marcador de contenido 4">
            <a:extLst>
              <a:ext uri="{FF2B5EF4-FFF2-40B4-BE49-F238E27FC236}">
                <a16:creationId xmlns:a16="http://schemas.microsoft.com/office/drawing/2014/main" id="{7A994CF2-B3B5-F6B2-0C92-EBECC375CCA5}"/>
              </a:ext>
            </a:extLst>
          </p:cNvPr>
          <p:cNvSpPr>
            <a:spLocks noGrp="1"/>
          </p:cNvSpPr>
          <p:nvPr>
            <p:ph idx="1"/>
          </p:nvPr>
        </p:nvSpPr>
        <p:spPr>
          <a:xfrm>
            <a:off x="418907" y="831172"/>
            <a:ext cx="8372901" cy="4066974"/>
          </a:xfrm>
        </p:spPr>
        <p:txBody>
          <a:bodyPr/>
          <a:lstStyle/>
          <a:p>
            <a:r>
              <a:rPr lang="en-US" b="1" noProof="0" dirty="0"/>
              <a:t>Operating conditions</a:t>
            </a:r>
          </a:p>
          <a:p>
            <a:endParaRPr lang="en-US" b="1" noProof="0" dirty="0"/>
          </a:p>
          <a:p>
            <a:endParaRPr lang="en-US" b="1" noProof="0" dirty="0"/>
          </a:p>
          <a:p>
            <a:endParaRPr lang="en-US" noProof="0" dirty="0"/>
          </a:p>
          <a:p>
            <a:endParaRPr lang="en-US" noProof="0" dirty="0"/>
          </a:p>
          <a:p>
            <a:endParaRPr lang="en-US" noProof="0" dirty="0"/>
          </a:p>
          <a:p>
            <a:endParaRPr lang="en-US" noProof="0" dirty="0"/>
          </a:p>
          <a:p>
            <a:endParaRPr lang="en-US" noProof="0" dirty="0"/>
          </a:p>
          <a:p>
            <a:pPr marL="0" indent="0">
              <a:buNone/>
            </a:pPr>
            <a:endParaRPr lang="en-US" noProof="0" dirty="0"/>
          </a:p>
          <a:p>
            <a:pPr marL="382181" lvl="2" indent="0">
              <a:buNone/>
            </a:pPr>
            <a:endParaRPr lang="en-US" noProof="0" dirty="0"/>
          </a:p>
        </p:txBody>
      </p:sp>
      <p:sp>
        <p:nvSpPr>
          <p:cNvPr id="15" name="TextBox 5">
            <a:extLst>
              <a:ext uri="{FF2B5EF4-FFF2-40B4-BE49-F238E27FC236}">
                <a16:creationId xmlns:a16="http://schemas.microsoft.com/office/drawing/2014/main" id="{5D157AC5-700C-2E1F-F832-5C7D92360632}"/>
              </a:ext>
            </a:extLst>
          </p:cNvPr>
          <p:cNvSpPr txBox="1"/>
          <p:nvPr/>
        </p:nvSpPr>
        <p:spPr>
          <a:xfrm>
            <a:off x="6893560" y="679735"/>
            <a:ext cx="2259398" cy="507831"/>
          </a:xfrm>
          <a:prstGeom prst="rect">
            <a:avLst/>
          </a:prstGeom>
          <a:noFill/>
        </p:spPr>
        <p:txBody>
          <a:bodyPr wrap="square" rtlCol="0">
            <a:spAutoFit/>
          </a:bodyPr>
          <a:lstStyle/>
          <a:p>
            <a:r>
              <a:rPr lang="en-US" sz="900" noProof="0" dirty="0"/>
              <a:t>(*) air or pure N2 is equivalent at these conditions, as ignition is not expected</a:t>
            </a:r>
          </a:p>
          <a:p>
            <a:r>
              <a:rPr lang="en-US" sz="900" noProof="0" dirty="0"/>
              <a:t>(**) only for CFD, ignition study</a:t>
            </a:r>
          </a:p>
        </p:txBody>
      </p:sp>
      <p:graphicFrame>
        <p:nvGraphicFramePr>
          <p:cNvPr id="16" name="Table 2">
            <a:extLst>
              <a:ext uri="{FF2B5EF4-FFF2-40B4-BE49-F238E27FC236}">
                <a16:creationId xmlns:a16="http://schemas.microsoft.com/office/drawing/2014/main" id="{BECE26C8-D295-800C-8D83-49561ADEB0BC}"/>
              </a:ext>
            </a:extLst>
          </p:cNvPr>
          <p:cNvGraphicFramePr>
            <a:graphicFrameLocks noGrp="1"/>
          </p:cNvGraphicFramePr>
          <p:nvPr>
            <p:extLst>
              <p:ext uri="{D42A27DB-BD31-4B8C-83A1-F6EECF244321}">
                <p14:modId xmlns:p14="http://schemas.microsoft.com/office/powerpoint/2010/main" val="4100383045"/>
              </p:ext>
            </p:extLst>
          </p:nvPr>
        </p:nvGraphicFramePr>
        <p:xfrm>
          <a:off x="583839" y="1184249"/>
          <a:ext cx="8379419" cy="1935918"/>
        </p:xfrm>
        <a:graphic>
          <a:graphicData uri="http://schemas.openxmlformats.org/drawingml/2006/table">
            <a:tbl>
              <a:tblPr firstRow="1" firstCol="1">
                <a:tableStyleId>{073A0DAA-6AF3-43AB-8588-CEC1D06C72B9}</a:tableStyleId>
              </a:tblPr>
              <a:tblGrid>
                <a:gridCol w="736961">
                  <a:extLst>
                    <a:ext uri="{9D8B030D-6E8A-4147-A177-3AD203B41FA5}">
                      <a16:colId xmlns:a16="http://schemas.microsoft.com/office/drawing/2014/main" val="2751117219"/>
                    </a:ext>
                  </a:extLst>
                </a:gridCol>
                <a:gridCol w="952500">
                  <a:extLst>
                    <a:ext uri="{9D8B030D-6E8A-4147-A177-3AD203B41FA5}">
                      <a16:colId xmlns:a16="http://schemas.microsoft.com/office/drawing/2014/main" val="608015072"/>
                    </a:ext>
                  </a:extLst>
                </a:gridCol>
                <a:gridCol w="977900">
                  <a:extLst>
                    <a:ext uri="{9D8B030D-6E8A-4147-A177-3AD203B41FA5}">
                      <a16:colId xmlns:a16="http://schemas.microsoft.com/office/drawing/2014/main" val="1671046790"/>
                    </a:ext>
                  </a:extLst>
                </a:gridCol>
                <a:gridCol w="939800">
                  <a:extLst>
                    <a:ext uri="{9D8B030D-6E8A-4147-A177-3AD203B41FA5}">
                      <a16:colId xmlns:a16="http://schemas.microsoft.com/office/drawing/2014/main" val="1977459122"/>
                    </a:ext>
                  </a:extLst>
                </a:gridCol>
                <a:gridCol w="1087120">
                  <a:extLst>
                    <a:ext uri="{9D8B030D-6E8A-4147-A177-3AD203B41FA5}">
                      <a16:colId xmlns:a16="http://schemas.microsoft.com/office/drawing/2014/main" val="3880640690"/>
                    </a:ext>
                  </a:extLst>
                </a:gridCol>
                <a:gridCol w="894080">
                  <a:extLst>
                    <a:ext uri="{9D8B030D-6E8A-4147-A177-3AD203B41FA5}">
                      <a16:colId xmlns:a16="http://schemas.microsoft.com/office/drawing/2014/main" val="634452076"/>
                    </a:ext>
                  </a:extLst>
                </a:gridCol>
                <a:gridCol w="787400">
                  <a:extLst>
                    <a:ext uri="{9D8B030D-6E8A-4147-A177-3AD203B41FA5}">
                      <a16:colId xmlns:a16="http://schemas.microsoft.com/office/drawing/2014/main" val="3670966632"/>
                    </a:ext>
                  </a:extLst>
                </a:gridCol>
                <a:gridCol w="672490">
                  <a:extLst>
                    <a:ext uri="{9D8B030D-6E8A-4147-A177-3AD203B41FA5}">
                      <a16:colId xmlns:a16="http://schemas.microsoft.com/office/drawing/2014/main" val="1885592498"/>
                    </a:ext>
                  </a:extLst>
                </a:gridCol>
                <a:gridCol w="1331168">
                  <a:extLst>
                    <a:ext uri="{9D8B030D-6E8A-4147-A177-3AD203B41FA5}">
                      <a16:colId xmlns:a16="http://schemas.microsoft.com/office/drawing/2014/main" val="2906624589"/>
                    </a:ext>
                  </a:extLst>
                </a:gridCol>
              </a:tblGrid>
              <a:tr h="367703">
                <a:tc>
                  <a:txBody>
                    <a:bodyPr/>
                    <a:lstStyle/>
                    <a:p>
                      <a:pPr marL="72000" algn="l" fontAlgn="b"/>
                      <a:r>
                        <a:rPr lang="en-US" sz="1200" u="none" strike="noStrike" noProof="0" dirty="0">
                          <a:effectLst/>
                        </a:rPr>
                        <a:t>Injector type</a:t>
                      </a:r>
                      <a:endParaRPr lang="en-US" sz="1200" b="0" i="0" u="none" strike="noStrike" noProof="0" dirty="0">
                        <a:solidFill>
                          <a:srgbClr val="000000"/>
                        </a:solidFill>
                        <a:effectLst/>
                        <a:latin typeface="Calibri" panose="020F0502020204030204" pitchFamily="34" charset="0"/>
                      </a:endParaRPr>
                    </a:p>
                  </a:txBody>
                  <a:tcPr marL="2674" marR="2674" marT="2674" marB="0" anchor="b"/>
                </a:tc>
                <a:tc>
                  <a:txBody>
                    <a:bodyPr/>
                    <a:lstStyle/>
                    <a:p>
                      <a:pPr marL="0" algn="ctr" defTabSz="457200" rtl="0" eaLnBrk="1" fontAlgn="b" latinLnBrk="0" hangingPunct="1"/>
                      <a:r>
                        <a:rPr lang="en-US" sz="1200" b="1" u="none" strike="noStrike" kern="1200" noProof="0" dirty="0">
                          <a:solidFill>
                            <a:schemeClr val="lt1"/>
                          </a:solidFill>
                          <a:effectLst/>
                          <a:latin typeface="+mn-lt"/>
                          <a:ea typeface="+mn-ea"/>
                          <a:cs typeface="+mn-cs"/>
                        </a:rPr>
                        <a:t>Name </a:t>
                      </a:r>
                    </a:p>
                    <a:p>
                      <a:pPr marL="0" algn="ctr" defTabSz="457200" rtl="0" eaLnBrk="1" fontAlgn="b" latinLnBrk="0" hangingPunct="1"/>
                      <a:endParaRPr lang="en-US" sz="1200" b="1" u="none" strike="noStrike" kern="1200" noProof="0" dirty="0">
                        <a:solidFill>
                          <a:schemeClr val="lt1"/>
                        </a:solidFill>
                        <a:effectLst/>
                        <a:latin typeface="+mn-lt"/>
                        <a:ea typeface="+mn-ea"/>
                        <a:cs typeface="+mn-cs"/>
                      </a:endParaRPr>
                    </a:p>
                  </a:txBody>
                  <a:tcPr marL="2674" marR="2674" marT="2674" marB="0" anchor="b"/>
                </a:tc>
                <a:tc>
                  <a:txBody>
                    <a:bodyPr/>
                    <a:lstStyle/>
                    <a:p>
                      <a:pPr algn="ctr" fontAlgn="b"/>
                      <a:r>
                        <a:rPr lang="en-US" sz="1200" u="none" strike="noStrike" noProof="0" dirty="0">
                          <a:effectLst/>
                        </a:rPr>
                        <a:t>T fuel</a:t>
                      </a:r>
                    </a:p>
                    <a:p>
                      <a:pPr marL="0" algn="ctr" defTabSz="457200" rtl="0" eaLnBrk="1" fontAlgn="b" latinLnBrk="0" hangingPunct="1"/>
                      <a:r>
                        <a:rPr lang="en-US" sz="1200" b="1" u="none" strike="noStrike" kern="1200" noProof="0" dirty="0">
                          <a:solidFill>
                            <a:schemeClr val="lt1"/>
                          </a:solidFill>
                          <a:effectLst/>
                          <a:latin typeface="+mn-lt"/>
                          <a:ea typeface="+mn-ea"/>
                          <a:cs typeface="+mn-cs"/>
                        </a:rPr>
                        <a:t>[K]</a:t>
                      </a:r>
                    </a:p>
                  </a:txBody>
                  <a:tcPr marL="2674" marR="2674" marT="2674" marB="0" anchor="b"/>
                </a:tc>
                <a:tc>
                  <a:txBody>
                    <a:bodyPr/>
                    <a:lstStyle/>
                    <a:p>
                      <a:pPr algn="ctr" fontAlgn="b"/>
                      <a:r>
                        <a:rPr lang="en-US" sz="1200" u="none" strike="noStrike" noProof="0" dirty="0">
                          <a:effectLst/>
                        </a:rPr>
                        <a:t>P fuel </a:t>
                      </a:r>
                    </a:p>
                    <a:p>
                      <a:pPr algn="ctr" fontAlgn="b"/>
                      <a:r>
                        <a:rPr lang="en-US" sz="1200" u="none" strike="noStrike" noProof="0" dirty="0">
                          <a:effectLst/>
                        </a:rPr>
                        <a:t>[bar]</a:t>
                      </a:r>
                      <a:endParaRPr lang="en-US" sz="1200" b="0" i="0" u="none" strike="noStrike" noProof="0" dirty="0">
                        <a:solidFill>
                          <a:srgbClr val="000000"/>
                        </a:solidFill>
                        <a:effectLst/>
                        <a:latin typeface="Calibri" panose="020F0502020204030204" pitchFamily="34" charset="0"/>
                      </a:endParaRPr>
                    </a:p>
                  </a:txBody>
                  <a:tcPr marL="2674" marR="2674" marT="2674" marB="0" anchor="b"/>
                </a:tc>
                <a:tc>
                  <a:txBody>
                    <a:bodyPr/>
                    <a:lstStyle/>
                    <a:p>
                      <a:pPr algn="ctr" fontAlgn="b"/>
                      <a:r>
                        <a:rPr lang="en-US" sz="1200" u="none" strike="noStrike" noProof="0" dirty="0">
                          <a:effectLst/>
                        </a:rPr>
                        <a:t>T </a:t>
                      </a:r>
                      <a:r>
                        <a:rPr lang="en-US" sz="1200" u="none" strike="noStrike" noProof="0" dirty="0" err="1">
                          <a:effectLst/>
                        </a:rPr>
                        <a:t>amb</a:t>
                      </a:r>
                      <a:r>
                        <a:rPr lang="en-US" sz="1200" u="none" strike="noStrike" noProof="0" dirty="0">
                          <a:effectLst/>
                        </a:rPr>
                        <a:t> </a:t>
                      </a:r>
                    </a:p>
                    <a:p>
                      <a:pPr algn="ctr" fontAlgn="b"/>
                      <a:r>
                        <a:rPr lang="en-US" sz="1200" u="none" strike="noStrike" noProof="0" dirty="0">
                          <a:effectLst/>
                        </a:rPr>
                        <a:t>[K]</a:t>
                      </a:r>
                      <a:endParaRPr lang="en-US" sz="1200" b="0" i="0" u="none" strike="noStrike" noProof="0" dirty="0">
                        <a:solidFill>
                          <a:srgbClr val="000000"/>
                        </a:solidFill>
                        <a:effectLst/>
                        <a:latin typeface="Calibri" panose="020F0502020204030204" pitchFamily="34" charset="0"/>
                      </a:endParaRPr>
                    </a:p>
                  </a:txBody>
                  <a:tcPr marL="2674" marR="2674" marT="2674" marB="0" anchor="b"/>
                </a:tc>
                <a:tc>
                  <a:txBody>
                    <a:bodyPr/>
                    <a:lstStyle/>
                    <a:p>
                      <a:pPr algn="ctr" fontAlgn="b"/>
                      <a:r>
                        <a:rPr lang="en-US" sz="1200" u="none" strike="noStrike" noProof="0" dirty="0">
                          <a:effectLst/>
                        </a:rPr>
                        <a:t>P </a:t>
                      </a:r>
                      <a:r>
                        <a:rPr lang="en-US" sz="1200" u="none" strike="noStrike" noProof="0" dirty="0" err="1">
                          <a:effectLst/>
                        </a:rPr>
                        <a:t>amb</a:t>
                      </a:r>
                      <a:r>
                        <a:rPr lang="en-US" sz="1200" u="none" strike="noStrike" noProof="0" dirty="0">
                          <a:effectLst/>
                        </a:rPr>
                        <a:t> </a:t>
                      </a:r>
                    </a:p>
                    <a:p>
                      <a:pPr algn="ctr" fontAlgn="b"/>
                      <a:r>
                        <a:rPr lang="en-US" sz="1200" u="none" strike="noStrike" noProof="0" dirty="0">
                          <a:effectLst/>
                        </a:rPr>
                        <a:t>[bar]</a:t>
                      </a:r>
                      <a:endParaRPr lang="en-US" sz="1200" b="0" i="0" u="none" strike="noStrike" noProof="0" dirty="0">
                        <a:solidFill>
                          <a:srgbClr val="000000"/>
                        </a:solidFill>
                        <a:effectLst/>
                        <a:latin typeface="Calibri" panose="020F0502020204030204" pitchFamily="34" charset="0"/>
                      </a:endParaRPr>
                    </a:p>
                  </a:txBody>
                  <a:tcPr marL="2674" marR="2674" marT="2674" marB="0" anchor="b"/>
                </a:tc>
                <a:tc>
                  <a:txBody>
                    <a:bodyPr/>
                    <a:lstStyle/>
                    <a:p>
                      <a:pPr algn="ctr" fontAlgn="b"/>
                      <a:r>
                        <a:rPr lang="en-US" sz="1200" u="none" strike="noStrike" noProof="0" dirty="0">
                          <a:effectLst/>
                        </a:rPr>
                        <a:t>rho </a:t>
                      </a:r>
                      <a:r>
                        <a:rPr lang="en-US" sz="1200" u="none" strike="noStrike" noProof="0" dirty="0" err="1">
                          <a:effectLst/>
                        </a:rPr>
                        <a:t>amb</a:t>
                      </a:r>
                      <a:r>
                        <a:rPr lang="en-US" sz="1200" u="none" strike="noStrike" noProof="0" dirty="0">
                          <a:effectLst/>
                        </a:rPr>
                        <a:t> [kg/m3]</a:t>
                      </a:r>
                      <a:endParaRPr lang="en-US" sz="1200" b="0" i="0" u="none" strike="noStrike" noProof="0" dirty="0">
                        <a:solidFill>
                          <a:srgbClr val="000000"/>
                        </a:solidFill>
                        <a:effectLst/>
                        <a:latin typeface="Calibri" panose="020F0502020204030204" pitchFamily="34" charset="0"/>
                      </a:endParaRPr>
                    </a:p>
                  </a:txBody>
                  <a:tcPr marL="2674" marR="2674" marT="2674" marB="0" anchor="b"/>
                </a:tc>
                <a:tc>
                  <a:txBody>
                    <a:bodyPr/>
                    <a:lstStyle/>
                    <a:p>
                      <a:pPr algn="ctr" fontAlgn="b"/>
                      <a:r>
                        <a:rPr lang="en-US" sz="1200" u="none" strike="noStrike" noProof="0" dirty="0">
                          <a:effectLst/>
                        </a:rPr>
                        <a:t>O2 </a:t>
                      </a:r>
                    </a:p>
                    <a:p>
                      <a:pPr algn="ctr" fontAlgn="b"/>
                      <a:r>
                        <a:rPr lang="en-US" sz="1200" u="none" strike="noStrike" noProof="0" dirty="0">
                          <a:effectLst/>
                        </a:rPr>
                        <a:t>[%]</a:t>
                      </a:r>
                      <a:endParaRPr lang="en-US" sz="1200" b="0" i="0" u="none" strike="noStrike" noProof="0" dirty="0">
                        <a:solidFill>
                          <a:srgbClr val="000000"/>
                        </a:solidFill>
                        <a:effectLst/>
                        <a:latin typeface="Calibri" panose="020F0502020204030204" pitchFamily="34" charset="0"/>
                      </a:endParaRPr>
                    </a:p>
                  </a:txBody>
                  <a:tcPr marL="2674" marR="2674" marT="2674" marB="0" anchor="b"/>
                </a:tc>
                <a:tc>
                  <a:txBody>
                    <a:bodyPr/>
                    <a:lstStyle/>
                    <a:p>
                      <a:pPr algn="ctr" fontAlgn="b"/>
                      <a:r>
                        <a:rPr lang="en-US" sz="1200" u="none" strike="noStrike" noProof="0" dirty="0">
                          <a:effectLst/>
                        </a:rPr>
                        <a:t>Injection duration [</a:t>
                      </a:r>
                      <a:r>
                        <a:rPr lang="en-US" sz="1200" u="none" strike="noStrike" noProof="0" dirty="0" err="1">
                          <a:effectLst/>
                        </a:rPr>
                        <a:t>ms</a:t>
                      </a:r>
                      <a:r>
                        <a:rPr lang="en-US" sz="1200" u="none" strike="noStrike" noProof="0" dirty="0">
                          <a:effectLst/>
                        </a:rPr>
                        <a:t>]</a:t>
                      </a:r>
                      <a:endParaRPr lang="en-US" sz="1200" b="0" i="0" u="none" strike="noStrike" noProof="0" dirty="0">
                        <a:solidFill>
                          <a:srgbClr val="000000"/>
                        </a:solidFill>
                        <a:effectLst/>
                        <a:latin typeface="Calibri" panose="020F0502020204030204" pitchFamily="34" charset="0"/>
                      </a:endParaRPr>
                    </a:p>
                  </a:txBody>
                  <a:tcPr marL="2674" marR="2674" marT="2674" marB="0" anchor="b"/>
                </a:tc>
                <a:extLst>
                  <a:ext uri="{0D108BD9-81ED-4DB2-BD59-A6C34878D82A}">
                    <a16:rowId xmlns:a16="http://schemas.microsoft.com/office/drawing/2014/main" val="13354238"/>
                  </a:ext>
                </a:extLst>
              </a:tr>
              <a:tr h="231091">
                <a:tc rowSpan="3">
                  <a:txBody>
                    <a:bodyPr/>
                    <a:lstStyle/>
                    <a:p>
                      <a:pPr marL="72000" marR="0" lvl="0" indent="0" algn="l" defTabSz="457200" rtl="0" eaLnBrk="1" fontAlgn="b" latinLnBrk="0" hangingPunct="1">
                        <a:lnSpc>
                          <a:spcPct val="100000"/>
                        </a:lnSpc>
                        <a:spcBef>
                          <a:spcPts val="0"/>
                        </a:spcBef>
                        <a:spcAft>
                          <a:spcPts val="0"/>
                        </a:spcAft>
                        <a:buClrTx/>
                        <a:buSzTx/>
                        <a:buFontTx/>
                        <a:buNone/>
                        <a:tabLst/>
                        <a:defRPr/>
                      </a:pPr>
                      <a:r>
                        <a:rPr lang="en-US" sz="1200" u="none" strike="noStrike" noProof="0" dirty="0">
                          <a:effectLst/>
                        </a:rPr>
                        <a:t>M (1</a:t>
                      </a:r>
                      <a:r>
                        <a:rPr lang="en-US" sz="1200" u="none" strike="noStrike" noProof="0" dirty="0">
                          <a:solidFill>
                            <a:schemeClr val="bg1">
                              <a:lumMod val="75000"/>
                            </a:schemeClr>
                          </a:solidFill>
                          <a:effectLst/>
                        </a:rPr>
                        <a:t>,8</a:t>
                      </a:r>
                      <a:r>
                        <a:rPr lang="en-US" sz="1200" u="none" strike="noStrike" noProof="0" dirty="0">
                          <a:effectLst/>
                        </a:rPr>
                        <a:t>)</a:t>
                      </a:r>
                    </a:p>
                    <a:p>
                      <a:pPr marL="72000" marR="0" lvl="0" indent="0" algn="l" defTabSz="457200" rtl="0" eaLnBrk="1" fontAlgn="b" latinLnBrk="0" hangingPunct="1">
                        <a:lnSpc>
                          <a:spcPct val="100000"/>
                        </a:lnSpc>
                        <a:spcBef>
                          <a:spcPts val="0"/>
                        </a:spcBef>
                        <a:spcAft>
                          <a:spcPts val="0"/>
                        </a:spcAft>
                        <a:buClrTx/>
                        <a:buSzTx/>
                        <a:buFontTx/>
                        <a:buNone/>
                        <a:tabLst/>
                        <a:defRPr/>
                      </a:pPr>
                      <a:endParaRPr lang="en-US" sz="1200" b="0" i="0" u="none" strike="noStrike" noProof="0" dirty="0">
                        <a:solidFill>
                          <a:srgbClr val="000000"/>
                        </a:solidFill>
                        <a:effectLst/>
                        <a:latin typeface="Calibri" panose="020F0502020204030204" pitchFamily="34" charset="0"/>
                      </a:endParaRPr>
                    </a:p>
                  </a:txBody>
                  <a:tcPr marL="2674" marR="2674" marT="2674" marB="0" anchor="ctr"/>
                </a:tc>
                <a:tc>
                  <a:txBody>
                    <a:bodyPr/>
                    <a:lstStyle/>
                    <a:p>
                      <a:pPr algn="ctr" fontAlgn="b"/>
                      <a:r>
                        <a:rPr lang="en-US" sz="1200" b="0" i="0" u="none" strike="noStrike" noProof="0" dirty="0">
                          <a:solidFill>
                            <a:schemeClr val="tx1">
                              <a:lumMod val="50000"/>
                            </a:schemeClr>
                          </a:solidFill>
                          <a:effectLst/>
                          <a:latin typeface="+mj-lt"/>
                        </a:rPr>
                        <a:t>Ambient fuel</a:t>
                      </a: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293</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b="0" i="0" u="sng" strike="noStrike" noProof="0" dirty="0">
                          <a:solidFill>
                            <a:schemeClr val="tx1">
                              <a:lumMod val="50000"/>
                            </a:schemeClr>
                          </a:solidFill>
                          <a:effectLst/>
                          <a:latin typeface="+mj-lt"/>
                        </a:rPr>
                        <a:t>70</a:t>
                      </a:r>
                      <a:r>
                        <a:rPr lang="en-US" sz="1200" b="0" i="0" u="none" strike="noStrike" noProof="0" dirty="0">
                          <a:solidFill>
                            <a:schemeClr val="tx1">
                              <a:lumMod val="50000"/>
                            </a:schemeClr>
                          </a:solidFill>
                          <a:effectLst/>
                          <a:latin typeface="+mj-lt"/>
                        </a:rPr>
                        <a:t>, </a:t>
                      </a:r>
                      <a:r>
                        <a:rPr lang="en-US" sz="1200" u="none" strike="noStrike" kern="1200" dirty="0">
                          <a:solidFill>
                            <a:schemeClr val="tx1">
                              <a:lumMod val="50000"/>
                            </a:schemeClr>
                          </a:solidFill>
                          <a:effectLst/>
                          <a:latin typeface="+mn-lt"/>
                          <a:ea typeface="+mn-ea"/>
                          <a:cs typeface="+mn-cs"/>
                        </a:rPr>
                        <a:t>150, 200</a:t>
                      </a:r>
                      <a:endParaRPr lang="en-US" sz="1200" b="0" i="0" u="none" strike="noStrike" kern="1200" dirty="0">
                        <a:solidFill>
                          <a:schemeClr val="tx1">
                            <a:lumMod val="50000"/>
                          </a:schemeClr>
                        </a:solidFill>
                        <a:effectLst/>
                        <a:latin typeface="+mn-lt"/>
                        <a:ea typeface="+mn-ea"/>
                        <a:cs typeface="+mn-cs"/>
                      </a:endParaRP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293</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0.5, </a:t>
                      </a:r>
                      <a:r>
                        <a:rPr lang="en-US" sz="1200" u="sng" strike="noStrike" noProof="0" dirty="0">
                          <a:solidFill>
                            <a:schemeClr val="tx1">
                              <a:lumMod val="50000"/>
                            </a:schemeClr>
                          </a:solidFill>
                          <a:effectLst/>
                          <a:latin typeface="+mj-lt"/>
                        </a:rPr>
                        <a:t>1</a:t>
                      </a:r>
                      <a:r>
                        <a:rPr lang="en-US" sz="1200" u="none" strike="noStrike" noProof="0" dirty="0">
                          <a:solidFill>
                            <a:schemeClr val="tx1">
                              <a:lumMod val="50000"/>
                            </a:schemeClr>
                          </a:solidFill>
                          <a:effectLst/>
                          <a:latin typeface="+mj-lt"/>
                        </a:rPr>
                        <a:t>, 7, 15</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algn="ctr" fontAlgn="b"/>
                      <a:r>
                        <a:rPr lang="en-US" sz="1200" b="0" i="0" u="none" strike="noStrike" noProof="0" dirty="0">
                          <a:solidFill>
                            <a:schemeClr val="tx1">
                              <a:lumMod val="50000"/>
                            </a:schemeClr>
                          </a:solidFill>
                          <a:effectLst/>
                          <a:latin typeface="+mj-lt"/>
                        </a:rPr>
                        <a:t>varies</a:t>
                      </a:r>
                    </a:p>
                  </a:txBody>
                  <a:tcPr marL="2674" marR="2674" marT="2674"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kern="1200" noProof="0" dirty="0">
                          <a:solidFill>
                            <a:schemeClr val="tx1">
                              <a:lumMod val="50000"/>
                            </a:schemeClr>
                          </a:solidFill>
                          <a:effectLst/>
                          <a:latin typeface="+mn-lt"/>
                          <a:ea typeface="+mn-ea"/>
                          <a:cs typeface="+mn-cs"/>
                        </a:rPr>
                        <a:t>21 (*)</a:t>
                      </a:r>
                      <a:endParaRPr lang="en-US" sz="1200" b="0" i="0" u="none" strike="noStrike" kern="1200" noProof="0" dirty="0">
                        <a:solidFill>
                          <a:schemeClr val="tx1">
                            <a:lumMod val="50000"/>
                          </a:schemeClr>
                        </a:solidFill>
                        <a:effectLst/>
                        <a:latin typeface="+mn-lt"/>
                        <a:ea typeface="+mn-ea"/>
                        <a:cs typeface="+mn-cs"/>
                      </a:endParaRP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&gt; 1</a:t>
                      </a:r>
                      <a:endParaRPr lang="en-US" sz="1200" b="0" i="0" u="none" strike="noStrike" noProof="0" dirty="0">
                        <a:solidFill>
                          <a:schemeClr val="tx1">
                            <a:lumMod val="50000"/>
                          </a:schemeClr>
                        </a:solidFill>
                        <a:effectLst/>
                        <a:latin typeface="+mj-lt"/>
                      </a:endParaRPr>
                    </a:p>
                  </a:txBody>
                  <a:tcPr marL="2674" marR="2674" marT="2674" marB="0" anchor="b"/>
                </a:tc>
                <a:extLst>
                  <a:ext uri="{0D108BD9-81ED-4DB2-BD59-A6C34878D82A}">
                    <a16:rowId xmlns:a16="http://schemas.microsoft.com/office/drawing/2014/main" val="889572508"/>
                  </a:ext>
                </a:extLst>
              </a:tr>
              <a:tr h="231091">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2674" marR="2674" marT="2674" marB="0" anchor="b"/>
                </a:tc>
                <a:tc>
                  <a:txBody>
                    <a:bodyPr/>
                    <a:lstStyle/>
                    <a:p>
                      <a:pPr algn="ctr" fontAlgn="b"/>
                      <a:r>
                        <a:rPr lang="en-US" sz="1200" b="0" i="0" u="none" strike="noStrike" noProof="0" dirty="0">
                          <a:solidFill>
                            <a:schemeClr val="tx1">
                              <a:lumMod val="50000"/>
                            </a:schemeClr>
                          </a:solidFill>
                          <a:effectLst/>
                          <a:latin typeface="+mj-lt"/>
                        </a:rPr>
                        <a:t>Cold/Hot fuel</a:t>
                      </a: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253, 323, 373</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algn="ctr" fontAlgn="b"/>
                      <a:r>
                        <a:rPr lang="en-US" sz="1200" b="0" i="0" u="none" strike="noStrike" noProof="0" dirty="0">
                          <a:solidFill>
                            <a:schemeClr val="tx1">
                              <a:lumMod val="50000"/>
                            </a:schemeClr>
                          </a:solidFill>
                          <a:effectLst/>
                          <a:latin typeface="+mj-lt"/>
                        </a:rPr>
                        <a:t>70, 150</a:t>
                      </a:r>
                    </a:p>
                  </a:txBody>
                  <a:tcPr marL="2674" marR="2674" marT="2674" marB="0" anchor="b"/>
                </a:tc>
                <a:tc>
                  <a:txBody>
                    <a:bodyPr/>
                    <a:lstStyle/>
                    <a:p>
                      <a:pPr algn="ctr" fontAlgn="b"/>
                      <a:r>
                        <a:rPr lang="en-US" sz="1200" u="none" strike="noStrike" kern="1200" noProof="0" dirty="0">
                          <a:solidFill>
                            <a:schemeClr val="tx1">
                              <a:lumMod val="50000"/>
                            </a:schemeClr>
                          </a:solidFill>
                          <a:effectLst/>
                          <a:latin typeface="+mn-lt"/>
                          <a:ea typeface="+mn-ea"/>
                          <a:cs typeface="+mn-cs"/>
                        </a:rPr>
                        <a:t>293</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1</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algn="ctr" fontAlgn="b"/>
                      <a:r>
                        <a:rPr lang="en-US" sz="1200" b="0" i="0" u="none" strike="noStrike" kern="1200" noProof="0" dirty="0">
                          <a:solidFill>
                            <a:schemeClr val="tx1">
                              <a:lumMod val="50000"/>
                            </a:schemeClr>
                          </a:solidFill>
                          <a:effectLst/>
                          <a:latin typeface="+mn-lt"/>
                          <a:ea typeface="+mn-ea"/>
                          <a:cs typeface="+mn-cs"/>
                        </a:rPr>
                        <a:t>-</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kern="1200" noProof="0" dirty="0">
                          <a:solidFill>
                            <a:schemeClr val="tx1">
                              <a:lumMod val="50000"/>
                            </a:schemeClr>
                          </a:solidFill>
                          <a:effectLst/>
                          <a:latin typeface="+mn-lt"/>
                          <a:ea typeface="+mn-ea"/>
                          <a:cs typeface="+mn-cs"/>
                        </a:rPr>
                        <a:t>21 (*)</a:t>
                      </a:r>
                      <a:endParaRPr lang="en-US" sz="1200" b="0" i="0" u="none" strike="noStrike" kern="1200" noProof="0" dirty="0">
                        <a:solidFill>
                          <a:schemeClr val="tx1">
                            <a:lumMod val="50000"/>
                          </a:schemeClr>
                        </a:solidFill>
                        <a:effectLst/>
                        <a:latin typeface="+mn-lt"/>
                        <a:ea typeface="+mn-ea"/>
                        <a:cs typeface="+mn-cs"/>
                      </a:endParaRP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&gt; 1</a:t>
                      </a:r>
                      <a:endParaRPr lang="en-US" sz="1200" b="0" i="0" u="none" strike="noStrike" noProof="0" dirty="0">
                        <a:solidFill>
                          <a:schemeClr val="tx1">
                            <a:lumMod val="50000"/>
                          </a:schemeClr>
                        </a:solidFill>
                        <a:effectLst/>
                        <a:latin typeface="+mj-lt"/>
                      </a:endParaRPr>
                    </a:p>
                  </a:txBody>
                  <a:tcPr marL="2674" marR="2674" marT="2674" marB="0" anchor="b"/>
                </a:tc>
                <a:extLst>
                  <a:ext uri="{0D108BD9-81ED-4DB2-BD59-A6C34878D82A}">
                    <a16:rowId xmlns:a16="http://schemas.microsoft.com/office/drawing/2014/main" val="1191041246"/>
                  </a:ext>
                </a:extLst>
              </a:tr>
              <a:tr h="231091">
                <a:tc vMerge="1">
                  <a:txBody>
                    <a:bodyPr/>
                    <a:lstStyle/>
                    <a:p>
                      <a:endParaRPr lang="en-US"/>
                    </a:p>
                  </a:txBody>
                  <a:tcPr/>
                </a:tc>
                <a:tc>
                  <a:txBody>
                    <a:bodyPr/>
                    <a:lstStyle/>
                    <a:p>
                      <a:pPr algn="ctr" fontAlgn="b"/>
                      <a:r>
                        <a:rPr lang="en-US" sz="1200" b="0" i="0" u="none" strike="noStrike" noProof="0" dirty="0">
                          <a:solidFill>
                            <a:schemeClr val="tx1">
                              <a:lumMod val="50000"/>
                            </a:schemeClr>
                          </a:solidFill>
                          <a:effectLst/>
                          <a:latin typeface="+mj-lt"/>
                        </a:rPr>
                        <a:t>Hot </a:t>
                      </a:r>
                      <a:r>
                        <a:rPr lang="en-US" sz="1200" b="0" i="0" u="none" strike="noStrike" kern="1200" noProof="0" dirty="0">
                          <a:solidFill>
                            <a:schemeClr val="tx1">
                              <a:lumMod val="50000"/>
                            </a:schemeClr>
                          </a:solidFill>
                          <a:effectLst/>
                          <a:latin typeface="+mn-lt"/>
                          <a:ea typeface="+mn-ea"/>
                          <a:cs typeface="+mn-cs"/>
                        </a:rPr>
                        <a:t>fuel, high back-press.</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noProof="0" dirty="0">
                          <a:solidFill>
                            <a:schemeClr val="tx1">
                              <a:lumMod val="50000"/>
                            </a:schemeClr>
                          </a:solidFill>
                          <a:effectLst/>
                          <a:latin typeface="+mj-lt"/>
                        </a:rPr>
                        <a:t>373</a:t>
                      </a:r>
                    </a:p>
                  </a:txBody>
                  <a:tcPr marL="2674" marR="2674" marT="2674" marB="0" anchor="b"/>
                </a:tc>
                <a:tc>
                  <a:txBody>
                    <a:bodyPr/>
                    <a:lstStyle/>
                    <a:p>
                      <a:pPr algn="ctr" fontAlgn="b"/>
                      <a:r>
                        <a:rPr lang="en-US" sz="1200" b="0" i="0" u="none" strike="noStrike" noProof="0" dirty="0">
                          <a:solidFill>
                            <a:schemeClr val="tx1">
                              <a:lumMod val="50000"/>
                            </a:schemeClr>
                          </a:solidFill>
                          <a:effectLst/>
                          <a:latin typeface="+mj-lt"/>
                        </a:rPr>
                        <a:t>150</a:t>
                      </a:r>
                    </a:p>
                  </a:txBody>
                  <a:tcPr marL="2674" marR="2674" marT="2674" marB="0" anchor="b"/>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b="0" i="0" u="none" strike="noStrike" noProof="0" dirty="0">
                          <a:solidFill>
                            <a:schemeClr val="tx1">
                              <a:lumMod val="50000"/>
                            </a:schemeClr>
                          </a:solidFill>
                          <a:effectLst/>
                          <a:latin typeface="+mj-lt"/>
                        </a:rPr>
                        <a:t>293</a:t>
                      </a:r>
                    </a:p>
                  </a:txBody>
                  <a:tcPr marL="2674" marR="2674" marT="2674" marB="0" anchor="b"/>
                </a:tc>
                <a:tc>
                  <a:txBody>
                    <a:bodyPr/>
                    <a:lstStyle/>
                    <a:p>
                      <a:pPr algn="ctr" fontAlgn="b"/>
                      <a:r>
                        <a:rPr lang="en-US" sz="1200" b="0" i="0" u="none" strike="noStrike" noProof="0" dirty="0">
                          <a:solidFill>
                            <a:schemeClr val="tx1">
                              <a:lumMod val="50000"/>
                            </a:schemeClr>
                          </a:solidFill>
                          <a:effectLst/>
                          <a:latin typeface="+mj-lt"/>
                        </a:rPr>
                        <a:t>6</a:t>
                      </a:r>
                    </a:p>
                  </a:txBody>
                  <a:tcPr marL="2674" marR="2674" marT="2674" marB="0" anchor="b"/>
                </a:tc>
                <a:tc>
                  <a:txBody>
                    <a:bodyPr/>
                    <a:lstStyle/>
                    <a:p>
                      <a:pPr algn="ctr" fontAlgn="b"/>
                      <a:r>
                        <a:rPr lang="en-US" sz="1200" b="0" i="0" u="none" strike="noStrike" noProof="0" dirty="0">
                          <a:solidFill>
                            <a:schemeClr val="tx1">
                              <a:lumMod val="50000"/>
                            </a:schemeClr>
                          </a:solidFill>
                          <a:effectLst/>
                          <a:latin typeface="+mj-lt"/>
                        </a:rPr>
                        <a:t>-</a:t>
                      </a: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21 </a:t>
                      </a:r>
                      <a:r>
                        <a:rPr lang="en-US" sz="1200" u="none" strike="noStrike" kern="1200" noProof="0" dirty="0">
                          <a:solidFill>
                            <a:schemeClr val="tx1">
                              <a:lumMod val="50000"/>
                            </a:schemeClr>
                          </a:solidFill>
                          <a:effectLst/>
                          <a:latin typeface="+mn-lt"/>
                          <a:ea typeface="+mn-ea"/>
                          <a:cs typeface="+mn-cs"/>
                        </a:rPr>
                        <a:t>(*)</a:t>
                      </a:r>
                      <a:endParaRPr lang="en-US" sz="1200" b="0" i="0" u="none" strike="noStrike" noProof="0" dirty="0">
                        <a:solidFill>
                          <a:schemeClr val="tx1">
                            <a:lumMod val="50000"/>
                          </a:schemeClr>
                        </a:solidFill>
                        <a:effectLst/>
                        <a:latin typeface="+mj-lt"/>
                      </a:endParaRPr>
                    </a:p>
                  </a:txBody>
                  <a:tcPr marL="2674" marR="2674" marT="2674" marB="0" anchor="b"/>
                </a:tc>
                <a:tc>
                  <a:txBody>
                    <a:bodyPr/>
                    <a:lstStyle/>
                    <a:p>
                      <a:pPr algn="ctr" fontAlgn="b"/>
                      <a:r>
                        <a:rPr lang="en-US" sz="1200" u="none" strike="noStrike" noProof="0" dirty="0">
                          <a:solidFill>
                            <a:schemeClr val="tx1">
                              <a:lumMod val="50000"/>
                            </a:schemeClr>
                          </a:solidFill>
                          <a:effectLst/>
                          <a:latin typeface="+mj-lt"/>
                        </a:rPr>
                        <a:t>&gt; 1 </a:t>
                      </a:r>
                      <a:endParaRPr lang="en-US" sz="1200" b="0" i="0" u="none" strike="noStrike" noProof="0" dirty="0">
                        <a:solidFill>
                          <a:schemeClr val="tx1">
                            <a:lumMod val="50000"/>
                          </a:schemeClr>
                        </a:solidFill>
                        <a:effectLst/>
                        <a:latin typeface="+mj-lt"/>
                      </a:endParaRPr>
                    </a:p>
                  </a:txBody>
                  <a:tcPr marL="2674" marR="2674" marT="2674" marB="0" anchor="b"/>
                </a:tc>
                <a:extLst>
                  <a:ext uri="{0D108BD9-81ED-4DB2-BD59-A6C34878D82A}">
                    <a16:rowId xmlns:a16="http://schemas.microsoft.com/office/drawing/2014/main" val="630861347"/>
                  </a:ext>
                </a:extLst>
              </a:tr>
              <a:tr h="0">
                <a:tc rowSpan="2">
                  <a:txBody>
                    <a:bodyPr/>
                    <a:lstStyle/>
                    <a:p>
                      <a:pPr marL="72000" algn="l" fontAlgn="b"/>
                      <a:r>
                        <a:rPr lang="en-US" sz="1200" u="none" strike="noStrike" noProof="0" dirty="0">
                          <a:effectLst/>
                        </a:rPr>
                        <a:t>D</a:t>
                      </a:r>
                    </a:p>
                  </a:txBody>
                  <a:tcPr marL="2674" marR="2674" marT="2674" marB="0" anchor="ctr"/>
                </a:tc>
                <a:tc>
                  <a:txBody>
                    <a:bodyPr/>
                    <a:lstStyle/>
                    <a:p>
                      <a:pPr algn="ctr" fontAlgn="b"/>
                      <a:r>
                        <a:rPr lang="en-US" sz="1200" b="0" i="0" u="none" strike="noStrike" noProof="0" dirty="0">
                          <a:solidFill>
                            <a:schemeClr val="tx1">
                              <a:lumMod val="50000"/>
                            </a:schemeClr>
                          </a:solidFill>
                          <a:effectLst/>
                          <a:latin typeface="+mj-lt"/>
                        </a:rPr>
                        <a:t>Compression Ignition Mode</a:t>
                      </a:r>
                    </a:p>
                    <a:p>
                      <a:pPr algn="ctr" fontAlgn="b"/>
                      <a:r>
                        <a:rPr lang="en-US" sz="1200" b="0" i="0" u="none" strike="noStrike" noProof="0" dirty="0">
                          <a:solidFill>
                            <a:schemeClr val="tx1">
                              <a:lumMod val="50000"/>
                            </a:schemeClr>
                          </a:solidFill>
                          <a:effectLst/>
                          <a:latin typeface="+mj-lt"/>
                        </a:rPr>
                        <a:t>(dual-fuel)</a:t>
                      </a:r>
                    </a:p>
                  </a:txBody>
                  <a:tcPr marL="2674" marR="2674" marT="2674" marB="0" anchor="ctr"/>
                </a:tc>
                <a:tc>
                  <a:txBody>
                    <a:bodyPr/>
                    <a:lstStyle/>
                    <a:p>
                      <a:pPr algn="ctr" fontAlgn="b"/>
                      <a:r>
                        <a:rPr lang="en-US" sz="1200" u="none" strike="noStrike" noProof="0" dirty="0">
                          <a:solidFill>
                            <a:schemeClr val="tx1">
                              <a:lumMod val="50000"/>
                            </a:schemeClr>
                          </a:solidFill>
                          <a:effectLst/>
                          <a:latin typeface="+mj-lt"/>
                        </a:rPr>
                        <a:t>298</a:t>
                      </a:r>
                    </a:p>
                    <a:p>
                      <a:pPr algn="ctr" fontAlgn="b"/>
                      <a:r>
                        <a:rPr lang="en-US" sz="1200" b="0" i="0" u="none" strike="noStrike" noProof="0" dirty="0">
                          <a:solidFill>
                            <a:schemeClr val="tx1">
                              <a:lumMod val="50000"/>
                            </a:schemeClr>
                          </a:solidFill>
                          <a:effectLst/>
                          <a:latin typeface="+mj-lt"/>
                        </a:rPr>
                        <a:t>289</a:t>
                      </a:r>
                    </a:p>
                  </a:txBody>
                  <a:tcPr marL="2674" marR="2674" marT="2674" marB="0" anchor="ctr"/>
                </a:tc>
                <a:tc>
                  <a:txBody>
                    <a:bodyPr/>
                    <a:lstStyle/>
                    <a:p>
                      <a:pPr algn="ctr" fontAlgn="b"/>
                      <a:r>
                        <a:rPr lang="en-US" sz="1200" u="none" strike="noStrike" noProof="0" dirty="0">
                          <a:solidFill>
                            <a:schemeClr val="tx1">
                              <a:lumMod val="50000"/>
                            </a:schemeClr>
                          </a:solidFill>
                          <a:effectLst/>
                          <a:latin typeface="+mj-lt"/>
                        </a:rPr>
                        <a:t>400</a:t>
                      </a:r>
                    </a:p>
                    <a:p>
                      <a:pPr algn="ctr" fontAlgn="b"/>
                      <a:r>
                        <a:rPr lang="en-US" sz="1200" u="none" strike="noStrike" noProof="0" dirty="0">
                          <a:solidFill>
                            <a:schemeClr val="tx1">
                              <a:lumMod val="50000"/>
                            </a:schemeClr>
                          </a:solidFill>
                          <a:effectLst/>
                          <a:latin typeface="+mj-lt"/>
                        </a:rPr>
                        <a:t>600</a:t>
                      </a:r>
                    </a:p>
                    <a:p>
                      <a:pPr algn="ctr" fontAlgn="b"/>
                      <a:r>
                        <a:rPr lang="en-US" sz="1200" u="none" strike="noStrike" noProof="0" dirty="0">
                          <a:solidFill>
                            <a:schemeClr val="tx1">
                              <a:lumMod val="50000"/>
                            </a:schemeClr>
                          </a:solidFill>
                          <a:effectLst/>
                          <a:latin typeface="+mj-lt"/>
                        </a:rPr>
                        <a:t>800</a:t>
                      </a:r>
                    </a:p>
                  </a:txBody>
                  <a:tcPr marL="2674" marR="2674" marT="2674" marB="0" anchor="ctr"/>
                </a:tc>
                <a:tc>
                  <a:txBody>
                    <a:bodyPr/>
                    <a:lstStyle/>
                    <a:p>
                      <a:pPr algn="ctr" fontAlgn="b"/>
                      <a:r>
                        <a:rPr lang="en-US" sz="1200" u="none" strike="noStrike" noProof="0" dirty="0">
                          <a:solidFill>
                            <a:schemeClr val="tx1">
                              <a:lumMod val="50000"/>
                            </a:schemeClr>
                          </a:solidFill>
                          <a:effectLst/>
                          <a:latin typeface="+mj-lt"/>
                        </a:rPr>
                        <a:t>900, 1000</a:t>
                      </a:r>
                    </a:p>
                  </a:txBody>
                  <a:tcPr marL="2674" marR="2674" marT="2674" marB="0" anchor="ctr"/>
                </a:tc>
                <a:tc>
                  <a:txBody>
                    <a:bodyPr/>
                    <a:lstStyle/>
                    <a:p>
                      <a:pPr algn="ctr" fontAlgn="b"/>
                      <a:r>
                        <a:rPr lang="en-US" sz="1200" b="0" i="0" u="none" strike="noStrike" noProof="0" dirty="0">
                          <a:solidFill>
                            <a:schemeClr val="tx1">
                              <a:lumMod val="50000"/>
                            </a:schemeClr>
                          </a:solidFill>
                          <a:effectLst/>
                          <a:latin typeface="+mj-lt"/>
                        </a:rPr>
                        <a:t>varies</a:t>
                      </a:r>
                    </a:p>
                  </a:txBody>
                  <a:tcPr marL="2674" marR="2674" marT="2674" marB="0" anchor="ctr"/>
                </a:tc>
                <a:tc>
                  <a:txBody>
                    <a:bodyPr/>
                    <a:lstStyle/>
                    <a:p>
                      <a:pPr algn="ctr" fontAlgn="b"/>
                      <a:r>
                        <a:rPr lang="en-US" sz="1200" u="none" strike="noStrike" noProof="0" dirty="0">
                          <a:solidFill>
                            <a:schemeClr val="tx1">
                              <a:lumMod val="50000"/>
                            </a:schemeClr>
                          </a:solidFill>
                          <a:effectLst/>
                          <a:latin typeface="+mj-lt"/>
                        </a:rPr>
                        <a:t>22.8</a:t>
                      </a:r>
                      <a:endParaRPr lang="en-US" sz="1200" b="0" i="0" u="none" strike="noStrike" noProof="0" dirty="0">
                        <a:solidFill>
                          <a:schemeClr val="tx1">
                            <a:lumMod val="50000"/>
                          </a:schemeClr>
                        </a:solidFill>
                        <a:effectLst/>
                        <a:latin typeface="+mj-lt"/>
                      </a:endParaRPr>
                    </a:p>
                  </a:txBody>
                  <a:tcPr marL="2674" marR="2674" marT="2674" marB="0" anchor="ctr"/>
                </a:tc>
                <a:tc>
                  <a:txBody>
                    <a:bodyPr/>
                    <a:lstStyle/>
                    <a:p>
                      <a:pPr algn="ctr" fontAlgn="b"/>
                      <a:r>
                        <a:rPr lang="en-US" sz="1200" u="none" strike="noStrike" noProof="0" dirty="0">
                          <a:solidFill>
                            <a:schemeClr val="tx1">
                              <a:lumMod val="50000"/>
                            </a:schemeClr>
                          </a:solidFill>
                          <a:effectLst/>
                          <a:latin typeface="+mj-lt"/>
                        </a:rPr>
                        <a:t>0, 21</a:t>
                      </a:r>
                    </a:p>
                  </a:txBody>
                  <a:tcPr marL="2674" marR="2674" marT="2674" marB="0" anchor="ctr"/>
                </a:tc>
                <a:tc>
                  <a:txBody>
                    <a:bodyPr/>
                    <a:lstStyle/>
                    <a:p>
                      <a:pPr algn="ctr" fontAlgn="b"/>
                      <a:r>
                        <a:rPr lang="en-US" sz="1200" u="none" strike="noStrike" noProof="0" dirty="0">
                          <a:solidFill>
                            <a:schemeClr val="tx1">
                              <a:lumMod val="50000"/>
                            </a:schemeClr>
                          </a:solidFill>
                          <a:effectLst/>
                          <a:latin typeface="+mj-lt"/>
                        </a:rPr>
                        <a:t>3</a:t>
                      </a:r>
                      <a:endParaRPr lang="en-US" sz="1200" b="0" i="0" u="none" strike="noStrike" noProof="0" dirty="0">
                        <a:solidFill>
                          <a:schemeClr val="tx1">
                            <a:lumMod val="50000"/>
                          </a:schemeClr>
                        </a:solidFill>
                        <a:effectLst/>
                        <a:latin typeface="+mj-lt"/>
                      </a:endParaRPr>
                    </a:p>
                  </a:txBody>
                  <a:tcPr marL="2674" marR="2674" marT="2674" marB="0" anchor="ctr"/>
                </a:tc>
                <a:extLst>
                  <a:ext uri="{0D108BD9-81ED-4DB2-BD59-A6C34878D82A}">
                    <a16:rowId xmlns:a16="http://schemas.microsoft.com/office/drawing/2014/main" val="751782615"/>
                  </a:ext>
                </a:extLst>
              </a:tr>
              <a:tr h="0">
                <a:tc vMerge="1">
                  <a:txBody>
                    <a:bodyPr/>
                    <a:lstStyle/>
                    <a:p>
                      <a:pPr marL="72000" algn="l" fontAlgn="b"/>
                      <a:endParaRPr lang="en-US" sz="1200" u="none" strike="noStrike" noProof="0" dirty="0">
                        <a:effectLst/>
                      </a:endParaRPr>
                    </a:p>
                  </a:txBody>
                  <a:tcPr marL="2674" marR="2674" marT="2674" marB="0" anchor="ctr"/>
                </a:tc>
                <a:tc>
                  <a:txBody>
                    <a:bodyPr/>
                    <a:lstStyle/>
                    <a:p>
                      <a:pPr algn="ctr" fontAlgn="b"/>
                      <a:r>
                        <a:rPr lang="en-US" sz="1200" b="0" i="0" u="none" strike="noStrike" kern="1200" noProof="0" dirty="0">
                          <a:solidFill>
                            <a:schemeClr val="tx1">
                              <a:lumMod val="50000"/>
                            </a:schemeClr>
                          </a:solidFill>
                          <a:effectLst/>
                          <a:latin typeface="+mn-lt"/>
                          <a:ea typeface="+mn-ea"/>
                          <a:cs typeface="+mn-cs"/>
                        </a:rPr>
                        <a:t>Only NH</a:t>
                      </a:r>
                      <a:r>
                        <a:rPr lang="en-US" sz="1200" b="0" i="0" u="none" strike="noStrike" kern="1200" baseline="-25000" noProof="0" dirty="0">
                          <a:solidFill>
                            <a:schemeClr val="tx1">
                              <a:lumMod val="50000"/>
                            </a:schemeClr>
                          </a:solidFill>
                          <a:effectLst/>
                          <a:latin typeface="+mn-lt"/>
                          <a:ea typeface="+mn-ea"/>
                          <a:cs typeface="+mn-cs"/>
                        </a:rPr>
                        <a:t>3</a:t>
                      </a:r>
                    </a:p>
                  </a:txBody>
                  <a:tcPr marL="2674" marR="2674" marT="2674" marB="0" anchor="ctr"/>
                </a:tc>
                <a:tc>
                  <a:txBody>
                    <a:bodyPr/>
                    <a:lstStyle/>
                    <a:p>
                      <a:pPr algn="ctr" fontAlgn="b"/>
                      <a:r>
                        <a:rPr lang="en-US" sz="1200" b="0" i="0" u="none" strike="noStrike" noProof="0" dirty="0">
                          <a:solidFill>
                            <a:schemeClr val="tx1">
                              <a:lumMod val="50000"/>
                            </a:schemeClr>
                          </a:solidFill>
                          <a:effectLst/>
                          <a:latin typeface="+mj-lt"/>
                        </a:rPr>
                        <a:t>298</a:t>
                      </a:r>
                    </a:p>
                  </a:txBody>
                  <a:tcPr marL="2674" marR="2674" marT="2674" marB="0" anchor="ctr"/>
                </a:tc>
                <a:tc>
                  <a:txBody>
                    <a:bodyPr/>
                    <a:lstStyle/>
                    <a:p>
                      <a:pPr algn="ctr" fontAlgn="b"/>
                      <a:r>
                        <a:rPr lang="en-US" sz="1200" u="none" strike="noStrike" kern="1200" noProof="0" dirty="0">
                          <a:solidFill>
                            <a:schemeClr val="bg1">
                              <a:lumMod val="50000"/>
                            </a:schemeClr>
                          </a:solidFill>
                          <a:effectLst/>
                          <a:latin typeface="+mj-lt"/>
                          <a:ea typeface="+mn-ea"/>
                          <a:cs typeface="+mn-cs"/>
                        </a:rPr>
                        <a:t>1500 (**)</a:t>
                      </a:r>
                    </a:p>
                  </a:txBody>
                  <a:tcPr marL="2674" marR="2674" marT="2674" marB="0"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kern="1200" noProof="0" dirty="0">
                          <a:solidFill>
                            <a:schemeClr val="bg1">
                              <a:lumMod val="50000"/>
                            </a:schemeClr>
                          </a:solidFill>
                          <a:effectLst/>
                          <a:latin typeface="+mn-lt"/>
                          <a:ea typeface="+mn-ea"/>
                          <a:cs typeface="+mn-cs"/>
                        </a:rPr>
                        <a:t>1400, 1500 (**)</a:t>
                      </a:r>
                    </a:p>
                  </a:txBody>
                  <a:tcPr marL="2674" marR="2674" marT="2674" marB="0"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b="0" i="0" u="none" strike="noStrike" kern="1200" noProof="0" dirty="0">
                          <a:solidFill>
                            <a:schemeClr val="tx1">
                              <a:lumMod val="50000"/>
                            </a:schemeClr>
                          </a:solidFill>
                          <a:effectLst/>
                          <a:latin typeface="+mn-lt"/>
                          <a:ea typeface="+mn-ea"/>
                          <a:cs typeface="+mn-cs"/>
                        </a:rPr>
                        <a:t>varies</a:t>
                      </a:r>
                    </a:p>
                  </a:txBody>
                  <a:tcPr marL="2674" marR="2674" marT="2674" marB="0"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kern="1200" noProof="0" dirty="0">
                          <a:solidFill>
                            <a:schemeClr val="tx1">
                              <a:lumMod val="50000"/>
                            </a:schemeClr>
                          </a:solidFill>
                          <a:effectLst/>
                          <a:latin typeface="+mn-lt"/>
                          <a:ea typeface="+mn-ea"/>
                          <a:cs typeface="+mn-cs"/>
                        </a:rPr>
                        <a:t>22.8</a:t>
                      </a:r>
                      <a:endParaRPr lang="en-US" sz="1200" b="0" i="0" u="none" strike="noStrike" kern="1200" noProof="0" dirty="0">
                        <a:solidFill>
                          <a:schemeClr val="tx1">
                            <a:lumMod val="50000"/>
                          </a:schemeClr>
                        </a:solidFill>
                        <a:effectLst/>
                        <a:latin typeface="+mn-lt"/>
                        <a:ea typeface="+mn-ea"/>
                        <a:cs typeface="+mn-cs"/>
                      </a:endParaRPr>
                    </a:p>
                  </a:txBody>
                  <a:tcPr marL="2674" marR="2674" marT="2674" marB="0"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u="none" strike="noStrike" kern="1200" noProof="0" dirty="0">
                          <a:solidFill>
                            <a:schemeClr val="bg1">
                              <a:lumMod val="50000"/>
                            </a:schemeClr>
                          </a:solidFill>
                          <a:effectLst/>
                          <a:latin typeface="+mn-lt"/>
                          <a:ea typeface="+mn-ea"/>
                          <a:cs typeface="+mn-cs"/>
                        </a:rPr>
                        <a:t>15 (**)</a:t>
                      </a:r>
                    </a:p>
                  </a:txBody>
                  <a:tcPr marL="2674" marR="2674" marT="2674" marB="0" anchor="ctr"/>
                </a:tc>
                <a:tc>
                  <a:txBody>
                    <a:bodyPr/>
                    <a:lstStyle/>
                    <a:p>
                      <a:pPr algn="ctr" fontAlgn="b"/>
                      <a:r>
                        <a:rPr lang="en-US" sz="1200" b="0" i="0" u="none" strike="noStrike" noProof="0" dirty="0">
                          <a:solidFill>
                            <a:schemeClr val="tx1">
                              <a:lumMod val="50000"/>
                            </a:schemeClr>
                          </a:solidFill>
                          <a:effectLst/>
                          <a:latin typeface="+mj-lt"/>
                        </a:rPr>
                        <a:t>3</a:t>
                      </a:r>
                    </a:p>
                  </a:txBody>
                  <a:tcPr marL="2674" marR="2674" marT="2674" marB="0" anchor="ctr"/>
                </a:tc>
                <a:extLst>
                  <a:ext uri="{0D108BD9-81ED-4DB2-BD59-A6C34878D82A}">
                    <a16:rowId xmlns:a16="http://schemas.microsoft.com/office/drawing/2014/main" val="110552629"/>
                  </a:ext>
                </a:extLst>
              </a:tr>
            </a:tbl>
          </a:graphicData>
        </a:graphic>
      </p:graphicFrame>
      <p:sp>
        <p:nvSpPr>
          <p:cNvPr id="2" name="Rectangle 1">
            <a:extLst>
              <a:ext uri="{FF2B5EF4-FFF2-40B4-BE49-F238E27FC236}">
                <a16:creationId xmlns:a16="http://schemas.microsoft.com/office/drawing/2014/main" id="{7A87D865-E02D-854F-B060-F0A9A17F163D}"/>
              </a:ext>
            </a:extLst>
          </p:cNvPr>
          <p:cNvSpPr/>
          <p:nvPr/>
        </p:nvSpPr>
        <p:spPr>
          <a:xfrm>
            <a:off x="4365413" y="4595993"/>
            <a:ext cx="816269" cy="49065"/>
          </a:xfrm>
          <a:prstGeom prst="rect">
            <a:avLst/>
          </a:prstGeom>
          <a:solidFill>
            <a:srgbClr val="5EC96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00" dirty="0"/>
              <a:t>3 </a:t>
            </a:r>
            <a:r>
              <a:rPr lang="en-US" sz="800" dirty="0" err="1"/>
              <a:t>ms</a:t>
            </a:r>
            <a:endParaRPr lang="en-US" sz="800" dirty="0"/>
          </a:p>
        </p:txBody>
      </p:sp>
    </p:spTree>
    <p:extLst>
      <p:ext uri="{BB962C8B-B14F-4D97-AF65-F5344CB8AC3E}">
        <p14:creationId xmlns:p14="http://schemas.microsoft.com/office/powerpoint/2010/main" val="2021940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133174-ECA3-4BF1-B38F-4C1B276959D8}"/>
              </a:ext>
            </a:extLst>
          </p:cNvPr>
          <p:cNvSpPr>
            <a:spLocks noGrp="1"/>
          </p:cNvSpPr>
          <p:nvPr>
            <p:ph type="title"/>
          </p:nvPr>
        </p:nvSpPr>
        <p:spPr/>
        <p:txBody>
          <a:bodyPr/>
          <a:lstStyle/>
          <a:p>
            <a:r>
              <a:rPr lang="en-US" noProof="0" dirty="0"/>
              <a:t>CONTENTS</a:t>
            </a:r>
          </a:p>
        </p:txBody>
      </p:sp>
      <p:sp>
        <p:nvSpPr>
          <p:cNvPr id="7" name="Content Placeholder 6">
            <a:extLst>
              <a:ext uri="{FF2B5EF4-FFF2-40B4-BE49-F238E27FC236}">
                <a16:creationId xmlns:a16="http://schemas.microsoft.com/office/drawing/2014/main" id="{728A98A0-8218-4176-8B91-40A92C392647}"/>
              </a:ext>
            </a:extLst>
          </p:cNvPr>
          <p:cNvSpPr>
            <a:spLocks noGrp="1"/>
          </p:cNvSpPr>
          <p:nvPr>
            <p:ph idx="1"/>
          </p:nvPr>
        </p:nvSpPr>
        <p:spPr/>
        <p:txBody>
          <a:bodyPr/>
          <a:lstStyle/>
          <a:p>
            <a:r>
              <a:rPr lang="en-US" noProof="0" dirty="0"/>
              <a:t>Overall Introduction</a:t>
            </a:r>
          </a:p>
          <a:p>
            <a:pPr lvl="1"/>
            <a:endParaRPr lang="en-US" noProof="0" dirty="0"/>
          </a:p>
          <a:p>
            <a:r>
              <a:rPr lang="en-US" noProof="0" dirty="0"/>
              <a:t>Ammonia topics</a:t>
            </a:r>
          </a:p>
          <a:p>
            <a:pPr marL="516732" lvl="1" indent="-342900">
              <a:buFont typeface="+mj-lt"/>
              <a:buAutoNum type="arabicPeriod"/>
            </a:pPr>
            <a:r>
              <a:rPr lang="en-US" noProof="0" dirty="0"/>
              <a:t>Spark Ignition Mode. Internal flow, Non-reacting spray</a:t>
            </a:r>
          </a:p>
          <a:p>
            <a:pPr marL="516732" lvl="1" indent="-342900">
              <a:buFont typeface="+mj-lt"/>
              <a:buAutoNum type="arabicPeriod"/>
            </a:pPr>
            <a:r>
              <a:rPr lang="en-US" noProof="0" dirty="0">
                <a:solidFill>
                  <a:schemeClr val="tx1">
                    <a:lumMod val="20000"/>
                    <a:lumOff val="80000"/>
                  </a:schemeClr>
                </a:solidFill>
              </a:rPr>
              <a:t>Compression Ignition Mode. Non-reacting spray // Combustion</a:t>
            </a:r>
          </a:p>
          <a:p>
            <a:pPr lvl="1"/>
            <a:endParaRPr lang="en-US" noProof="0" dirty="0"/>
          </a:p>
        </p:txBody>
      </p:sp>
    </p:spTree>
    <p:extLst>
      <p:ext uri="{BB962C8B-B14F-4D97-AF65-F5344CB8AC3E}">
        <p14:creationId xmlns:p14="http://schemas.microsoft.com/office/powerpoint/2010/main" val="2524089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A5C8278-55DA-45C6-98F8-E4B447341769}"/>
              </a:ext>
            </a:extLst>
          </p:cNvPr>
          <p:cNvSpPr>
            <a:spLocks noGrp="1"/>
          </p:cNvSpPr>
          <p:nvPr>
            <p:ph type="title"/>
          </p:nvPr>
        </p:nvSpPr>
        <p:spPr/>
        <p:txBody>
          <a:bodyPr/>
          <a:lstStyle/>
          <a:p>
            <a:r>
              <a:rPr lang="en-US" sz="1800" noProof="0" dirty="0"/>
              <a:t>1. </a:t>
            </a:r>
            <a:r>
              <a:rPr lang="en-US" noProof="0" dirty="0"/>
              <a:t>Internal flow, near field, vaporization and mixing 	1/2</a:t>
            </a:r>
          </a:p>
        </p:txBody>
      </p:sp>
      <p:sp>
        <p:nvSpPr>
          <p:cNvPr id="5" name="Marcador de contenido 4">
            <a:extLst>
              <a:ext uri="{FF2B5EF4-FFF2-40B4-BE49-F238E27FC236}">
                <a16:creationId xmlns:a16="http://schemas.microsoft.com/office/drawing/2014/main" id="{66C2A687-A5CE-43A1-8441-7A482EF1828D}"/>
              </a:ext>
            </a:extLst>
          </p:cNvPr>
          <p:cNvSpPr>
            <a:spLocks noGrp="1"/>
          </p:cNvSpPr>
          <p:nvPr>
            <p:ph idx="1"/>
          </p:nvPr>
        </p:nvSpPr>
        <p:spPr>
          <a:xfrm>
            <a:off x="407082" y="827234"/>
            <a:ext cx="8472913" cy="4113306"/>
          </a:xfrm>
        </p:spPr>
        <p:txBody>
          <a:bodyPr vert="horz" lIns="0" tIns="0" rIns="0" bIns="45720" rtlCol="0" anchor="t">
            <a:noAutofit/>
          </a:bodyPr>
          <a:lstStyle/>
          <a:p>
            <a:pPr marL="173355" indent="-173355"/>
            <a:r>
              <a:rPr lang="en-US" sz="1600" b="1" noProof="0" dirty="0"/>
              <a:t>OBJECTIVES</a:t>
            </a:r>
            <a:endParaRPr lang="en-US" sz="1600" b="1" noProof="0" dirty="0">
              <a:cs typeface="Arial"/>
            </a:endParaRPr>
          </a:p>
          <a:p>
            <a:pPr marL="173990" indent="0">
              <a:buNone/>
            </a:pPr>
            <a:r>
              <a:rPr lang="en-US" sz="1600" u="sng" noProof="0" dirty="0">
                <a:ea typeface="+mn-lt"/>
                <a:cs typeface="+mn-lt"/>
              </a:rPr>
              <a:t>Study</a:t>
            </a:r>
            <a:r>
              <a:rPr lang="en-US" sz="1600" noProof="0" dirty="0">
                <a:ea typeface="+mn-lt"/>
                <a:cs typeface="+mn-lt"/>
              </a:rPr>
              <a:t>:</a:t>
            </a:r>
          </a:p>
          <a:p>
            <a:pPr marL="347345" indent="-173355">
              <a:buFont typeface="Arial"/>
              <a:buChar char="–"/>
            </a:pPr>
            <a:r>
              <a:rPr lang="en-US" sz="1600" noProof="0" dirty="0">
                <a:ea typeface="+mn-lt"/>
                <a:cs typeface="+mn-lt"/>
              </a:rPr>
              <a:t>Internal flow and near-field dynamics: primary break-up, cone angle, flash boiling, and related flow features of single-hole vs. multi-hole</a:t>
            </a:r>
          </a:p>
          <a:p>
            <a:pPr marL="173990" indent="0">
              <a:buNone/>
            </a:pPr>
            <a:r>
              <a:rPr lang="en-US" sz="1600" u="sng" noProof="0" dirty="0">
                <a:ea typeface="+mn-lt"/>
                <a:cs typeface="+mn-lt"/>
              </a:rPr>
              <a:t>Parameters</a:t>
            </a:r>
            <a:r>
              <a:rPr lang="en-US" sz="1600" noProof="0" dirty="0">
                <a:ea typeface="+mn-lt"/>
                <a:cs typeface="+mn-lt"/>
              </a:rPr>
              <a:t>:</a:t>
            </a:r>
          </a:p>
          <a:p>
            <a:pPr marL="347345" lvl="1" indent="-173355"/>
            <a:r>
              <a:rPr lang="en-US" sz="1600" noProof="0" dirty="0">
                <a:ea typeface="+mn-lt"/>
                <a:cs typeface="+mn-lt"/>
              </a:rPr>
              <a:t>Effect of ambient pressure</a:t>
            </a:r>
          </a:p>
          <a:p>
            <a:pPr marL="347345" lvl="1" indent="-173355"/>
            <a:r>
              <a:rPr lang="en-US" sz="1600" dirty="0">
                <a:ea typeface="+mn-lt"/>
                <a:cs typeface="+mn-lt"/>
              </a:rPr>
              <a:t>Effect of fuel</a:t>
            </a:r>
            <a:r>
              <a:rPr lang="en-US" sz="1600" noProof="0" dirty="0">
                <a:ea typeface="+mn-lt"/>
                <a:cs typeface="+mn-lt"/>
              </a:rPr>
              <a:t> temperature</a:t>
            </a:r>
            <a:r>
              <a:rPr lang="en-US" sz="1600" dirty="0">
                <a:ea typeface="+mn-lt"/>
                <a:cs typeface="+mn-lt"/>
              </a:rPr>
              <a:t> </a:t>
            </a:r>
            <a:r>
              <a:rPr lang="en-US" sz="1600" noProof="0" dirty="0">
                <a:ea typeface="+mn-lt"/>
                <a:cs typeface="+mn-lt"/>
              </a:rPr>
              <a:t>(cold, ambient, hot)</a:t>
            </a:r>
          </a:p>
          <a:p>
            <a:pPr marL="347345" lvl="1" indent="-173355"/>
            <a:r>
              <a:rPr lang="en-US" sz="1600" noProof="0" dirty="0">
                <a:ea typeface="+mn-lt"/>
                <a:cs typeface="+mn-lt"/>
              </a:rPr>
              <a:t>Effect of injection pressure</a:t>
            </a:r>
          </a:p>
          <a:p>
            <a:pPr marL="173990" lvl="1" indent="0">
              <a:buNone/>
            </a:pPr>
            <a:r>
              <a:rPr lang="en-US" sz="1600" u="sng" noProof="0" dirty="0">
                <a:cs typeface="Arial"/>
              </a:rPr>
              <a:t>Open questions</a:t>
            </a:r>
            <a:r>
              <a:rPr lang="en-US" sz="1600" noProof="0" dirty="0">
                <a:cs typeface="Arial"/>
              </a:rPr>
              <a:t>:</a:t>
            </a:r>
          </a:p>
          <a:p>
            <a:pPr marL="347345" lvl="1" indent="-173355">
              <a:buFont typeface="Arial,Sans-Serif"/>
              <a:buChar char="–"/>
            </a:pPr>
            <a:r>
              <a:rPr lang="en-US" sz="1600" noProof="0" dirty="0">
                <a:cs typeface="Arial"/>
              </a:rPr>
              <a:t>Does flash-boiling always occur? Does it start inside the orifice or externally?</a:t>
            </a:r>
            <a:endParaRPr lang="en-US" sz="1600" noProof="0" dirty="0"/>
          </a:p>
          <a:p>
            <a:pPr marL="347345" lvl="1" indent="-173355">
              <a:buFont typeface="Arial,Sans-Serif"/>
              <a:buChar char="–"/>
            </a:pPr>
            <a:r>
              <a:rPr lang="en-US" sz="1600" noProof="0" dirty="0">
                <a:cs typeface="Arial"/>
              </a:rPr>
              <a:t>How much does jet collapse affect mixing behavior?  (single vs. multi-hole)</a:t>
            </a:r>
          </a:p>
          <a:p>
            <a:pPr marL="347345" lvl="1" indent="-173355">
              <a:buFont typeface="Arial,Sans-Serif"/>
              <a:buChar char="–"/>
            </a:pPr>
            <a:r>
              <a:rPr lang="en-US" sz="1600" noProof="0" dirty="0">
                <a:cs typeface="Arial"/>
              </a:rPr>
              <a:t>Are ammonia liquid properties affecting spray formation and mixing fields, in such a way that new predictive models are needed? </a:t>
            </a:r>
            <a:endParaRPr lang="en-US" sz="1600" noProof="0" dirty="0">
              <a:ea typeface="+mn-lt"/>
              <a:cs typeface="+mn-lt"/>
            </a:endParaRPr>
          </a:p>
          <a:p>
            <a:pPr marL="347345" lvl="1" indent="-173355">
              <a:buFont typeface="Arial,Sans-Serif"/>
            </a:pPr>
            <a:r>
              <a:rPr lang="en-US" sz="1600" noProof="0" dirty="0">
                <a:cs typeface="Arial"/>
              </a:rPr>
              <a:t>Modeling paths: dense-fluid, thermodynamic break-up</a:t>
            </a:r>
            <a:r>
              <a:rPr lang="en-US" sz="1600" dirty="0">
                <a:cs typeface="Arial"/>
              </a:rPr>
              <a:t>, mechanical break-up, </a:t>
            </a:r>
            <a:r>
              <a:rPr lang="en-US" sz="1600" noProof="0" dirty="0">
                <a:cs typeface="Arial"/>
              </a:rPr>
              <a:t> evap.? </a:t>
            </a:r>
          </a:p>
          <a:p>
            <a:pPr marL="347345" lvl="1" indent="-173355">
              <a:buFont typeface="Arial,Sans-Serif"/>
            </a:pPr>
            <a:r>
              <a:rPr lang="en-US" sz="1600" noProof="0" dirty="0">
                <a:cs typeface="Arial"/>
              </a:rPr>
              <a:t>What minimum temperature do we reach? Does it get compensated heating the fuel? Does it change with </a:t>
            </a:r>
            <a:r>
              <a:rPr lang="en-US" sz="1600" noProof="0">
                <a:cs typeface="Arial"/>
              </a:rPr>
              <a:t>ambient conditions?</a:t>
            </a:r>
            <a:endParaRPr lang="en-US" sz="1600" noProof="0" dirty="0">
              <a:cs typeface="Arial"/>
            </a:endParaRPr>
          </a:p>
          <a:p>
            <a:pPr marL="173355" indent="-173355"/>
            <a:endParaRPr lang="en-US" sz="1600" noProof="0" dirty="0">
              <a:cs typeface="Arial"/>
            </a:endParaRPr>
          </a:p>
        </p:txBody>
      </p:sp>
      <p:sp>
        <p:nvSpPr>
          <p:cNvPr id="3" name="Marcador de número de diapositiva 2">
            <a:extLst>
              <a:ext uri="{FF2B5EF4-FFF2-40B4-BE49-F238E27FC236}">
                <a16:creationId xmlns:a16="http://schemas.microsoft.com/office/drawing/2014/main" id="{49ECEC66-DAAE-4904-A464-F1B3E56F5F7D}"/>
              </a:ext>
            </a:extLst>
          </p:cNvPr>
          <p:cNvSpPr>
            <a:spLocks noGrp="1"/>
          </p:cNvSpPr>
          <p:nvPr>
            <p:ph type="sldNum" sz="quarter" idx="10"/>
          </p:nvPr>
        </p:nvSpPr>
        <p:spPr/>
        <p:txBody>
          <a:bodyPr/>
          <a:lstStyle/>
          <a:p>
            <a:pPr>
              <a:defRPr/>
            </a:pPr>
            <a:fld id="{67F79DC8-E77A-4146-81E9-0630D8F39297}" type="slidenum">
              <a:rPr lang="en-US" noProof="0" smtClean="0"/>
              <a:pPr>
                <a:defRPr/>
              </a:pPr>
              <a:t>8</a:t>
            </a:fld>
            <a:endParaRPr lang="en-US" noProof="0" dirty="0"/>
          </a:p>
        </p:txBody>
      </p:sp>
    </p:spTree>
    <p:extLst>
      <p:ext uri="{BB962C8B-B14F-4D97-AF65-F5344CB8AC3E}">
        <p14:creationId xmlns:p14="http://schemas.microsoft.com/office/powerpoint/2010/main" val="4141801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A5C8278-55DA-45C6-98F8-E4B447341769}"/>
              </a:ext>
            </a:extLst>
          </p:cNvPr>
          <p:cNvSpPr>
            <a:spLocks noGrp="1"/>
          </p:cNvSpPr>
          <p:nvPr>
            <p:ph type="title"/>
          </p:nvPr>
        </p:nvSpPr>
        <p:spPr/>
        <p:txBody>
          <a:bodyPr/>
          <a:lstStyle/>
          <a:p>
            <a:r>
              <a:rPr lang="en-US" sz="1800" noProof="0" dirty="0"/>
              <a:t>1. </a:t>
            </a:r>
            <a:r>
              <a:rPr lang="en-US" noProof="0" dirty="0"/>
              <a:t>Internal flow, near field, vaporization and mixing 	2/2</a:t>
            </a:r>
          </a:p>
        </p:txBody>
      </p:sp>
      <p:sp>
        <p:nvSpPr>
          <p:cNvPr id="5" name="Marcador de contenido 4">
            <a:extLst>
              <a:ext uri="{FF2B5EF4-FFF2-40B4-BE49-F238E27FC236}">
                <a16:creationId xmlns:a16="http://schemas.microsoft.com/office/drawing/2014/main" id="{66C2A687-A5CE-43A1-8441-7A482EF1828D}"/>
              </a:ext>
            </a:extLst>
          </p:cNvPr>
          <p:cNvSpPr>
            <a:spLocks noGrp="1"/>
          </p:cNvSpPr>
          <p:nvPr>
            <p:ph idx="1"/>
          </p:nvPr>
        </p:nvSpPr>
        <p:spPr>
          <a:xfrm>
            <a:off x="418907" y="869357"/>
            <a:ext cx="8303453" cy="4177600"/>
          </a:xfrm>
        </p:spPr>
        <p:txBody>
          <a:bodyPr vert="horz" lIns="0" tIns="0" rIns="0" bIns="45720" rtlCol="0" anchor="t">
            <a:noAutofit/>
          </a:bodyPr>
          <a:lstStyle/>
          <a:p>
            <a:pPr marL="173355" indent="-173355"/>
            <a:r>
              <a:rPr lang="en-US" b="1" noProof="0" dirty="0"/>
              <a:t>REQUESTED INFO </a:t>
            </a:r>
            <a:r>
              <a:rPr lang="en-US" i="1" noProof="0" dirty="0"/>
              <a:t>(both Experiments and Simulations, where applicable)</a:t>
            </a:r>
            <a:endParaRPr lang="en-US" sz="1600" i="1" noProof="0" dirty="0">
              <a:cs typeface="Arial"/>
            </a:endParaRPr>
          </a:p>
          <a:p>
            <a:pPr marL="347345" lvl="1" indent="-173355"/>
            <a:r>
              <a:rPr lang="en-US" noProof="0" dirty="0">
                <a:ea typeface="+mn-lt"/>
                <a:cs typeface="+mn-lt"/>
              </a:rPr>
              <a:t>Mass &amp; momentum flow rates</a:t>
            </a:r>
          </a:p>
          <a:p>
            <a:pPr marL="347345" lvl="1" indent="-173355"/>
            <a:r>
              <a:rPr lang="en-US" noProof="0" dirty="0">
                <a:ea typeface="+mn-lt"/>
                <a:cs typeface="+mn-lt"/>
              </a:rPr>
              <a:t>Tip penetration, near nozzle cone angle vs. time</a:t>
            </a:r>
          </a:p>
          <a:p>
            <a:pPr marL="347345" lvl="1" indent="-173355"/>
            <a:r>
              <a:rPr lang="en-US" noProof="0" dirty="0">
                <a:ea typeface="+mn-lt"/>
                <a:cs typeface="+mn-lt"/>
              </a:rPr>
              <a:t>Transverse integrated mass (TIM) vs. axial distance </a:t>
            </a:r>
          </a:p>
          <a:p>
            <a:pPr marL="347345" lvl="1" indent="-173355"/>
            <a:r>
              <a:rPr lang="en-US" noProof="0" dirty="0">
                <a:ea typeface="+mn-lt"/>
                <a:cs typeface="+mn-lt"/>
              </a:rPr>
              <a:t>2D contours of liquid volume fraction (LVF) and on cross-sections </a:t>
            </a:r>
            <a:r>
              <a:rPr lang="en-US" i="1" noProof="0" dirty="0">
                <a:ea typeface="+mn-lt"/>
                <a:cs typeface="+mn-lt"/>
              </a:rPr>
              <a:t>for sim.</a:t>
            </a:r>
            <a:endParaRPr lang="en-US" i="1" noProof="0" dirty="0">
              <a:cs typeface="Arial"/>
            </a:endParaRPr>
          </a:p>
          <a:p>
            <a:pPr marL="347345" lvl="1" indent="-173355"/>
            <a:r>
              <a:rPr lang="en-US" noProof="0" dirty="0">
                <a:ea typeface="+mn-lt"/>
                <a:cs typeface="+mn-lt"/>
              </a:rPr>
              <a:t>2D contours of projected liquid density and projected liquid volume (PLV) </a:t>
            </a:r>
            <a:endParaRPr lang="en-US" noProof="0" dirty="0">
              <a:cs typeface="Arial"/>
            </a:endParaRPr>
          </a:p>
          <a:p>
            <a:pPr marL="347345" lvl="1" indent="-173355"/>
            <a:r>
              <a:rPr lang="en-US" noProof="0" dirty="0">
                <a:ea typeface="+mn-lt"/>
                <a:cs typeface="+mn-lt"/>
              </a:rPr>
              <a:t>Mean droplet size (SMD) and PDF of liquid drop diameters</a:t>
            </a:r>
            <a:endParaRPr lang="en-US" noProof="0" dirty="0">
              <a:cs typeface="Arial"/>
            </a:endParaRPr>
          </a:p>
          <a:p>
            <a:pPr marL="347345" lvl="1" indent="-173355"/>
            <a:r>
              <a:rPr lang="en-US" noProof="0" dirty="0">
                <a:ea typeface="+mn-lt"/>
                <a:cs typeface="+mn-lt"/>
              </a:rPr>
              <a:t>Liquid and vapor mass fractions (either as projected quantities or as cut-plane values </a:t>
            </a:r>
            <a:r>
              <a:rPr lang="en-US" i="1" noProof="0" dirty="0">
                <a:ea typeface="+mn-lt"/>
                <a:cs typeface="+mn-lt"/>
              </a:rPr>
              <a:t>for sim.</a:t>
            </a:r>
            <a:r>
              <a:rPr lang="en-US" noProof="0" dirty="0">
                <a:ea typeface="+mn-lt"/>
                <a:cs typeface="+mn-lt"/>
              </a:rPr>
              <a:t>) </a:t>
            </a:r>
            <a:endParaRPr lang="en-US" noProof="0" dirty="0">
              <a:cs typeface="Arial"/>
            </a:endParaRPr>
          </a:p>
          <a:p>
            <a:pPr marL="347345" lvl="1" indent="-173355"/>
            <a:r>
              <a:rPr lang="en-US" noProof="0" dirty="0">
                <a:ea typeface="+mn-lt"/>
                <a:cs typeface="+mn-lt"/>
              </a:rPr>
              <a:t>Temperature fields, both liquid and gas phase</a:t>
            </a:r>
          </a:p>
          <a:p>
            <a:pPr marL="347345" lvl="1" indent="-173355"/>
            <a:r>
              <a:rPr lang="en-US" noProof="0" dirty="0">
                <a:ea typeface="+mn-lt"/>
                <a:cs typeface="+mn-lt"/>
              </a:rPr>
              <a:t>Velocity fields, both liquid and gas phase</a:t>
            </a:r>
          </a:p>
          <a:p>
            <a:pPr marL="347345" lvl="1" indent="-173355"/>
            <a:r>
              <a:rPr lang="en-US" noProof="0" dirty="0">
                <a:cs typeface="Arial"/>
              </a:rPr>
              <a:t>Mixing</a:t>
            </a:r>
            <a:r>
              <a:rPr lang="en-US" noProof="0" dirty="0">
                <a:ea typeface="+mn-lt"/>
                <a:cs typeface="+mn-lt"/>
              </a:rPr>
              <a:t> fields</a:t>
            </a:r>
          </a:p>
          <a:p>
            <a:pPr marL="347345" lvl="1" indent="-173355"/>
            <a:endParaRPr lang="en-US" sz="1050" noProof="0" dirty="0">
              <a:ea typeface="+mn-lt"/>
              <a:cs typeface="+mn-lt"/>
            </a:endParaRPr>
          </a:p>
          <a:p>
            <a:pPr marL="347345" lvl="1" indent="-173355"/>
            <a:r>
              <a:rPr lang="en-US" sz="1600" noProof="0" dirty="0">
                <a:ea typeface="+mn-lt"/>
                <a:cs typeface="+mn-lt"/>
              </a:rPr>
              <a:t>In addition: raw data from simulations in VTK format are accepted as well. Quantities of interest will be extracted and shared with the ECN (with permission of submitters). Please contact the organizers to discuss submission of VTK format files</a:t>
            </a:r>
            <a:r>
              <a:rPr lang="en-US" noProof="0" dirty="0">
                <a:ea typeface="+mn-lt"/>
                <a:cs typeface="+mn-lt"/>
              </a:rPr>
              <a:t>.</a:t>
            </a:r>
            <a:endParaRPr lang="en-US" noProof="0" dirty="0">
              <a:cs typeface="Arial"/>
            </a:endParaRPr>
          </a:p>
          <a:p>
            <a:pPr marL="173355" indent="-173355"/>
            <a:endParaRPr lang="en-US" noProof="0" dirty="0">
              <a:cs typeface="Arial"/>
            </a:endParaRPr>
          </a:p>
        </p:txBody>
      </p:sp>
      <p:sp>
        <p:nvSpPr>
          <p:cNvPr id="3" name="Marcador de número de diapositiva 2">
            <a:extLst>
              <a:ext uri="{FF2B5EF4-FFF2-40B4-BE49-F238E27FC236}">
                <a16:creationId xmlns:a16="http://schemas.microsoft.com/office/drawing/2014/main" id="{49ECEC66-DAAE-4904-A464-F1B3E56F5F7D}"/>
              </a:ext>
            </a:extLst>
          </p:cNvPr>
          <p:cNvSpPr>
            <a:spLocks noGrp="1"/>
          </p:cNvSpPr>
          <p:nvPr>
            <p:ph type="sldNum" sz="quarter" idx="10"/>
          </p:nvPr>
        </p:nvSpPr>
        <p:spPr/>
        <p:txBody>
          <a:bodyPr/>
          <a:lstStyle/>
          <a:p>
            <a:pPr>
              <a:defRPr/>
            </a:pPr>
            <a:fld id="{67F79DC8-E77A-4146-81E9-0630D8F39297}" type="slidenum">
              <a:rPr lang="en-US" noProof="0" smtClean="0"/>
              <a:pPr>
                <a:defRPr/>
              </a:pPr>
              <a:t>9</a:t>
            </a:fld>
            <a:endParaRPr lang="en-US" noProof="0" dirty="0"/>
          </a:p>
        </p:txBody>
      </p:sp>
    </p:spTree>
    <p:extLst>
      <p:ext uri="{BB962C8B-B14F-4D97-AF65-F5344CB8AC3E}">
        <p14:creationId xmlns:p14="http://schemas.microsoft.com/office/powerpoint/2010/main" val="1989186725"/>
      </p:ext>
    </p:extLst>
  </p:cSld>
  <p:clrMapOvr>
    <a:masterClrMapping/>
  </p:clrMapOvr>
</p:sld>
</file>

<file path=ppt/theme/theme1.xml><?xml version="1.0" encoding="utf-8"?>
<a:theme xmlns:a="http://schemas.openxmlformats.org/drawingml/2006/main" name="1_presentation_16x9">
  <a:themeElements>
    <a:clrScheme name="SCC">
      <a:dk1>
        <a:srgbClr val="47484A"/>
      </a:dk1>
      <a:lt1>
        <a:srgbClr val="FFFFFF"/>
      </a:lt1>
      <a:dk2>
        <a:srgbClr val="0082CA"/>
      </a:dk2>
      <a:lt2>
        <a:srgbClr val="FF9933"/>
      </a:lt2>
      <a:accent1>
        <a:srgbClr val="79A838"/>
      </a:accent1>
      <a:accent2>
        <a:srgbClr val="00609C"/>
      </a:accent2>
      <a:accent3>
        <a:srgbClr val="4D008C"/>
      </a:accent3>
      <a:accent4>
        <a:srgbClr val="FF6900"/>
      </a:accent4>
      <a:accent5>
        <a:srgbClr val="00A19C"/>
      </a:accent5>
      <a:accent6>
        <a:srgbClr val="993333"/>
      </a:accent6>
      <a:hlink>
        <a:srgbClr val="000000"/>
      </a:hlink>
      <a:folHlink>
        <a:srgbClr val="76777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DW" id="{8FC9EF07-87DD-004F-A6F5-DF78BF80923D}" vid="{4C503A94-A91E-5B41-9CB5-5C5808B893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TotalTime>
  <Words>1519</Words>
  <Application>Microsoft Office PowerPoint</Application>
  <PresentationFormat>On-screen Show (16:9)</PresentationFormat>
  <Paragraphs>300</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Arial,Sans-Serif</vt:lpstr>
      <vt:lpstr>Calibri</vt:lpstr>
      <vt:lpstr>Wingdings</vt:lpstr>
      <vt:lpstr>1_presentation_16x9</vt:lpstr>
      <vt:lpstr>ECN10 AMMONIA GUIDELINES</vt:lpstr>
      <vt:lpstr>CONTENTS</vt:lpstr>
      <vt:lpstr>OVERALL INTRODUCTION</vt:lpstr>
      <vt:lpstr>OVERALL INTRODUCTION</vt:lpstr>
      <vt:lpstr>OVERALL INTRODUCTION</vt:lpstr>
      <vt:lpstr>OVERALL INTRODUCTION</vt:lpstr>
      <vt:lpstr>CONTENTS</vt:lpstr>
      <vt:lpstr>1. Internal flow, near field, vaporization and mixing  1/2</vt:lpstr>
      <vt:lpstr>1. Internal flow, near field, vaporization and mixing  2/2</vt:lpstr>
      <vt:lpstr>CONTENTS</vt:lpstr>
      <vt:lpstr>2. CI Mode – Non-reacting spray          1/2</vt:lpstr>
      <vt:lpstr>2. CI Mode – Non-reacting spray         2/2</vt:lpstr>
      <vt:lpstr>2. CI Mode - COMBUSTION          1/2</vt:lpstr>
      <vt:lpstr>2. CI Mode - COMBUSTION          2/2</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Collette, Jonathan</dc:creator>
  <cp:lastModifiedBy>Pickett, Lyle M.</cp:lastModifiedBy>
  <cp:revision>87</cp:revision>
  <cp:lastPrinted>2018-03-16T16:57:20Z</cp:lastPrinted>
  <dcterms:created xsi:type="dcterms:W3CDTF">2017-11-21T17:14:05Z</dcterms:created>
  <dcterms:modified xsi:type="dcterms:W3CDTF">2025-08-07T06:30:14Z</dcterms:modified>
</cp:coreProperties>
</file>