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147328059" r:id="rId3"/>
    <p:sldId id="2147328081" r:id="rId4"/>
    <p:sldId id="2147328102" r:id="rId5"/>
    <p:sldId id="2147328103" r:id="rId6"/>
    <p:sldId id="2147328104" r:id="rId7"/>
    <p:sldId id="2147328111" r:id="rId8"/>
    <p:sldId id="2147328105" r:id="rId9"/>
    <p:sldId id="2147328109" r:id="rId10"/>
    <p:sldId id="2147328107" r:id="rId11"/>
    <p:sldId id="1339" r:id="rId12"/>
    <p:sldId id="1357" r:id="rId13"/>
    <p:sldId id="277" r:id="rId14"/>
    <p:sldId id="266" r:id="rId15"/>
    <p:sldId id="1314" r:id="rId16"/>
    <p:sldId id="1349" r:id="rId17"/>
    <p:sldId id="2147328112" r:id="rId18"/>
    <p:sldId id="280" r:id="rId19"/>
    <p:sldId id="2147328126" r:id="rId20"/>
    <p:sldId id="2147328132" r:id="rId21"/>
    <p:sldId id="2147328130" r:id="rId22"/>
    <p:sldId id="2147328133" r:id="rId23"/>
    <p:sldId id="2147328131" r:id="rId24"/>
    <p:sldId id="306" r:id="rId25"/>
    <p:sldId id="1326" r:id="rId26"/>
    <p:sldId id="1327" r:id="rId27"/>
    <p:sldId id="2147328127" r:id="rId28"/>
    <p:sldId id="2147328121" r:id="rId29"/>
    <p:sldId id="2147328134" r:id="rId30"/>
    <p:sldId id="262" r:id="rId31"/>
    <p:sldId id="26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E7DB03-D102-4FCA-B8E7-8BB5F6A78164}" type="datetimeFigureOut">
              <a:rPr lang="fr-FR" smtClean="0"/>
              <a:t>14/12/2025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28640A-6883-4F9F-8525-34DFE2D2C19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4449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Here, videos of the spray, are shown for a constant pressure of 2 bars</a:t>
            </a:r>
            <a:endParaRPr lang="en-US" dirty="0"/>
          </a:p>
          <a:p>
            <a:endParaRPr lang="en-US" dirty="0"/>
          </a:p>
          <a:p>
            <a:r>
              <a:rPr lang="en-US" dirty="0"/>
              <a:t>In this case, Rp varies from 1.5 to 9.6</a:t>
            </a:r>
          </a:p>
          <a:p>
            <a:r>
              <a:rPr lang="en-US" dirty="0"/>
              <a:t>_For all these cases flash boiling occurs.</a:t>
            </a:r>
          </a:p>
          <a:p>
            <a:r>
              <a:rPr lang="en-US" dirty="0"/>
              <a:t>_For a value of Rp from 1.5 to 5.7 the width of the spray increases then stabilizes for 7.6 and 9.6.</a:t>
            </a:r>
          </a:p>
          <a:p>
            <a:r>
              <a:rPr lang="en-US" dirty="0"/>
              <a:t>_We can also notice that the behavior near the injector becomes more pronounced as a function of Rp and we can observe, more easily at the level near the injector, a liquid tube and then the flaring of the spray. Phenomenon which does not appear for the conditions for non flashing conditions.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9260F0-F976-441B-83DA-5F1CCF7428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16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57D146F0-6F02-4BBE-AFD3-A3E77D9B10CF}" type="datetime1">
              <a:rPr lang="fr-FR" smtClean="0"/>
              <a:pPr>
                <a:defRPr/>
              </a:pPr>
              <a:t>14/12/2025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BD2D19-D501-426B-8FF4-5E0B82C6A84C}" type="slidenum">
              <a:rPr lang="fr-FR" smtClean="0"/>
              <a:pPr>
                <a:defRPr/>
              </a:pPr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5998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Between</a:t>
            </a:r>
            <a:r>
              <a:rPr lang="fr-FR" dirty="0"/>
              <a:t> the tank and combustion </a:t>
            </a:r>
            <a:r>
              <a:rPr lang="fr-FR" dirty="0" err="1"/>
              <a:t>chamber</a:t>
            </a:r>
            <a:r>
              <a:rPr lang="fr-FR" dirty="0"/>
              <a:t> the </a:t>
            </a:r>
            <a:r>
              <a:rPr lang="fr-FR" dirty="0" err="1"/>
              <a:t>ammonia</a:t>
            </a:r>
            <a:r>
              <a:rPr lang="fr-FR" dirty="0"/>
              <a:t> cross </a:t>
            </a:r>
            <a:r>
              <a:rPr lang="fr-FR" dirty="0" err="1"/>
              <a:t>its</a:t>
            </a:r>
            <a:r>
              <a:rPr lang="fr-FR" dirty="0"/>
              <a:t> saturation pressure </a:t>
            </a:r>
            <a:r>
              <a:rPr lang="fr-FR" dirty="0" err="1"/>
              <a:t>inside</a:t>
            </a:r>
            <a:r>
              <a:rPr lang="fr-FR" dirty="0"/>
              <a:t> the </a:t>
            </a:r>
            <a:r>
              <a:rPr lang="fr-FR" dirty="0" err="1"/>
              <a:t>nozzle</a:t>
            </a:r>
            <a:r>
              <a:rPr lang="fr-FR" dirty="0"/>
              <a:t> or </a:t>
            </a:r>
            <a:r>
              <a:rPr lang="fr-FR" dirty="0" err="1"/>
              <a:t>outside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In </a:t>
            </a:r>
            <a:r>
              <a:rPr lang="fr-FR" dirty="0" err="1"/>
              <a:t>fact</a:t>
            </a:r>
            <a:r>
              <a:rPr lang="fr-FR" dirty="0"/>
              <a:t> in the </a:t>
            </a:r>
            <a:r>
              <a:rPr lang="fr-FR" dirty="0" err="1"/>
              <a:t>nozzle</a:t>
            </a:r>
            <a:r>
              <a:rPr lang="fr-FR" dirty="0"/>
              <a:t> the pressure </a:t>
            </a:r>
            <a:r>
              <a:rPr lang="fr-FR" dirty="0" err="1"/>
              <a:t>decrease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the injection pressure and combustion </a:t>
            </a:r>
            <a:r>
              <a:rPr lang="fr-FR" dirty="0" err="1"/>
              <a:t>chamber</a:t>
            </a:r>
            <a:r>
              <a:rPr lang="fr-FR" dirty="0"/>
              <a:t> pressure. The gradient </a:t>
            </a:r>
            <a:r>
              <a:rPr lang="fr-FR" dirty="0" err="1"/>
              <a:t>eon</a:t>
            </a:r>
            <a:r>
              <a:rPr lang="fr-FR" dirty="0"/>
              <a:t> pressure (</a:t>
            </a:r>
            <a:r>
              <a:rPr lang="fr-FR" dirty="0" err="1"/>
              <a:t>Pinj</a:t>
            </a:r>
            <a:r>
              <a:rPr lang="fr-FR" dirty="0"/>
              <a:t> and </a:t>
            </a:r>
            <a:r>
              <a:rPr lang="fr-FR" dirty="0" err="1"/>
              <a:t>Pbacck</a:t>
            </a:r>
            <a:r>
              <a:rPr lang="fr-FR" dirty="0"/>
              <a:t>) and </a:t>
            </a:r>
            <a:r>
              <a:rPr lang="fr-FR" dirty="0" err="1"/>
              <a:t>also</a:t>
            </a:r>
            <a:r>
              <a:rPr lang="fr-FR" dirty="0"/>
              <a:t> of </a:t>
            </a:r>
            <a:r>
              <a:rPr lang="fr-FR" dirty="0" err="1"/>
              <a:t>lenght</a:t>
            </a:r>
            <a:r>
              <a:rPr lang="fr-FR" dirty="0"/>
              <a:t>/</a:t>
            </a:r>
            <a:r>
              <a:rPr lang="fr-FR" dirty="0" err="1"/>
              <a:t>Diameter</a:t>
            </a:r>
            <a:r>
              <a:rPr lang="fr-FR" dirty="0"/>
              <a:t> ratio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57D146F0-6F02-4BBE-AFD3-A3E77D9B10CF}" type="datetime1">
              <a:rPr lang="fr-FR" smtClean="0"/>
              <a:pPr>
                <a:defRPr/>
              </a:pPr>
              <a:t>14/12/2025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BD2D19-D501-426B-8FF4-5E0B82C6A84C}" type="slidenum">
              <a:rPr lang="fr-FR" smtClean="0"/>
              <a:pPr>
                <a:defRPr/>
              </a:pPr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5108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B9DAE-FA8E-45C2-A73C-F1F3258421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90CFE9-AD54-48FD-BFC7-7EFC87C2E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9D1CF-3F1E-446F-BBED-545B72222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9F6E-5148-429F-9A5A-043DCA4D5B8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7B6D4-3A01-4E9E-8187-B6B409550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4D0FB-19BE-4D3A-82F8-FA7D84AD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9328A-4A21-428A-9D8D-965AF67C0A2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Image 7" descr="Une image contenant texte, Police, capture d’écran, Graphique">
            <a:extLst>
              <a:ext uri="{FF2B5EF4-FFF2-40B4-BE49-F238E27FC236}">
                <a16:creationId xmlns:a16="http://schemas.microsoft.com/office/drawing/2014/main" id="{2A50A2D1-8237-268F-0F55-CE2D66AD32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23812"/>
            <a:ext cx="3517679" cy="100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68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D308B-AE28-4ADC-9A4E-F2412F804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0AE1A-8D0A-408F-9F22-F75F1E858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D76F6-A991-4C94-A8BE-22C24AE9B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9F6E-5148-429F-9A5A-043DCA4D5B8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44D64-C76A-405B-AE1E-E1B44444F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93986-D3A8-443A-8AB6-9D41F2A72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9328A-4A21-428A-9D8D-965AF67C0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184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2AF632-4898-44CD-816A-7F22BA9649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D0EC3A-BBD0-4579-A086-1594FD342A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4D786-B47C-49BD-8B0C-C5E0EC85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9F6E-5148-429F-9A5A-043DCA4D5B8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B010C-BCE3-4749-AAFD-0C185B2D5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9B73B-A180-482C-A561-758D99CE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9328A-4A21-428A-9D8D-965AF67C0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46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19403" y="908720"/>
            <a:ext cx="11233247" cy="5520676"/>
          </a:xfrm>
        </p:spPr>
        <p:txBody>
          <a:bodyPr/>
          <a:lstStyle>
            <a:lvl1pPr marL="469900" marR="0" indent="-469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Tx/>
              <a:buFont typeface="Wingdings" pitchFamily="2" charset="2"/>
              <a:buChar char="q"/>
              <a:tabLst/>
              <a:defRPr lang="fr-F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908050" marR="0" indent="-436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Tx/>
              <a:buFont typeface="Wingdings" pitchFamily="2" charset="2"/>
              <a:buChar char="Ø"/>
              <a:tabLst/>
              <a:defRPr lang="fr-FR" sz="1800" dirty="0" smtClean="0">
                <a:solidFill>
                  <a:schemeClr val="bg2">
                    <a:lumMod val="50000"/>
                  </a:schemeClr>
                </a:solidFill>
                <a:latin typeface="+mj-lt"/>
              </a:defRPr>
            </a:lvl2pPr>
            <a:lvl3pPr marL="1304925" marR="0" indent="-3952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Tx/>
              <a:buFont typeface="Wingdings" panose="05000000000000000000" pitchFamily="2" charset="2"/>
              <a:buChar char="§"/>
              <a:tabLst/>
              <a:defRPr lang="fr-FR" sz="1600" dirty="0" smtClean="0">
                <a:solidFill>
                  <a:schemeClr val="bg1">
                    <a:lumMod val="50000"/>
                  </a:schemeClr>
                </a:solidFill>
                <a:latin typeface="+mj-lt"/>
              </a:defRPr>
            </a:lvl3pPr>
            <a:lvl4pPr marL="1693863" marR="0" indent="-387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Tx/>
              <a:buFont typeface="Wingdings" panose="05000000000000000000" pitchFamily="2" charset="2"/>
              <a:buChar char="§"/>
              <a:tabLst/>
              <a:defRPr lang="fr-FR" sz="1400" dirty="0" smtClean="0">
                <a:solidFill>
                  <a:schemeClr val="bg1">
                    <a:lumMod val="50000"/>
                  </a:schemeClr>
                </a:solidFill>
                <a:latin typeface="+mj-lt"/>
              </a:defRPr>
            </a:lvl4pPr>
            <a:lvl5pPr marL="2093913" marR="0" indent="-398463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rgbClr val="FF6600"/>
              </a:buClr>
              <a:buSzTx/>
              <a:buFont typeface="Wingdings" panose="05000000000000000000" pitchFamily="2" charset="2"/>
              <a:buChar char="§"/>
              <a:tabLst/>
              <a:defRPr lang="fr-FR" sz="1400" dirty="0">
                <a:solidFill>
                  <a:schemeClr val="bg1">
                    <a:lumMod val="50000"/>
                  </a:schemeClr>
                </a:solidFill>
                <a:latin typeface="+mj-lt"/>
              </a:defRPr>
            </a:lvl5pPr>
          </a:lstStyle>
          <a:p>
            <a:pPr marL="469900" marR="0" lvl="0" indent="-469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Cliquez pour modifier les styles du texte du masque</a:t>
            </a:r>
          </a:p>
          <a:p>
            <a:pPr marL="908050" marR="0" lvl="1" indent="-436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+mj-lt"/>
              </a:rPr>
              <a:t>Deuxième niveau</a:t>
            </a:r>
          </a:p>
          <a:p>
            <a:pPr marL="1304925" marR="0" lvl="2" indent="-3952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+mj-lt"/>
              </a:rPr>
              <a:t>Troisième niveau</a:t>
            </a:r>
          </a:p>
          <a:p>
            <a:pPr marL="1693863" marR="0" lvl="3" indent="-387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+mj-lt"/>
              </a:rPr>
              <a:t>Quatrième niveau</a:t>
            </a:r>
          </a:p>
          <a:p>
            <a:pPr marL="2093913" marR="0" lvl="4" indent="-398463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rgbClr val="FF66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+mj-lt"/>
              </a:rPr>
              <a:t>Cinquième niveau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8375" y="140473"/>
            <a:ext cx="7380132" cy="51513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25270" y="6453336"/>
            <a:ext cx="815413" cy="332656"/>
          </a:xfrm>
        </p:spPr>
        <p:txBody>
          <a:bodyPr/>
          <a:lstStyle>
            <a:lvl1pPr algn="ctr">
              <a:defRPr sz="1100" b="1">
                <a:solidFill>
                  <a:schemeClr val="bg1"/>
                </a:solidFill>
                <a:latin typeface="Tw Cen MT Condensed" pitchFamily="34" charset="0"/>
              </a:defRPr>
            </a:lvl1pPr>
          </a:lstStyle>
          <a:p>
            <a:pPr>
              <a:defRPr/>
            </a:pPr>
            <a:fld id="{A0DEC5FF-56A6-4DD3-A4F9-4C9B0A367ADE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3860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6D282-5FD8-4C6E-8B9D-0CFE9D8759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8814" y="22862"/>
            <a:ext cx="10233186" cy="973224"/>
          </a:xfrm>
        </p:spPr>
        <p:txBody>
          <a:bodyPr/>
          <a:lstStyle>
            <a:lvl1pPr algn="r">
              <a:defRPr cap="sm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9997C-83FA-464E-83F2-DE8A0D9ED1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0491" y="1358020"/>
            <a:ext cx="11226297" cy="481894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6706E-1833-46B5-B832-64570AA33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9F6E-5148-429F-9A5A-043DCA4D5B8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03C8D-F2F9-4FF7-9C20-7110C0F6A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94156" y="6357167"/>
            <a:ext cx="2743200" cy="365125"/>
          </a:xfrm>
        </p:spPr>
        <p:txBody>
          <a:bodyPr/>
          <a:lstStyle/>
          <a:p>
            <a:fld id="{C0F9328A-4A21-428A-9D8D-965AF67C0A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6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6BFB0DD9-35E6-A8AB-22DB-F1A8A993F2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972"/>
            <a:ext cx="1958814" cy="560454"/>
          </a:xfrm>
          <a:prstGeom prst="rect">
            <a:avLst/>
          </a:prstGeom>
        </p:spPr>
      </p:pic>
      <p:grpSp>
        <p:nvGrpSpPr>
          <p:cNvPr id="8" name="Groupe 17">
            <a:extLst>
              <a:ext uri="{FF2B5EF4-FFF2-40B4-BE49-F238E27FC236}">
                <a16:creationId xmlns:a16="http://schemas.microsoft.com/office/drawing/2014/main" id="{11414620-2621-D11D-D826-DB0A84BBCA1C}"/>
              </a:ext>
            </a:extLst>
          </p:cNvPr>
          <p:cNvGrpSpPr/>
          <p:nvPr userDrawn="1"/>
        </p:nvGrpSpPr>
        <p:grpSpPr>
          <a:xfrm>
            <a:off x="10366218" y="6246891"/>
            <a:ext cx="1744301" cy="611109"/>
            <a:chOff x="-29183" y="0"/>
            <a:chExt cx="1945532" cy="791652"/>
          </a:xfrm>
        </p:grpSpPr>
        <p:pic>
          <p:nvPicPr>
            <p:cNvPr id="9" name="Image 9">
              <a:extLst>
                <a:ext uri="{FF2B5EF4-FFF2-40B4-BE49-F238E27FC236}">
                  <a16:creationId xmlns:a16="http://schemas.microsoft.com/office/drawing/2014/main" id="{8C2581AC-E7AA-3C1F-653C-DBC9D0049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9183" y="50840"/>
              <a:ext cx="1060315" cy="673037"/>
            </a:xfrm>
            <a:prstGeom prst="rect">
              <a:avLst/>
            </a:prstGeom>
          </p:spPr>
        </p:pic>
        <p:pic>
          <p:nvPicPr>
            <p:cNvPr id="10" name="Image 16" descr="C:\Users\christine.rousselle.PRISME\AppData\Local\Microsoft\Windows\INetCache\Content.MSO\54BF59F3.tmp">
              <a:extLst>
                <a:ext uri="{FF2B5EF4-FFF2-40B4-BE49-F238E27FC236}">
                  <a16:creationId xmlns:a16="http://schemas.microsoft.com/office/drawing/2014/main" id="{A719222B-B66E-3271-762C-AD1AB95A4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697" y="0"/>
              <a:ext cx="791652" cy="7916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78682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376AC-0568-4892-9094-225D91EB1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879758-7822-449E-8C9C-AF56A5A27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CCB72-B780-44FE-8410-12F96B511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9F6E-5148-429F-9A5A-043DCA4D5B8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B836B-A093-4101-A910-2FAA3AECC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AB8A0-66FA-4181-8BD4-D38CB1858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9328A-4A21-428A-9D8D-965AF67C0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097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85EC9-6429-4950-93B9-7EF244CC4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52AA6-C56E-48BC-8E10-A2F11FBFD1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7F0598-A9E7-4C47-97D2-65645BB29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E5D064-8FFC-49C5-9B90-0DE224D9A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9F6E-5148-429F-9A5A-043DCA4D5B8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CFA692-674E-413A-9FE1-4729C022B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18E050-034F-4728-A7CB-1C711BD5D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9328A-4A21-428A-9D8D-965AF67C0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04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B62A9-B8B0-499F-B190-3EABD1635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DD930-2EF3-4332-A012-BF943F934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BA0025-328B-44DA-BE0C-AD2CD85AF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0BCDCD-AE79-4E9B-886C-90A4D5C9F0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33756D-C8A6-4367-8EE0-F1140649EE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012690-91DE-4E16-8F67-46FB3A764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9F6E-5148-429F-9A5A-043DCA4D5B8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9A6243-F9FC-4E16-881C-DFAB03B1A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C9B5C1-246F-4A5E-8463-53BA10BB2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9328A-4A21-428A-9D8D-965AF67C0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46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ED317-7A0B-4EC3-921C-4420774C1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C39B86-F92F-4AB1-A362-B6DF5ECA3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9F6E-5148-429F-9A5A-043DCA4D5B8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DEB55A-987D-4541-B8C4-21F66CED1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6DB8F-4757-45ED-AFC3-467B6F8B4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9328A-4A21-428A-9D8D-965AF67C0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19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378124-69F9-4F65-8A0F-BA5DDD788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9F6E-5148-429F-9A5A-043DCA4D5B8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3F9673-CF2D-4E97-A83D-CB73EEB03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FF483-6D95-4DF8-BF3C-A4A27ED7E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9328A-4A21-428A-9D8D-965AF67C0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199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40DB0-8D63-48D6-9BE3-E9A5F8D01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E3D00-7E20-45D3-8320-232A1CCEE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4CF6CF-9B4F-49A5-9318-4A8E6CFEA5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E934D4-0F2C-4802-A4E3-A0B0CA284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9F6E-5148-429F-9A5A-043DCA4D5B8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1EF772-E859-4526-B58F-EEF1DE9CC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63E534-EA15-48F4-B73F-605802905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9328A-4A21-428A-9D8D-965AF67C0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99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A8406-8AAE-4FBD-AD0C-7753E1C14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6F6CFF-28EB-4747-B66F-CA3B355141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8BD4A3-7104-4B68-BA8D-C0358680CF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32D9F-6A52-43EC-B6B2-CE47C515F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9F6E-5148-429F-9A5A-043DCA4D5B8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BB97D-0308-43E1-8A0F-7E9ACA933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66D0FB-F6E6-4077-9A84-07CD9968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9328A-4A21-428A-9D8D-965AF67C0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81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48B94-40E1-4A87-8BB4-B80320AB5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4B0BFD-91C5-4319-9408-34129DF90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10E67-81F3-4806-A92D-E007173434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D9F6E-5148-429F-9A5A-043DCA4D5B8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9AB28-17FF-4CB6-8D14-D3CA940349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97923" y="63465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9328A-4A21-428A-9D8D-965AF67C0A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6" descr="Une image contenant texte, Police, capture d’écran, Graphique">
            <a:extLst>
              <a:ext uri="{FF2B5EF4-FFF2-40B4-BE49-F238E27FC236}">
                <a16:creationId xmlns:a16="http://schemas.microsoft.com/office/drawing/2014/main" id="{A6F8F7C9-0330-C26A-000F-EF7F30B4ADC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23812"/>
            <a:ext cx="2866293" cy="820101"/>
          </a:xfrm>
          <a:prstGeom prst="rect">
            <a:avLst/>
          </a:prstGeom>
        </p:spPr>
      </p:pic>
      <p:grpSp>
        <p:nvGrpSpPr>
          <p:cNvPr id="8" name="Groupe 17">
            <a:extLst>
              <a:ext uri="{FF2B5EF4-FFF2-40B4-BE49-F238E27FC236}">
                <a16:creationId xmlns:a16="http://schemas.microsoft.com/office/drawing/2014/main" id="{545DFA3C-947F-443F-741B-4BF93DA1439A}"/>
              </a:ext>
            </a:extLst>
          </p:cNvPr>
          <p:cNvGrpSpPr/>
          <p:nvPr userDrawn="1"/>
        </p:nvGrpSpPr>
        <p:grpSpPr>
          <a:xfrm>
            <a:off x="10366218" y="6246891"/>
            <a:ext cx="1744301" cy="611109"/>
            <a:chOff x="-29183" y="0"/>
            <a:chExt cx="1945532" cy="791652"/>
          </a:xfrm>
        </p:grpSpPr>
        <p:pic>
          <p:nvPicPr>
            <p:cNvPr id="9" name="Image 9">
              <a:extLst>
                <a:ext uri="{FF2B5EF4-FFF2-40B4-BE49-F238E27FC236}">
                  <a16:creationId xmlns:a16="http://schemas.microsoft.com/office/drawing/2014/main" id="{64C4564A-4453-7DE4-6298-6D4E6290B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29183" y="50840"/>
              <a:ext cx="1060315" cy="673037"/>
            </a:xfrm>
            <a:prstGeom prst="rect">
              <a:avLst/>
            </a:prstGeom>
          </p:spPr>
        </p:pic>
        <p:pic>
          <p:nvPicPr>
            <p:cNvPr id="10" name="Image 16" descr="C:\Users\christine.rousselle.PRISME\AppData\Local\Microsoft\Windows\INetCache\Content.MSO\54BF59F3.tmp">
              <a:extLst>
                <a:ext uri="{FF2B5EF4-FFF2-40B4-BE49-F238E27FC236}">
                  <a16:creationId xmlns:a16="http://schemas.microsoft.com/office/drawing/2014/main" id="{678D05D9-8E4F-8B5D-578F-0BBF48018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697" y="0"/>
              <a:ext cx="791652" cy="7916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05107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microsoft.com/office/2007/relationships/media" Target="../media/media7.mp4"/><Relationship Id="rId18" Type="http://schemas.openxmlformats.org/officeDocument/2006/relationships/image" Target="../media/image22.png"/><Relationship Id="rId3" Type="http://schemas.microsoft.com/office/2007/relationships/media" Target="../media/media2.mp4"/><Relationship Id="rId21" Type="http://schemas.openxmlformats.org/officeDocument/2006/relationships/image" Target="../media/image25.png"/><Relationship Id="rId7" Type="http://schemas.microsoft.com/office/2007/relationships/media" Target="../media/media4.mp4"/><Relationship Id="rId12" Type="http://schemas.openxmlformats.org/officeDocument/2006/relationships/video" Target="../media/media6.mp4"/><Relationship Id="rId17" Type="http://schemas.openxmlformats.org/officeDocument/2006/relationships/image" Target="../media/image21.png"/><Relationship Id="rId2" Type="http://schemas.openxmlformats.org/officeDocument/2006/relationships/video" Target="../media/media1.mp4"/><Relationship Id="rId16" Type="http://schemas.openxmlformats.org/officeDocument/2006/relationships/notesSlide" Target="../notesSlides/notesSlide1.xml"/><Relationship Id="rId20" Type="http://schemas.openxmlformats.org/officeDocument/2006/relationships/image" Target="../media/image24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microsoft.com/office/2007/relationships/media" Target="../media/media6.mp4"/><Relationship Id="rId5" Type="http://schemas.microsoft.com/office/2007/relationships/media" Target="../media/media3.mp4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27.png"/><Relationship Id="rId10" Type="http://schemas.openxmlformats.org/officeDocument/2006/relationships/video" Target="../media/media5.mp4"/><Relationship Id="rId19" Type="http://schemas.openxmlformats.org/officeDocument/2006/relationships/image" Target="../media/image23.pn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video" Target="../media/media7.mp4"/><Relationship Id="rId2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tif"/><Relationship Id="rId4" Type="http://schemas.openxmlformats.org/officeDocument/2006/relationships/image" Target="../media/image32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5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9.emf"/><Relationship Id="rId4" Type="http://schemas.openxmlformats.org/officeDocument/2006/relationships/image" Target="../media/image60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media" Target="../media/media9.mp4"/><Relationship Id="rId7" Type="http://schemas.openxmlformats.org/officeDocument/2006/relationships/image" Target="../media/image63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6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9.mp4"/><Relationship Id="rId9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tif"/><Relationship Id="rId3" Type="http://schemas.openxmlformats.org/officeDocument/2006/relationships/image" Target="../media/image68.tif"/><Relationship Id="rId7" Type="http://schemas.openxmlformats.org/officeDocument/2006/relationships/image" Target="../media/image72.tif"/><Relationship Id="rId2" Type="http://schemas.openxmlformats.org/officeDocument/2006/relationships/image" Target="../media/image67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tif"/><Relationship Id="rId5" Type="http://schemas.openxmlformats.org/officeDocument/2006/relationships/image" Target="../media/image70.tif"/><Relationship Id="rId4" Type="http://schemas.openxmlformats.org/officeDocument/2006/relationships/image" Target="../media/image69.tif"/><Relationship Id="rId9" Type="http://schemas.openxmlformats.org/officeDocument/2006/relationships/image" Target="../media/image74.t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tif"/><Relationship Id="rId3" Type="http://schemas.openxmlformats.org/officeDocument/2006/relationships/image" Target="../media/image76.tif"/><Relationship Id="rId7" Type="http://schemas.openxmlformats.org/officeDocument/2006/relationships/image" Target="../media/image80.tif"/><Relationship Id="rId2" Type="http://schemas.openxmlformats.org/officeDocument/2006/relationships/image" Target="../media/image75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tif"/><Relationship Id="rId5" Type="http://schemas.openxmlformats.org/officeDocument/2006/relationships/image" Target="../media/image78.tif"/><Relationship Id="rId4" Type="http://schemas.openxmlformats.org/officeDocument/2006/relationships/image" Target="../media/image77.tif"/><Relationship Id="rId9" Type="http://schemas.openxmlformats.org/officeDocument/2006/relationships/image" Target="../media/image82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EC984-C10F-4B27-8F58-734492E160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254" y="2641591"/>
            <a:ext cx="11733746" cy="14007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Databases </a:t>
            </a:r>
            <a:br>
              <a:rPr lang="en-US" sz="4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liquid Ammonia Non-reacting Spray from Spray M and G injector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4758F5-CA9C-4868-88EB-F14F998F1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0311" y="4042295"/>
            <a:ext cx="9923929" cy="2828645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Prof Christine Mounaïm-Rousselle &amp; Ass Prof Camille Hespel</a:t>
            </a:r>
          </a:p>
          <a:p>
            <a:pPr>
              <a:lnSpc>
                <a:spcPct val="20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Thanks to Dr U. Sonawane</a:t>
            </a:r>
          </a:p>
          <a:p>
            <a:pPr>
              <a:lnSpc>
                <a:spcPct val="200000"/>
              </a:lnSpc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Université d’Orléans, INSA CVL, PRISME,, Orléans, France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400" i="1" u="sng" dirty="0">
                <a:latin typeface="Arial" panose="020B0604020202020204" pitchFamily="34" charset="0"/>
                <a:cs typeface="Arial" panose="020B0604020202020204" pitchFamily="34" charset="0"/>
              </a:rPr>
              <a:t>christine.rousselle@univ-orleans.fr</a:t>
            </a:r>
          </a:p>
        </p:txBody>
      </p:sp>
      <p:grpSp>
        <p:nvGrpSpPr>
          <p:cNvPr id="4" name="Groupe 17">
            <a:extLst>
              <a:ext uri="{FF2B5EF4-FFF2-40B4-BE49-F238E27FC236}">
                <a16:creationId xmlns:a16="http://schemas.microsoft.com/office/drawing/2014/main" id="{802E73E8-742F-4246-9D5C-EE8DF9E45A9B}"/>
              </a:ext>
            </a:extLst>
          </p:cNvPr>
          <p:cNvGrpSpPr/>
          <p:nvPr/>
        </p:nvGrpSpPr>
        <p:grpSpPr>
          <a:xfrm>
            <a:off x="9008333" y="5621867"/>
            <a:ext cx="3183667" cy="1236133"/>
            <a:chOff x="-29183" y="0"/>
            <a:chExt cx="1945532" cy="791652"/>
          </a:xfrm>
        </p:grpSpPr>
        <p:pic>
          <p:nvPicPr>
            <p:cNvPr id="5" name="Image 9">
              <a:extLst>
                <a:ext uri="{FF2B5EF4-FFF2-40B4-BE49-F238E27FC236}">
                  <a16:creationId xmlns:a16="http://schemas.microsoft.com/office/drawing/2014/main" id="{137C3B55-AE9E-4E02-A428-F3803A2F9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9183" y="50840"/>
              <a:ext cx="1060315" cy="673037"/>
            </a:xfrm>
            <a:prstGeom prst="rect">
              <a:avLst/>
            </a:prstGeom>
          </p:spPr>
        </p:pic>
        <p:pic>
          <p:nvPicPr>
            <p:cNvPr id="6" name="Image 16" descr="C:\Users\christine.rousselle.PRISME\AppData\Local\Microsoft\Windows\INetCache\Content.MSO\54BF59F3.tmp">
              <a:extLst>
                <a:ext uri="{FF2B5EF4-FFF2-40B4-BE49-F238E27FC236}">
                  <a16:creationId xmlns:a16="http://schemas.microsoft.com/office/drawing/2014/main" id="{C6BB3FB1-3385-4C40-9393-AB18013CB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697" y="0"/>
              <a:ext cx="791652" cy="7916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97023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EB75D8-9133-A887-31FE-B2F7F65F8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test conditions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4E4860B-FBA9-3A8E-77F5-277165571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4457" y="1116481"/>
            <a:ext cx="4009637" cy="117374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+mj-lt"/>
              </a:rPr>
              <a:t>Single Hole ECN GDI injector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srgbClr val="0070C0"/>
                </a:solidFill>
                <a:latin typeface="+mj-lt"/>
              </a:rPr>
              <a:t>Pinj</a:t>
            </a:r>
            <a:r>
              <a:rPr lang="en-US" sz="2000" dirty="0">
                <a:solidFill>
                  <a:srgbClr val="0070C0"/>
                </a:solidFill>
                <a:latin typeface="+mj-lt"/>
              </a:rPr>
              <a:t>. = 70b, </a:t>
            </a:r>
            <a:r>
              <a:rPr lang="en-US" sz="2000" dirty="0" err="1">
                <a:solidFill>
                  <a:srgbClr val="0070C0"/>
                </a:solidFill>
                <a:latin typeface="+mj-lt"/>
              </a:rPr>
              <a:t>Tamb</a:t>
            </a:r>
            <a:r>
              <a:rPr lang="en-US" sz="2000" dirty="0">
                <a:solidFill>
                  <a:srgbClr val="0070C0"/>
                </a:solidFill>
                <a:latin typeface="+mj-lt"/>
              </a:rPr>
              <a:t>. = 293K</a:t>
            </a:r>
          </a:p>
          <a:p>
            <a:pPr>
              <a:buFont typeface="Wingdings" panose="05000000000000000000" pitchFamily="2" charset="2"/>
              <a:buChar char="§"/>
            </a:pPr>
            <a:endParaRPr lang="fr-FR" sz="2000" dirty="0"/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CC8ED863-2B69-C733-5250-7B58FFEF5B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41826"/>
              </p:ext>
            </p:extLst>
          </p:nvPr>
        </p:nvGraphicFramePr>
        <p:xfrm>
          <a:off x="408589" y="1440326"/>
          <a:ext cx="283414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5008">
                  <a:extLst>
                    <a:ext uri="{9D8B030D-6E8A-4147-A177-3AD203B41FA5}">
                      <a16:colId xmlns:a16="http://schemas.microsoft.com/office/drawing/2014/main" val="1114092121"/>
                    </a:ext>
                  </a:extLst>
                </a:gridCol>
                <a:gridCol w="1689135">
                  <a:extLst>
                    <a:ext uri="{9D8B030D-6E8A-4147-A177-3AD203B41FA5}">
                      <a16:colId xmlns:a16="http://schemas.microsoft.com/office/drawing/2014/main" val="1025537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err="1">
                          <a:latin typeface="+mj-lt"/>
                        </a:rPr>
                        <a:t>Tfuel</a:t>
                      </a:r>
                      <a:r>
                        <a:rPr lang="en-US" sz="1600" dirty="0">
                          <a:latin typeface="+mj-lt"/>
                        </a:rPr>
                        <a:t> (°C)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err="1">
                          <a:latin typeface="+mj-lt"/>
                        </a:rPr>
                        <a:t>Pamb</a:t>
                      </a:r>
                      <a:r>
                        <a:rPr lang="en-US" sz="1600" dirty="0">
                          <a:latin typeface="+mj-lt"/>
                        </a:rPr>
                        <a:t> (bar)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6940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-10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0.5, 1, 3, 6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9325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1, 3, 6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0167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8684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1628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1,3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065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6095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7313785"/>
                  </a:ext>
                </a:extLst>
              </a:tr>
            </a:tbl>
          </a:graphicData>
        </a:graphic>
      </p:graphicFrame>
      <p:sp>
        <p:nvSpPr>
          <p:cNvPr id="5" name="TextBox 2">
            <a:extLst>
              <a:ext uri="{FF2B5EF4-FFF2-40B4-BE49-F238E27FC236}">
                <a16:creationId xmlns:a16="http://schemas.microsoft.com/office/drawing/2014/main" id="{17B0A9E4-F2FF-BF3A-D98C-C181950915CB}"/>
              </a:ext>
            </a:extLst>
          </p:cNvPr>
          <p:cNvSpPr txBox="1"/>
          <p:nvPr/>
        </p:nvSpPr>
        <p:spPr>
          <a:xfrm>
            <a:off x="254000" y="1067497"/>
            <a:ext cx="197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DBI test conditions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6C8545A8-B7FD-BCA4-A3ED-F87CF45EBFF2}"/>
              </a:ext>
            </a:extLst>
          </p:cNvPr>
          <p:cNvSpPr txBox="1"/>
          <p:nvPr/>
        </p:nvSpPr>
        <p:spPr>
          <a:xfrm>
            <a:off x="3887891" y="1057931"/>
            <a:ext cx="2506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Schlieren test conditions </a:t>
            </a:r>
            <a:endParaRPr lang="en-US" b="1" dirty="0">
              <a:latin typeface="+mj-lt"/>
            </a:endParaRP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AD7F66BA-9C8D-80F5-25F5-3FB4DE4353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473510"/>
              </p:ext>
            </p:extLst>
          </p:nvPr>
        </p:nvGraphicFramePr>
        <p:xfrm>
          <a:off x="4023856" y="1431860"/>
          <a:ext cx="283414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5008">
                  <a:extLst>
                    <a:ext uri="{9D8B030D-6E8A-4147-A177-3AD203B41FA5}">
                      <a16:colId xmlns:a16="http://schemas.microsoft.com/office/drawing/2014/main" val="1114092121"/>
                    </a:ext>
                  </a:extLst>
                </a:gridCol>
                <a:gridCol w="1689135">
                  <a:extLst>
                    <a:ext uri="{9D8B030D-6E8A-4147-A177-3AD203B41FA5}">
                      <a16:colId xmlns:a16="http://schemas.microsoft.com/office/drawing/2014/main" val="1025537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err="1">
                          <a:latin typeface="+mj-lt"/>
                        </a:rPr>
                        <a:t>Tfuel</a:t>
                      </a:r>
                      <a:r>
                        <a:rPr lang="en-US" sz="1600" dirty="0">
                          <a:latin typeface="+mj-lt"/>
                        </a:rPr>
                        <a:t> (°C)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err="1">
                          <a:latin typeface="+mj-lt"/>
                        </a:rPr>
                        <a:t>Pamb</a:t>
                      </a:r>
                      <a:r>
                        <a:rPr lang="en-US" sz="1600" dirty="0">
                          <a:latin typeface="+mj-lt"/>
                        </a:rPr>
                        <a:t> (bar)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6940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-10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1, 2, 3, 4, 5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9325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0167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1, 2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8684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1, 2, 4, 5, 7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1628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1, 2, 3,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065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1, 2, 3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6095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1, 2, 3, 4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7313785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A1BDFF0-8F97-9101-367D-964CEE5B20CE}"/>
              </a:ext>
            </a:extLst>
          </p:cNvPr>
          <p:cNvSpPr/>
          <p:nvPr/>
        </p:nvSpPr>
        <p:spPr>
          <a:xfrm>
            <a:off x="160866" y="996086"/>
            <a:ext cx="7095068" cy="5658714"/>
          </a:xfrm>
          <a:prstGeom prst="rect">
            <a:avLst/>
          </a:prstGeom>
          <a:noFill/>
          <a:ln w="19050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graphicFrame>
        <p:nvGraphicFramePr>
          <p:cNvPr id="10" name="Table 17">
            <a:extLst>
              <a:ext uri="{FF2B5EF4-FFF2-40B4-BE49-F238E27FC236}">
                <a16:creationId xmlns:a16="http://schemas.microsoft.com/office/drawing/2014/main" id="{E9773D35-DBA3-AA31-71AC-6B125C541B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700240"/>
              </p:ext>
            </p:extLst>
          </p:nvPr>
        </p:nvGraphicFramePr>
        <p:xfrm>
          <a:off x="1674707" y="5179706"/>
          <a:ext cx="2738401" cy="9104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3522">
                  <a:extLst>
                    <a:ext uri="{9D8B030D-6E8A-4147-A177-3AD203B41FA5}">
                      <a16:colId xmlns:a16="http://schemas.microsoft.com/office/drawing/2014/main" val="1114092121"/>
                    </a:ext>
                  </a:extLst>
                </a:gridCol>
                <a:gridCol w="1274879">
                  <a:extLst>
                    <a:ext uri="{9D8B030D-6E8A-4147-A177-3AD203B41FA5}">
                      <a16:colId xmlns:a16="http://schemas.microsoft.com/office/drawing/2014/main" val="1025537162"/>
                    </a:ext>
                  </a:extLst>
                </a:gridCol>
              </a:tblGrid>
              <a:tr h="4552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dirty="0" err="1">
                          <a:latin typeface="+mj-lt"/>
                        </a:rPr>
                        <a:t>Tfuel</a:t>
                      </a:r>
                      <a:r>
                        <a:rPr lang="en-US" sz="1600" dirty="0">
                          <a:latin typeface="+mj-lt"/>
                        </a:rPr>
                        <a:t> (°C)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dirty="0" err="1">
                          <a:latin typeface="+mj-lt"/>
                        </a:rPr>
                        <a:t>Pamb</a:t>
                      </a:r>
                      <a:r>
                        <a:rPr lang="en-US" sz="1600" dirty="0">
                          <a:latin typeface="+mj-lt"/>
                        </a:rPr>
                        <a:t> (bar)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6940572"/>
                  </a:ext>
                </a:extLst>
              </a:tr>
              <a:tr h="45522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0, 20, 50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1, 3, 6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9325367"/>
                  </a:ext>
                </a:extLst>
              </a:tr>
            </a:tbl>
          </a:graphicData>
        </a:graphic>
      </p:graphicFrame>
      <p:sp>
        <p:nvSpPr>
          <p:cNvPr id="11" name="TextBox 18">
            <a:extLst>
              <a:ext uri="{FF2B5EF4-FFF2-40B4-BE49-F238E27FC236}">
                <a16:creationId xmlns:a16="http://schemas.microsoft.com/office/drawing/2014/main" id="{37FAC5C1-0149-B0CD-D7C5-EB401D05CB52}"/>
              </a:ext>
            </a:extLst>
          </p:cNvPr>
          <p:cNvSpPr txBox="1"/>
          <p:nvPr/>
        </p:nvSpPr>
        <p:spPr>
          <a:xfrm>
            <a:off x="330201" y="4699696"/>
            <a:ext cx="656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Droplet sizing by Particle Image Analyzer : 35 mm below injector top</a:t>
            </a: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2EEDB207-410C-D124-D273-63D27616FB29}"/>
              </a:ext>
            </a:extLst>
          </p:cNvPr>
          <p:cNvSpPr txBox="1"/>
          <p:nvPr/>
        </p:nvSpPr>
        <p:spPr>
          <a:xfrm>
            <a:off x="1016001" y="6223695"/>
            <a:ext cx="395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Radial distance= 0 to 6 mm from </a:t>
            </a:r>
            <a:r>
              <a:rPr lang="en-US" dirty="0" err="1">
                <a:latin typeface="+mj-lt"/>
              </a:rPr>
              <a:t>centre</a:t>
            </a:r>
            <a:endParaRPr lang="en-US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4FED8C-4AC1-7687-820B-2B0CFD9B3CB7}"/>
              </a:ext>
            </a:extLst>
          </p:cNvPr>
          <p:cNvSpPr/>
          <p:nvPr/>
        </p:nvSpPr>
        <p:spPr>
          <a:xfrm>
            <a:off x="381000" y="4004733"/>
            <a:ext cx="2861734" cy="414867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E98D10-2002-5E61-8AA6-44612D738683}"/>
              </a:ext>
            </a:extLst>
          </p:cNvPr>
          <p:cNvSpPr/>
          <p:nvPr/>
        </p:nvSpPr>
        <p:spPr>
          <a:xfrm>
            <a:off x="3996267" y="4013200"/>
            <a:ext cx="1769533" cy="414867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534905-8822-6A9B-8E23-B86213160D1D}"/>
              </a:ext>
            </a:extLst>
          </p:cNvPr>
          <p:cNvSpPr/>
          <p:nvPr/>
        </p:nvSpPr>
        <p:spPr>
          <a:xfrm>
            <a:off x="2167468" y="5638800"/>
            <a:ext cx="1523999" cy="457201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E578CEA7-7CA2-408C-FEF9-1C053FBE78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949364"/>
              </p:ext>
            </p:extLst>
          </p:nvPr>
        </p:nvGraphicFramePr>
        <p:xfrm>
          <a:off x="7509292" y="3086100"/>
          <a:ext cx="4352507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2962">
                  <a:extLst>
                    <a:ext uri="{9D8B030D-6E8A-4147-A177-3AD203B41FA5}">
                      <a16:colId xmlns:a16="http://schemas.microsoft.com/office/drawing/2014/main" val="1114092121"/>
                    </a:ext>
                  </a:extLst>
                </a:gridCol>
                <a:gridCol w="1619545">
                  <a:extLst>
                    <a:ext uri="{9D8B030D-6E8A-4147-A177-3AD203B41FA5}">
                      <a16:colId xmlns:a16="http://schemas.microsoft.com/office/drawing/2014/main" val="1025537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err="1">
                          <a:latin typeface="+mj-lt"/>
                        </a:rPr>
                        <a:t>Tfuel</a:t>
                      </a:r>
                      <a:r>
                        <a:rPr lang="en-US" sz="1600" dirty="0">
                          <a:latin typeface="+mj-lt"/>
                        </a:rPr>
                        <a:t> (°C)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err="1">
                          <a:latin typeface="+mj-lt"/>
                        </a:rPr>
                        <a:t>Pamb</a:t>
                      </a:r>
                      <a:r>
                        <a:rPr lang="en-US" sz="1600" dirty="0">
                          <a:latin typeface="+mj-lt"/>
                        </a:rPr>
                        <a:t> (bar)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6940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1, 2, 3, 4, 5, 6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9325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1, 2, 3, 4, 5, 6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883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-10, 0, 10, 20, 30, 40, 50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1673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-10, 0, 10, 20, 30, 40, 50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2797761"/>
                  </a:ext>
                </a:extLst>
              </a:tr>
            </a:tbl>
          </a:graphicData>
        </a:graphic>
      </p:graphicFrame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9BFAB4B9-8564-5920-7F3A-AEC027E08262}"/>
              </a:ext>
            </a:extLst>
          </p:cNvPr>
          <p:cNvSpPr txBox="1">
            <a:spLocks/>
          </p:cNvSpPr>
          <p:nvPr/>
        </p:nvSpPr>
        <p:spPr>
          <a:xfrm>
            <a:off x="7554456" y="2290224"/>
            <a:ext cx="4009637" cy="488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C00000"/>
                </a:solidFill>
                <a:latin typeface="+mj-lt"/>
              </a:rPr>
              <a:t>ECN 8 holes SPRAY G </a:t>
            </a:r>
          </a:p>
          <a:p>
            <a:pPr>
              <a:buFont typeface="Wingdings" panose="05000000000000000000" pitchFamily="2" charset="2"/>
              <a:buChar char="§"/>
            </a:pPr>
            <a:endParaRPr lang="fr-FR" sz="2000" dirty="0"/>
          </a:p>
        </p:txBody>
      </p:sp>
      <p:pic>
        <p:nvPicPr>
          <p:cNvPr id="21" name="Image 20" descr="Une image contenant cercle, clipart&#10;&#10;Le contenu généré par l’IA peut être incorrect.">
            <a:extLst>
              <a:ext uri="{FF2B5EF4-FFF2-40B4-BE49-F238E27FC236}">
                <a16:creationId xmlns:a16="http://schemas.microsoft.com/office/drawing/2014/main" id="{32422FDE-1065-F7E4-480B-6CE9FE1A2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838" y="1627962"/>
            <a:ext cx="578171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8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497549B-4203-805B-1E2A-8532500EF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814" y="-31563"/>
            <a:ext cx="10233186" cy="973224"/>
          </a:xfrm>
        </p:spPr>
        <p:txBody>
          <a:bodyPr/>
          <a:lstStyle/>
          <a:p>
            <a:r>
              <a:rPr lang="fr-FR" dirty="0"/>
              <a:t>Example of Spray </a:t>
            </a:r>
            <a:r>
              <a:rPr lang="fr-FR" dirty="0" err="1"/>
              <a:t>morphology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BCCB88-D7DF-D9CA-3AAE-2CBDEF861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CC0000"/>
              </a:buClr>
              <a:defRPr/>
            </a:pPr>
            <a:fld id="{A0DEC5FF-56A6-4DD3-A4F9-4C9B0A367ADE}" type="slidenum">
              <a:rPr lang="fr-FR" smtClean="0">
                <a:solidFill>
                  <a:srgbClr val="FFFFFF"/>
                </a:solidFill>
              </a:rPr>
              <a:pPr>
                <a:buClr>
                  <a:srgbClr val="CC0000"/>
                </a:buClr>
                <a:defRPr/>
              </a:pPr>
              <a:t>11</a:t>
            </a:fld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EE84D05-A02B-120D-9C59-0662CAE2A27D}"/>
              </a:ext>
            </a:extLst>
          </p:cNvPr>
          <p:cNvSpPr txBox="1"/>
          <p:nvPr/>
        </p:nvSpPr>
        <p:spPr bwMode="auto">
          <a:xfrm>
            <a:off x="7008133" y="1555506"/>
            <a:ext cx="2241216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Rp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lang="fr-FR" sz="2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=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3.14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3F3EEC2-0268-A048-0338-910C30DE309A}"/>
              </a:ext>
            </a:extLst>
          </p:cNvPr>
          <p:cNvSpPr txBox="1"/>
          <p:nvPr/>
        </p:nvSpPr>
        <p:spPr bwMode="auto">
          <a:xfrm>
            <a:off x="5196728" y="3957723"/>
            <a:ext cx="2241216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Rp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lang="fr-FR" sz="2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= 9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.64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E638FC0-28F4-D833-0BFD-C18D2CDDBDD4}"/>
              </a:ext>
            </a:extLst>
          </p:cNvPr>
          <p:cNvSpPr txBox="1"/>
          <p:nvPr/>
        </p:nvSpPr>
        <p:spPr bwMode="auto">
          <a:xfrm>
            <a:off x="2461869" y="3923689"/>
            <a:ext cx="2241216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Rp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lang="fr-FR" sz="2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= 7.63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884EFF3-910F-0641-8AA0-EC657EECCF67}"/>
              </a:ext>
            </a:extLst>
          </p:cNvPr>
          <p:cNvSpPr txBox="1"/>
          <p:nvPr/>
        </p:nvSpPr>
        <p:spPr bwMode="auto">
          <a:xfrm>
            <a:off x="0" y="3871850"/>
            <a:ext cx="2241216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Rp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lang="fr-FR" sz="2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= 5.72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ED9AF89-4B68-5D76-BE21-EAA269B9CD5C}"/>
              </a:ext>
            </a:extLst>
          </p:cNvPr>
          <p:cNvSpPr txBox="1"/>
          <p:nvPr/>
        </p:nvSpPr>
        <p:spPr bwMode="auto">
          <a:xfrm>
            <a:off x="9619114" y="1567765"/>
            <a:ext cx="2241216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Rp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lang="fr-FR" sz="2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=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4.38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8CACE0-84A5-AEA3-2411-C1B82633F013}"/>
              </a:ext>
            </a:extLst>
          </p:cNvPr>
          <p:cNvSpPr txBox="1"/>
          <p:nvPr/>
        </p:nvSpPr>
        <p:spPr bwMode="auto">
          <a:xfrm>
            <a:off x="1863467" y="1525363"/>
            <a:ext cx="2241216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Rp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= 1.53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1BBF736-4EDF-743E-E90B-59E49E30E2DC}"/>
              </a:ext>
            </a:extLst>
          </p:cNvPr>
          <p:cNvSpPr txBox="1"/>
          <p:nvPr/>
        </p:nvSpPr>
        <p:spPr bwMode="auto">
          <a:xfrm>
            <a:off x="4322062" y="1544104"/>
            <a:ext cx="2241216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Rp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= 2.21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1F53703-1B39-CF0E-4716-0D464880CA96}"/>
              </a:ext>
            </a:extLst>
          </p:cNvPr>
          <p:cNvSpPr txBox="1"/>
          <p:nvPr/>
        </p:nvSpPr>
        <p:spPr bwMode="auto">
          <a:xfrm>
            <a:off x="2974836" y="831748"/>
            <a:ext cx="4663330" cy="5764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28613" lvl="1" defTabSz="914400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sz="2400" dirty="0" err="1">
                <a:solidFill>
                  <a:srgbClr val="0070C0"/>
                </a:solidFill>
                <a:latin typeface="Arial Narrow" panose="020B0606020202030204" pitchFamily="34" charset="0"/>
              </a:rPr>
              <a:t>P</a:t>
            </a:r>
            <a:r>
              <a:rPr lang="en-US" sz="2400" baseline="-25000" dirty="0" err="1">
                <a:solidFill>
                  <a:srgbClr val="0070C0"/>
                </a:solidFill>
                <a:latin typeface="Arial Narrow" panose="020B0606020202030204" pitchFamily="34" charset="0"/>
              </a:rPr>
              <a:t>amb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</a:rPr>
              <a:t> = 2 bars, </a:t>
            </a:r>
            <a:r>
              <a:rPr lang="en-US" sz="2400" dirty="0" err="1">
                <a:solidFill>
                  <a:srgbClr val="0070C0"/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T</a:t>
            </a:r>
            <a:r>
              <a:rPr lang="en-US" sz="2400" baseline="-25000" dirty="0" err="1">
                <a:solidFill>
                  <a:srgbClr val="0070C0"/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fuel</a:t>
            </a:r>
            <a:r>
              <a:rPr lang="en-US" sz="2400" dirty="0">
                <a:solidFill>
                  <a:srgbClr val="0070C0"/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= -10 - 50 °C</a:t>
            </a:r>
          </a:p>
        </p:txBody>
      </p:sp>
      <p:pic>
        <p:nvPicPr>
          <p:cNvPr id="2" name="Pinj_71b_Ta_28C_Tinj_-10C_Pa_2_1026_10272022(2)">
            <a:hlinkClick r:id="" action="ppaction://media"/>
            <a:extLst>
              <a:ext uri="{FF2B5EF4-FFF2-40B4-BE49-F238E27FC236}">
                <a16:creationId xmlns:a16="http://schemas.microsoft.com/office/drawing/2014/main" id="{F8293858-425F-1E0F-930A-6F5A09FF77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13505" y="1977262"/>
            <a:ext cx="2880000" cy="1800000"/>
          </a:xfrm>
          <a:prstGeom prst="rect">
            <a:avLst/>
          </a:prstGeom>
        </p:spPr>
      </p:pic>
      <p:pic>
        <p:nvPicPr>
          <p:cNvPr id="13" name="Pinj_71b_Ta_28C_Tinj_0C_Pa_2_1705_10262022">
            <a:hlinkClick r:id="" action="ppaction://media"/>
            <a:extLst>
              <a:ext uri="{FF2B5EF4-FFF2-40B4-BE49-F238E27FC236}">
                <a16:creationId xmlns:a16="http://schemas.microsoft.com/office/drawing/2014/main" id="{AA8100D2-FD14-233F-A418-75A8DE75F2B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05850" y="1976371"/>
            <a:ext cx="2880000" cy="1800000"/>
          </a:xfrm>
          <a:prstGeom prst="rect">
            <a:avLst/>
          </a:prstGeom>
        </p:spPr>
      </p:pic>
      <p:pic>
        <p:nvPicPr>
          <p:cNvPr id="22" name="Pinj_71b_Ta_28C_Tinj_30C_Pa_2_1109_10262022(2)">
            <a:hlinkClick r:id="" action="ppaction://media"/>
            <a:extLst>
              <a:ext uri="{FF2B5EF4-FFF2-40B4-BE49-F238E27FC236}">
                <a16:creationId xmlns:a16="http://schemas.microsoft.com/office/drawing/2014/main" id="{E47BD196-A80E-08A5-1496-9A7DD19C7FD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4836" y="4383752"/>
            <a:ext cx="2880000" cy="1800000"/>
          </a:xfrm>
          <a:prstGeom prst="rect">
            <a:avLst/>
          </a:prstGeom>
        </p:spPr>
      </p:pic>
      <p:pic>
        <p:nvPicPr>
          <p:cNvPr id="23" name="Pinj_71b_Ta_28C_Tinj_40C_Pa_2_1438_10262022(2)">
            <a:hlinkClick r:id="" action="ppaction://media"/>
            <a:extLst>
              <a:ext uri="{FF2B5EF4-FFF2-40B4-BE49-F238E27FC236}">
                <a16:creationId xmlns:a16="http://schemas.microsoft.com/office/drawing/2014/main" id="{ABADF3B4-8829-547E-914B-A60E8D831EA7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428326" y="4383752"/>
            <a:ext cx="2880000" cy="1800000"/>
          </a:xfrm>
          <a:prstGeom prst="rect">
            <a:avLst/>
          </a:prstGeom>
        </p:spPr>
      </p:pic>
      <p:pic>
        <p:nvPicPr>
          <p:cNvPr id="5" name="Pinj_71b_Ta_28C_Tinj_10C_Pa_2_1759_10252022">
            <a:hlinkClick r:id="" action="ppaction://media"/>
            <a:extLst>
              <a:ext uri="{FF2B5EF4-FFF2-40B4-BE49-F238E27FC236}">
                <a16:creationId xmlns:a16="http://schemas.microsoft.com/office/drawing/2014/main" id="{B9C22DC9-E849-6AA7-D730-C1A9278916ED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558086" y="1963542"/>
            <a:ext cx="2880000" cy="1800000"/>
          </a:xfrm>
          <a:prstGeom prst="rect">
            <a:avLst/>
          </a:prstGeom>
        </p:spPr>
      </p:pic>
      <p:pic>
        <p:nvPicPr>
          <p:cNvPr id="21" name="Pinj_71b_Ta_28C_Tinj_20C_Pa_2_1628_10252022">
            <a:hlinkClick r:id="" action="ppaction://media"/>
            <a:extLst>
              <a:ext uri="{FF2B5EF4-FFF2-40B4-BE49-F238E27FC236}">
                <a16:creationId xmlns:a16="http://schemas.microsoft.com/office/drawing/2014/main" id="{0CEF96E5-6956-BB89-523B-62D32A79484A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910322" y="1963542"/>
            <a:ext cx="2880000" cy="1800000"/>
          </a:xfrm>
          <a:prstGeom prst="rect">
            <a:avLst/>
          </a:prstGeom>
        </p:spPr>
      </p:pic>
      <p:pic>
        <p:nvPicPr>
          <p:cNvPr id="6" name="Pinj_71b_Ta_28C_Tinj_50C_Pa_2_1650_10202022">
            <a:hlinkClick r:id="" action="ppaction://media"/>
            <a:extLst>
              <a:ext uri="{FF2B5EF4-FFF2-40B4-BE49-F238E27FC236}">
                <a16:creationId xmlns:a16="http://schemas.microsoft.com/office/drawing/2014/main" id="{1A92509E-4063-FE83-2AA9-38BC2001024F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764121" y="4383752"/>
            <a:ext cx="2880000" cy="180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C64C476-0268-CEC5-3C7B-05E05AE87122}"/>
              </a:ext>
            </a:extLst>
          </p:cNvPr>
          <p:cNvSpPr txBox="1"/>
          <p:nvPr/>
        </p:nvSpPr>
        <p:spPr bwMode="auto">
          <a:xfrm>
            <a:off x="7947977" y="4426200"/>
            <a:ext cx="4189143" cy="19389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</a:rPr>
              <a:t>Rp&gt;1 : flash boiling starts to occur !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</a:rPr>
              <a:t>Rp&gt;6 spray width constant ! 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0000"/>
                </a:solidFill>
                <a:latin typeface="+mj-lt"/>
              </a:rPr>
              <a:t>Near injector : ‘liquid’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chanel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before atomization ?</a:t>
            </a:r>
            <a:endParaRPr lang="fr-FR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8AB6AAF-D835-2EED-2A6F-57B94D73A459}"/>
              </a:ext>
            </a:extLst>
          </p:cNvPr>
          <p:cNvSpPr txBox="1"/>
          <p:nvPr/>
        </p:nvSpPr>
        <p:spPr>
          <a:xfrm>
            <a:off x="276753" y="969110"/>
            <a:ext cx="2461869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R</a:t>
            </a:r>
            <a:r>
              <a:rPr lang="en-US" sz="2400" baseline="-25000" dirty="0">
                <a:solidFill>
                  <a:srgbClr val="0070C0"/>
                </a:solidFill>
              </a:rPr>
              <a:t>p</a:t>
            </a:r>
            <a:r>
              <a:rPr lang="en-US" sz="2400" dirty="0">
                <a:solidFill>
                  <a:srgbClr val="0070C0"/>
                </a:solidFill>
              </a:rPr>
              <a:t>=</a:t>
            </a:r>
            <a:r>
              <a:rPr lang="en-US" sz="2400" dirty="0" err="1">
                <a:solidFill>
                  <a:srgbClr val="0070C0"/>
                </a:solidFill>
              </a:rPr>
              <a:t>P</a:t>
            </a:r>
            <a:r>
              <a:rPr lang="en-US" sz="2400" baseline="-25000" dirty="0" err="1">
                <a:solidFill>
                  <a:srgbClr val="0070C0"/>
                </a:solidFill>
              </a:rPr>
              <a:t>sat</a:t>
            </a:r>
            <a:r>
              <a:rPr lang="en-US" sz="2400" dirty="0">
                <a:solidFill>
                  <a:srgbClr val="0070C0"/>
                </a:solidFill>
              </a:rPr>
              <a:t>(</a:t>
            </a:r>
            <a:r>
              <a:rPr lang="en-US" sz="2400" dirty="0" err="1">
                <a:solidFill>
                  <a:srgbClr val="0070C0"/>
                </a:solidFill>
              </a:rPr>
              <a:t>T</a:t>
            </a:r>
            <a:r>
              <a:rPr lang="en-US" sz="2400" baseline="-25000" dirty="0" err="1">
                <a:solidFill>
                  <a:srgbClr val="0070C0"/>
                </a:solidFill>
              </a:rPr>
              <a:t>fuel</a:t>
            </a:r>
            <a:r>
              <a:rPr lang="en-US" sz="2400" dirty="0">
                <a:solidFill>
                  <a:srgbClr val="0070C0"/>
                </a:solidFill>
              </a:rPr>
              <a:t>)/</a:t>
            </a:r>
            <a:r>
              <a:rPr lang="en-US" sz="2400" dirty="0" err="1">
                <a:solidFill>
                  <a:srgbClr val="0070C0"/>
                </a:solidFill>
              </a:rPr>
              <a:t>P</a:t>
            </a:r>
            <a:r>
              <a:rPr lang="en-US" sz="2400" baseline="-25000" dirty="0" err="1">
                <a:solidFill>
                  <a:srgbClr val="0070C0"/>
                </a:solidFill>
              </a:rPr>
              <a:t>amb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78207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9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9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98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6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43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49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5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4A0CEF-6AF8-D7CE-208B-105BA4C50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DEC5FF-56A6-4DD3-A4F9-4C9B0A367ADE}" type="slidenum">
              <a:rPr lang="en-US" noProof="0" smtClean="0"/>
              <a:pPr>
                <a:defRPr/>
              </a:pPr>
              <a:t>12</a:t>
            </a:fld>
            <a:endParaRPr lang="en-US" noProof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D626064-39C3-DBE2-2E38-27B4AC47A1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51"/>
          <a:stretch/>
        </p:blipFill>
        <p:spPr>
          <a:xfrm>
            <a:off x="239349" y="137894"/>
            <a:ext cx="8864026" cy="6429301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98D993E-0EC7-7076-4A77-C9667B730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591" y="17294"/>
            <a:ext cx="7040409" cy="576263"/>
          </a:xfrm>
        </p:spPr>
        <p:txBody>
          <a:bodyPr/>
          <a:lstStyle/>
          <a:p>
            <a:r>
              <a:rPr lang="fr-FR" dirty="0"/>
              <a:t>Near </a:t>
            </a:r>
            <a:r>
              <a:rPr lang="fr-FR" dirty="0" err="1"/>
              <a:t>field</a:t>
            </a:r>
            <a:r>
              <a:rPr lang="fr-FR" dirty="0"/>
              <a:t> images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192A96E-D1C4-0949-D726-A4C57903634B}"/>
              </a:ext>
            </a:extLst>
          </p:cNvPr>
          <p:cNvSpPr txBox="1"/>
          <p:nvPr/>
        </p:nvSpPr>
        <p:spPr bwMode="auto">
          <a:xfrm>
            <a:off x="7289724" y="886237"/>
            <a:ext cx="4229043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Red square =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similar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Rp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(8-10)</a:t>
            </a:r>
          </a:p>
          <a:p>
            <a:pPr marL="800100" lvl="1" indent="-342900" algn="r" eaLnBrk="0" hangingPunct="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fr-FR" sz="2400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Different</a:t>
            </a:r>
            <a:r>
              <a:rPr lang="fr-FR" sz="2400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spray </a:t>
            </a:r>
            <a:r>
              <a:rPr lang="fr-FR" sz="2400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shapes</a:t>
            </a:r>
            <a:r>
              <a:rPr lang="fr-FR" sz="2400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! 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D871E044-0439-7E00-E67C-7672C8CB9330}"/>
              </a:ext>
            </a:extLst>
          </p:cNvPr>
          <p:cNvCxnSpPr/>
          <p:nvPr/>
        </p:nvCxnSpPr>
        <p:spPr bwMode="auto">
          <a:xfrm>
            <a:off x="551384" y="6567195"/>
            <a:ext cx="8424936" cy="0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3446B240-7DA3-B3F1-D0E9-B4A596B9EDA9}"/>
              </a:ext>
            </a:extLst>
          </p:cNvPr>
          <p:cNvSpPr txBox="1"/>
          <p:nvPr/>
        </p:nvSpPr>
        <p:spPr bwMode="auto">
          <a:xfrm>
            <a:off x="3832671" y="6334780"/>
            <a:ext cx="838691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Tfuel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EBB9B6FC-33D4-4705-57E1-5A4132C64048}"/>
              </a:ext>
            </a:extLst>
          </p:cNvPr>
          <p:cNvCxnSpPr/>
          <p:nvPr/>
        </p:nvCxnSpPr>
        <p:spPr bwMode="auto">
          <a:xfrm flipV="1">
            <a:off x="4790847" y="6453336"/>
            <a:ext cx="200163" cy="332656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134B358-FEFB-C35E-B196-2289E25ACFA9}"/>
              </a:ext>
            </a:extLst>
          </p:cNvPr>
          <p:cNvCxnSpPr/>
          <p:nvPr/>
        </p:nvCxnSpPr>
        <p:spPr bwMode="auto">
          <a:xfrm>
            <a:off x="335360" y="290804"/>
            <a:ext cx="0" cy="6276391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BE9CDB4A-8D59-D965-E717-27F49CD08979}"/>
              </a:ext>
            </a:extLst>
          </p:cNvPr>
          <p:cNvSpPr txBox="1"/>
          <p:nvPr/>
        </p:nvSpPr>
        <p:spPr bwMode="auto">
          <a:xfrm>
            <a:off x="-18157" y="4151971"/>
            <a:ext cx="103586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8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Pamb</a:t>
            </a:r>
            <a:r>
              <a:rPr lang="fr-FR" sz="2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.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6B96DDA-C6D4-3AB8-F4D3-0E06FBFCE96B}"/>
              </a:ext>
            </a:extLst>
          </p:cNvPr>
          <p:cNvCxnSpPr/>
          <p:nvPr/>
        </p:nvCxnSpPr>
        <p:spPr bwMode="auto">
          <a:xfrm flipV="1">
            <a:off x="909479" y="4247253"/>
            <a:ext cx="200163" cy="332656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C02E1A27-0FF6-E068-A74A-B1C47622173B}"/>
              </a:ext>
            </a:extLst>
          </p:cNvPr>
          <p:cNvSpPr/>
          <p:nvPr/>
        </p:nvSpPr>
        <p:spPr bwMode="auto">
          <a:xfrm>
            <a:off x="5177481" y="6567195"/>
            <a:ext cx="360040" cy="166327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>
                <a:tab pos="0" algn="l"/>
              </a:tabLst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5247C9C-CBBD-A84E-6013-3017B9EAA74C}"/>
              </a:ext>
            </a:extLst>
          </p:cNvPr>
          <p:cNvSpPr txBox="1"/>
          <p:nvPr/>
        </p:nvSpPr>
        <p:spPr bwMode="auto">
          <a:xfrm>
            <a:off x="5908621" y="6353594"/>
            <a:ext cx="561372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Rp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F5D5306D-960F-EB08-FF25-4FB9EB706B17}"/>
              </a:ext>
            </a:extLst>
          </p:cNvPr>
          <p:cNvCxnSpPr/>
          <p:nvPr/>
        </p:nvCxnSpPr>
        <p:spPr bwMode="auto">
          <a:xfrm flipV="1">
            <a:off x="6554952" y="6477880"/>
            <a:ext cx="200163" cy="332656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60F4A13A-BD7D-9469-00AE-C4BF585BAA1A}"/>
              </a:ext>
            </a:extLst>
          </p:cNvPr>
          <p:cNvSpPr/>
          <p:nvPr/>
        </p:nvSpPr>
        <p:spPr bwMode="auto">
          <a:xfrm>
            <a:off x="59329" y="4744937"/>
            <a:ext cx="360040" cy="166327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>
                <a:tab pos="0" algn="l"/>
              </a:tabLst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92AC123-13D8-72C3-599F-C6F7844A15B6}"/>
              </a:ext>
            </a:extLst>
          </p:cNvPr>
          <p:cNvSpPr txBox="1"/>
          <p:nvPr/>
        </p:nvSpPr>
        <p:spPr bwMode="auto">
          <a:xfrm>
            <a:off x="396189" y="4579909"/>
            <a:ext cx="561372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Rp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A111EB87-E6CB-7023-C849-1AF45DABFA96}"/>
              </a:ext>
            </a:extLst>
          </p:cNvPr>
          <p:cNvCxnSpPr>
            <a:cxnSpLocks/>
          </p:cNvCxnSpPr>
          <p:nvPr/>
        </p:nvCxnSpPr>
        <p:spPr bwMode="auto">
          <a:xfrm>
            <a:off x="859635" y="4674853"/>
            <a:ext cx="309902" cy="401964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706DA630-8301-D6C6-9BFA-179644A3EB78}"/>
              </a:ext>
            </a:extLst>
          </p:cNvPr>
          <p:cNvGrpSpPr/>
          <p:nvPr/>
        </p:nvGrpSpPr>
        <p:grpSpPr>
          <a:xfrm>
            <a:off x="335361" y="678572"/>
            <a:ext cx="6506222" cy="5597819"/>
            <a:chOff x="335361" y="678572"/>
            <a:chExt cx="6506222" cy="5597819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DBEB70EF-DF5F-6753-92C3-0A67F5A5ACE3}"/>
                </a:ext>
              </a:extLst>
            </p:cNvPr>
            <p:cNvSpPr/>
            <p:nvPr/>
          </p:nvSpPr>
          <p:spPr bwMode="auto">
            <a:xfrm>
              <a:off x="4047518" y="4437113"/>
              <a:ext cx="1256394" cy="1131452"/>
            </a:xfrm>
            <a:prstGeom prst="ellipse">
              <a:avLst/>
            </a:prstGeom>
            <a:noFill/>
            <a:ln w="9525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>
                  <a:tab pos="0" algn="l"/>
                </a:tabLst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69432C51-8951-3652-C3C0-DB877FA68761}"/>
                </a:ext>
              </a:extLst>
            </p:cNvPr>
            <p:cNvSpPr txBox="1"/>
            <p:nvPr/>
          </p:nvSpPr>
          <p:spPr bwMode="auto">
            <a:xfrm>
              <a:off x="335361" y="5630060"/>
              <a:ext cx="3790982" cy="6463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Narrow spray = </a:t>
              </a:r>
            </a:p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no flash </a:t>
              </a:r>
              <a:r>
                <a:rPr kumimoji="0" lang="fr-FR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boiling</a:t>
              </a:r>
              <a:r>
                <a:rPr kumimoji="0" lang="fr-FR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 </a:t>
              </a:r>
              <a:r>
                <a:rPr kumimoji="0" lang="fr-FR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mechanical</a:t>
              </a:r>
              <a:r>
                <a:rPr kumimoji="0" lang="fr-FR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 break-up ?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1B3A174F-4374-CB7B-D715-A95B7DDE7FBE}"/>
                </a:ext>
              </a:extLst>
            </p:cNvPr>
            <p:cNvSpPr/>
            <p:nvPr/>
          </p:nvSpPr>
          <p:spPr bwMode="auto">
            <a:xfrm>
              <a:off x="5339451" y="970004"/>
              <a:ext cx="1256394" cy="1131452"/>
            </a:xfrm>
            <a:prstGeom prst="ellipse">
              <a:avLst/>
            </a:prstGeom>
            <a:noFill/>
            <a:ln w="9525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>
                  <a:tab pos="0" algn="l"/>
                </a:tabLst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E5743414-5A25-C491-2927-BEFAC9F50449}"/>
                </a:ext>
              </a:extLst>
            </p:cNvPr>
            <p:cNvSpPr txBox="1"/>
            <p:nvPr/>
          </p:nvSpPr>
          <p:spPr bwMode="auto">
            <a:xfrm>
              <a:off x="4295801" y="678572"/>
              <a:ext cx="2545782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 panose="020B0606020202030204" pitchFamily="34" charset="0"/>
                  <a:ea typeface="+mj-ea"/>
                  <a:cs typeface="+mj-cs"/>
                </a:rPr>
                <a:t>Wide spray = flash </a:t>
              </a:r>
              <a:r>
                <a:rPr kumimoji="0" lang="fr-FR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 panose="020B0606020202030204" pitchFamily="34" charset="0"/>
                  <a:ea typeface="+mj-ea"/>
                  <a:cs typeface="+mj-cs"/>
                </a:rPr>
                <a:t>boiling</a:t>
              </a:r>
              <a:endParaRPr kumimoji="0" lang="fr-FR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065BC6C1-96E0-9945-CBBE-138B34AA987C}"/>
              </a:ext>
            </a:extLst>
          </p:cNvPr>
          <p:cNvGrpSpPr/>
          <p:nvPr/>
        </p:nvGrpSpPr>
        <p:grpSpPr>
          <a:xfrm>
            <a:off x="1614912" y="1630919"/>
            <a:ext cx="10436805" cy="2092404"/>
            <a:chOff x="1703512" y="1628800"/>
            <a:chExt cx="10436805" cy="2092404"/>
          </a:xfrm>
        </p:grpSpPr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910BE305-4246-C726-D4DD-5972B2D1E7BA}"/>
                </a:ext>
              </a:extLst>
            </p:cNvPr>
            <p:cNvSpPr txBox="1"/>
            <p:nvPr/>
          </p:nvSpPr>
          <p:spPr bwMode="auto">
            <a:xfrm>
              <a:off x="9449481" y="2767097"/>
              <a:ext cx="2690836" cy="95410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70C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en-US" sz="2000" b="0" i="0" u="none" strike="noStrike" baseline="0" dirty="0">
                  <a:solidFill>
                    <a:srgbClr val="303030"/>
                  </a:solidFill>
                  <a:latin typeface="Arial Narrow" panose="020B0606020202030204" pitchFamily="34" charset="0"/>
                </a:rPr>
                <a:t>Examples : </a:t>
              </a:r>
            </a:p>
            <a:p>
              <a:pPr algn="l"/>
              <a:r>
                <a:rPr lang="en-US" b="0" i="0" u="none" strike="noStrike" baseline="0" dirty="0">
                  <a:solidFill>
                    <a:srgbClr val="303030"/>
                  </a:solidFill>
                  <a:latin typeface="Arial Narrow" panose="020B0606020202030204" pitchFamily="34" charset="0"/>
                </a:rPr>
                <a:t>(0.3 bar, -10 °C) : </a:t>
              </a:r>
              <a:r>
                <a:rPr lang="en-US" b="0" u="none" strike="noStrike" baseline="0" dirty="0">
                  <a:solidFill>
                    <a:srgbClr val="303030"/>
                  </a:solidFill>
                  <a:latin typeface="Arial Narrow" panose="020B0606020202030204" pitchFamily="34" charset="0"/>
                </a:rPr>
                <a:t>less dense </a:t>
              </a:r>
              <a:r>
                <a:rPr lang="en-US" dirty="0">
                  <a:solidFill>
                    <a:srgbClr val="303030"/>
                  </a:solidFill>
                  <a:latin typeface="Arial Narrow" panose="020B0606020202030204" pitchFamily="34" charset="0"/>
                </a:rPr>
                <a:t>li</a:t>
              </a:r>
              <a:r>
                <a:rPr lang="en-US" b="0" u="none" strike="noStrike" baseline="0" dirty="0">
                  <a:solidFill>
                    <a:srgbClr val="303030"/>
                  </a:solidFill>
                  <a:latin typeface="Arial Narrow" panose="020B0606020202030204" pitchFamily="34" charset="0"/>
                </a:rPr>
                <a:t>quid core </a:t>
              </a:r>
              <a:r>
                <a:rPr lang="en-US" dirty="0">
                  <a:solidFill>
                    <a:srgbClr val="303030"/>
                  </a:solidFill>
                  <a:latin typeface="Arial Narrow" panose="020B0606020202030204" pitchFamily="34" charset="0"/>
                </a:rPr>
                <a:t>t</a:t>
              </a:r>
              <a:r>
                <a:rPr lang="en-US" b="0" u="none" strike="noStrike" baseline="0" dirty="0">
                  <a:solidFill>
                    <a:srgbClr val="303030"/>
                  </a:solidFill>
                  <a:latin typeface="Arial Narrow" panose="020B0606020202030204" pitchFamily="34" charset="0"/>
                </a:rPr>
                <a:t>han (1 bar, 20 °C) </a:t>
              </a:r>
            </a:p>
          </p:txBody>
        </p:sp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233D8193-950A-A9BA-51FF-2B56B5BCC7FA}"/>
                </a:ext>
              </a:extLst>
            </p:cNvPr>
            <p:cNvCxnSpPr/>
            <p:nvPr/>
          </p:nvCxnSpPr>
          <p:spPr bwMode="auto">
            <a:xfrm flipH="1" flipV="1">
              <a:off x="1703512" y="1628800"/>
              <a:ext cx="7399863" cy="1224136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22060B8E-E2DF-F32B-BCF5-370ACE6ED2F5}"/>
                </a:ext>
              </a:extLst>
            </p:cNvPr>
            <p:cNvCxnSpPr/>
            <p:nvPr/>
          </p:nvCxnSpPr>
          <p:spPr bwMode="auto">
            <a:xfrm flipH="1" flipV="1">
              <a:off x="5177481" y="3429000"/>
              <a:ext cx="4374903" cy="144016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13B92836-259C-AA82-E844-D25CE2F5EA67}"/>
              </a:ext>
            </a:extLst>
          </p:cNvPr>
          <p:cNvSpPr txBox="1"/>
          <p:nvPr/>
        </p:nvSpPr>
        <p:spPr>
          <a:xfrm>
            <a:off x="8863675" y="4847000"/>
            <a:ext cx="3417277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0000"/>
                </a:solidFill>
                <a:latin typeface="+mj-lt"/>
              </a:rPr>
              <a:t>Less 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+mj-lt"/>
              </a:rPr>
              <a:t>droplets ? Smaller droplets ? Very dense !!!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400" b="0" i="0" u="none" strike="noStrike" baseline="0" dirty="0">
                <a:solidFill>
                  <a:srgbClr val="FF0000"/>
                </a:solidFill>
                <a:latin typeface="+mj-lt"/>
              </a:rPr>
              <a:t> higher degree of flash boiling or evaporation ?</a:t>
            </a:r>
            <a:endParaRPr lang="fr-FR" sz="2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24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A0ED564-4996-4B8A-8152-A9B782A199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47"/>
          <a:stretch/>
        </p:blipFill>
        <p:spPr>
          <a:xfrm>
            <a:off x="1151792" y="2141532"/>
            <a:ext cx="10782793" cy="257493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DE167A-F102-49E7-8EB8-7F0BEBA953DA}"/>
              </a:ext>
            </a:extLst>
          </p:cNvPr>
          <p:cNvSpPr txBox="1">
            <a:spLocks/>
          </p:cNvSpPr>
          <p:nvPr/>
        </p:nvSpPr>
        <p:spPr bwMode="auto">
          <a:xfrm>
            <a:off x="262714" y="912368"/>
            <a:ext cx="5179726" cy="10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52425" indent="-352425" algn="just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969AD"/>
              </a:buClr>
              <a:buFont typeface="Wingdings" pitchFamily="2" charset="2"/>
              <a:buChar char="q"/>
              <a:defRPr lang="fr-FR" sz="2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1038" indent="-3274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969AD"/>
              </a:buClr>
              <a:buFont typeface="Wingdings" pitchFamily="2" charset="2"/>
              <a:buChar char="Ø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78694" indent="-29646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969AD"/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270397" indent="-2905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969AD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570435" indent="-298847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4969AD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  <a:lvl6pPr marL="1913335" indent="-298847" algn="l" rtl="0" fontAlgn="base">
              <a:spcBef>
                <a:spcPct val="25000"/>
              </a:spcBef>
              <a:spcAft>
                <a:spcPct val="0"/>
              </a:spcAft>
              <a:buClr>
                <a:srgbClr val="008000"/>
              </a:buClr>
              <a:buFont typeface="Wingdings" pitchFamily="2" charset="2"/>
              <a:buChar char="§"/>
              <a:defRPr sz="1050">
                <a:solidFill>
                  <a:schemeClr val="tx1"/>
                </a:solidFill>
                <a:latin typeface="+mn-lt"/>
              </a:defRPr>
            </a:lvl6pPr>
            <a:lvl7pPr marL="2256235" indent="-298847" algn="l" rtl="0" fontAlgn="base">
              <a:spcBef>
                <a:spcPct val="25000"/>
              </a:spcBef>
              <a:spcAft>
                <a:spcPct val="0"/>
              </a:spcAft>
              <a:buClr>
                <a:srgbClr val="008000"/>
              </a:buClr>
              <a:buFont typeface="Wingdings" pitchFamily="2" charset="2"/>
              <a:buChar char="§"/>
              <a:defRPr sz="1050">
                <a:solidFill>
                  <a:schemeClr val="tx1"/>
                </a:solidFill>
                <a:latin typeface="+mn-lt"/>
              </a:defRPr>
            </a:lvl7pPr>
            <a:lvl8pPr marL="2599135" indent="-298847" algn="l" rtl="0" fontAlgn="base">
              <a:spcBef>
                <a:spcPct val="25000"/>
              </a:spcBef>
              <a:spcAft>
                <a:spcPct val="0"/>
              </a:spcAft>
              <a:buClr>
                <a:srgbClr val="008000"/>
              </a:buClr>
              <a:buFont typeface="Wingdings" pitchFamily="2" charset="2"/>
              <a:buChar char="§"/>
              <a:defRPr sz="1050">
                <a:solidFill>
                  <a:schemeClr val="tx1"/>
                </a:solidFill>
                <a:latin typeface="+mn-lt"/>
              </a:defRPr>
            </a:lvl8pPr>
            <a:lvl9pPr marL="2942035" indent="-298847" algn="l" rtl="0" fontAlgn="base">
              <a:spcBef>
                <a:spcPct val="25000"/>
              </a:spcBef>
              <a:spcAft>
                <a:spcPct val="0"/>
              </a:spcAft>
              <a:buClr>
                <a:srgbClr val="008000"/>
              </a:buClr>
              <a:buFont typeface="Wingdings" pitchFamily="2" charset="2"/>
              <a:buChar char="§"/>
              <a:defRPr sz="105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nb-NO" kern="0" dirty="0">
                <a:solidFill>
                  <a:schemeClr val="tx2"/>
                </a:solidFill>
                <a:cs typeface="Times New Roman" panose="02020603050405020304" pitchFamily="18" charset="0"/>
              </a:rPr>
              <a:t>'First Shocks' observed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b="0" kern="0" dirty="0">
                <a:solidFill>
                  <a:schemeClr val="tx2"/>
                </a:solidFill>
                <a:cs typeface="Times New Roman" panose="02020603050405020304" pitchFamily="18" charset="0"/>
              </a:rPr>
              <a:t>Only for the extreme Rp of 68 to 203</a:t>
            </a:r>
          </a:p>
          <a:p>
            <a:pPr marL="0" indent="0">
              <a:buFont typeface="Wingdings" pitchFamily="2" charset="2"/>
              <a:buNone/>
            </a:pPr>
            <a:r>
              <a:rPr lang="nb-NO" b="0" kern="0" dirty="0">
                <a:solidFill>
                  <a:schemeClr val="tx2"/>
                </a:solidFill>
                <a:cs typeface="Times New Roman" panose="02020603050405020304" pitchFamily="18" charset="0"/>
              </a:rPr>
              <a:t>(</a:t>
            </a:r>
            <a:r>
              <a:rPr lang="nb-NO" b="0" kern="0" dirty="0">
                <a:solidFill>
                  <a:schemeClr val="tx2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Pamb= 0.1 to 0.3 bar</a:t>
            </a:r>
            <a:r>
              <a:rPr lang="nb-NO" b="0" kern="0" dirty="0">
                <a:solidFill>
                  <a:schemeClr val="tx2"/>
                </a:solidFill>
                <a:cs typeface="Times New Roman" panose="02020603050405020304" pitchFamily="18" charset="0"/>
              </a:rPr>
              <a:t>, Tfuel= 50 °C)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8DE65F4-0A1C-68B5-FFA6-B42F8917099B}"/>
              </a:ext>
            </a:extLst>
          </p:cNvPr>
          <p:cNvSpPr txBox="1"/>
          <p:nvPr/>
        </p:nvSpPr>
        <p:spPr>
          <a:xfrm>
            <a:off x="5093119" y="4846716"/>
            <a:ext cx="435298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800" b="1" dirty="0">
                <a:solidFill>
                  <a:srgbClr val="FF0000"/>
                </a:solidFill>
                <a:latin typeface="+mj-lt"/>
              </a:rPr>
              <a:t> Schlieren </a:t>
            </a:r>
            <a:r>
              <a:rPr lang="fr-FR" sz="2800" b="1" dirty="0" err="1">
                <a:solidFill>
                  <a:srgbClr val="FF0000"/>
                </a:solidFill>
                <a:latin typeface="+mj-lt"/>
              </a:rPr>
              <a:t>set-up</a:t>
            </a:r>
            <a:r>
              <a:rPr lang="fr-FR" sz="2800" b="1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2800" b="1" dirty="0">
                <a:solidFill>
                  <a:srgbClr val="FF0000"/>
                </a:solidFill>
                <a:latin typeface="+mj-lt"/>
              </a:rPr>
              <a:t>not </a:t>
            </a:r>
            <a:r>
              <a:rPr lang="fr-FR" sz="2800" b="1" dirty="0" err="1">
                <a:solidFill>
                  <a:srgbClr val="FF0000"/>
                </a:solidFill>
                <a:latin typeface="+mj-lt"/>
              </a:rPr>
              <a:t>sufficient</a:t>
            </a:r>
            <a:r>
              <a:rPr lang="fr-FR" sz="2800" b="1" dirty="0">
                <a:solidFill>
                  <a:srgbClr val="FF0000"/>
                </a:solidFill>
                <a:latin typeface="+mj-lt"/>
              </a:rPr>
              <a:t> sensitive ?</a:t>
            </a:r>
          </a:p>
          <a:p>
            <a:endParaRPr lang="fr-FR" dirty="0"/>
          </a:p>
        </p:txBody>
      </p:sp>
      <p:sp>
        <p:nvSpPr>
          <p:cNvPr id="11" name="Titre 2">
            <a:extLst>
              <a:ext uri="{FF2B5EF4-FFF2-40B4-BE49-F238E27FC236}">
                <a16:creationId xmlns:a16="http://schemas.microsoft.com/office/drawing/2014/main" id="{ABE601F3-AD95-ABB4-8517-D29C9B064311}"/>
              </a:ext>
            </a:extLst>
          </p:cNvPr>
          <p:cNvSpPr txBox="1">
            <a:spLocks/>
          </p:cNvSpPr>
          <p:nvPr/>
        </p:nvSpPr>
        <p:spPr>
          <a:xfrm>
            <a:off x="3499337" y="17294"/>
            <a:ext cx="8692663" cy="5762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>
                <a:solidFill>
                  <a:srgbClr val="000000"/>
                </a:solidFill>
              </a:rPr>
              <a:t>Mach disk formation, shock structures </a:t>
            </a:r>
            <a:endParaRPr lang="fr-FR" cap="small" dirty="0"/>
          </a:p>
        </p:txBody>
      </p:sp>
    </p:spTree>
    <p:extLst>
      <p:ext uri="{BB962C8B-B14F-4D97-AF65-F5344CB8AC3E}">
        <p14:creationId xmlns:p14="http://schemas.microsoft.com/office/powerpoint/2010/main" val="4138546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2352D5-BF7A-40A1-B686-14E73BBCA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60"/>
          <a:stretch/>
        </p:blipFill>
        <p:spPr>
          <a:xfrm>
            <a:off x="141441" y="1699307"/>
            <a:ext cx="4437531" cy="4496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64D26F-22ED-48CC-BBB3-D61649E197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7"/>
          <a:stretch/>
        </p:blipFill>
        <p:spPr>
          <a:xfrm>
            <a:off x="4928595" y="1722054"/>
            <a:ext cx="7001434" cy="44511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C2229B-E682-4583-AC70-068D36D5C6E4}"/>
              </a:ext>
            </a:extLst>
          </p:cNvPr>
          <p:cNvSpPr txBox="1"/>
          <p:nvPr/>
        </p:nvSpPr>
        <p:spPr bwMode="auto">
          <a:xfrm>
            <a:off x="1237380" y="6297314"/>
            <a:ext cx="2463053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multiple injection bursts </a:t>
            </a:r>
            <a:endParaRPr lang="en-US" sz="12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36D3C24-BC3C-4D87-A23C-9928C26C8902}"/>
              </a:ext>
            </a:extLst>
          </p:cNvPr>
          <p:cNvCxnSpPr>
            <a:cxnSpLocks/>
          </p:cNvCxnSpPr>
          <p:nvPr/>
        </p:nvCxnSpPr>
        <p:spPr bwMode="auto">
          <a:xfrm flipV="1">
            <a:off x="1522007" y="5249334"/>
            <a:ext cx="304800" cy="1084729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74AAC12-6A0A-4E9F-8701-159BB7C903AB}"/>
              </a:ext>
            </a:extLst>
          </p:cNvPr>
          <p:cNvCxnSpPr>
            <a:cxnSpLocks/>
          </p:cNvCxnSpPr>
          <p:nvPr/>
        </p:nvCxnSpPr>
        <p:spPr bwMode="auto">
          <a:xfrm flipV="1">
            <a:off x="1530972" y="5563099"/>
            <a:ext cx="304800" cy="74407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5B0DA63-E622-4993-8BF2-7BE9FAE5EEFA}"/>
              </a:ext>
            </a:extLst>
          </p:cNvPr>
          <p:cNvCxnSpPr>
            <a:cxnSpLocks/>
          </p:cNvCxnSpPr>
          <p:nvPr/>
        </p:nvCxnSpPr>
        <p:spPr bwMode="auto">
          <a:xfrm flipV="1">
            <a:off x="1513043" y="5760322"/>
            <a:ext cx="331694" cy="564777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BDA879B-32EA-4587-A727-40EF0A4CF96C}"/>
              </a:ext>
            </a:extLst>
          </p:cNvPr>
          <p:cNvCxnSpPr>
            <a:cxnSpLocks/>
          </p:cNvCxnSpPr>
          <p:nvPr/>
        </p:nvCxnSpPr>
        <p:spPr bwMode="auto">
          <a:xfrm flipV="1">
            <a:off x="2355724" y="5294157"/>
            <a:ext cx="304800" cy="1084729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741E26E-2832-4F96-A484-B908E8DC86D1}"/>
              </a:ext>
            </a:extLst>
          </p:cNvPr>
          <p:cNvCxnSpPr>
            <a:cxnSpLocks/>
          </p:cNvCxnSpPr>
          <p:nvPr/>
        </p:nvCxnSpPr>
        <p:spPr bwMode="auto">
          <a:xfrm flipV="1">
            <a:off x="2354791" y="5563099"/>
            <a:ext cx="323663" cy="797485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18E64C-B3A4-4BC2-B7A5-1FF2501E6170}"/>
              </a:ext>
            </a:extLst>
          </p:cNvPr>
          <p:cNvCxnSpPr>
            <a:cxnSpLocks/>
          </p:cNvCxnSpPr>
          <p:nvPr/>
        </p:nvCxnSpPr>
        <p:spPr bwMode="auto">
          <a:xfrm flipV="1">
            <a:off x="2370666" y="5699625"/>
            <a:ext cx="345888" cy="654609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D41EE54-D888-4C12-B4D2-5ABFB899A383}"/>
              </a:ext>
            </a:extLst>
          </p:cNvPr>
          <p:cNvCxnSpPr>
            <a:cxnSpLocks/>
          </p:cNvCxnSpPr>
          <p:nvPr/>
        </p:nvCxnSpPr>
        <p:spPr bwMode="auto">
          <a:xfrm flipV="1">
            <a:off x="2354791" y="5877425"/>
            <a:ext cx="393513" cy="495859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6687B30-1B5E-4668-A090-1030487744B4}"/>
              </a:ext>
            </a:extLst>
          </p:cNvPr>
          <p:cNvSpPr txBox="1"/>
          <p:nvPr/>
        </p:nvSpPr>
        <p:spPr bwMode="auto">
          <a:xfrm>
            <a:off x="2420718" y="1330868"/>
            <a:ext cx="2364441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Continuous liquid column</a:t>
            </a:r>
            <a:endParaRPr lang="en-US" sz="12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57C2A0E-CB44-4119-BEB8-C84087DE493E}"/>
              </a:ext>
            </a:extLst>
          </p:cNvPr>
          <p:cNvCxnSpPr>
            <a:cxnSpLocks/>
          </p:cNvCxnSpPr>
          <p:nvPr/>
        </p:nvCxnSpPr>
        <p:spPr bwMode="auto">
          <a:xfrm flipH="1">
            <a:off x="2911538" y="1643726"/>
            <a:ext cx="341778" cy="701044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A78876F-FEB4-4BE1-A157-ED48C23F2580}"/>
              </a:ext>
            </a:extLst>
          </p:cNvPr>
          <p:cNvCxnSpPr>
            <a:cxnSpLocks/>
          </p:cNvCxnSpPr>
          <p:nvPr/>
        </p:nvCxnSpPr>
        <p:spPr bwMode="auto">
          <a:xfrm>
            <a:off x="3943598" y="1543916"/>
            <a:ext cx="294715" cy="800853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8547E27-BA6C-4A7E-9000-2DA28565B05B}"/>
              </a:ext>
            </a:extLst>
          </p:cNvPr>
          <p:cNvSpPr txBox="1"/>
          <p:nvPr/>
        </p:nvSpPr>
        <p:spPr bwMode="auto">
          <a:xfrm>
            <a:off x="2770342" y="4746421"/>
            <a:ext cx="1037665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Diluted spray</a:t>
            </a:r>
            <a:endParaRPr lang="en-US" sz="12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3BAF1E0-6215-4BFE-A15C-D0E96E18B577}"/>
              </a:ext>
            </a:extLst>
          </p:cNvPr>
          <p:cNvSpPr/>
          <p:nvPr/>
        </p:nvSpPr>
        <p:spPr bwMode="auto">
          <a:xfrm>
            <a:off x="3279089" y="4003240"/>
            <a:ext cx="484095" cy="663388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>
                <a:tab pos="0" algn="l"/>
              </a:tabLst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CA4A68D-33A8-4D54-BC49-9974E8C4DDA5}"/>
              </a:ext>
            </a:extLst>
          </p:cNvPr>
          <p:cNvSpPr/>
          <p:nvPr/>
        </p:nvSpPr>
        <p:spPr bwMode="auto">
          <a:xfrm>
            <a:off x="2535019" y="4012205"/>
            <a:ext cx="484095" cy="663388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>
                <a:tab pos="0" algn="l"/>
              </a:tabLst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FF5B2B-B6C6-4FF9-BF11-669E33437B2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983255" y="4585947"/>
            <a:ext cx="174811" cy="179993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5561CD5-7BD6-4C35-8CFF-846AE8C50398}"/>
              </a:ext>
            </a:extLst>
          </p:cNvPr>
          <p:cNvCxnSpPr>
            <a:cxnSpLocks/>
          </p:cNvCxnSpPr>
          <p:nvPr/>
        </p:nvCxnSpPr>
        <p:spPr bwMode="auto">
          <a:xfrm flipV="1">
            <a:off x="3162548" y="4515689"/>
            <a:ext cx="169506" cy="258516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6C892EC-7CA8-44F1-BBCB-585B1FFCAEAE}"/>
              </a:ext>
            </a:extLst>
          </p:cNvPr>
          <p:cNvSpPr/>
          <p:nvPr/>
        </p:nvSpPr>
        <p:spPr>
          <a:xfrm>
            <a:off x="177800" y="4952999"/>
            <a:ext cx="4588933" cy="1642534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1DEB1B-FE52-421B-ACCC-5FA805E11EF9}"/>
              </a:ext>
            </a:extLst>
          </p:cNvPr>
          <p:cNvSpPr/>
          <p:nvPr/>
        </p:nvSpPr>
        <p:spPr>
          <a:xfrm>
            <a:off x="4958862" y="5331413"/>
            <a:ext cx="6663267" cy="982134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Immagine 7" descr="Immagine che contiene monocromatico, Fotografia monocromatica, bianco e nero, arte&#10;&#10;Descrizione generata automaticamente">
            <a:extLst>
              <a:ext uri="{FF2B5EF4-FFF2-40B4-BE49-F238E27FC236}">
                <a16:creationId xmlns:a16="http://schemas.microsoft.com/office/drawing/2014/main" id="{C14294F4-55B6-4B7C-B4EE-9F8D91B2DC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4" t="20749" r="22430" b="10025"/>
          <a:stretch/>
        </p:blipFill>
        <p:spPr>
          <a:xfrm>
            <a:off x="643467" y="118532"/>
            <a:ext cx="1093349" cy="1312335"/>
          </a:xfrm>
          <a:prstGeom prst="rect">
            <a:avLst/>
          </a:prstGeom>
        </p:spPr>
      </p:pic>
      <p:pic>
        <p:nvPicPr>
          <p:cNvPr id="23" name="Immagine 10" descr="Immagine che contiene nero, bianco e nero, monocromatico, Fotografia monocromatica&#10;&#10;Descrizione generata automaticamente">
            <a:extLst>
              <a:ext uri="{FF2B5EF4-FFF2-40B4-BE49-F238E27FC236}">
                <a16:creationId xmlns:a16="http://schemas.microsoft.com/office/drawing/2014/main" id="{929BA83F-BA09-44B7-B944-E1A26CF07E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2" t="19422" r="16139" b="10087"/>
          <a:stretch/>
        </p:blipFill>
        <p:spPr>
          <a:xfrm>
            <a:off x="6639628" y="218988"/>
            <a:ext cx="1534429" cy="12107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54229BA-9626-4E9F-9082-E07635125C3D}"/>
                  </a:ext>
                </a:extLst>
              </p:cNvPr>
              <p:cNvSpPr txBox="1"/>
              <p:nvPr/>
            </p:nvSpPr>
            <p:spPr>
              <a:xfrm>
                <a:off x="1828800" y="475734"/>
                <a:ext cx="211479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i="0" smtClean="0">
                          <a:latin typeface="Cambria Math" panose="02040503050406030204" pitchFamily="18" charset="0"/>
                        </a:rPr>
                        <m:t>23.57 </m:t>
                      </m:r>
                      <m:r>
                        <m:rPr>
                          <m:sty m:val="p"/>
                        </m:rPr>
                        <a:rPr lang="el-GR" sz="2000" i="0" kern="120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m:rPr>
                          <m:sty m:val="p"/>
                        </m:rPr>
                        <a:rPr lang="it-IT" sz="2000" i="0" kern="120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it-IT" sz="2000" i="0" kern="120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it-IT" sz="2000" i="0" kern="120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px</m:t>
                      </m:r>
                    </m:oMath>
                  </m:oMathPara>
                </a14:m>
                <a:endParaRPr lang="it-IT" sz="2000" i="0" dirty="0">
                  <a:latin typeface="+mj-lt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54229BA-9626-4E9F-9082-E07635125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475734"/>
                <a:ext cx="2114798" cy="400110"/>
              </a:xfrm>
              <a:prstGeom prst="rect">
                <a:avLst/>
              </a:prstGeom>
              <a:blipFill>
                <a:blip r:embed="rId6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E933B41-4ACB-4F83-859C-48A25FAE375D}"/>
                  </a:ext>
                </a:extLst>
              </p:cNvPr>
              <p:cNvSpPr txBox="1"/>
              <p:nvPr/>
            </p:nvSpPr>
            <p:spPr>
              <a:xfrm>
                <a:off x="8174057" y="774699"/>
                <a:ext cx="158326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.04</m:t>
                      </m:r>
                      <m:r>
                        <a:rPr lang="it-IT" sz="200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sz="2000" i="0" kern="120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m:rPr>
                          <m:sty m:val="p"/>
                        </m:rPr>
                        <a:rPr lang="it-IT" sz="2000" i="0" kern="120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it-IT" sz="2000" i="0" kern="120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it-IT" sz="2000" i="0" kern="120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px</m:t>
                      </m:r>
                    </m:oMath>
                  </m:oMathPara>
                </a14:m>
                <a:endParaRPr lang="it-IT" sz="2000" i="0" dirty="0">
                  <a:latin typeface="+mj-lt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E933B41-4ACB-4F83-859C-48A25FAE37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4057" y="774699"/>
                <a:ext cx="1583267" cy="400110"/>
              </a:xfrm>
              <a:prstGeom prst="rect">
                <a:avLst/>
              </a:prstGeom>
              <a:blipFill>
                <a:blip r:embed="rId7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itre 2">
            <a:extLst>
              <a:ext uri="{FF2B5EF4-FFF2-40B4-BE49-F238E27FC236}">
                <a16:creationId xmlns:a16="http://schemas.microsoft.com/office/drawing/2014/main" id="{EC87B910-9982-724C-7F9E-B9DF4E02E005}"/>
              </a:ext>
            </a:extLst>
          </p:cNvPr>
          <p:cNvSpPr txBox="1">
            <a:spLocks/>
          </p:cNvSpPr>
          <p:nvPr/>
        </p:nvSpPr>
        <p:spPr>
          <a:xfrm>
            <a:off x="8088923" y="17294"/>
            <a:ext cx="4103077" cy="5762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tx2"/>
                </a:solidFill>
              </a:rPr>
              <a:t>Near </a:t>
            </a:r>
            <a:r>
              <a:rPr lang="fr-FR" dirty="0" err="1">
                <a:solidFill>
                  <a:schemeClr val="tx2"/>
                </a:solidFill>
              </a:rPr>
              <a:t>field</a:t>
            </a:r>
            <a:r>
              <a:rPr lang="fr-FR" dirty="0">
                <a:solidFill>
                  <a:schemeClr val="tx2"/>
                </a:solidFill>
              </a:rPr>
              <a:t> images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D77A9458-BC1B-837F-9BA7-0DA956E59A3A}"/>
              </a:ext>
            </a:extLst>
          </p:cNvPr>
          <p:cNvCxnSpPr/>
          <p:nvPr/>
        </p:nvCxnSpPr>
        <p:spPr>
          <a:xfrm>
            <a:off x="4958862" y="3508131"/>
            <a:ext cx="0" cy="116746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EDCF03CC-898C-3D22-13E7-BC27CD308D3C}"/>
              </a:ext>
            </a:extLst>
          </p:cNvPr>
          <p:cNvSpPr txBox="1"/>
          <p:nvPr/>
        </p:nvSpPr>
        <p:spPr>
          <a:xfrm>
            <a:off x="5046329" y="3947641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15 mm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A5C7F936-01FB-6A9C-20DE-AE953CA2FA48}"/>
              </a:ext>
            </a:extLst>
          </p:cNvPr>
          <p:cNvCxnSpPr>
            <a:cxnSpLocks/>
          </p:cNvCxnSpPr>
          <p:nvPr/>
        </p:nvCxnSpPr>
        <p:spPr>
          <a:xfrm>
            <a:off x="11622129" y="1913805"/>
            <a:ext cx="0" cy="86192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5C29AA4C-AB1A-4F76-D05F-BA98490568DD}"/>
              </a:ext>
            </a:extLst>
          </p:cNvPr>
          <p:cNvSpPr txBox="1"/>
          <p:nvPr/>
        </p:nvSpPr>
        <p:spPr>
          <a:xfrm>
            <a:off x="11610146" y="2138416"/>
            <a:ext cx="639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</a:rPr>
              <a:t>4 mm</a:t>
            </a:r>
          </a:p>
        </p:txBody>
      </p:sp>
    </p:spTree>
    <p:extLst>
      <p:ext uri="{BB962C8B-B14F-4D97-AF65-F5344CB8AC3E}">
        <p14:creationId xmlns:p14="http://schemas.microsoft.com/office/powerpoint/2010/main" val="427944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D31166E-36A9-48F7-AA04-2ADE6AAA6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2777" y="-52754"/>
            <a:ext cx="6679223" cy="899632"/>
          </a:xfrm>
        </p:spPr>
        <p:txBody>
          <a:bodyPr/>
          <a:lstStyle/>
          <a:p>
            <a:pPr algn="ctr"/>
            <a:r>
              <a:rPr lang="fr-FR" dirty="0"/>
              <a:t>Droplet </a:t>
            </a:r>
            <a:r>
              <a:rPr lang="fr-FR" dirty="0" err="1"/>
              <a:t>sizing</a:t>
            </a:r>
            <a:r>
              <a:rPr lang="fr-FR" dirty="0"/>
              <a:t>, distribution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D772C6F-E6B8-45E2-81FE-4F39ABA75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DEC5FF-56A6-4DD3-A4F9-4C9B0A367ADE}" type="slidenum">
              <a:rPr lang="en-US" noProof="0" smtClean="0"/>
              <a:pPr>
                <a:defRPr/>
              </a:pPr>
              <a:t>15</a:t>
            </a:fld>
            <a:endParaRPr lang="en-US" noProof="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32C0384-D807-1E8A-7D78-732247AEC46B}"/>
              </a:ext>
            </a:extLst>
          </p:cNvPr>
          <p:cNvSpPr txBox="1"/>
          <p:nvPr/>
        </p:nvSpPr>
        <p:spPr bwMode="auto">
          <a:xfrm>
            <a:off x="183574" y="1231187"/>
            <a:ext cx="7338163" cy="33547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457200" indent="-457200" algn="l" eaLnBrk="0" hangingPunct="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fr-FR" sz="24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Diffractometer</a:t>
            </a:r>
            <a:r>
              <a:rPr lang="fr-FR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: not possible in dense zone</a:t>
            </a:r>
          </a:p>
          <a:p>
            <a:pPr marL="914400" lvl="1" indent="-457200" eaLnBrk="0" hangingPunct="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r-FR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Small droplets, dense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fr-FR" sz="2400" kern="0" dirty="0">
                <a:solidFill>
                  <a:schemeClr val="tx2"/>
                </a:solidFill>
                <a:latin typeface="+mj-lt"/>
              </a:rPr>
              <a:t>PDPA : </a:t>
            </a:r>
            <a:r>
              <a:rPr lang="fr-FR" sz="2400" kern="0" dirty="0" err="1">
                <a:solidFill>
                  <a:schemeClr val="tx2"/>
                </a:solidFill>
                <a:latin typeface="+mj-lt"/>
              </a:rPr>
              <a:t>difficult</a:t>
            </a:r>
            <a:r>
              <a:rPr lang="fr-FR" sz="2400" kern="0" dirty="0">
                <a:solidFill>
                  <a:schemeClr val="tx2"/>
                </a:solidFill>
                <a:latin typeface="+mj-lt"/>
              </a:rPr>
              <a:t> in </a:t>
            </a:r>
            <a:r>
              <a:rPr lang="fr-FR" sz="2400" kern="0" dirty="0" err="1">
                <a:solidFill>
                  <a:schemeClr val="tx2"/>
                </a:solidFill>
                <a:latin typeface="+mj-lt"/>
              </a:rPr>
              <a:t>our</a:t>
            </a:r>
            <a:r>
              <a:rPr lang="fr-FR" sz="2400" kern="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FR" sz="2400" kern="0" dirty="0" err="1">
                <a:solidFill>
                  <a:schemeClr val="tx2"/>
                </a:solidFill>
                <a:latin typeface="+mj-lt"/>
              </a:rPr>
              <a:t>vessel</a:t>
            </a:r>
            <a:r>
              <a:rPr lang="fr-FR" sz="2400" kern="0" dirty="0">
                <a:solidFill>
                  <a:schemeClr val="tx2"/>
                </a:solidFill>
                <a:latin typeface="+mj-lt"/>
              </a:rPr>
              <a:t> (</a:t>
            </a:r>
            <a:r>
              <a:rPr lang="fr-FR" sz="2400" kern="0" dirty="0" err="1">
                <a:solidFill>
                  <a:schemeClr val="tx2"/>
                </a:solidFill>
                <a:latin typeface="+mj-lt"/>
              </a:rPr>
              <a:t>optimised</a:t>
            </a:r>
            <a:r>
              <a:rPr lang="fr-FR" sz="2400" kern="0" dirty="0">
                <a:solidFill>
                  <a:schemeClr val="tx2"/>
                </a:solidFill>
                <a:latin typeface="+mj-lt"/>
              </a:rPr>
              <a:t> angle)</a:t>
            </a:r>
          </a:p>
          <a:p>
            <a:pPr marL="914400" lvl="1" indent="-457200" eaLnBrk="0" hangingPunct="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r-FR" sz="2400" kern="0" dirty="0" err="1">
                <a:solidFill>
                  <a:schemeClr val="tx2"/>
                </a:solidFill>
                <a:latin typeface="+mj-lt"/>
              </a:rPr>
              <a:t>Refraction</a:t>
            </a:r>
            <a:r>
              <a:rPr lang="fr-FR" sz="2400" kern="0" dirty="0">
                <a:solidFill>
                  <a:schemeClr val="tx2"/>
                </a:solidFill>
                <a:latin typeface="+mj-lt"/>
              </a:rPr>
              <a:t> index ? </a:t>
            </a:r>
          </a:p>
          <a:p>
            <a:pPr marL="457200" indent="-457200" algn="l" eaLnBrk="0" hangingPunct="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en-US" sz="2400" kern="100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Interferometric Laser Imaging for Droplet Sizing (ILIDS)</a:t>
            </a:r>
          </a:p>
          <a:p>
            <a:pPr marL="914400" lvl="1" indent="-457200" algn="l" eaLnBrk="0" hangingPunct="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en-US" sz="2400" kern="100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Too dense = too droplet overlap</a:t>
            </a:r>
          </a:p>
          <a:p>
            <a:pPr marL="457200" indent="-457200" algn="l" eaLnBrk="0" hangingPunct="0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sz="2400" b="1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Particle Image Analyzer (PIA) ?</a:t>
            </a:r>
          </a:p>
          <a:p>
            <a:pPr marL="457200" indent="-457200" algn="l" eaLnBrk="0" hangingPunct="0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sz="2400" b="1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SLIPI ? </a:t>
            </a:r>
            <a:r>
              <a:rPr lang="en-US" sz="2400" b="1" kern="100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Polarisation</a:t>
            </a:r>
            <a:r>
              <a:rPr lang="en-US" sz="2400" b="1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ratio ?</a:t>
            </a:r>
            <a:endParaRPr lang="en-US" sz="2400" kern="100" dirty="0">
              <a:solidFill>
                <a:srgbClr val="C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 algn="l" eaLnBrk="0" hangingPunct="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endParaRPr lang="en-US" sz="2000" kern="100" dirty="0">
              <a:solidFill>
                <a:schemeClr val="accent2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20F7E3F-D28F-9959-D00B-0F28C150CDFB}"/>
              </a:ext>
            </a:extLst>
          </p:cNvPr>
          <p:cNvSpPr txBox="1"/>
          <p:nvPr/>
        </p:nvSpPr>
        <p:spPr bwMode="auto">
          <a:xfrm>
            <a:off x="774363" y="4585952"/>
            <a:ext cx="8968903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914400" lvl="1" indent="-457200" algn="l" eaLnBrk="0" hangingPunct="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endParaRPr kumimoji="0" lang="fr-FR" sz="2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EB9E6DF-CCB6-88BF-FED5-5BA105417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170" y="985752"/>
            <a:ext cx="3834054" cy="198254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11BA9FA-02D4-461B-29D8-016CCB878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586" y="3309262"/>
            <a:ext cx="4091662" cy="212337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DFA7CC3-7C20-56FB-D700-2026980DD374}"/>
              </a:ext>
            </a:extLst>
          </p:cNvPr>
          <p:cNvSpPr txBox="1"/>
          <p:nvPr/>
        </p:nvSpPr>
        <p:spPr>
          <a:xfrm>
            <a:off x="11261558" y="1759463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8 b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30C3051-5AEF-8105-A1D6-50F89AE677B1}"/>
              </a:ext>
            </a:extLst>
          </p:cNvPr>
          <p:cNvSpPr txBox="1"/>
          <p:nvPr/>
        </p:nvSpPr>
        <p:spPr>
          <a:xfrm>
            <a:off x="11261558" y="3497595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13 b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AC196D-1032-F49E-0737-1815A25AB794}"/>
              </a:ext>
            </a:extLst>
          </p:cNvPr>
          <p:cNvSpPr txBox="1"/>
          <p:nvPr/>
        </p:nvSpPr>
        <p:spPr>
          <a:xfrm>
            <a:off x="11458096" y="3779429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no Fb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CCB872C-6C1A-9E79-31D8-09793CDEF2A9}"/>
              </a:ext>
            </a:extLst>
          </p:cNvPr>
          <p:cNvSpPr txBox="1"/>
          <p:nvPr/>
        </p:nvSpPr>
        <p:spPr>
          <a:xfrm>
            <a:off x="11726921" y="1811097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Fb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23FE1BF-690F-EF59-C6B9-002519F8B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2015" y="5724321"/>
            <a:ext cx="3868615" cy="113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0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47E555-3E23-4281-B865-D99DCC138D81}"/>
              </a:ext>
            </a:extLst>
          </p:cNvPr>
          <p:cNvSpPr txBox="1"/>
          <p:nvPr/>
        </p:nvSpPr>
        <p:spPr bwMode="auto">
          <a:xfrm>
            <a:off x="95237" y="1830642"/>
            <a:ext cx="6956193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Near-field observation optics as an Optical microscope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Uniform and short-period backlight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35 mm below nozzle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846345-9B5F-4107-A40D-04EAA31EB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0351" y="995314"/>
            <a:ext cx="3697393" cy="19560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2AEE07-D862-4C00-9220-1A81E1BB9F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64" r="8730"/>
          <a:stretch/>
        </p:blipFill>
        <p:spPr>
          <a:xfrm>
            <a:off x="155064" y="2894909"/>
            <a:ext cx="5940936" cy="37489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82EAD3-11DA-423E-9234-4243A50D5149}"/>
              </a:ext>
            </a:extLst>
          </p:cNvPr>
          <p:cNvSpPr txBox="1"/>
          <p:nvPr/>
        </p:nvSpPr>
        <p:spPr>
          <a:xfrm>
            <a:off x="6261361" y="6344478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 radial distance (r) = x mm: from x−0.5 mm to x+0.5 mm</a:t>
            </a:r>
            <a:endParaRPr lang="en-US" sz="1600" dirty="0">
              <a:latin typeface="Century Schoolbook" panose="02040604050505020304" pitchFamily="18" charset="0"/>
            </a:endParaRPr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EE7C0E03-655A-744F-39E5-FD610F457ED6}"/>
              </a:ext>
            </a:extLst>
          </p:cNvPr>
          <p:cNvSpPr txBox="1">
            <a:spLocks/>
          </p:cNvSpPr>
          <p:nvPr/>
        </p:nvSpPr>
        <p:spPr>
          <a:xfrm>
            <a:off x="5227375" y="14146"/>
            <a:ext cx="7380132" cy="5151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kern="1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Particle Image Analyzer (PIA)</a:t>
            </a:r>
            <a:endParaRPr lang="fr-FR" dirty="0">
              <a:solidFill>
                <a:schemeClr val="tx2"/>
              </a:solidFill>
            </a:endParaRPr>
          </a:p>
        </p:txBody>
      </p:sp>
      <p:pic>
        <p:nvPicPr>
          <p:cNvPr id="11" name="Image 10" descr="Une image contenant capture d’écran, texte, espace, astronomie&#10;&#10;Le contenu généré par l’IA peut être incorrect.">
            <a:extLst>
              <a:ext uri="{FF2B5EF4-FFF2-40B4-BE49-F238E27FC236}">
                <a16:creationId xmlns:a16="http://schemas.microsoft.com/office/drawing/2014/main" id="{D71F9A30-B65C-776A-73E4-EE632B1ED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0570" y="3019789"/>
            <a:ext cx="1657581" cy="3324689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B8A1029D-213D-4726-FBA5-C9866EBE8A0F}"/>
              </a:ext>
            </a:extLst>
          </p:cNvPr>
          <p:cNvCxnSpPr/>
          <p:nvPr/>
        </p:nvCxnSpPr>
        <p:spPr>
          <a:xfrm>
            <a:off x="3191608" y="4635652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F2BC63F-DF59-48FB-82A7-15185F4C8CC8}"/>
              </a:ext>
            </a:extLst>
          </p:cNvPr>
          <p:cNvSpPr txBox="1"/>
          <p:nvPr/>
        </p:nvSpPr>
        <p:spPr bwMode="auto">
          <a:xfrm>
            <a:off x="5131695" y="3188404"/>
            <a:ext cx="2259330" cy="1331134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latin typeface="+mj-lt"/>
                <a:cs typeface="Times New Roman" panose="02020603050405020304" pitchFamily="18" charset="0"/>
              </a:rPr>
              <a:t>Pixel resolutions</a:t>
            </a:r>
          </a:p>
          <a:p>
            <a:endParaRPr lang="en-US" sz="1050" b="0" i="0" u="none" strike="noStrike" baseline="0" dirty="0">
              <a:latin typeface="+mj-lt"/>
            </a:endParaRP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de-DE" sz="1800" b="0" i="0" u="none" strike="noStrike" baseline="0" dirty="0">
                <a:latin typeface="+mj-lt"/>
              </a:rPr>
              <a:t>x 2= 10.4 μm/</a:t>
            </a:r>
            <a:r>
              <a:rPr lang="de-DE" sz="1800" b="0" i="0" u="none" strike="noStrike" baseline="0" dirty="0" err="1">
                <a:latin typeface="+mj-lt"/>
              </a:rPr>
              <a:t>px</a:t>
            </a:r>
            <a:endParaRPr lang="de-DE" dirty="0">
              <a:latin typeface="+mj-lt"/>
            </a:endParaRP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de-DE" sz="1800" b="0" i="0" u="none" strike="noStrike" baseline="0" dirty="0">
                <a:latin typeface="+mj-lt"/>
              </a:rPr>
              <a:t>x 5= 4.2 μm/</a:t>
            </a:r>
            <a:r>
              <a:rPr lang="de-DE" sz="1800" b="0" i="0" u="none" strike="noStrike" baseline="0" dirty="0" err="1">
                <a:latin typeface="+mj-lt"/>
              </a:rPr>
              <a:t>px</a:t>
            </a:r>
            <a:endParaRPr lang="de-DE" dirty="0">
              <a:latin typeface="+mj-lt"/>
            </a:endParaRP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de-DE" sz="1800" b="1" i="0" u="none" strike="noStrike" baseline="0" dirty="0">
                <a:solidFill>
                  <a:srgbClr val="FF0000"/>
                </a:solidFill>
                <a:highlight>
                  <a:srgbClr val="FFFF00"/>
                </a:highlight>
                <a:latin typeface="+mj-lt"/>
              </a:rPr>
              <a:t>x 10= 2.1 μm/</a:t>
            </a:r>
            <a:r>
              <a:rPr lang="de-DE" sz="1800" b="1" i="0" u="none" strike="noStrike" baseline="0" dirty="0" err="1">
                <a:solidFill>
                  <a:srgbClr val="FF0000"/>
                </a:solidFill>
                <a:highlight>
                  <a:srgbClr val="FFFF00"/>
                </a:highlight>
                <a:latin typeface="+mj-lt"/>
              </a:rPr>
              <a:t>px</a:t>
            </a:r>
            <a:endParaRPr lang="de-DE" sz="1800" b="1" i="0" u="none" strike="noStrike" baseline="0" dirty="0">
              <a:solidFill>
                <a:srgbClr val="FF0000"/>
              </a:solidFill>
              <a:highlight>
                <a:srgbClr val="FFFF00"/>
              </a:highlight>
              <a:latin typeface="+mj-lt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8E0CB1F-A2E8-4D39-35ED-0D0C7A0F8F31}"/>
              </a:ext>
            </a:extLst>
          </p:cNvPr>
          <p:cNvSpPr txBox="1"/>
          <p:nvPr/>
        </p:nvSpPr>
        <p:spPr>
          <a:xfrm>
            <a:off x="95238" y="892449"/>
            <a:ext cx="63040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kern="1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Prof Hayakawa, Dr YR Chen</a:t>
            </a:r>
          </a:p>
          <a:p>
            <a:r>
              <a:rPr lang="en-US" sz="2000" kern="1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Tohoku University</a:t>
            </a:r>
            <a:endParaRPr lang="fr-FR" sz="2000" dirty="0">
              <a:latin typeface="+mj-lt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0AFC291-2283-15B7-A812-7C94152CB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5200" y="1081059"/>
            <a:ext cx="2170800" cy="42247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3B1CB98-AB0A-46A9-855C-07889611F339}"/>
              </a:ext>
            </a:extLst>
          </p:cNvPr>
          <p:cNvSpPr txBox="1"/>
          <p:nvPr/>
        </p:nvSpPr>
        <p:spPr>
          <a:xfrm>
            <a:off x="5093453" y="5903483"/>
            <a:ext cx="219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  <a:latin typeface="+mj-lt"/>
              </a:rPr>
              <a:t>10 images/conditions</a:t>
            </a:r>
          </a:p>
        </p:txBody>
      </p:sp>
    </p:spTree>
    <p:extLst>
      <p:ext uri="{BB962C8B-B14F-4D97-AF65-F5344CB8AC3E}">
        <p14:creationId xmlns:p14="http://schemas.microsoft.com/office/powerpoint/2010/main" val="3849084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57F9FBD-4C32-799C-FD16-EA50FCA4F0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367"/>
          <a:stretch>
            <a:fillRect/>
          </a:stretch>
        </p:blipFill>
        <p:spPr>
          <a:xfrm>
            <a:off x="0" y="879231"/>
            <a:ext cx="9121861" cy="46576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9AC2E5-7C5B-42E0-ADA9-946ECEBC7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701" y="3802889"/>
            <a:ext cx="4589912" cy="2954488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323B468D-4688-D7F9-6DF8-79D9422BEE2B}"/>
              </a:ext>
            </a:extLst>
          </p:cNvPr>
          <p:cNvSpPr/>
          <p:nvPr/>
        </p:nvSpPr>
        <p:spPr>
          <a:xfrm>
            <a:off x="9847384" y="4919648"/>
            <a:ext cx="677008" cy="72096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557E9D7-7E5D-ED1F-8B85-B1875F554D32}"/>
              </a:ext>
            </a:extLst>
          </p:cNvPr>
          <p:cNvSpPr/>
          <p:nvPr/>
        </p:nvSpPr>
        <p:spPr>
          <a:xfrm>
            <a:off x="10523413" y="5280132"/>
            <a:ext cx="677008" cy="72096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B2CC62A1-8A14-C9CD-6B6B-E25CE235D62E}"/>
              </a:ext>
            </a:extLst>
          </p:cNvPr>
          <p:cNvSpPr txBox="1">
            <a:spLocks/>
          </p:cNvSpPr>
          <p:nvPr/>
        </p:nvSpPr>
        <p:spPr>
          <a:xfrm>
            <a:off x="5227375" y="14146"/>
            <a:ext cx="7380132" cy="5151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kern="100" cap="small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Particle Image Analyzer (PIA)</a:t>
            </a:r>
            <a:endParaRPr lang="fr-FR" cap="small" dirty="0">
              <a:solidFill>
                <a:schemeClr val="tx2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C6CC0E7-3F6E-080A-A73B-27F15540F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877" y="515152"/>
            <a:ext cx="4368800" cy="328773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0146BFB-D0D3-5DED-C67F-F66BBD5A0DF7}"/>
              </a:ext>
            </a:extLst>
          </p:cNvPr>
          <p:cNvSpPr txBox="1"/>
          <p:nvPr/>
        </p:nvSpPr>
        <p:spPr>
          <a:xfrm>
            <a:off x="307731" y="5934808"/>
            <a:ext cx="4067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C00000"/>
                </a:solidFill>
                <a:latin typeface="+mj-lt"/>
              </a:rPr>
              <a:t>No </a:t>
            </a:r>
            <a:r>
              <a:rPr lang="fr-FR" sz="2400" dirty="0" err="1">
                <a:solidFill>
                  <a:srgbClr val="C00000"/>
                </a:solidFill>
                <a:latin typeface="+mj-lt"/>
              </a:rPr>
              <a:t>measurement</a:t>
            </a:r>
            <a:r>
              <a:rPr lang="fr-FR" sz="2400" dirty="0">
                <a:solidFill>
                  <a:srgbClr val="C00000"/>
                </a:solidFill>
                <a:latin typeface="+mj-lt"/>
              </a:rPr>
              <a:t> </a:t>
            </a:r>
            <a:r>
              <a:rPr lang="fr-FR" sz="2400" dirty="0" err="1">
                <a:solidFill>
                  <a:srgbClr val="C00000"/>
                </a:solidFill>
                <a:latin typeface="+mj-lt"/>
              </a:rPr>
              <a:t>below</a:t>
            </a:r>
            <a:r>
              <a:rPr lang="fr-FR" sz="2400" dirty="0">
                <a:solidFill>
                  <a:srgbClr val="C00000"/>
                </a:solidFill>
                <a:latin typeface="+mj-lt"/>
              </a:rPr>
              <a:t> 2µ 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1927F91-5765-466C-221A-4CC18EA5F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0082" y="6650159"/>
            <a:ext cx="1101835" cy="214436"/>
          </a:xfrm>
          <a:prstGeom prst="rect">
            <a:avLst/>
          </a:prstGeom>
        </p:spPr>
      </p:pic>
      <p:pic>
        <p:nvPicPr>
          <p:cNvPr id="9" name="Image 8" descr="Une image contenant cercle, clipart&#10;&#10;Le contenu généré par l’IA peut être incorrect.">
            <a:extLst>
              <a:ext uri="{FF2B5EF4-FFF2-40B4-BE49-F238E27FC236}">
                <a16:creationId xmlns:a16="http://schemas.microsoft.com/office/drawing/2014/main" id="{4D0D3521-C847-2107-CB05-BC9A51BB36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5511" y="5854606"/>
            <a:ext cx="578171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9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30AE57-1293-47F3-84E1-75399F02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4" t="2652" r="2457" b="2862"/>
          <a:stretch/>
        </p:blipFill>
        <p:spPr>
          <a:xfrm>
            <a:off x="6622279" y="1375430"/>
            <a:ext cx="4495800" cy="3278339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8A06FF17-CF4A-466F-B5EE-FA4656FF0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5271" y="6453336"/>
            <a:ext cx="815413" cy="332656"/>
          </a:xfrm>
        </p:spPr>
        <p:txBody>
          <a:bodyPr/>
          <a:lstStyle/>
          <a:p>
            <a:pPr>
              <a:buClr>
                <a:srgbClr val="CC0000"/>
              </a:buClr>
              <a:defRPr/>
            </a:pPr>
            <a:fld id="{A0DEC5FF-56A6-4DD3-A4F9-4C9B0A367ADE}" type="slidenum">
              <a:rPr lang="fr-FR" smtClean="0">
                <a:solidFill>
                  <a:srgbClr val="FFFFFF"/>
                </a:solidFill>
              </a:rPr>
              <a:pPr>
                <a:buClr>
                  <a:srgbClr val="CC0000"/>
                </a:buClr>
                <a:defRPr/>
              </a:pPr>
              <a:t>18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20508F-F9C6-47F0-A8BA-9969CA3263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9" t="2228" r="2456" b="4131"/>
          <a:stretch/>
        </p:blipFill>
        <p:spPr>
          <a:xfrm>
            <a:off x="1545492" y="1439158"/>
            <a:ext cx="4455464" cy="3214611"/>
          </a:xfrm>
          <a:prstGeom prst="rect">
            <a:avLst/>
          </a:prstGeom>
        </p:spPr>
      </p:pic>
      <p:sp>
        <p:nvSpPr>
          <p:cNvPr id="21" name="Titre 2">
            <a:extLst>
              <a:ext uri="{FF2B5EF4-FFF2-40B4-BE49-F238E27FC236}">
                <a16:creationId xmlns:a16="http://schemas.microsoft.com/office/drawing/2014/main" id="{5211E086-8BF0-ECC4-9FB7-5B9CDF6B9B80}"/>
              </a:ext>
            </a:extLst>
          </p:cNvPr>
          <p:cNvSpPr txBox="1">
            <a:spLocks/>
          </p:cNvSpPr>
          <p:nvPr/>
        </p:nvSpPr>
        <p:spPr>
          <a:xfrm>
            <a:off x="5227375" y="14146"/>
            <a:ext cx="7380132" cy="5151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kern="100" cap="small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Particle Image Analyzer (PIA)</a:t>
            </a:r>
            <a:endParaRPr lang="fr-FR" cap="small" dirty="0">
              <a:solidFill>
                <a:schemeClr val="tx2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808DD1B-F847-0699-0936-910010919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870" y="6363517"/>
            <a:ext cx="2170800" cy="42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02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27C86C-140F-4EE6-93A8-6356A6CEB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CC0000"/>
              </a:buClr>
              <a:defRPr/>
            </a:pPr>
            <a:fld id="{A0DEC5FF-56A6-4DD3-A4F9-4C9B0A367ADE}" type="slidenum">
              <a:rPr lang="fr-FR" smtClean="0">
                <a:solidFill>
                  <a:srgbClr val="FFFFFF"/>
                </a:solidFill>
              </a:rPr>
              <a:pPr>
                <a:buClr>
                  <a:srgbClr val="CC0000"/>
                </a:buClr>
                <a:defRPr/>
              </a:pPr>
              <a:t>19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A1D576-482E-4992-9936-85AB4F43B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8312" y="3729317"/>
            <a:ext cx="1966816" cy="25011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5C4BF6-CE94-4454-B700-AC896E0547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47"/>
          <a:stretch/>
        </p:blipFill>
        <p:spPr>
          <a:xfrm>
            <a:off x="1062071" y="1692597"/>
            <a:ext cx="9847977" cy="18023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0127EA4-24E9-4CE9-A484-8996FD2B67AC}"/>
                  </a:ext>
                </a:extLst>
              </p:cNvPr>
              <p:cNvSpPr txBox="1"/>
              <p:nvPr/>
            </p:nvSpPr>
            <p:spPr bwMode="auto">
              <a:xfrm>
                <a:off x="822484" y="3611380"/>
                <a:ext cx="1304908" cy="52443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𝑂𝐷</m:t>
                      </m:r>
                      <m:r>
                        <a:rPr kumimoji="0" lang="en-US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=</m:t>
                      </m:r>
                      <m:func>
                        <m:funcPr>
                          <m:ctrlPr>
                            <a:rPr kumimoji="0" lang="en-US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j-ea"/>
                                      <a:cs typeface="+mj-cs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0" lang="en-US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kumimoji="0" lang="en-US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kumimoji="0" lang="en-US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j-ea"/>
                                      <a:cs typeface="+mj-cs"/>
                                    </a:rPr>
                                    <m:t>𝐼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0127EA4-24E9-4CE9-A484-8996FD2B6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2484" y="3611380"/>
                <a:ext cx="1304908" cy="5244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90430EFB-CAF5-FC70-594F-4DAEBBDC2859}"/>
              </a:ext>
            </a:extLst>
          </p:cNvPr>
          <p:cNvSpPr txBox="1">
            <a:spLocks/>
          </p:cNvSpPr>
          <p:nvPr/>
        </p:nvSpPr>
        <p:spPr>
          <a:xfrm>
            <a:off x="7148146" y="-272562"/>
            <a:ext cx="5195591" cy="9000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en-US" kern="100" cap="small" dirty="0">
                <a:ea typeface="Calibri" panose="020F0502020204030204" pitchFamily="34" charset="0"/>
                <a:cs typeface="Times New Roman" panose="02020603050405020304" pitchFamily="18" charset="0"/>
              </a:rPr>
              <a:t>Optical density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2A4DADE-8BE0-0539-93E9-0D08B25BD4F8}"/>
              </a:ext>
            </a:extLst>
          </p:cNvPr>
          <p:cNvSpPr txBox="1"/>
          <p:nvPr/>
        </p:nvSpPr>
        <p:spPr>
          <a:xfrm>
            <a:off x="-483577" y="1313979"/>
            <a:ext cx="7124700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Collimated light illumination with Fourier Filtering</a:t>
            </a:r>
          </a:p>
        </p:txBody>
      </p:sp>
    </p:spTree>
    <p:extLst>
      <p:ext uri="{BB962C8B-B14F-4D97-AF65-F5344CB8AC3E}">
        <p14:creationId xmlns:p14="http://schemas.microsoft.com/office/powerpoint/2010/main" val="1141319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5B2A1-2230-D225-6EB7-A1263E7EB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D7679F-5560-E23D-9799-44E2F4209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Physical </a:t>
            </a:r>
            <a:r>
              <a:rPr lang="fr-FR" dirty="0" err="1"/>
              <a:t>properties</a:t>
            </a:r>
            <a:r>
              <a:rPr lang="fr-FR" dirty="0"/>
              <a:t> of </a:t>
            </a:r>
            <a:r>
              <a:rPr lang="fr-FR" dirty="0" err="1"/>
              <a:t>Ammonia</a:t>
            </a: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BBCBDBE-C101-C521-6402-0E6999B3A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492" y="1343861"/>
            <a:ext cx="5808663" cy="4351338"/>
          </a:xfrm>
        </p:spPr>
        <p:txBody>
          <a:bodyPr/>
          <a:lstStyle/>
          <a:p>
            <a:r>
              <a:rPr lang="en-US" dirty="0"/>
              <a:t>Lower density, lower viscosity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Change on spray penetration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EE19595-2B9B-6CEF-B488-9E27B7FD9D4C}"/>
              </a:ext>
            </a:extLst>
          </p:cNvPr>
          <p:cNvGraphicFramePr>
            <a:graphicFrameLocks noGrp="1"/>
          </p:cNvGraphicFramePr>
          <p:nvPr/>
        </p:nvGraphicFramePr>
        <p:xfrm>
          <a:off x="-1" y="1347098"/>
          <a:ext cx="6496493" cy="22953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84162">
                  <a:extLst>
                    <a:ext uri="{9D8B030D-6E8A-4147-A177-3AD203B41FA5}">
                      <a16:colId xmlns:a16="http://schemas.microsoft.com/office/drawing/2014/main" val="32534106"/>
                    </a:ext>
                  </a:extLst>
                </a:gridCol>
                <a:gridCol w="1123778">
                  <a:extLst>
                    <a:ext uri="{9D8B030D-6E8A-4147-A177-3AD203B41FA5}">
                      <a16:colId xmlns:a16="http://schemas.microsoft.com/office/drawing/2014/main" val="3316744628"/>
                    </a:ext>
                  </a:extLst>
                </a:gridCol>
                <a:gridCol w="984787">
                  <a:extLst>
                    <a:ext uri="{9D8B030D-6E8A-4147-A177-3AD203B41FA5}">
                      <a16:colId xmlns:a16="http://schemas.microsoft.com/office/drawing/2014/main" val="3703857084"/>
                    </a:ext>
                  </a:extLst>
                </a:gridCol>
                <a:gridCol w="903766">
                  <a:extLst>
                    <a:ext uri="{9D8B030D-6E8A-4147-A177-3AD203B41FA5}">
                      <a16:colId xmlns:a16="http://schemas.microsoft.com/office/drawing/2014/main" val="27568132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Properties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Ammonia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Gasoline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Diesel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59644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Storage pressure at 300 K [bar]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10.3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1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87433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Density at 300 K [kg/m</a:t>
                      </a:r>
                      <a:r>
                        <a:rPr lang="en-US" sz="1600" baseline="30000" dirty="0">
                          <a:effectLst/>
                        </a:rPr>
                        <a:t>3</a:t>
                      </a:r>
                      <a:r>
                        <a:rPr lang="en-US" sz="1600" dirty="0">
                          <a:effectLst/>
                        </a:rPr>
                        <a:t>]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681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770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838.8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4231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Viscosity at 298 K (µPa.s)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131.7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529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3335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45989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Surface tension (×10-</a:t>
                      </a:r>
                      <a:r>
                        <a:rPr lang="en-US" sz="1600" baseline="30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) [kg/s</a:t>
                      </a:r>
                      <a:r>
                        <a:rPr lang="en-US" sz="1600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fr-F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21.9</a:t>
                      </a:r>
                      <a:endParaRPr lang="fr-F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23.8</a:t>
                      </a:r>
                      <a:endParaRPr lang="fr-F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26</a:t>
                      </a:r>
                      <a:endParaRPr lang="fr-F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2412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Boiling point at 1 atm [◦C]</a:t>
                      </a:r>
                      <a:endParaRPr lang="fr-F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-33.4</a:t>
                      </a:r>
                      <a:endParaRPr lang="fr-F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30-200</a:t>
                      </a:r>
                      <a:endParaRPr lang="fr-F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180-230</a:t>
                      </a:r>
                      <a:endParaRPr lang="fr-F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6112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Latent heat of vaporization [kJ/kg]</a:t>
                      </a:r>
                      <a:endParaRPr lang="fr-F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1369</a:t>
                      </a:r>
                      <a:endParaRPr lang="fr-F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71.78</a:t>
                      </a:r>
                      <a:endParaRPr lang="fr-F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47.86</a:t>
                      </a:r>
                      <a:endParaRPr lang="fr-F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747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6960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>
            <a:extLst>
              <a:ext uri="{FF2B5EF4-FFF2-40B4-BE49-F238E27FC236}">
                <a16:creationId xmlns:a16="http://schemas.microsoft.com/office/drawing/2014/main" id="{D708CF9D-A207-F3E0-100B-8FD9DB660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324" y="1776044"/>
            <a:ext cx="9644338" cy="50663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itre 2">
            <a:extLst>
              <a:ext uri="{FF2B5EF4-FFF2-40B4-BE49-F238E27FC236}">
                <a16:creationId xmlns:a16="http://schemas.microsoft.com/office/drawing/2014/main" id="{01103CE5-B26B-1C27-5C53-03E63589DFAB}"/>
              </a:ext>
            </a:extLst>
          </p:cNvPr>
          <p:cNvSpPr txBox="1">
            <a:spLocks/>
          </p:cNvSpPr>
          <p:nvPr/>
        </p:nvSpPr>
        <p:spPr>
          <a:xfrm>
            <a:off x="6910754" y="-252739"/>
            <a:ext cx="5195591" cy="9000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en-US" kern="100" cap="small" dirty="0">
                <a:ea typeface="Calibri" panose="020F0502020204030204" pitchFamily="34" charset="0"/>
                <a:cs typeface="Times New Roman" panose="02020603050405020304" pitchFamily="18" charset="0"/>
              </a:rPr>
              <a:t>Optical density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8D814B-1E94-4E2F-A2D2-75A773AB58CB}"/>
              </a:ext>
            </a:extLst>
          </p:cNvPr>
          <p:cNvSpPr txBox="1"/>
          <p:nvPr/>
        </p:nvSpPr>
        <p:spPr>
          <a:xfrm>
            <a:off x="-346174" y="990841"/>
            <a:ext cx="7828427" cy="1162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b="1" dirty="0">
                <a:latin typeface="+mj-lt"/>
                <a:cs typeface="Times New Roman" panose="02020603050405020304" pitchFamily="18" charset="0"/>
              </a:rPr>
              <a:t>OD &lt; 1 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B</a:t>
            </a:r>
            <a:r>
              <a:rPr lang="en-US" sz="1600" b="0" i="0" u="none" strike="noStrike" baseline="0" dirty="0">
                <a:latin typeface="+mj-lt"/>
                <a:cs typeface="Times New Roman" panose="02020603050405020304" pitchFamily="18" charset="0"/>
              </a:rPr>
              <a:t>allistic light dominating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b="1" dirty="0">
                <a:latin typeface="+mj-lt"/>
                <a:cs typeface="Times New Roman" panose="02020603050405020304" pitchFamily="18" charset="0"/>
              </a:rPr>
              <a:t>1 &lt; OD &lt; 2 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S</a:t>
            </a:r>
            <a:r>
              <a:rPr lang="en-US" sz="1600" b="0" i="0" u="none" strike="noStrike" baseline="0" dirty="0">
                <a:latin typeface="+mj-lt"/>
                <a:cs typeface="Times New Roman" panose="02020603050405020304" pitchFamily="18" charset="0"/>
              </a:rPr>
              <a:t>ingle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b="0" i="0" u="none" strike="noStrike" baseline="0" dirty="0">
                <a:latin typeface="+mj-lt"/>
                <a:cs typeface="Times New Roman" panose="02020603050405020304" pitchFamily="18" charset="0"/>
              </a:rPr>
              <a:t>scattering with the start of multiple light scattering 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b="1" dirty="0">
                <a:latin typeface="+mj-lt"/>
                <a:cs typeface="Times New Roman" panose="02020603050405020304" pitchFamily="18" charset="0"/>
              </a:rPr>
              <a:t>OD &gt; 2 : 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M</a:t>
            </a:r>
            <a:r>
              <a:rPr lang="en-US" sz="1600" b="0" i="0" u="none" strike="noStrike" baseline="0" dirty="0">
                <a:latin typeface="+mj-lt"/>
                <a:cs typeface="Times New Roman" panose="02020603050405020304" pitchFamily="18" charset="0"/>
              </a:rPr>
              <a:t>ultiple light scattering</a:t>
            </a:r>
            <a:endParaRPr lang="en-US" sz="16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323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786C4BD-692F-4427-8F0F-91577A689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5271" y="6453336"/>
            <a:ext cx="815413" cy="332656"/>
          </a:xfrm>
        </p:spPr>
        <p:txBody>
          <a:bodyPr/>
          <a:lstStyle/>
          <a:p>
            <a:pPr>
              <a:buClr>
                <a:srgbClr val="CC0000"/>
              </a:buClr>
              <a:defRPr/>
            </a:pPr>
            <a:fld id="{A0DEC5FF-56A6-4DD3-A4F9-4C9B0A367ADE}" type="slidenum">
              <a:rPr lang="fr-FR" smtClean="0">
                <a:solidFill>
                  <a:srgbClr val="FFFFFF"/>
                </a:solidFill>
              </a:rPr>
              <a:pPr>
                <a:buClr>
                  <a:srgbClr val="CC0000"/>
                </a:buClr>
                <a:defRPr/>
              </a:pPr>
              <a:t>21</a:t>
            </a:fld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3876D1-0163-42E5-867D-D1EC2785C846}"/>
              </a:ext>
            </a:extLst>
          </p:cNvPr>
          <p:cNvSpPr txBox="1"/>
          <p:nvPr/>
        </p:nvSpPr>
        <p:spPr bwMode="auto">
          <a:xfrm>
            <a:off x="121088" y="2055857"/>
            <a:ext cx="5126442" cy="8002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lvl="1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Tackle multiple scattering issue</a:t>
            </a:r>
          </a:p>
          <a:p>
            <a:pPr marL="285750" lvl="1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Preserve modulated information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9A4AB7F-5293-4B34-9DAA-720F4A48B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5" t="64550" r="77411" b="17368"/>
          <a:stretch/>
        </p:blipFill>
        <p:spPr bwMode="auto">
          <a:xfrm>
            <a:off x="10910047" y="251012"/>
            <a:ext cx="977153" cy="77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2DA78B-57AA-4389-AB47-DC427BEE9D2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412" y="2958353"/>
            <a:ext cx="6642846" cy="38996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Structured Laser Illumination Planar Imaging (SLIPI) - Tesscorn AeroFluid">
            <a:extLst>
              <a:ext uri="{FF2B5EF4-FFF2-40B4-BE49-F238E27FC236}">
                <a16:creationId xmlns:a16="http://schemas.microsoft.com/office/drawing/2014/main" id="{B7006144-60D3-4C92-AFD7-94860A822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9" r="5555"/>
          <a:stretch/>
        </p:blipFill>
        <p:spPr bwMode="auto">
          <a:xfrm>
            <a:off x="7091082" y="5023035"/>
            <a:ext cx="2456327" cy="159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395CE7-D774-4CD7-A7BA-A43775E85826}"/>
              </a:ext>
            </a:extLst>
          </p:cNvPr>
          <p:cNvSpPr txBox="1"/>
          <p:nvPr/>
        </p:nvSpPr>
        <p:spPr bwMode="auto">
          <a:xfrm>
            <a:off x="5459594" y="-164999"/>
            <a:ext cx="5341843" cy="10030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R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kern="100" cap="small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SLIPI Polarization Ratio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46BD3E4-CFEA-F069-1339-ACFC4058A195}"/>
              </a:ext>
            </a:extLst>
          </p:cNvPr>
          <p:cNvSpPr txBox="1"/>
          <p:nvPr/>
        </p:nvSpPr>
        <p:spPr>
          <a:xfrm>
            <a:off x="145812" y="1010066"/>
            <a:ext cx="63040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kern="1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Prof E. Berrocal</a:t>
            </a:r>
          </a:p>
          <a:p>
            <a:r>
              <a:rPr lang="en-US" sz="2400" kern="1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Lund University</a:t>
            </a:r>
            <a:endParaRPr lang="fr-FR" sz="2400" dirty="0">
              <a:latin typeface="+mj-lt"/>
            </a:endParaRPr>
          </a:p>
        </p:txBody>
      </p:sp>
      <p:pic>
        <p:nvPicPr>
          <p:cNvPr id="14" name="Image 13" descr="Une image contenant texte, Emblème, Police, logo&#10;&#10;Le contenu généré par l’IA peut être incorrect.">
            <a:extLst>
              <a:ext uri="{FF2B5EF4-FFF2-40B4-BE49-F238E27FC236}">
                <a16:creationId xmlns:a16="http://schemas.microsoft.com/office/drawing/2014/main" id="{7DE4A559-EE5C-56CB-B2EB-DF3C8BCD8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0470" y="924048"/>
            <a:ext cx="794972" cy="10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47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3744103C-CDE6-6978-4610-853FFE3A2B7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0347" y="1051931"/>
            <a:ext cx="6595532" cy="3174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E779ED-C583-43AD-9866-8D2BAE07E2A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9"/>
          <a:stretch/>
        </p:blipFill>
        <p:spPr bwMode="auto">
          <a:xfrm>
            <a:off x="136121" y="1465169"/>
            <a:ext cx="5273463" cy="47541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CCC6877-00C6-E31D-0D7D-8B08B4624482}"/>
              </a:ext>
            </a:extLst>
          </p:cNvPr>
          <p:cNvSpPr txBox="1"/>
          <p:nvPr/>
        </p:nvSpPr>
        <p:spPr>
          <a:xfrm>
            <a:off x="6096000" y="501134"/>
            <a:ext cx="6097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Convergence of intensity for S-pol Component</a:t>
            </a:r>
            <a:endParaRPr lang="fr-FR" sz="2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9ABE1AB-2AD2-BE5F-0B97-C65C941BC58B}"/>
              </a:ext>
            </a:extLst>
          </p:cNvPr>
          <p:cNvSpPr txBox="1"/>
          <p:nvPr/>
        </p:nvSpPr>
        <p:spPr>
          <a:xfrm>
            <a:off x="304800" y="958938"/>
            <a:ext cx="6097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Post-processing</a:t>
            </a:r>
            <a:endParaRPr lang="fr-FR" sz="2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B4AC7E5B-C3EA-A837-B5FC-F606B9199659}"/>
              </a:ext>
            </a:extLst>
          </p:cNvPr>
          <p:cNvSpPr txBox="1"/>
          <p:nvPr/>
        </p:nvSpPr>
        <p:spPr bwMode="auto">
          <a:xfrm>
            <a:off x="7113124" y="4759628"/>
            <a:ext cx="4942755" cy="209288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lvl="1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Quantification </a:t>
            </a:r>
          </a:p>
          <a:p>
            <a:pPr marL="742950" lvl="2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Possible </a:t>
            </a:r>
          </a:p>
          <a:p>
            <a:pPr marL="1200150" lvl="3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average images (at least 80 !)</a:t>
            </a:r>
          </a:p>
          <a:p>
            <a:pPr marL="742950" lvl="2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Droplet sizing ? </a:t>
            </a:r>
          </a:p>
          <a:p>
            <a:pPr marL="1200150" lvl="3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calibration needed</a:t>
            </a:r>
          </a:p>
        </p:txBody>
      </p:sp>
      <p:pic>
        <p:nvPicPr>
          <p:cNvPr id="6" name="Image 5" descr="Une image contenant cercle, clipart&#10;&#10;Le contenu généré par l’IA peut être incorrect.">
            <a:extLst>
              <a:ext uri="{FF2B5EF4-FFF2-40B4-BE49-F238E27FC236}">
                <a16:creationId xmlns:a16="http://schemas.microsoft.com/office/drawing/2014/main" id="{35A5E678-8CA8-D9C2-C9D2-0583D2FE7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7332" y="4906107"/>
            <a:ext cx="578171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8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8D1DE-B7CC-4C9F-9E45-AD1E0CAE75A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85"/>
          <a:stretch/>
        </p:blipFill>
        <p:spPr bwMode="auto">
          <a:xfrm>
            <a:off x="298327" y="1094016"/>
            <a:ext cx="5787283" cy="407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50275D-8AE3-467D-8357-BB457736FDB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27"/>
          <a:stretch/>
        </p:blipFill>
        <p:spPr bwMode="auto">
          <a:xfrm>
            <a:off x="6373272" y="1066300"/>
            <a:ext cx="5563235" cy="420412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C1CEC3E-4D3C-4EE0-975E-DFE9B4A6B340}"/>
              </a:ext>
            </a:extLst>
          </p:cNvPr>
          <p:cNvSpPr/>
          <p:nvPr/>
        </p:nvSpPr>
        <p:spPr bwMode="auto">
          <a:xfrm>
            <a:off x="9973734" y="4072468"/>
            <a:ext cx="728133" cy="1032932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>
                <a:tab pos="0" algn="l"/>
              </a:tabLst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2C9631-3686-492F-891A-10805FA7D818}"/>
              </a:ext>
            </a:extLst>
          </p:cNvPr>
          <p:cNvSpPr txBox="1"/>
          <p:nvPr/>
        </p:nvSpPr>
        <p:spPr bwMode="auto">
          <a:xfrm>
            <a:off x="9508068" y="5388648"/>
            <a:ext cx="2548466" cy="37683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Large number of finer droplets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3004975-E319-4AF4-8AA8-7173324031F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515601" y="5020733"/>
            <a:ext cx="338668" cy="44873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084D958B-F4D5-4468-BB5C-29AE47981B95}"/>
              </a:ext>
            </a:extLst>
          </p:cNvPr>
          <p:cNvSpPr/>
          <p:nvPr/>
        </p:nvSpPr>
        <p:spPr bwMode="auto">
          <a:xfrm>
            <a:off x="9652001" y="1236135"/>
            <a:ext cx="465665" cy="465665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>
                <a:tab pos="0" algn="l"/>
              </a:tabLst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802A68E-4740-4C1C-9A7B-B65AE9F1B936}"/>
              </a:ext>
            </a:extLst>
          </p:cNvPr>
          <p:cNvCxnSpPr>
            <a:cxnSpLocks/>
            <a:stCxn id="4" idx="0"/>
          </p:cNvCxnSpPr>
          <p:nvPr/>
        </p:nvCxnSpPr>
        <p:spPr bwMode="auto">
          <a:xfrm>
            <a:off x="9154890" y="1066300"/>
            <a:ext cx="624112" cy="18676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654C987-C9BE-4371-ACB1-8D8CCDA55C8E}"/>
              </a:ext>
            </a:extLst>
          </p:cNvPr>
          <p:cNvSpPr txBox="1"/>
          <p:nvPr/>
        </p:nvSpPr>
        <p:spPr bwMode="auto">
          <a:xfrm>
            <a:off x="7493000" y="638848"/>
            <a:ext cx="3767667" cy="37683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Large number coarser droplets during injection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1C3EB2C-3C57-41A3-90F2-4F58DF2A70E6}"/>
              </a:ext>
            </a:extLst>
          </p:cNvPr>
          <p:cNvSpPr/>
          <p:nvPr/>
        </p:nvSpPr>
        <p:spPr bwMode="auto">
          <a:xfrm>
            <a:off x="8280401" y="1209292"/>
            <a:ext cx="465665" cy="519351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>
                <a:tab pos="0" algn="l"/>
              </a:tabLst>
            </a:pP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95E069C-D8FE-4C37-BA50-60563FDEC289}"/>
              </a:ext>
            </a:extLst>
          </p:cNvPr>
          <p:cNvCxnSpPr>
            <a:cxnSpLocks/>
            <a:stCxn id="4" idx="0"/>
          </p:cNvCxnSpPr>
          <p:nvPr/>
        </p:nvCxnSpPr>
        <p:spPr bwMode="auto">
          <a:xfrm flipH="1">
            <a:off x="8763000" y="1066300"/>
            <a:ext cx="391890" cy="3815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884C063-F2AC-4BAA-91A6-EBEAD03C4FB2}"/>
              </a:ext>
            </a:extLst>
          </p:cNvPr>
          <p:cNvSpPr txBox="1"/>
          <p:nvPr/>
        </p:nvSpPr>
        <p:spPr bwMode="auto">
          <a:xfrm>
            <a:off x="6582832" y="4273034"/>
            <a:ext cx="15621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Sharper structure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F4FBE1A-4F66-4D6D-8E73-203D3ED13B03}"/>
              </a:ext>
            </a:extLst>
          </p:cNvPr>
          <p:cNvCxnSpPr>
            <a:cxnSpLocks/>
          </p:cNvCxnSpPr>
          <p:nvPr/>
        </p:nvCxnSpPr>
        <p:spPr bwMode="auto">
          <a:xfrm flipV="1">
            <a:off x="7535334" y="3911601"/>
            <a:ext cx="685800" cy="40639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261ABFC5-8752-4FF8-8BFD-AC4653B01F9A}"/>
              </a:ext>
            </a:extLst>
          </p:cNvPr>
          <p:cNvSpPr/>
          <p:nvPr/>
        </p:nvSpPr>
        <p:spPr bwMode="auto">
          <a:xfrm>
            <a:off x="9533466" y="1886625"/>
            <a:ext cx="1092201" cy="814242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>
                <a:tab pos="0" algn="l"/>
              </a:tabLst>
            </a:pP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C63748B-4344-43F3-B7F7-0FBFD1100378}"/>
              </a:ext>
            </a:extLst>
          </p:cNvPr>
          <p:cNvSpPr/>
          <p:nvPr/>
        </p:nvSpPr>
        <p:spPr bwMode="auto">
          <a:xfrm>
            <a:off x="8204200" y="3241293"/>
            <a:ext cx="711201" cy="788841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>
                <a:tab pos="0" algn="l"/>
              </a:tabLst>
            </a:pP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DFB264-2B5F-4F01-AD1E-E295F2126F39}"/>
              </a:ext>
            </a:extLst>
          </p:cNvPr>
          <p:cNvSpPr txBox="1"/>
          <p:nvPr/>
        </p:nvSpPr>
        <p:spPr bwMode="auto">
          <a:xfrm>
            <a:off x="7954435" y="2859099"/>
            <a:ext cx="15197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Less dense spray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7DD05EC-CFA3-4F17-A7D2-BAF40753C6A3}"/>
              </a:ext>
            </a:extLst>
          </p:cNvPr>
          <p:cNvCxnSpPr>
            <a:cxnSpLocks/>
          </p:cNvCxnSpPr>
          <p:nvPr/>
        </p:nvCxnSpPr>
        <p:spPr bwMode="auto">
          <a:xfrm flipV="1">
            <a:off x="8847667" y="2413001"/>
            <a:ext cx="660400" cy="50799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1423A97-A3BF-47CE-8990-0616D630E630}"/>
              </a:ext>
            </a:extLst>
          </p:cNvPr>
          <p:cNvSpPr txBox="1"/>
          <p:nvPr/>
        </p:nvSpPr>
        <p:spPr bwMode="auto">
          <a:xfrm>
            <a:off x="2184401" y="2630501"/>
            <a:ext cx="12276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Blurred spray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4F4E88-2F9E-494D-95D2-D804B7065F44}"/>
              </a:ext>
            </a:extLst>
          </p:cNvPr>
          <p:cNvSpPr txBox="1"/>
          <p:nvPr/>
        </p:nvSpPr>
        <p:spPr bwMode="auto">
          <a:xfrm>
            <a:off x="431799" y="4120631"/>
            <a:ext cx="16848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Unclear structure 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20668BD-446A-4757-9596-B8F9DE6C97C3}"/>
              </a:ext>
            </a:extLst>
          </p:cNvPr>
          <p:cNvSpPr/>
          <p:nvPr/>
        </p:nvSpPr>
        <p:spPr bwMode="auto">
          <a:xfrm>
            <a:off x="3462867" y="1691893"/>
            <a:ext cx="1117600" cy="848107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>
                <a:tab pos="0" algn="l"/>
              </a:tabLst>
            </a:pP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907CD12-C3C9-4188-AAB7-07D4C92E9CBB}"/>
              </a:ext>
            </a:extLst>
          </p:cNvPr>
          <p:cNvCxnSpPr>
            <a:cxnSpLocks/>
          </p:cNvCxnSpPr>
          <p:nvPr/>
        </p:nvCxnSpPr>
        <p:spPr bwMode="auto">
          <a:xfrm flipV="1">
            <a:off x="3175000" y="2370669"/>
            <a:ext cx="406400" cy="32173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3032423-30C5-4CEA-A4E8-168D44F4F63A}"/>
              </a:ext>
            </a:extLst>
          </p:cNvPr>
          <p:cNvCxnSpPr>
            <a:cxnSpLocks/>
          </p:cNvCxnSpPr>
          <p:nvPr/>
        </p:nvCxnSpPr>
        <p:spPr bwMode="auto">
          <a:xfrm flipV="1">
            <a:off x="1659467" y="3522135"/>
            <a:ext cx="804333" cy="62653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B1798C06-5150-449D-9EEB-C4278300983A}"/>
              </a:ext>
            </a:extLst>
          </p:cNvPr>
          <p:cNvSpPr/>
          <p:nvPr/>
        </p:nvSpPr>
        <p:spPr bwMode="auto">
          <a:xfrm>
            <a:off x="2167468" y="3156626"/>
            <a:ext cx="711201" cy="788841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>
                <a:tab pos="0" algn="l"/>
              </a:tabLst>
            </a:pP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60F3CDC6-987E-C5CC-F643-420887D3A3C9}"/>
              </a:ext>
            </a:extLst>
          </p:cNvPr>
          <p:cNvSpPr txBox="1"/>
          <p:nvPr/>
        </p:nvSpPr>
        <p:spPr bwMode="auto">
          <a:xfrm>
            <a:off x="6581889" y="-332124"/>
            <a:ext cx="5563234" cy="10030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R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kern="100" cap="small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SLIPI -Polarization Ratio</a:t>
            </a:r>
          </a:p>
        </p:txBody>
      </p:sp>
    </p:spTree>
    <p:extLst>
      <p:ext uri="{BB962C8B-B14F-4D97-AF65-F5344CB8AC3E}">
        <p14:creationId xmlns:p14="http://schemas.microsoft.com/office/powerpoint/2010/main" val="558389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1E2BA-85D8-4007-9032-07F86862F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91753C-3270-4A24-86F0-B14D547D269E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ADE5DD-4E6C-4C72-AB37-65A90FD9598D}"/>
              </a:ext>
            </a:extLst>
          </p:cNvPr>
          <p:cNvPicPr/>
          <p:nvPr/>
        </p:nvPicPr>
        <p:blipFill rotWithShape="1"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" r="2831"/>
          <a:stretch/>
        </p:blipFill>
        <p:spPr bwMode="auto">
          <a:xfrm>
            <a:off x="2849931" y="1935302"/>
            <a:ext cx="8284597" cy="47197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B7FA97-755C-421B-9EED-F2CB9901F210}"/>
                  </a:ext>
                </a:extLst>
              </p:cNvPr>
              <p:cNvSpPr txBox="1"/>
              <p:nvPr/>
            </p:nvSpPr>
            <p:spPr bwMode="auto">
              <a:xfrm>
                <a:off x="867818" y="2108521"/>
                <a:ext cx="1018100" cy="58355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i="1" kern="0" dirty="0">
                    <a:solidFill>
                      <a:schemeClr val="tx2"/>
                    </a:solidFill>
                    <a:ea typeface="Cambria Math" panose="02040503050406030204" pitchFamily="18" charset="0"/>
                    <a:cs typeface="+mj-cs"/>
                  </a:rPr>
                  <a:t>Υ</a:t>
                </a:r>
                <a:r>
                  <a:rPr kumimoji="0" lang="en-US" sz="2400" b="0" u="none" strike="noStrike" kern="0" cap="none" spc="0" normalizeH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ea typeface="Cambria Math" panose="02040503050406030204" pitchFamily="18" charset="0"/>
                    <a:cs typeface="+mj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0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j-cs"/>
                      </a:rPr>
                      <m:t>=</m:t>
                    </m:r>
                    <m:f>
                      <m:fPr>
                        <m:ctrlPr>
                          <a:rPr kumimoji="0" lang="en-US" sz="2400" b="0" i="1" u="none" strike="noStrike" kern="0" cap="none" spc="0" normalizeH="0" baseline="0" noProof="0" dirty="0" err="1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err="1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S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Pol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kern="0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Pol</m:t>
                            </m:r>
                          </m:sub>
                        </m:sSub>
                      </m:den>
                    </m:f>
                  </m:oMath>
                </a14:m>
                <a:endPara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B7FA97-755C-421B-9EED-F2CB9901F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7818" y="2108521"/>
                <a:ext cx="1018100" cy="583558"/>
              </a:xfrm>
              <a:prstGeom prst="rect">
                <a:avLst/>
              </a:prstGeom>
              <a:blipFill>
                <a:blip r:embed="rId3"/>
                <a:stretch>
                  <a:fillRect l="-15569" t="-1042" b="-93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8">
            <a:extLst>
              <a:ext uri="{FF2B5EF4-FFF2-40B4-BE49-F238E27FC236}">
                <a16:creationId xmlns:a16="http://schemas.microsoft.com/office/drawing/2014/main" id="{1EBB2C9E-FA34-1A88-9E84-F62E227579AC}"/>
              </a:ext>
            </a:extLst>
          </p:cNvPr>
          <p:cNvSpPr txBox="1"/>
          <p:nvPr/>
        </p:nvSpPr>
        <p:spPr bwMode="auto">
          <a:xfrm>
            <a:off x="6529136" y="-351658"/>
            <a:ext cx="5563234" cy="10030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R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kern="100" cap="small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SLIPI -Polarization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ACF6914-4DEE-4080-B894-6B598DB24CD5}"/>
                  </a:ext>
                </a:extLst>
              </p:cNvPr>
              <p:cNvSpPr txBox="1"/>
              <p:nvPr/>
            </p:nvSpPr>
            <p:spPr bwMode="auto">
              <a:xfrm>
                <a:off x="-162907" y="860566"/>
                <a:ext cx="7170375" cy="104900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GB" sz="20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Polarisation ratio = droplet sizing 'easier'/better than LIF/Mie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en-GB" sz="20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 </a:t>
                </a:r>
                <a14:m>
                  <m:oMath xmlns:m="http://schemas.openxmlformats.org/officeDocument/2006/math">
                    <m:r>
                      <a:rPr lang="en-GB" sz="200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</m:oMath>
                </a14:m>
                <a:r>
                  <a:rPr lang="en-GB" sz="20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dirty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dirty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p>
                        <m:r>
                          <a:rPr lang="en-US" sz="2000" b="0" i="0" dirty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Sensitive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to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coarser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droplets</m:t>
                    </m:r>
                  </m:oMath>
                </a14:m>
                <a:endParaRPr lang="en-US" sz="2000" b="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en-GB" sz="20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 </a:t>
                </a:r>
                <a14:m>
                  <m:oMath xmlns:m="http://schemas.openxmlformats.org/officeDocument/2006/math">
                    <m:r>
                      <a:rPr lang="en-GB" sz="200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</m:oMath>
                </a14:m>
                <a:r>
                  <a:rPr lang="en-GB" sz="20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dirty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dirty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p/>
                    </m:sSup>
                    <m:r>
                      <a:rPr lang="en-US" sz="2000" b="0" i="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Sensitive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to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finer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droplets</m:t>
                    </m:r>
                  </m:oMath>
                </a14:m>
                <a:endParaRPr lang="en-US" sz="2000" b="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ACF6914-4DEE-4080-B894-6B598DB24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62907" y="860566"/>
                <a:ext cx="7170375" cy="1049005"/>
              </a:xfrm>
              <a:prstGeom prst="rect">
                <a:avLst/>
              </a:prstGeom>
              <a:blipFill>
                <a:blip r:embed="rId4"/>
                <a:stretch>
                  <a:fillRect l="-765" t="-2907" b="-988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4623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1E2BA-85D8-4007-9032-07F86862F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91753C-3270-4A24-86F0-B14D547D269E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ADE5DD-4E6C-4C72-AB37-65A90FD9598D}"/>
              </a:ext>
            </a:extLst>
          </p:cNvPr>
          <p:cNvPicPr/>
          <p:nvPr/>
        </p:nvPicPr>
        <p:blipFill rotWithShape="1">
          <a:blip r:embed="rId2" cstate="print">
            <a:lum contrast="20000"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" r="2831"/>
          <a:stretch/>
        </p:blipFill>
        <p:spPr bwMode="auto">
          <a:xfrm>
            <a:off x="2209740" y="1226884"/>
            <a:ext cx="3395194" cy="16602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B7FA97-755C-421B-9EED-F2CB9901F210}"/>
                  </a:ext>
                </a:extLst>
              </p:cNvPr>
              <p:cNvSpPr txBox="1"/>
              <p:nvPr/>
            </p:nvSpPr>
            <p:spPr bwMode="auto">
              <a:xfrm>
                <a:off x="285278" y="1207397"/>
                <a:ext cx="1018100" cy="58355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i="1" kern="0" dirty="0">
                    <a:solidFill>
                      <a:schemeClr val="tx2"/>
                    </a:solidFill>
                    <a:ea typeface="Cambria Math" panose="02040503050406030204" pitchFamily="18" charset="0"/>
                    <a:cs typeface="+mj-cs"/>
                  </a:rPr>
                  <a:t>Υ</a:t>
                </a:r>
                <a:r>
                  <a:rPr kumimoji="0" lang="en-US" sz="2400" b="0" u="none" strike="noStrike" kern="0" cap="none" spc="0" normalizeH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ea typeface="Cambria Math" panose="02040503050406030204" pitchFamily="18" charset="0"/>
                    <a:cs typeface="+mj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0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j-cs"/>
                      </a:rPr>
                      <m:t>=</m:t>
                    </m:r>
                    <m:f>
                      <m:fPr>
                        <m:ctrlPr>
                          <a:rPr kumimoji="0" lang="en-US" sz="2400" b="0" i="1" u="none" strike="noStrike" kern="0" cap="none" spc="0" normalizeH="0" baseline="0" noProof="0" dirty="0" err="1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err="1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S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Pol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kern="0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Pol</m:t>
                            </m:r>
                          </m:sub>
                        </m:sSub>
                      </m:den>
                    </m:f>
                  </m:oMath>
                </a14:m>
                <a:endPara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B7FA97-755C-421B-9EED-F2CB9901F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5278" y="1207397"/>
                <a:ext cx="1018100" cy="583558"/>
              </a:xfrm>
              <a:prstGeom prst="rect">
                <a:avLst/>
              </a:prstGeom>
              <a:blipFill>
                <a:blip r:embed="rId3"/>
                <a:stretch>
                  <a:fillRect l="-16168" t="-1042" b="-93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5C6CC72-4BE4-47AF-B33D-8255040058E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0"/>
          <a:stretch/>
        </p:blipFill>
        <p:spPr bwMode="auto">
          <a:xfrm>
            <a:off x="6307667" y="2954867"/>
            <a:ext cx="5799667" cy="35296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DEB7FA-F303-4E01-A079-BDBA6F56F9E8}"/>
              </a:ext>
            </a:extLst>
          </p:cNvPr>
          <p:cNvSpPr txBox="1"/>
          <p:nvPr/>
        </p:nvSpPr>
        <p:spPr bwMode="auto">
          <a:xfrm>
            <a:off x="8435970" y="2354966"/>
            <a:ext cx="269977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i="1" kern="0" dirty="0">
                <a:solidFill>
                  <a:schemeClr val="tx1">
                    <a:lumMod val="50000"/>
                    <a:lumOff val="50000"/>
                  </a:schemeClr>
                </a:solidFill>
                <a:ea typeface="Cambria Math" panose="02040503050406030204" pitchFamily="18" charset="0"/>
                <a:cs typeface="+mj-cs"/>
              </a:rPr>
              <a:t>Υ vs D21 calibration curve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007D52D-4B1C-42AA-A31B-B47EE1B0D9AF}"/>
              </a:ext>
            </a:extLst>
          </p:cNvPr>
          <p:cNvCxnSpPr>
            <a:cxnSpLocks/>
          </p:cNvCxnSpPr>
          <p:nvPr/>
        </p:nvCxnSpPr>
        <p:spPr bwMode="auto">
          <a:xfrm>
            <a:off x="794328" y="1996165"/>
            <a:ext cx="0" cy="66390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F0064BA-26FB-422C-B3A2-FA447CF13235}"/>
              </a:ext>
            </a:extLst>
          </p:cNvPr>
          <p:cNvSpPr txBox="1"/>
          <p:nvPr/>
        </p:nvSpPr>
        <p:spPr bwMode="auto">
          <a:xfrm>
            <a:off x="216873" y="3157062"/>
            <a:ext cx="141545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Cambria Math" panose="02040503050406030204" pitchFamily="18" charset="0"/>
                <a:cs typeface="+mj-cs"/>
              </a:rPr>
              <a:t>Calibration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1C31D38E-06ED-51C7-DB3E-EE9050F4FC3C}"/>
              </a:ext>
            </a:extLst>
          </p:cNvPr>
          <p:cNvSpPr txBox="1"/>
          <p:nvPr/>
        </p:nvSpPr>
        <p:spPr bwMode="auto">
          <a:xfrm>
            <a:off x="4056168" y="-128026"/>
            <a:ext cx="8135832" cy="10030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R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kern="100" cap="small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Polarization Ratio - droplet sizing ?</a:t>
            </a:r>
          </a:p>
        </p:txBody>
      </p:sp>
      <p:pic>
        <p:nvPicPr>
          <p:cNvPr id="14" name="Image 13" descr="Une image contenant cercle, clipart&#10;&#10;Le contenu généré par l’IA peut être incorrect.">
            <a:extLst>
              <a:ext uri="{FF2B5EF4-FFF2-40B4-BE49-F238E27FC236}">
                <a16:creationId xmlns:a16="http://schemas.microsoft.com/office/drawing/2014/main" id="{18A7CA81-92A4-8A0F-7E85-45807D061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216" y="2877789"/>
            <a:ext cx="1166312" cy="1093078"/>
          </a:xfrm>
          <a:prstGeom prst="rect">
            <a:avLst/>
          </a:prstGeom>
        </p:spPr>
      </p:pic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A2B709C3-E594-110C-AE08-AE34D274D4C0}"/>
              </a:ext>
            </a:extLst>
          </p:cNvPr>
          <p:cNvSpPr/>
          <p:nvPr/>
        </p:nvSpPr>
        <p:spPr>
          <a:xfrm>
            <a:off x="6138008" y="3641388"/>
            <a:ext cx="339318" cy="175168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9046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1E2BA-85D8-4007-9032-07F86862F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91753C-3270-4A24-86F0-B14D547D269E}" type="slidenum">
              <a:rPr lang="en-US" smtClean="0"/>
              <a:pPr/>
              <a:t>26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B7FA97-755C-421B-9EED-F2CB9901F210}"/>
                  </a:ext>
                </a:extLst>
              </p:cNvPr>
              <p:cNvSpPr txBox="1"/>
              <p:nvPr/>
            </p:nvSpPr>
            <p:spPr bwMode="auto">
              <a:xfrm>
                <a:off x="107148" y="1163681"/>
                <a:ext cx="1018100" cy="58355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i="1" kern="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  <a:cs typeface="+mj-cs"/>
                  </a:rPr>
                  <a:t>Υ</a:t>
                </a:r>
                <a:r>
                  <a:rPr kumimoji="0" lang="en-US" sz="2400" b="0" u="none" strike="noStrike" kern="0" cap="none" spc="0" normalizeH="0" noProof="0" dirty="0">
                    <a:ln>
                      <a:noFill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/>
                    <a:uLnTx/>
                    <a:uFillTx/>
                    <a:ea typeface="Cambria Math" panose="02040503050406030204" pitchFamily="18" charset="0"/>
                    <a:cs typeface="+mj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j-cs"/>
                      </a:rPr>
                      <m:t>=</m:t>
                    </m:r>
                    <m:f>
                      <m:fPr>
                        <m:ctrlPr>
                          <a:rPr kumimoji="0" lang="en-US" sz="2400" b="0" i="1" u="none" strike="noStrike" kern="0" cap="none" spc="0" normalizeH="0" baseline="0" noProof="0" dirty="0" err="1" smtClean="0">
                            <a:ln>
                              <a:noFill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err="1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S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Pol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 kern="0" dirty="0"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kern="0" dirty="0" smtClean="0"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kern="0" dirty="0"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Pol</m:t>
                            </m:r>
                          </m:sub>
                        </m:sSub>
                      </m:den>
                    </m:f>
                  </m:oMath>
                </a14:m>
                <a:endPara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B7FA97-755C-421B-9EED-F2CB9901F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148" y="1163681"/>
                <a:ext cx="1018100" cy="583558"/>
              </a:xfrm>
              <a:prstGeom prst="rect">
                <a:avLst/>
              </a:prstGeom>
              <a:blipFill>
                <a:blip r:embed="rId3"/>
                <a:stretch>
                  <a:fillRect l="-17964" t="-3125" b="-72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DDEB7FA-F303-4E01-A079-BDBA6F56F9E8}"/>
              </a:ext>
            </a:extLst>
          </p:cNvPr>
          <p:cNvSpPr txBox="1"/>
          <p:nvPr/>
        </p:nvSpPr>
        <p:spPr bwMode="auto">
          <a:xfrm>
            <a:off x="8969370" y="1626833"/>
            <a:ext cx="269977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i="1" kern="0" dirty="0">
                <a:solidFill>
                  <a:schemeClr val="tx1">
                    <a:lumMod val="50000"/>
                    <a:lumOff val="50000"/>
                  </a:schemeClr>
                </a:solidFill>
                <a:ea typeface="Cambria Math" panose="02040503050406030204" pitchFamily="18" charset="0"/>
                <a:cs typeface="+mj-cs"/>
              </a:rPr>
              <a:t>Υ vs D21 calibration curve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007D52D-4B1C-42AA-A31B-B47EE1B0D9AF}"/>
              </a:ext>
            </a:extLst>
          </p:cNvPr>
          <p:cNvCxnSpPr>
            <a:cxnSpLocks/>
          </p:cNvCxnSpPr>
          <p:nvPr/>
        </p:nvCxnSpPr>
        <p:spPr bwMode="auto">
          <a:xfrm>
            <a:off x="794328" y="1996165"/>
            <a:ext cx="0" cy="66390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F0064BA-26FB-422C-B3A2-FA447CF13235}"/>
              </a:ext>
            </a:extLst>
          </p:cNvPr>
          <p:cNvSpPr txBox="1"/>
          <p:nvPr/>
        </p:nvSpPr>
        <p:spPr bwMode="auto">
          <a:xfrm>
            <a:off x="107441" y="2724333"/>
            <a:ext cx="1373774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Cambria Math" panose="02040503050406030204" pitchFamily="18" charset="0"/>
                <a:cs typeface="+mj-cs"/>
              </a:rPr>
              <a:t>Calibration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4C22401-A17B-4800-838F-585EE1C60AB8}"/>
              </a:ext>
            </a:extLst>
          </p:cNvPr>
          <p:cNvCxnSpPr>
            <a:cxnSpLocks/>
          </p:cNvCxnSpPr>
          <p:nvPr/>
        </p:nvCxnSpPr>
        <p:spPr bwMode="auto">
          <a:xfrm>
            <a:off x="771238" y="3192274"/>
            <a:ext cx="0" cy="66390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C430A76-4CDB-4F62-9559-C1881DEFC42A}"/>
              </a:ext>
            </a:extLst>
          </p:cNvPr>
          <p:cNvPicPr/>
          <p:nvPr/>
        </p:nvPicPr>
        <p:blipFill rotWithShape="1">
          <a:blip r:embed="rId4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6" r="3611"/>
          <a:stretch/>
        </p:blipFill>
        <p:spPr bwMode="auto">
          <a:xfrm>
            <a:off x="2539998" y="3234265"/>
            <a:ext cx="5883171" cy="3268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C052DE-3000-40C6-9C75-73E54C6A3460}"/>
              </a:ext>
            </a:extLst>
          </p:cNvPr>
          <p:cNvPicPr/>
          <p:nvPr/>
        </p:nvPicPr>
        <p:blipFill rotWithShape="1"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0"/>
          <a:stretch/>
        </p:blipFill>
        <p:spPr bwMode="auto">
          <a:xfrm>
            <a:off x="8321964" y="2018425"/>
            <a:ext cx="3870036" cy="1908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4F3078-6235-45BD-9F75-956A19A2D202}"/>
              </a:ext>
            </a:extLst>
          </p:cNvPr>
          <p:cNvSpPr txBox="1"/>
          <p:nvPr/>
        </p:nvSpPr>
        <p:spPr bwMode="auto">
          <a:xfrm>
            <a:off x="107147" y="4324123"/>
            <a:ext cx="2328317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kern="0" dirty="0">
                <a:solidFill>
                  <a:srgbClr val="C00000"/>
                </a:solidFill>
                <a:latin typeface="+mj-lt"/>
                <a:ea typeface="Cambria Math" panose="02040503050406030204" pitchFamily="18" charset="0"/>
                <a:cs typeface="+mj-cs"/>
              </a:rPr>
              <a:t>Droplet Diameter (D21) Distribution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D726CD-EEED-4EEF-9247-8233D6426342}"/>
              </a:ext>
            </a:extLst>
          </p:cNvPr>
          <p:cNvSpPr txBox="1"/>
          <p:nvPr/>
        </p:nvSpPr>
        <p:spPr>
          <a:xfrm>
            <a:off x="0" y="0"/>
            <a:ext cx="12192000" cy="539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Image Post Processing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1B1720-9124-45BB-8D3F-4431F57F4DEC}"/>
              </a:ext>
            </a:extLst>
          </p:cNvPr>
          <p:cNvSpPr txBox="1"/>
          <p:nvPr/>
        </p:nvSpPr>
        <p:spPr bwMode="auto">
          <a:xfrm>
            <a:off x="3061240" y="598219"/>
            <a:ext cx="6119090" cy="385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2884170" algn="ctr"/>
              </a:tabLst>
            </a:pP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3.4 Droplet diameter for ammonia flash boiling spray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DC98192-0044-411E-ADDC-3558CB4480F1}"/>
              </a:ext>
            </a:extLst>
          </p:cNvPr>
          <p:cNvPicPr/>
          <p:nvPr/>
        </p:nvPicPr>
        <p:blipFill rotWithShape="1">
          <a:blip r:embed="rId6" cstate="print">
            <a:lum contrast="20000"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" r="2831"/>
          <a:stretch/>
        </p:blipFill>
        <p:spPr bwMode="auto">
          <a:xfrm>
            <a:off x="2209740" y="1226884"/>
            <a:ext cx="3395194" cy="16602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21877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B5CF5B-27EF-4F59-815C-F5C21FEE1E74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" r="1447" b="6382"/>
          <a:stretch/>
        </p:blipFill>
        <p:spPr bwMode="auto">
          <a:xfrm>
            <a:off x="1398167" y="794595"/>
            <a:ext cx="8145146" cy="6063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14BE95-9EB8-4FF6-9176-87B3E78BC497}"/>
              </a:ext>
            </a:extLst>
          </p:cNvPr>
          <p:cNvSpPr txBox="1"/>
          <p:nvPr/>
        </p:nvSpPr>
        <p:spPr>
          <a:xfrm>
            <a:off x="73619" y="1678653"/>
            <a:ext cx="1396999" cy="70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1400" b="1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fuel</a:t>
            </a:r>
            <a:r>
              <a:rPr lang="en-US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20 °C </a:t>
            </a:r>
          </a:p>
          <a:p>
            <a:pPr>
              <a:lnSpc>
                <a:spcPct val="150000"/>
              </a:lnSpc>
            </a:pPr>
            <a:r>
              <a:rPr lang="en-US" sz="1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n-US" sz="1400" b="1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amb</a:t>
            </a:r>
            <a:r>
              <a:rPr lang="en-US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= </a:t>
            </a:r>
            <a:r>
              <a:rPr lang="en-US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 bar</a:t>
            </a:r>
            <a:endParaRPr lang="en-US" sz="1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BCA2AA-0700-475C-94BC-14250B480B8A}"/>
              </a:ext>
            </a:extLst>
          </p:cNvPr>
          <p:cNvSpPr txBox="1"/>
          <p:nvPr/>
        </p:nvSpPr>
        <p:spPr>
          <a:xfrm>
            <a:off x="174869" y="4475244"/>
            <a:ext cx="1396999" cy="70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1400" b="1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fuel</a:t>
            </a:r>
            <a:r>
              <a:rPr lang="en-US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-10 °C </a:t>
            </a:r>
          </a:p>
          <a:p>
            <a:pPr>
              <a:lnSpc>
                <a:spcPct val="150000"/>
              </a:lnSpc>
            </a:pPr>
            <a:r>
              <a:rPr lang="en-US" sz="1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n-US" sz="1400" b="1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amb</a:t>
            </a:r>
            <a:r>
              <a:rPr lang="en-US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= </a:t>
            </a:r>
            <a:r>
              <a:rPr lang="en-US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bar</a:t>
            </a:r>
            <a:endParaRPr lang="en-US" sz="1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627DF8-EAE5-4A00-A340-3DE56F8DBE6E}"/>
              </a:ext>
            </a:extLst>
          </p:cNvPr>
          <p:cNvSpPr txBox="1"/>
          <p:nvPr/>
        </p:nvSpPr>
        <p:spPr bwMode="auto">
          <a:xfrm>
            <a:off x="2173284" y="0"/>
            <a:ext cx="7196328" cy="6765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800" kern="100" cap="small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Droplet size distribution : need calibration !</a:t>
            </a:r>
            <a:endParaRPr lang="en-US" sz="2800" kern="100" cap="small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TEST_from0to30um">
            <a:hlinkClick r:id="" action="ppaction://media"/>
            <a:extLst>
              <a:ext uri="{FF2B5EF4-FFF2-40B4-BE49-F238E27FC236}">
                <a16:creationId xmlns:a16="http://schemas.microsoft.com/office/drawing/2014/main" id="{2DD3BDCB-DDBF-4FDC-A19B-58CE3D9A56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67403" y="1444881"/>
            <a:ext cx="1600916" cy="2561465"/>
          </a:xfrm>
          <a:prstGeom prst="rect">
            <a:avLst/>
          </a:prstGeom>
        </p:spPr>
      </p:pic>
      <p:pic>
        <p:nvPicPr>
          <p:cNvPr id="8" name="nonflash">
            <a:hlinkClick r:id="" action="ppaction://media"/>
            <a:extLst>
              <a:ext uri="{FF2B5EF4-FFF2-40B4-BE49-F238E27FC236}">
                <a16:creationId xmlns:a16="http://schemas.microsoft.com/office/drawing/2014/main" id="{C85CEDF9-63D7-1D80-8539-C28237B0B6C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38546" y="4132386"/>
            <a:ext cx="1578585" cy="2725614"/>
          </a:xfrm>
          <a:prstGeom prst="rect">
            <a:avLst/>
          </a:prstGeom>
        </p:spPr>
      </p:pic>
      <p:pic>
        <p:nvPicPr>
          <p:cNvPr id="9" name="Image 8" descr="Une image contenant texte, capture d’écran, ligne, Police&#10;&#10;Le contenu généré par l’IA peut être incorrect.">
            <a:extLst>
              <a:ext uri="{FF2B5EF4-FFF2-40B4-BE49-F238E27FC236}">
                <a16:creationId xmlns:a16="http://schemas.microsoft.com/office/drawing/2014/main" id="{52D80649-8AC4-EA22-9057-C46D60FC4BF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2300" r="-488"/>
          <a:stretch>
            <a:fillRect/>
          </a:stretch>
        </p:blipFill>
        <p:spPr>
          <a:xfrm>
            <a:off x="1077913" y="3868796"/>
            <a:ext cx="3494087" cy="47080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175F7AE-264B-E036-B355-95B429613623}"/>
              </a:ext>
            </a:extLst>
          </p:cNvPr>
          <p:cNvSpPr txBox="1"/>
          <p:nvPr/>
        </p:nvSpPr>
        <p:spPr>
          <a:xfrm>
            <a:off x="873368" y="3429000"/>
            <a:ext cx="17753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656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86CF4-16D2-15D3-E2D2-B02956DDD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AD7992-E2A4-FB3A-1AA6-4FC61439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150" y="21536"/>
            <a:ext cx="10174970" cy="990670"/>
          </a:xfrm>
        </p:spPr>
        <p:txBody>
          <a:bodyPr/>
          <a:lstStyle/>
          <a:p>
            <a:r>
              <a:rPr lang="fr-FR" dirty="0" err="1"/>
              <a:t>Liquid</a:t>
            </a:r>
            <a:r>
              <a:rPr lang="fr-FR" dirty="0"/>
              <a:t> Ammonia injection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097F64-694D-E389-C4FA-6A799F307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2487"/>
            <a:ext cx="5771631" cy="3526430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49FFC303-C0A4-42C1-48D1-32F67A0D8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5890" y="1308238"/>
            <a:ext cx="5160264" cy="5194119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fr-FR" sz="2400" b="1" dirty="0" err="1">
                <a:solidFill>
                  <a:schemeClr val="tx1"/>
                </a:solidFill>
              </a:rPr>
              <a:t>Everything</a:t>
            </a:r>
            <a:r>
              <a:rPr lang="fr-FR" sz="2400" b="1" dirty="0">
                <a:solidFill>
                  <a:schemeClr val="tx1"/>
                </a:solidFill>
              </a:rPr>
              <a:t> have to </a:t>
            </a:r>
            <a:r>
              <a:rPr lang="fr-FR" sz="2400" b="1" dirty="0" err="1">
                <a:solidFill>
                  <a:schemeClr val="tx1"/>
                </a:solidFill>
              </a:rPr>
              <a:t>be</a:t>
            </a:r>
            <a:r>
              <a:rPr lang="fr-FR" sz="2400" b="1" dirty="0">
                <a:solidFill>
                  <a:schemeClr val="tx1"/>
                </a:solidFill>
              </a:rPr>
              <a:t> </a:t>
            </a:r>
            <a:r>
              <a:rPr lang="fr-FR" sz="2400" b="1" dirty="0" err="1">
                <a:solidFill>
                  <a:schemeClr val="tx1"/>
                </a:solidFill>
              </a:rPr>
              <a:t>done</a:t>
            </a:r>
            <a:r>
              <a:rPr lang="fr-FR" sz="2400" b="1" dirty="0">
                <a:solidFill>
                  <a:schemeClr val="tx1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000" b="1" dirty="0">
                <a:solidFill>
                  <a:schemeClr val="accent1"/>
                </a:solidFill>
              </a:rPr>
              <a:t>Atomisation : </a:t>
            </a:r>
            <a:r>
              <a:rPr lang="fr-FR" b="1" dirty="0" err="1">
                <a:solidFill>
                  <a:schemeClr val="accent1"/>
                </a:solidFill>
              </a:rPr>
              <a:t>function</a:t>
            </a:r>
            <a:r>
              <a:rPr lang="fr-FR" b="1" dirty="0">
                <a:solidFill>
                  <a:schemeClr val="accent1"/>
                </a:solidFill>
              </a:rPr>
              <a:t> of </a:t>
            </a:r>
            <a:r>
              <a:rPr lang="fr-FR" b="1" dirty="0" err="1">
                <a:solidFill>
                  <a:schemeClr val="accent1"/>
                </a:solidFill>
              </a:rPr>
              <a:t>injector</a:t>
            </a:r>
            <a:r>
              <a:rPr lang="fr-FR" b="1" dirty="0">
                <a:solidFill>
                  <a:schemeClr val="accent1"/>
                </a:solidFill>
              </a:rPr>
              <a:t>  type </a:t>
            </a:r>
            <a:r>
              <a:rPr lang="fr-FR" b="1" dirty="0" err="1">
                <a:solidFill>
                  <a:schemeClr val="accent1"/>
                </a:solidFill>
              </a:rPr>
              <a:t>geometry</a:t>
            </a:r>
            <a:r>
              <a:rPr lang="fr-FR" b="1" dirty="0">
                <a:solidFill>
                  <a:schemeClr val="accent1"/>
                </a:solidFill>
              </a:rPr>
              <a:t> (L/D = 1 for Spray M), injection and ambiant conditions, …)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 err="1">
                <a:solidFill>
                  <a:schemeClr val="tx1"/>
                </a:solidFill>
              </a:rPr>
              <a:t>Temperature</a:t>
            </a:r>
            <a:r>
              <a:rPr lang="fr-FR" sz="2000" dirty="0">
                <a:solidFill>
                  <a:schemeClr val="tx1"/>
                </a:solidFill>
              </a:rPr>
              <a:t>, droplet </a:t>
            </a:r>
            <a:r>
              <a:rPr lang="fr-FR" sz="2000" dirty="0" err="1">
                <a:solidFill>
                  <a:schemeClr val="tx1"/>
                </a:solidFill>
              </a:rPr>
              <a:t>sizing</a:t>
            </a:r>
            <a:r>
              <a:rPr lang="fr-FR" sz="2000" dirty="0">
                <a:solidFill>
                  <a:schemeClr val="tx1"/>
                </a:solidFill>
              </a:rPr>
              <a:t>, </a:t>
            </a:r>
            <a:r>
              <a:rPr lang="fr-FR" sz="2000" dirty="0" err="1">
                <a:solidFill>
                  <a:schemeClr val="tx1"/>
                </a:solidFill>
              </a:rPr>
              <a:t>velocity</a:t>
            </a:r>
            <a:endParaRPr lang="fr-FR" sz="20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schemeClr val="accent1"/>
                </a:solidFill>
              </a:rPr>
              <a:t>Evaporation :</a:t>
            </a:r>
            <a:r>
              <a:rPr lang="fr-FR" b="1" dirty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err="1">
                <a:solidFill>
                  <a:schemeClr val="tx1"/>
                </a:solidFill>
              </a:rPr>
              <a:t>Tamb</a:t>
            </a:r>
            <a:r>
              <a:rPr lang="fr-FR" dirty="0">
                <a:solidFill>
                  <a:schemeClr val="tx1"/>
                </a:solidFill>
              </a:rPr>
              <a:t> variation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tx1"/>
                </a:solidFill>
              </a:rPr>
              <a:t>NH3/air </a:t>
            </a:r>
            <a:r>
              <a:rPr lang="fr-FR" dirty="0" err="1">
                <a:solidFill>
                  <a:schemeClr val="tx1"/>
                </a:solidFill>
              </a:rPr>
              <a:t>mixing</a:t>
            </a:r>
            <a:r>
              <a:rPr lang="fr-FR" dirty="0">
                <a:solidFill>
                  <a:schemeClr val="tx1"/>
                </a:solidFill>
              </a:rPr>
              <a:t> : NH3 LIF, Raman ?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dirty="0"/>
              <a:t>Combustion …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b="1" dirty="0"/>
              <a:t>Both single and multi </a:t>
            </a:r>
            <a:r>
              <a:rPr lang="fr-FR" b="1" dirty="0" err="1"/>
              <a:t>holes</a:t>
            </a:r>
            <a:r>
              <a:rPr lang="fr-FR" b="1" dirty="0"/>
              <a:t> </a:t>
            </a:r>
            <a:r>
              <a:rPr lang="fr-FR" b="1" dirty="0" err="1"/>
              <a:t>injectors</a:t>
            </a:r>
            <a:endParaRPr lang="fr-FR" b="1" dirty="0"/>
          </a:p>
          <a:p>
            <a:pPr lvl="1">
              <a:buFont typeface="Wingdings" panose="05000000000000000000" pitchFamily="2" charset="2"/>
              <a:buChar char="§"/>
            </a:pP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97F1F75-F4E4-0F87-CA95-CE1FA4619455}"/>
              </a:ext>
            </a:extLst>
          </p:cNvPr>
          <p:cNvSpPr txBox="1"/>
          <p:nvPr/>
        </p:nvSpPr>
        <p:spPr>
          <a:xfrm>
            <a:off x="258318" y="1411514"/>
            <a:ext cx="62956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 err="1">
                <a:latin typeface="+mj-lt"/>
              </a:rPr>
              <a:t>Complex</a:t>
            </a:r>
            <a:r>
              <a:rPr lang="fr-FR" sz="2400" dirty="0">
                <a:latin typeface="+mj-lt"/>
              </a:rPr>
              <a:t> spray /</a:t>
            </a:r>
            <a:r>
              <a:rPr lang="fr-FR" sz="2400" dirty="0" err="1">
                <a:latin typeface="+mj-lt"/>
              </a:rPr>
              <a:t>evaporation</a:t>
            </a:r>
            <a:r>
              <a:rPr lang="fr-FR" sz="2400" dirty="0">
                <a:latin typeface="+mj-lt"/>
              </a:rPr>
              <a:t> </a:t>
            </a:r>
            <a:r>
              <a:rPr lang="fr-FR" sz="2400" dirty="0" err="1">
                <a:latin typeface="+mj-lt"/>
              </a:rPr>
              <a:t>processes</a:t>
            </a:r>
            <a:endParaRPr lang="fr-FR" sz="2400" dirty="0">
              <a:latin typeface="+mj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02FB27B-597C-F613-DA06-CCA27F336C28}"/>
              </a:ext>
            </a:extLst>
          </p:cNvPr>
          <p:cNvSpPr txBox="1"/>
          <p:nvPr/>
        </p:nvSpPr>
        <p:spPr>
          <a:xfrm>
            <a:off x="6750696" y="4912980"/>
            <a:ext cx="60974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chemeClr val="tx2"/>
                </a:solidFill>
                <a:latin typeface="+mj-lt"/>
              </a:rPr>
              <a:t>Development</a:t>
            </a:r>
            <a:r>
              <a:rPr lang="fr-FR" sz="2400" b="1" dirty="0">
                <a:solidFill>
                  <a:schemeClr val="tx2"/>
                </a:solidFill>
                <a:latin typeface="+mj-lt"/>
              </a:rPr>
              <a:t> of </a:t>
            </a:r>
            <a:r>
              <a:rPr lang="fr-FR" sz="2400" b="1" dirty="0" err="1">
                <a:solidFill>
                  <a:schemeClr val="tx2"/>
                </a:solidFill>
                <a:latin typeface="+mj-lt"/>
              </a:rPr>
              <a:t>optical</a:t>
            </a:r>
            <a:r>
              <a:rPr lang="fr-FR" sz="2400" b="1" dirty="0">
                <a:solidFill>
                  <a:schemeClr val="tx2"/>
                </a:solidFill>
                <a:latin typeface="+mj-lt"/>
              </a:rPr>
              <a:t> diagnostics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tx2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2"/>
                </a:solidFill>
                <a:latin typeface="+mj-lt"/>
              </a:rPr>
              <a:t>Severe</a:t>
            </a:r>
            <a:r>
              <a:rPr lang="fr-FR" dirty="0">
                <a:solidFill>
                  <a:schemeClr val="tx2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2"/>
                </a:solidFill>
                <a:latin typeface="+mj-lt"/>
              </a:rPr>
              <a:t>environments</a:t>
            </a:r>
            <a:r>
              <a:rPr lang="fr-FR" dirty="0">
                <a:solidFill>
                  <a:schemeClr val="tx2"/>
                </a:solidFill>
                <a:latin typeface="+mj-lt"/>
              </a:rPr>
              <a:t>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tx2"/>
                </a:solidFill>
                <a:latin typeface="+mj-lt"/>
              </a:rPr>
              <a:t> Strong flash </a:t>
            </a:r>
            <a:r>
              <a:rPr lang="fr-FR" dirty="0" err="1">
                <a:solidFill>
                  <a:schemeClr val="tx2"/>
                </a:solidFill>
                <a:latin typeface="+mj-lt"/>
              </a:rPr>
              <a:t>boiling</a:t>
            </a:r>
            <a:r>
              <a:rPr lang="fr-FR" dirty="0">
                <a:solidFill>
                  <a:schemeClr val="tx2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2"/>
                </a:solidFill>
                <a:latin typeface="+mj-lt"/>
              </a:rPr>
              <a:t>tendency</a:t>
            </a:r>
            <a:r>
              <a:rPr lang="fr-FR" dirty="0">
                <a:solidFill>
                  <a:schemeClr val="tx2"/>
                </a:solidFill>
                <a:latin typeface="+mj-lt"/>
              </a:rPr>
              <a:t>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tx2"/>
                </a:solidFill>
                <a:latin typeface="+mj-lt"/>
              </a:rPr>
              <a:t> Strong condensation </a:t>
            </a:r>
            <a:r>
              <a:rPr lang="fr-FR" dirty="0" err="1">
                <a:solidFill>
                  <a:schemeClr val="tx2"/>
                </a:solidFill>
                <a:latin typeface="+mj-lt"/>
              </a:rPr>
              <a:t>tendency</a:t>
            </a:r>
            <a:r>
              <a:rPr lang="fr-FR" dirty="0">
                <a:solidFill>
                  <a:schemeClr val="tx2"/>
                </a:solidFill>
                <a:latin typeface="+mj-lt"/>
              </a:rPr>
              <a:t> 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dirty="0" err="1">
                <a:solidFill>
                  <a:schemeClr val="tx2"/>
                </a:solidFill>
                <a:latin typeface="+mj-lt"/>
              </a:rPr>
              <a:t>difficult</a:t>
            </a:r>
            <a:r>
              <a:rPr lang="fr-FR" dirty="0">
                <a:solidFill>
                  <a:schemeClr val="tx2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2"/>
                </a:solidFill>
                <a:latin typeface="+mj-lt"/>
              </a:rPr>
              <a:t>experiments</a:t>
            </a:r>
            <a:r>
              <a:rPr lang="fr-FR" dirty="0">
                <a:solidFill>
                  <a:schemeClr val="tx2"/>
                </a:solidFill>
                <a:latin typeface="+mj-lt"/>
              </a:rPr>
              <a:t> 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61281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53B882BF-8AB0-3520-1D97-BCB6FEA38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977" y="1245769"/>
            <a:ext cx="7802681" cy="5520676"/>
          </a:xfrm>
        </p:spPr>
        <p:txBody>
          <a:bodyPr/>
          <a:lstStyle/>
          <a:p>
            <a:r>
              <a:rPr lang="fr-FR" dirty="0"/>
              <a:t>NTNU (T. Lovas group)</a:t>
            </a:r>
          </a:p>
          <a:p>
            <a:r>
              <a:rPr lang="fr-FR" dirty="0"/>
              <a:t>Multi-</a:t>
            </a:r>
            <a:r>
              <a:rPr lang="fr-FR" dirty="0" err="1"/>
              <a:t>hole</a:t>
            </a:r>
            <a:r>
              <a:rPr lang="fr-FR" dirty="0"/>
              <a:t> </a:t>
            </a:r>
            <a:r>
              <a:rPr lang="fr-FR" dirty="0" err="1"/>
              <a:t>bassed</a:t>
            </a:r>
            <a:r>
              <a:rPr lang="fr-FR" dirty="0"/>
              <a:t> = single </a:t>
            </a:r>
            <a:r>
              <a:rPr lang="fr-FR" dirty="0" err="1"/>
              <a:t>hole</a:t>
            </a:r>
            <a:endParaRPr lang="fr-FR" dirty="0"/>
          </a:p>
          <a:p>
            <a:r>
              <a:rPr lang="fr-FR" dirty="0" err="1"/>
              <a:t>Pinj</a:t>
            </a:r>
            <a:r>
              <a:rPr lang="fr-FR" dirty="0"/>
              <a:t> = 200 b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C40CC14-3655-C43B-789A-9DF7BDDC6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459" y="171036"/>
            <a:ext cx="7380132" cy="515136"/>
          </a:xfrm>
        </p:spPr>
        <p:txBody>
          <a:bodyPr/>
          <a:lstStyle/>
          <a:p>
            <a:pPr algn="r"/>
            <a:r>
              <a:rPr lang="fr-FR" dirty="0" err="1"/>
              <a:t>Discharge</a:t>
            </a:r>
            <a:r>
              <a:rPr lang="fr-FR" dirty="0"/>
              <a:t> coefficient</a:t>
            </a:r>
          </a:p>
        </p:txBody>
      </p:sp>
      <p:pic>
        <p:nvPicPr>
          <p:cNvPr id="5" name="Image 4" descr="Une image contenant texte, diagramme, capture d’écran, Tracé&#10;&#10;Le contenu généré par l’IA peut être incorrect.">
            <a:extLst>
              <a:ext uri="{FF2B5EF4-FFF2-40B4-BE49-F238E27FC236}">
                <a16:creationId xmlns:a16="http://schemas.microsoft.com/office/drawing/2014/main" id="{05122592-2B27-F75B-C352-91554725F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77" y="2473983"/>
            <a:ext cx="3843135" cy="3943741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85B90B84-688F-96BF-C68B-FC129CDE90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647708"/>
              </p:ext>
            </p:extLst>
          </p:nvPr>
        </p:nvGraphicFramePr>
        <p:xfrm>
          <a:off x="7791166" y="2033825"/>
          <a:ext cx="4145857" cy="45976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6434">
                  <a:extLst>
                    <a:ext uri="{9D8B030D-6E8A-4147-A177-3AD203B41FA5}">
                      <a16:colId xmlns:a16="http://schemas.microsoft.com/office/drawing/2014/main" val="2218062760"/>
                    </a:ext>
                  </a:extLst>
                </a:gridCol>
                <a:gridCol w="823141">
                  <a:extLst>
                    <a:ext uri="{9D8B030D-6E8A-4147-A177-3AD203B41FA5}">
                      <a16:colId xmlns:a16="http://schemas.microsoft.com/office/drawing/2014/main" val="37996795"/>
                    </a:ext>
                  </a:extLst>
                </a:gridCol>
                <a:gridCol w="823141">
                  <a:extLst>
                    <a:ext uri="{9D8B030D-6E8A-4147-A177-3AD203B41FA5}">
                      <a16:colId xmlns:a16="http://schemas.microsoft.com/office/drawing/2014/main" val="3281480424"/>
                    </a:ext>
                  </a:extLst>
                </a:gridCol>
                <a:gridCol w="823141">
                  <a:extLst>
                    <a:ext uri="{9D8B030D-6E8A-4147-A177-3AD203B41FA5}">
                      <a16:colId xmlns:a16="http://schemas.microsoft.com/office/drawing/2014/main" val="3556392806"/>
                    </a:ext>
                  </a:extLst>
                </a:gridCol>
              </a:tblGrid>
              <a:tr h="36261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u="none" strike="noStrike" dirty="0">
                          <a:effectLst/>
                          <a:latin typeface="+mj-lt"/>
                        </a:rPr>
                        <a:t>Datamatrix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Static Flow</a:t>
                      </a:r>
                      <a:br>
                        <a:rPr lang="fr-FR" sz="1200" u="none" strike="noStrike">
                          <a:effectLst/>
                          <a:latin typeface="+mj-lt"/>
                        </a:rPr>
                      </a:br>
                      <a:r>
                        <a:rPr lang="fr-FR" sz="1200" u="none" strike="noStrike">
                          <a:effectLst/>
                          <a:latin typeface="+mj-lt"/>
                        </a:rPr>
                        <a:t>(g/s)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diam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Cd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371163166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Multi Holes injectors</a:t>
                      </a:r>
                      <a:endParaRPr lang="fr-FR" sz="1200" b="0" i="1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 </a:t>
                      </a:r>
                      <a:endParaRPr lang="fr-FR" sz="1200" b="0" i="1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220679838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038450BA0411213733PL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11.767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1.70E-04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 dirty="0">
                          <a:effectLst/>
                          <a:latin typeface="+mj-lt"/>
                        </a:rPr>
                        <a:t>0.55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187376308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038450BA0411213750PL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11.654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1.70E-04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0.55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473002186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038450BA0411213755PL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11.686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1.70E-04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 dirty="0">
                          <a:effectLst/>
                          <a:latin typeface="+mj-lt"/>
                        </a:rPr>
                        <a:t>0.55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69850713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038450BA0411213756PL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11.593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1.70E-04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 dirty="0">
                          <a:effectLst/>
                          <a:latin typeface="+mj-lt"/>
                        </a:rPr>
                        <a:t>0.54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2062798543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038450BA0411213757PL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11.485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1.70E-04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0.54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13699110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038450BA0411213770PL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11.525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1.70E-04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0.54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276901853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038450BA0411213771PL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11.679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1.70E-04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0.55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189678333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038450BA0411213772PL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11.621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1.70E-04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 dirty="0">
                          <a:effectLst/>
                          <a:latin typeface="+mj-lt"/>
                        </a:rPr>
                        <a:t>0.54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807409679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038450BA0411213778PL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11.68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1.70E-04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0.55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320163538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038450BA0411213779PL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11.51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1.70E-04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0.54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3214355049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Single Hole Injectors</a:t>
                      </a:r>
                      <a:endParaRPr lang="fr-FR" sz="1200" b="0" i="1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 </a:t>
                      </a:r>
                      <a:endParaRPr lang="fr-FR" sz="1200" b="0" i="1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1398182844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038450BB0411213709PL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1.657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1.70E-04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0.62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655857546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038450BB0411213715PL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1.65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1.70E-04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 dirty="0">
                          <a:effectLst/>
                          <a:latin typeface="+mj-lt"/>
                        </a:rPr>
                        <a:t>0.62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99306913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038450BB0411213716PL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1.656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1.70E-04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0.62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1094744353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038450BB0411213730PL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1.642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1.70E-04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 dirty="0">
                          <a:effectLst/>
                          <a:latin typeface="+mj-lt"/>
                        </a:rPr>
                        <a:t>0.61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3400092984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038450BB0411213736PL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1.646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1.70E-04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 dirty="0">
                          <a:effectLst/>
                          <a:latin typeface="+mj-lt"/>
                        </a:rPr>
                        <a:t>0.62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4158563549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038450BB0411213746PL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1.655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1.70E-04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0.62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2775874667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038450BB0411213758PL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1.649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1.70E-04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 dirty="0">
                          <a:effectLst/>
                          <a:latin typeface="+mj-lt"/>
                        </a:rPr>
                        <a:t>0.62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2830684067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038450BB0411213759PL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1.652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1.70E-04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 dirty="0">
                          <a:effectLst/>
                          <a:latin typeface="+mj-lt"/>
                        </a:rPr>
                        <a:t>0.62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228303674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038450BB0411213760PL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1.642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1.70E-04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 dirty="0">
                          <a:effectLst/>
                          <a:latin typeface="+mj-lt"/>
                        </a:rPr>
                        <a:t>0.61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150719576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038450BB0411213773PL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1.652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>
                          <a:effectLst/>
                          <a:latin typeface="+mj-lt"/>
                        </a:rPr>
                        <a:t>1.70E-04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1200" u="none" strike="noStrike" dirty="0">
                          <a:effectLst/>
                          <a:latin typeface="+mj-lt"/>
                        </a:rPr>
                        <a:t>0.62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538256939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B91C8441-176F-2A6A-D5B0-F8BE06C89C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936805"/>
              </p:ext>
            </p:extLst>
          </p:nvPr>
        </p:nvGraphicFramePr>
        <p:xfrm>
          <a:off x="7469654" y="1439881"/>
          <a:ext cx="4356099" cy="384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5073">
                  <a:extLst>
                    <a:ext uri="{9D8B030D-6E8A-4147-A177-3AD203B41FA5}">
                      <a16:colId xmlns:a16="http://schemas.microsoft.com/office/drawing/2014/main" val="2180712202"/>
                    </a:ext>
                  </a:extLst>
                </a:gridCol>
                <a:gridCol w="865513">
                  <a:extLst>
                    <a:ext uri="{9D8B030D-6E8A-4147-A177-3AD203B41FA5}">
                      <a16:colId xmlns:a16="http://schemas.microsoft.com/office/drawing/2014/main" val="2581862112"/>
                    </a:ext>
                  </a:extLst>
                </a:gridCol>
                <a:gridCol w="865513">
                  <a:extLst>
                    <a:ext uri="{9D8B030D-6E8A-4147-A177-3AD203B41FA5}">
                      <a16:colId xmlns:a16="http://schemas.microsoft.com/office/drawing/2014/main" val="407634463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Assessed under </a:t>
                      </a:r>
                      <a:r>
                        <a:rPr lang="en-US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100bar, with </a:t>
                      </a:r>
                      <a:r>
                        <a:rPr lang="en-US" sz="1200" b="1" u="none" strike="noStrike" dirty="0" err="1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nHeptane</a:t>
                      </a:r>
                      <a:endParaRPr lang="en-US" sz="1200" b="1" i="0" u="none" strike="noStrike" dirty="0">
                        <a:solidFill>
                          <a:schemeClr val="accent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39154556"/>
                  </a:ext>
                </a:extLst>
              </a:tr>
              <a:tr h="190500">
                <a:tc gridSpan="3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Measurement done injecting in a chamber </a:t>
                      </a:r>
                      <a:r>
                        <a:rPr lang="en-US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without counterpressure</a:t>
                      </a:r>
                      <a:endParaRPr lang="en-US" sz="1200" b="1" i="0" u="none" strike="noStrike" dirty="0">
                        <a:solidFill>
                          <a:schemeClr val="accent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288062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9EBE099A-18E6-11CC-3BC4-AEAF51028266}"/>
              </a:ext>
            </a:extLst>
          </p:cNvPr>
          <p:cNvSpPr txBox="1"/>
          <p:nvPr/>
        </p:nvSpPr>
        <p:spPr>
          <a:xfrm>
            <a:off x="7327720" y="1046081"/>
            <a:ext cx="1742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ECN GDI </a:t>
            </a:r>
            <a:r>
              <a:rPr lang="fr-FR" dirty="0" err="1"/>
              <a:t>Injector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5583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64F4F-FF94-1A07-E804-B9C6F8A44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3D207D-E539-EE36-B53F-47093AB0B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Physical </a:t>
            </a:r>
            <a:r>
              <a:rPr lang="fr-FR" dirty="0" err="1"/>
              <a:t>properties</a:t>
            </a:r>
            <a:r>
              <a:rPr lang="fr-FR" dirty="0"/>
              <a:t> of </a:t>
            </a:r>
            <a:r>
              <a:rPr lang="fr-FR" dirty="0" err="1"/>
              <a:t>Ammonia</a:t>
            </a: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FEC0E7C3-429D-3A41-FE9C-EFE9F86E2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492" y="1347098"/>
            <a:ext cx="5640628" cy="4351338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Lower density, lower viscosity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Change on spray penetration</a:t>
            </a:r>
          </a:p>
          <a:p>
            <a:r>
              <a:rPr lang="en-US" dirty="0"/>
              <a:t>≠ surface tension =f(</a:t>
            </a:r>
            <a:r>
              <a:rPr lang="en-US" dirty="0" err="1"/>
              <a:t>Tamb</a:t>
            </a:r>
            <a:r>
              <a:rPr lang="en-US" dirty="0"/>
              <a:t>.)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more pronounced droplet deformation during motion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considerable impact on the spray dynamics and vaporization processes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085EE07-C538-CB65-A963-D21573295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015" y="3657168"/>
            <a:ext cx="3930502" cy="307877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A564AA7-4F86-0F07-7F4A-8097E899F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9567"/>
            <a:ext cx="3306583" cy="1308433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FB7BA1D-A027-AAC9-6F9B-E63CCC63A5DB}"/>
              </a:ext>
            </a:extLst>
          </p:cNvPr>
          <p:cNvGraphicFramePr>
            <a:graphicFrameLocks noGrp="1"/>
          </p:cNvGraphicFramePr>
          <p:nvPr/>
        </p:nvGraphicFramePr>
        <p:xfrm>
          <a:off x="-1" y="1347098"/>
          <a:ext cx="6496493" cy="22953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84162">
                  <a:extLst>
                    <a:ext uri="{9D8B030D-6E8A-4147-A177-3AD203B41FA5}">
                      <a16:colId xmlns:a16="http://schemas.microsoft.com/office/drawing/2014/main" val="32534106"/>
                    </a:ext>
                  </a:extLst>
                </a:gridCol>
                <a:gridCol w="1123778">
                  <a:extLst>
                    <a:ext uri="{9D8B030D-6E8A-4147-A177-3AD203B41FA5}">
                      <a16:colId xmlns:a16="http://schemas.microsoft.com/office/drawing/2014/main" val="3316744628"/>
                    </a:ext>
                  </a:extLst>
                </a:gridCol>
                <a:gridCol w="984787">
                  <a:extLst>
                    <a:ext uri="{9D8B030D-6E8A-4147-A177-3AD203B41FA5}">
                      <a16:colId xmlns:a16="http://schemas.microsoft.com/office/drawing/2014/main" val="3703857084"/>
                    </a:ext>
                  </a:extLst>
                </a:gridCol>
                <a:gridCol w="903766">
                  <a:extLst>
                    <a:ext uri="{9D8B030D-6E8A-4147-A177-3AD203B41FA5}">
                      <a16:colId xmlns:a16="http://schemas.microsoft.com/office/drawing/2014/main" val="27568132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Properties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Ammonia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Gasoline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Diesel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59644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Storage pressure at 300 K [bar]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10.3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1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87433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Density at 300 K [kg/m</a:t>
                      </a:r>
                      <a:r>
                        <a:rPr lang="en-US" sz="1600" baseline="30000" dirty="0">
                          <a:effectLst/>
                        </a:rPr>
                        <a:t>3</a:t>
                      </a:r>
                      <a:r>
                        <a:rPr lang="en-US" sz="1600" dirty="0">
                          <a:effectLst/>
                        </a:rPr>
                        <a:t>]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681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770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838.8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4231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Surface tension (×10-</a:t>
                      </a:r>
                      <a:r>
                        <a:rPr lang="en-US" sz="1600" baseline="30000" dirty="0">
                          <a:effectLst/>
                        </a:rPr>
                        <a:t>3</a:t>
                      </a:r>
                      <a:r>
                        <a:rPr lang="en-US" sz="1600" dirty="0">
                          <a:effectLst/>
                        </a:rPr>
                        <a:t>) [kg/s</a:t>
                      </a:r>
                      <a:r>
                        <a:rPr lang="en-US" sz="1600" baseline="30000" dirty="0">
                          <a:effectLst/>
                        </a:rPr>
                        <a:t>2</a:t>
                      </a:r>
                      <a:r>
                        <a:rPr lang="en-US" sz="1600" dirty="0">
                          <a:effectLst/>
                        </a:rPr>
                        <a:t>]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21.9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23.8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26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559445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Viscosity at 298 K (µPa.s)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131.7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529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3335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45989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Boiling point at 1 atm [◦C]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-33.4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30-200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180-230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316112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Latent heat of vaporization [kJ/kg]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1369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71.78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47.86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8747793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0D4F4A3-D713-C7AC-6336-BB6075171A3F}"/>
              </a:ext>
            </a:extLst>
          </p:cNvPr>
          <p:cNvGraphicFramePr>
            <a:graphicFrameLocks noGrp="1"/>
          </p:cNvGraphicFramePr>
          <p:nvPr/>
        </p:nvGraphicFramePr>
        <p:xfrm>
          <a:off x="27439" y="1347098"/>
          <a:ext cx="6496493" cy="22953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84162">
                  <a:extLst>
                    <a:ext uri="{9D8B030D-6E8A-4147-A177-3AD203B41FA5}">
                      <a16:colId xmlns:a16="http://schemas.microsoft.com/office/drawing/2014/main" val="32534106"/>
                    </a:ext>
                  </a:extLst>
                </a:gridCol>
                <a:gridCol w="1123778">
                  <a:extLst>
                    <a:ext uri="{9D8B030D-6E8A-4147-A177-3AD203B41FA5}">
                      <a16:colId xmlns:a16="http://schemas.microsoft.com/office/drawing/2014/main" val="3316744628"/>
                    </a:ext>
                  </a:extLst>
                </a:gridCol>
                <a:gridCol w="984787">
                  <a:extLst>
                    <a:ext uri="{9D8B030D-6E8A-4147-A177-3AD203B41FA5}">
                      <a16:colId xmlns:a16="http://schemas.microsoft.com/office/drawing/2014/main" val="3703857084"/>
                    </a:ext>
                  </a:extLst>
                </a:gridCol>
                <a:gridCol w="903766">
                  <a:extLst>
                    <a:ext uri="{9D8B030D-6E8A-4147-A177-3AD203B41FA5}">
                      <a16:colId xmlns:a16="http://schemas.microsoft.com/office/drawing/2014/main" val="27568132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Properties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Ammonia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Gasoline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Diesel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59644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Storage pressure at 300 K [bar]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10.3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1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87433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Density at 300 K [kg/m</a:t>
                      </a:r>
                      <a:r>
                        <a:rPr lang="en-US" sz="1600" baseline="30000" dirty="0">
                          <a:effectLst/>
                        </a:rPr>
                        <a:t>3</a:t>
                      </a:r>
                      <a:r>
                        <a:rPr lang="en-US" sz="1600" dirty="0">
                          <a:effectLst/>
                        </a:rPr>
                        <a:t>]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681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770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838.8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4231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Viscosity at 298 K (µPa.s)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131.7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529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3335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45989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Surface tension (×10-</a:t>
                      </a:r>
                      <a:r>
                        <a:rPr lang="en-US" sz="1600" baseline="30000" dirty="0">
                          <a:effectLst/>
                        </a:rPr>
                        <a:t>3</a:t>
                      </a:r>
                      <a:r>
                        <a:rPr lang="en-US" sz="1600" dirty="0">
                          <a:effectLst/>
                        </a:rPr>
                        <a:t>) [kg/s</a:t>
                      </a:r>
                      <a:r>
                        <a:rPr lang="en-US" sz="1600" baseline="30000" dirty="0">
                          <a:effectLst/>
                        </a:rPr>
                        <a:t>2</a:t>
                      </a:r>
                      <a:r>
                        <a:rPr lang="en-US" sz="1600" dirty="0">
                          <a:effectLst/>
                        </a:rPr>
                        <a:t>]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21.9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23.8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26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32412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Boiling point at 1 atm [◦C]</a:t>
                      </a:r>
                      <a:endParaRPr lang="fr-F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-33.4</a:t>
                      </a:r>
                      <a:endParaRPr lang="fr-F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30-200</a:t>
                      </a:r>
                      <a:endParaRPr lang="fr-F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180-230</a:t>
                      </a:r>
                      <a:endParaRPr lang="fr-F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6112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Latent heat of vaporization [kJ/kg]</a:t>
                      </a:r>
                      <a:endParaRPr lang="fr-F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1369</a:t>
                      </a:r>
                      <a:endParaRPr lang="fr-F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71.78</a:t>
                      </a:r>
                      <a:endParaRPr lang="fr-F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47.86</a:t>
                      </a:r>
                      <a:endParaRPr lang="fr-F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747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3538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06529B-48EA-43A5-A7F7-42E68E580109}"/>
              </a:ext>
            </a:extLst>
          </p:cNvPr>
          <p:cNvSpPr txBox="1"/>
          <p:nvPr/>
        </p:nvSpPr>
        <p:spPr>
          <a:xfrm>
            <a:off x="0" y="1432468"/>
            <a:ext cx="1303867" cy="1027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</a:t>
            </a:r>
            <a:r>
              <a:rPr lang="en-US" sz="1400" b="1" i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n-US" sz="1400" b="1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= 8.6</a:t>
            </a:r>
          </a:p>
          <a:p>
            <a:pPr algn="ctr">
              <a:lnSpc>
                <a:spcPct val="150000"/>
              </a:lnSpc>
            </a:pPr>
            <a:r>
              <a:rPr lang="en-US" sz="1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1400" b="1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fuel</a:t>
            </a:r>
            <a:r>
              <a:rPr lang="en-US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20 °C </a:t>
            </a:r>
          </a:p>
          <a:p>
            <a:pPr algn="ctr">
              <a:lnSpc>
                <a:spcPct val="150000"/>
              </a:lnSpc>
            </a:pPr>
            <a:r>
              <a:rPr lang="en-US" sz="1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n-US" sz="1400" b="1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amb</a:t>
            </a:r>
            <a:r>
              <a:rPr lang="en-US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= </a:t>
            </a:r>
            <a:r>
              <a:rPr lang="en-US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 bar</a:t>
            </a:r>
            <a:endParaRPr lang="en-US" sz="1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AF1660-4248-4A15-99A5-6167BB563FB1}"/>
              </a:ext>
            </a:extLst>
          </p:cNvPr>
          <p:cNvSpPr txBox="1"/>
          <p:nvPr/>
        </p:nvSpPr>
        <p:spPr>
          <a:xfrm>
            <a:off x="84668" y="4387335"/>
            <a:ext cx="1219200" cy="1027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</a:t>
            </a:r>
            <a:r>
              <a:rPr lang="en-US" sz="1400" b="1" i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n-US" sz="1400" b="1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= 19.7</a:t>
            </a:r>
          </a:p>
          <a:p>
            <a:pPr algn="ctr">
              <a:lnSpc>
                <a:spcPct val="150000"/>
              </a:lnSpc>
            </a:pPr>
            <a:r>
              <a:rPr lang="en-US" sz="1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1400" b="1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fuel</a:t>
            </a:r>
            <a:r>
              <a:rPr lang="en-US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50 °C </a:t>
            </a:r>
          </a:p>
          <a:p>
            <a:pPr algn="ctr">
              <a:lnSpc>
                <a:spcPct val="150000"/>
              </a:lnSpc>
            </a:pPr>
            <a:r>
              <a:rPr lang="en-US" sz="1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n-US" sz="1400" b="1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amb</a:t>
            </a:r>
            <a:r>
              <a:rPr lang="en-US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= </a:t>
            </a:r>
            <a:r>
              <a:rPr lang="en-US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 bar</a:t>
            </a:r>
            <a:endParaRPr lang="en-US" sz="1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E0CA61-6280-4161-876D-7CAC577E6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726" y="705124"/>
            <a:ext cx="2520000" cy="25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E4B459-BC23-4E28-8C3E-1E0FF386A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25" y="688192"/>
            <a:ext cx="2520000" cy="25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1AFE1C-3559-4F0B-9CF3-EFE0609FC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322" y="696658"/>
            <a:ext cx="2520000" cy="252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9928D3-6E37-4FBF-B9F4-F79F76DBC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590" y="679725"/>
            <a:ext cx="2520000" cy="252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1D8BDA-7420-4BA3-B1E8-A57CFCAE90C3}"/>
              </a:ext>
            </a:extLst>
          </p:cNvPr>
          <p:cNvSpPr txBox="1"/>
          <p:nvPr/>
        </p:nvSpPr>
        <p:spPr bwMode="auto">
          <a:xfrm>
            <a:off x="2003718" y="239623"/>
            <a:ext cx="720069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Schoolbook" panose="02040604050505020304" pitchFamily="18" charset="0"/>
                <a:ea typeface="+mj-ea"/>
                <a:cs typeface="+mj-cs"/>
              </a:rPr>
              <a:t>400 µs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EBB6BF-6726-4572-8547-1AA3460B80D4}"/>
              </a:ext>
            </a:extLst>
          </p:cNvPr>
          <p:cNvSpPr txBox="1"/>
          <p:nvPr/>
        </p:nvSpPr>
        <p:spPr bwMode="auto">
          <a:xfrm>
            <a:off x="4916250" y="248090"/>
            <a:ext cx="72007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Schoolbook" panose="02040604050505020304" pitchFamily="18" charset="0"/>
                <a:ea typeface="+mj-ea"/>
                <a:cs typeface="+mj-cs"/>
              </a:rPr>
              <a:t>8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Schoolbook" panose="02040604050505020304" pitchFamily="18" charset="0"/>
                <a:ea typeface="+mj-ea"/>
                <a:cs typeface="+mj-cs"/>
              </a:rPr>
              <a:t>00 µs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DD6AE6-1014-418F-B83C-3E6D4427CF33}"/>
              </a:ext>
            </a:extLst>
          </p:cNvPr>
          <p:cNvSpPr txBox="1"/>
          <p:nvPr/>
        </p:nvSpPr>
        <p:spPr bwMode="auto">
          <a:xfrm>
            <a:off x="7991865" y="307357"/>
            <a:ext cx="819455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Schoolbook" panose="02040604050505020304" pitchFamily="18" charset="0"/>
                <a:ea typeface="+mj-ea"/>
                <a:cs typeface="+mj-cs"/>
              </a:rPr>
              <a:t>1200 µs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D89A55-F5BF-4F3B-9027-674062FA2FA7}"/>
              </a:ext>
            </a:extLst>
          </p:cNvPr>
          <p:cNvSpPr txBox="1"/>
          <p:nvPr/>
        </p:nvSpPr>
        <p:spPr bwMode="auto">
          <a:xfrm>
            <a:off x="10497999" y="265024"/>
            <a:ext cx="819455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Schoolbook" panose="02040604050505020304" pitchFamily="18" charset="0"/>
                <a:ea typeface="+mj-ea"/>
                <a:cs typeface="+mj-cs"/>
              </a:rPr>
              <a:t>1600 µs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0A0CA93-7767-4493-A78E-3EFB53B1DF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791" y="3736192"/>
            <a:ext cx="2520000" cy="252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9BDDC24-738C-4C94-99B3-EF00642997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991" y="3744659"/>
            <a:ext cx="2520000" cy="2520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5AF2E28-2D57-4FD1-A92B-E969C16788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725" y="3744659"/>
            <a:ext cx="2520000" cy="252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E1A979A-2AA2-4B7C-B257-4E02F16A92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58" y="3727725"/>
            <a:ext cx="2520000" cy="2520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7C5A8DB-6BE5-4E03-BB65-26D319A145CC}"/>
              </a:ext>
            </a:extLst>
          </p:cNvPr>
          <p:cNvSpPr/>
          <p:nvPr/>
        </p:nvSpPr>
        <p:spPr>
          <a:xfrm>
            <a:off x="143934" y="194734"/>
            <a:ext cx="11971867" cy="6299201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63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06529B-48EA-43A5-A7F7-42E68E580109}"/>
              </a:ext>
            </a:extLst>
          </p:cNvPr>
          <p:cNvSpPr txBox="1"/>
          <p:nvPr/>
        </p:nvSpPr>
        <p:spPr>
          <a:xfrm>
            <a:off x="0" y="1432468"/>
            <a:ext cx="1303867" cy="1027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</a:t>
            </a:r>
            <a:r>
              <a:rPr lang="en-US" sz="1400" b="1" i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n-US" sz="1400" b="1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= 8.6</a:t>
            </a:r>
          </a:p>
          <a:p>
            <a:pPr algn="ctr">
              <a:lnSpc>
                <a:spcPct val="150000"/>
              </a:lnSpc>
            </a:pPr>
            <a:r>
              <a:rPr lang="en-US" sz="1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1400" b="1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fuel</a:t>
            </a:r>
            <a:r>
              <a:rPr lang="en-US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20 °C </a:t>
            </a:r>
          </a:p>
          <a:p>
            <a:pPr algn="ctr">
              <a:lnSpc>
                <a:spcPct val="150000"/>
              </a:lnSpc>
            </a:pPr>
            <a:r>
              <a:rPr lang="en-US" sz="1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n-US" sz="1400" b="1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amb</a:t>
            </a:r>
            <a:r>
              <a:rPr lang="en-US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= </a:t>
            </a:r>
            <a:r>
              <a:rPr lang="en-US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 bar</a:t>
            </a:r>
            <a:endParaRPr lang="en-US" sz="1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AF1660-4248-4A15-99A5-6167BB563FB1}"/>
              </a:ext>
            </a:extLst>
          </p:cNvPr>
          <p:cNvSpPr txBox="1"/>
          <p:nvPr/>
        </p:nvSpPr>
        <p:spPr>
          <a:xfrm>
            <a:off x="84668" y="4387335"/>
            <a:ext cx="1219200" cy="1027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</a:t>
            </a:r>
            <a:r>
              <a:rPr lang="en-US" sz="1400" b="1" i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n-US" sz="1400" b="1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= 19.7</a:t>
            </a:r>
          </a:p>
          <a:p>
            <a:pPr algn="ctr">
              <a:lnSpc>
                <a:spcPct val="150000"/>
              </a:lnSpc>
            </a:pPr>
            <a:r>
              <a:rPr lang="en-US" sz="1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1400" b="1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fuel</a:t>
            </a:r>
            <a:r>
              <a:rPr lang="en-US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50 °C </a:t>
            </a:r>
          </a:p>
          <a:p>
            <a:pPr algn="ctr">
              <a:lnSpc>
                <a:spcPct val="150000"/>
              </a:lnSpc>
            </a:pPr>
            <a:r>
              <a:rPr lang="en-US" sz="1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n-US" sz="1400" b="1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amb</a:t>
            </a:r>
            <a:r>
              <a:rPr lang="en-US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= </a:t>
            </a:r>
            <a:r>
              <a:rPr lang="en-US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 bar</a:t>
            </a:r>
            <a:endParaRPr lang="en-US" sz="1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1D8BDA-7420-4BA3-B1E8-A57CFCAE90C3}"/>
              </a:ext>
            </a:extLst>
          </p:cNvPr>
          <p:cNvSpPr txBox="1"/>
          <p:nvPr/>
        </p:nvSpPr>
        <p:spPr bwMode="auto">
          <a:xfrm>
            <a:off x="2003718" y="239623"/>
            <a:ext cx="720069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Schoolbook" panose="02040604050505020304" pitchFamily="18" charset="0"/>
                <a:ea typeface="+mj-ea"/>
                <a:cs typeface="+mj-cs"/>
              </a:rPr>
              <a:t>400 µs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EBB6BF-6726-4572-8547-1AA3460B80D4}"/>
              </a:ext>
            </a:extLst>
          </p:cNvPr>
          <p:cNvSpPr txBox="1"/>
          <p:nvPr/>
        </p:nvSpPr>
        <p:spPr bwMode="auto">
          <a:xfrm>
            <a:off x="4916250" y="248090"/>
            <a:ext cx="72007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Schoolbook" panose="02040604050505020304" pitchFamily="18" charset="0"/>
                <a:ea typeface="+mj-ea"/>
                <a:cs typeface="+mj-cs"/>
              </a:rPr>
              <a:t>8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Schoolbook" panose="02040604050505020304" pitchFamily="18" charset="0"/>
                <a:ea typeface="+mj-ea"/>
                <a:cs typeface="+mj-cs"/>
              </a:rPr>
              <a:t>00 µs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DD6AE6-1014-418F-B83C-3E6D4427CF33}"/>
              </a:ext>
            </a:extLst>
          </p:cNvPr>
          <p:cNvSpPr txBox="1"/>
          <p:nvPr/>
        </p:nvSpPr>
        <p:spPr bwMode="auto">
          <a:xfrm>
            <a:off x="7991865" y="307357"/>
            <a:ext cx="819455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Schoolbook" panose="02040604050505020304" pitchFamily="18" charset="0"/>
                <a:ea typeface="+mj-ea"/>
                <a:cs typeface="+mj-cs"/>
              </a:rPr>
              <a:t>1200 µs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D89A55-F5BF-4F3B-9027-674062FA2FA7}"/>
              </a:ext>
            </a:extLst>
          </p:cNvPr>
          <p:cNvSpPr txBox="1"/>
          <p:nvPr/>
        </p:nvSpPr>
        <p:spPr bwMode="auto">
          <a:xfrm>
            <a:off x="10497999" y="265024"/>
            <a:ext cx="819455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Schoolbook" panose="02040604050505020304" pitchFamily="18" charset="0"/>
                <a:ea typeface="+mj-ea"/>
                <a:cs typeface="+mj-cs"/>
              </a:rPr>
              <a:t>1600 µs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9B4577-FF68-4A07-A035-98929D6F54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1" t="3451" r="9850" b="9381"/>
          <a:stretch/>
        </p:blipFill>
        <p:spPr>
          <a:xfrm>
            <a:off x="1303867" y="702733"/>
            <a:ext cx="2520000" cy="25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FE220E-0B5F-46EC-B036-4D9A923EBD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7" t="3830" r="9617" b="9381"/>
          <a:stretch/>
        </p:blipFill>
        <p:spPr>
          <a:xfrm>
            <a:off x="4030132" y="711199"/>
            <a:ext cx="2520000" cy="25054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1277327-7C60-4D56-84F3-039569AC0B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8" t="3704" r="9850" b="9507"/>
          <a:stretch/>
        </p:blipFill>
        <p:spPr>
          <a:xfrm>
            <a:off x="6773331" y="702734"/>
            <a:ext cx="2520000" cy="25126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8D37CD-5284-40A9-9A86-89C6885AFE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4" t="3450" r="9617" b="9507"/>
          <a:stretch/>
        </p:blipFill>
        <p:spPr>
          <a:xfrm>
            <a:off x="9545000" y="702735"/>
            <a:ext cx="2520000" cy="25054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24CFAF4-2A52-4DF4-94AA-2E301B6E22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7" t="3577" r="9617" b="9254"/>
          <a:stretch/>
        </p:blipFill>
        <p:spPr>
          <a:xfrm>
            <a:off x="1303866" y="3742266"/>
            <a:ext cx="2520000" cy="25163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153793-2A7B-44DF-A68B-142D01201F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7" t="3577" r="9617" b="9002"/>
          <a:stretch/>
        </p:blipFill>
        <p:spPr>
          <a:xfrm>
            <a:off x="4038598" y="3733799"/>
            <a:ext cx="2520000" cy="25236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96091E3-D777-43D8-B924-B51C9628C6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7" t="3578" r="9617" b="9128"/>
          <a:stretch/>
        </p:blipFill>
        <p:spPr>
          <a:xfrm>
            <a:off x="6781798" y="3733800"/>
            <a:ext cx="2520000" cy="252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8E1197B-539B-48B6-B69C-E6D67290E67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7" t="3451" r="9849" b="9128"/>
          <a:stretch/>
        </p:blipFill>
        <p:spPr>
          <a:xfrm>
            <a:off x="9533466" y="3725334"/>
            <a:ext cx="2520000" cy="253095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C408657-CF0D-43B2-9060-1B02BDE07385}"/>
              </a:ext>
            </a:extLst>
          </p:cNvPr>
          <p:cNvSpPr/>
          <p:nvPr/>
        </p:nvSpPr>
        <p:spPr>
          <a:xfrm>
            <a:off x="127000" y="126998"/>
            <a:ext cx="11971867" cy="6299201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23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9C4D6-B4C9-F486-0ADD-63264DD56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249A01-444B-BB14-F55A-0085CFB0A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Physical </a:t>
            </a:r>
            <a:r>
              <a:rPr lang="fr-FR" dirty="0" err="1"/>
              <a:t>properties</a:t>
            </a:r>
            <a:r>
              <a:rPr lang="fr-FR" dirty="0"/>
              <a:t> of </a:t>
            </a:r>
            <a:r>
              <a:rPr lang="fr-FR" dirty="0" err="1"/>
              <a:t>Ammonia</a:t>
            </a: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509EBF8-C22C-1249-B61F-A05640EFD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492" y="1347097"/>
            <a:ext cx="5640628" cy="5489367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Lower density, lower viscosity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≠ surface tension =f(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Tamb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.)</a:t>
            </a:r>
          </a:p>
          <a:p>
            <a:r>
              <a:rPr lang="en-US" dirty="0"/>
              <a:t> Higher saturation vapor pressure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high sensitivity to fuel temperature compared to other alternative fuels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flash boiling phenomenon </a:t>
            </a:r>
          </a:p>
          <a:p>
            <a:pPr marL="2034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275C9A5-611C-E504-D11A-736E2087DC18}"/>
              </a:ext>
            </a:extLst>
          </p:cNvPr>
          <p:cNvGraphicFramePr>
            <a:graphicFrameLocks noGrp="1"/>
          </p:cNvGraphicFramePr>
          <p:nvPr/>
        </p:nvGraphicFramePr>
        <p:xfrm>
          <a:off x="-1" y="1347098"/>
          <a:ext cx="6496493" cy="22953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84162">
                  <a:extLst>
                    <a:ext uri="{9D8B030D-6E8A-4147-A177-3AD203B41FA5}">
                      <a16:colId xmlns:a16="http://schemas.microsoft.com/office/drawing/2014/main" val="32534106"/>
                    </a:ext>
                  </a:extLst>
                </a:gridCol>
                <a:gridCol w="1123778">
                  <a:extLst>
                    <a:ext uri="{9D8B030D-6E8A-4147-A177-3AD203B41FA5}">
                      <a16:colId xmlns:a16="http://schemas.microsoft.com/office/drawing/2014/main" val="3316744628"/>
                    </a:ext>
                  </a:extLst>
                </a:gridCol>
                <a:gridCol w="984787">
                  <a:extLst>
                    <a:ext uri="{9D8B030D-6E8A-4147-A177-3AD203B41FA5}">
                      <a16:colId xmlns:a16="http://schemas.microsoft.com/office/drawing/2014/main" val="3703857084"/>
                    </a:ext>
                  </a:extLst>
                </a:gridCol>
                <a:gridCol w="903766">
                  <a:extLst>
                    <a:ext uri="{9D8B030D-6E8A-4147-A177-3AD203B41FA5}">
                      <a16:colId xmlns:a16="http://schemas.microsoft.com/office/drawing/2014/main" val="27568132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Properties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Ammonia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Gasoline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Diesel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59644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Storage pressure at 300 K [bar]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10.3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1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87433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Density at 300 K [kg/m</a:t>
                      </a:r>
                      <a:r>
                        <a:rPr lang="en-US" sz="1600" baseline="30000" dirty="0">
                          <a:effectLst/>
                        </a:rPr>
                        <a:t>3</a:t>
                      </a:r>
                      <a:r>
                        <a:rPr lang="en-US" sz="1600" dirty="0">
                          <a:effectLst/>
                        </a:rPr>
                        <a:t>]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681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770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838.8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4231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Surface tension (×10-</a:t>
                      </a:r>
                      <a:r>
                        <a:rPr lang="en-US" sz="1600" baseline="30000" dirty="0">
                          <a:effectLst/>
                        </a:rPr>
                        <a:t>3</a:t>
                      </a:r>
                      <a:r>
                        <a:rPr lang="en-US" sz="1600" dirty="0">
                          <a:effectLst/>
                        </a:rPr>
                        <a:t>) [kg/s</a:t>
                      </a:r>
                      <a:r>
                        <a:rPr lang="en-US" sz="1600" baseline="30000" dirty="0">
                          <a:effectLst/>
                        </a:rPr>
                        <a:t>2</a:t>
                      </a:r>
                      <a:r>
                        <a:rPr lang="en-US" sz="1600" dirty="0">
                          <a:effectLst/>
                        </a:rPr>
                        <a:t>]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21.9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23.8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26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559445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Viscosity at 298 K (µPa.s)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131.7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529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3335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45989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Boiling point at 1 atm [◦C]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-33.4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30-200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180-230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316112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Latent heat of vaporization [kJ/kg]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1369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71.78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47.86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8747793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9399598-B36C-2B3E-11E3-3D436E7110C8}"/>
              </a:ext>
            </a:extLst>
          </p:cNvPr>
          <p:cNvGraphicFramePr>
            <a:graphicFrameLocks noGrp="1"/>
          </p:cNvGraphicFramePr>
          <p:nvPr/>
        </p:nvGraphicFramePr>
        <p:xfrm>
          <a:off x="27439" y="1347098"/>
          <a:ext cx="6496493" cy="22953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84162">
                  <a:extLst>
                    <a:ext uri="{9D8B030D-6E8A-4147-A177-3AD203B41FA5}">
                      <a16:colId xmlns:a16="http://schemas.microsoft.com/office/drawing/2014/main" val="32534106"/>
                    </a:ext>
                  </a:extLst>
                </a:gridCol>
                <a:gridCol w="1123778">
                  <a:extLst>
                    <a:ext uri="{9D8B030D-6E8A-4147-A177-3AD203B41FA5}">
                      <a16:colId xmlns:a16="http://schemas.microsoft.com/office/drawing/2014/main" val="3316744628"/>
                    </a:ext>
                  </a:extLst>
                </a:gridCol>
                <a:gridCol w="984787">
                  <a:extLst>
                    <a:ext uri="{9D8B030D-6E8A-4147-A177-3AD203B41FA5}">
                      <a16:colId xmlns:a16="http://schemas.microsoft.com/office/drawing/2014/main" val="3703857084"/>
                    </a:ext>
                  </a:extLst>
                </a:gridCol>
                <a:gridCol w="903766">
                  <a:extLst>
                    <a:ext uri="{9D8B030D-6E8A-4147-A177-3AD203B41FA5}">
                      <a16:colId xmlns:a16="http://schemas.microsoft.com/office/drawing/2014/main" val="27568132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Properties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Ammonia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Gasoline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Diesel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59644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Storage pressure at 300 K [bar]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10.3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1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87433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Density at 300 K [kg/m</a:t>
                      </a:r>
                      <a:r>
                        <a:rPr lang="en-US" sz="1600" baseline="30000" dirty="0">
                          <a:effectLst/>
                        </a:rPr>
                        <a:t>3</a:t>
                      </a:r>
                      <a:r>
                        <a:rPr lang="en-US" sz="1600" dirty="0">
                          <a:effectLst/>
                        </a:rPr>
                        <a:t>]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681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770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838.8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4231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Viscosity at 298 K (µPa.s)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131.7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529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3335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45989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Surface tension (×10-</a:t>
                      </a:r>
                      <a:r>
                        <a:rPr lang="en-US" sz="1600" baseline="30000" dirty="0">
                          <a:effectLst/>
                        </a:rPr>
                        <a:t>3</a:t>
                      </a:r>
                      <a:r>
                        <a:rPr lang="en-US" sz="1600" dirty="0">
                          <a:effectLst/>
                        </a:rPr>
                        <a:t>) [kg/s</a:t>
                      </a:r>
                      <a:r>
                        <a:rPr lang="en-US" sz="1600" baseline="30000" dirty="0">
                          <a:effectLst/>
                        </a:rPr>
                        <a:t>2</a:t>
                      </a:r>
                      <a:r>
                        <a:rPr lang="en-US" sz="1600" dirty="0">
                          <a:effectLst/>
                        </a:rPr>
                        <a:t>]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21.9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23.8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26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32412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endParaRPr lang="fr-FR" sz="16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-33.4</a:t>
                      </a:r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30-200</a:t>
                      </a:r>
                      <a:endParaRPr lang="fr-FR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180-230</a:t>
                      </a:r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6112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endParaRPr lang="fr-FR" sz="16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1369</a:t>
                      </a:r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71.78</a:t>
                      </a:r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47.86</a:t>
                      </a:r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747793"/>
                  </a:ext>
                </a:extLst>
              </a:tr>
            </a:tbl>
          </a:graphicData>
        </a:graphic>
      </p:graphicFrame>
      <p:pic>
        <p:nvPicPr>
          <p:cNvPr id="6" name="Graphic 31">
            <a:extLst>
              <a:ext uri="{FF2B5EF4-FFF2-40B4-BE49-F238E27FC236}">
                <a16:creationId xmlns:a16="http://schemas.microsoft.com/office/drawing/2014/main" id="{C4304D73-4892-8713-609A-504575B00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305" y="3632265"/>
            <a:ext cx="3922754" cy="3225735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7AA2164-470E-55AE-C88C-BC06120C89EB}"/>
              </a:ext>
            </a:extLst>
          </p:cNvPr>
          <p:cNvGrpSpPr/>
          <p:nvPr/>
        </p:nvGrpSpPr>
        <p:grpSpPr>
          <a:xfrm>
            <a:off x="2405638" y="3791807"/>
            <a:ext cx="743875" cy="1060851"/>
            <a:chOff x="8837212" y="4941168"/>
            <a:chExt cx="625876" cy="93791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09F6E9D-8B51-80A1-40B7-4478AFC4B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6296"/>
            <a:stretch/>
          </p:blipFill>
          <p:spPr>
            <a:xfrm>
              <a:off x="8837212" y="4941168"/>
              <a:ext cx="571156" cy="937916"/>
            </a:xfrm>
            <a:prstGeom prst="rect">
              <a:avLst/>
            </a:prstGeom>
          </p:spPr>
        </p:pic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5ADA82B6-C253-5139-6C61-310C8AA2F4BE}"/>
                </a:ext>
              </a:extLst>
            </p:cNvPr>
            <p:cNvSpPr/>
            <p:nvPr/>
          </p:nvSpPr>
          <p:spPr bwMode="auto">
            <a:xfrm>
              <a:off x="9219256" y="5402896"/>
              <a:ext cx="243832" cy="353151"/>
            </a:xfrm>
            <a:custGeom>
              <a:avLst/>
              <a:gdLst>
                <a:gd name="connsiteX0" fmla="*/ 203350 w 243832"/>
                <a:gd name="connsiteY0" fmla="*/ 2542 h 353151"/>
                <a:gd name="connsiteX1" fmla="*/ 191444 w 243832"/>
                <a:gd name="connsiteY1" fmla="*/ 4923 h 353151"/>
                <a:gd name="connsiteX2" fmla="*/ 172394 w 243832"/>
                <a:gd name="connsiteY2" fmla="*/ 9685 h 353151"/>
                <a:gd name="connsiteX3" fmla="*/ 150963 w 243832"/>
                <a:gd name="connsiteY3" fmla="*/ 12067 h 353151"/>
                <a:gd name="connsiteX4" fmla="*/ 105719 w 243832"/>
                <a:gd name="connsiteY4" fmla="*/ 16829 h 353151"/>
                <a:gd name="connsiteX5" fmla="*/ 86669 w 243832"/>
                <a:gd name="connsiteY5" fmla="*/ 19210 h 353151"/>
                <a:gd name="connsiteX6" fmla="*/ 67619 w 243832"/>
                <a:gd name="connsiteY6" fmla="*/ 23973 h 353151"/>
                <a:gd name="connsiteX7" fmla="*/ 46188 w 243832"/>
                <a:gd name="connsiteY7" fmla="*/ 28735 h 353151"/>
                <a:gd name="connsiteX8" fmla="*/ 31900 w 243832"/>
                <a:gd name="connsiteY8" fmla="*/ 31117 h 353151"/>
                <a:gd name="connsiteX9" fmla="*/ 15232 w 243832"/>
                <a:gd name="connsiteY9" fmla="*/ 35879 h 353151"/>
                <a:gd name="connsiteX10" fmla="*/ 12850 w 243832"/>
                <a:gd name="connsiteY10" fmla="*/ 43023 h 353151"/>
                <a:gd name="connsiteX11" fmla="*/ 3325 w 243832"/>
                <a:gd name="connsiteY11" fmla="*/ 57310 h 353151"/>
                <a:gd name="connsiteX12" fmla="*/ 3325 w 243832"/>
                <a:gd name="connsiteY12" fmla="*/ 93029 h 353151"/>
                <a:gd name="connsiteX13" fmla="*/ 10469 w 243832"/>
                <a:gd name="connsiteY13" fmla="*/ 107317 h 353151"/>
                <a:gd name="connsiteX14" fmla="*/ 17613 w 243832"/>
                <a:gd name="connsiteY14" fmla="*/ 112079 h 353151"/>
                <a:gd name="connsiteX15" fmla="*/ 27138 w 243832"/>
                <a:gd name="connsiteY15" fmla="*/ 123985 h 353151"/>
                <a:gd name="connsiteX16" fmla="*/ 39044 w 243832"/>
                <a:gd name="connsiteY16" fmla="*/ 135892 h 353151"/>
                <a:gd name="connsiteX17" fmla="*/ 43807 w 243832"/>
                <a:gd name="connsiteY17" fmla="*/ 143035 h 353151"/>
                <a:gd name="connsiteX18" fmla="*/ 58094 w 243832"/>
                <a:gd name="connsiteY18" fmla="*/ 152560 h 353151"/>
                <a:gd name="connsiteX19" fmla="*/ 62857 w 243832"/>
                <a:gd name="connsiteY19" fmla="*/ 159704 h 353151"/>
                <a:gd name="connsiteX20" fmla="*/ 86669 w 243832"/>
                <a:gd name="connsiteY20" fmla="*/ 178754 h 353151"/>
                <a:gd name="connsiteX21" fmla="*/ 89050 w 243832"/>
                <a:gd name="connsiteY21" fmla="*/ 185898 h 353151"/>
                <a:gd name="connsiteX22" fmla="*/ 98575 w 243832"/>
                <a:gd name="connsiteY22" fmla="*/ 200185 h 353151"/>
                <a:gd name="connsiteX23" fmla="*/ 100957 w 243832"/>
                <a:gd name="connsiteY23" fmla="*/ 207329 h 353151"/>
                <a:gd name="connsiteX24" fmla="*/ 103338 w 243832"/>
                <a:gd name="connsiteY24" fmla="*/ 216854 h 353151"/>
                <a:gd name="connsiteX25" fmla="*/ 108100 w 243832"/>
                <a:gd name="connsiteY25" fmla="*/ 223998 h 353151"/>
                <a:gd name="connsiteX26" fmla="*/ 110482 w 243832"/>
                <a:gd name="connsiteY26" fmla="*/ 231142 h 353151"/>
                <a:gd name="connsiteX27" fmla="*/ 115244 w 243832"/>
                <a:gd name="connsiteY27" fmla="*/ 250192 h 353151"/>
                <a:gd name="connsiteX28" fmla="*/ 117625 w 243832"/>
                <a:gd name="connsiteY28" fmla="*/ 257335 h 353151"/>
                <a:gd name="connsiteX29" fmla="*/ 127150 w 243832"/>
                <a:gd name="connsiteY29" fmla="*/ 271623 h 353151"/>
                <a:gd name="connsiteX30" fmla="*/ 136675 w 243832"/>
                <a:gd name="connsiteY30" fmla="*/ 290673 h 353151"/>
                <a:gd name="connsiteX31" fmla="*/ 153344 w 243832"/>
                <a:gd name="connsiteY31" fmla="*/ 309723 h 353151"/>
                <a:gd name="connsiteX32" fmla="*/ 170013 w 243832"/>
                <a:gd name="connsiteY32" fmla="*/ 331154 h 353151"/>
                <a:gd name="connsiteX33" fmla="*/ 174775 w 243832"/>
                <a:gd name="connsiteY33" fmla="*/ 338298 h 353151"/>
                <a:gd name="connsiteX34" fmla="*/ 189063 w 243832"/>
                <a:gd name="connsiteY34" fmla="*/ 350204 h 353151"/>
                <a:gd name="connsiteX35" fmla="*/ 196207 w 243832"/>
                <a:gd name="connsiteY35" fmla="*/ 352585 h 353151"/>
                <a:gd name="connsiteX36" fmla="*/ 231925 w 243832"/>
                <a:gd name="connsiteY36" fmla="*/ 343060 h 353151"/>
                <a:gd name="connsiteX37" fmla="*/ 239069 w 243832"/>
                <a:gd name="connsiteY37" fmla="*/ 333535 h 353151"/>
                <a:gd name="connsiteX38" fmla="*/ 241450 w 243832"/>
                <a:gd name="connsiteY38" fmla="*/ 324010 h 353151"/>
                <a:gd name="connsiteX39" fmla="*/ 243832 w 243832"/>
                <a:gd name="connsiteY39" fmla="*/ 316867 h 353151"/>
                <a:gd name="connsiteX40" fmla="*/ 241450 w 243832"/>
                <a:gd name="connsiteY40" fmla="*/ 276385 h 353151"/>
                <a:gd name="connsiteX41" fmla="*/ 236688 w 243832"/>
                <a:gd name="connsiteY41" fmla="*/ 257335 h 353151"/>
                <a:gd name="connsiteX42" fmla="*/ 234307 w 243832"/>
                <a:gd name="connsiteY42" fmla="*/ 247810 h 353151"/>
                <a:gd name="connsiteX43" fmla="*/ 227163 w 243832"/>
                <a:gd name="connsiteY43" fmla="*/ 202567 h 353151"/>
                <a:gd name="connsiteX44" fmla="*/ 229544 w 243832"/>
                <a:gd name="connsiteY44" fmla="*/ 104935 h 353151"/>
                <a:gd name="connsiteX45" fmla="*/ 231925 w 243832"/>
                <a:gd name="connsiteY45" fmla="*/ 81123 h 353151"/>
                <a:gd name="connsiteX46" fmla="*/ 236688 w 243832"/>
                <a:gd name="connsiteY46" fmla="*/ 54929 h 353151"/>
                <a:gd name="connsiteX47" fmla="*/ 234307 w 243832"/>
                <a:gd name="connsiteY47" fmla="*/ 9685 h 353151"/>
                <a:gd name="connsiteX48" fmla="*/ 227163 w 243832"/>
                <a:gd name="connsiteY48" fmla="*/ 2542 h 353151"/>
                <a:gd name="connsiteX49" fmla="*/ 203350 w 243832"/>
                <a:gd name="connsiteY49" fmla="*/ 2542 h 35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43832" h="353151">
                  <a:moveTo>
                    <a:pt x="203350" y="2542"/>
                  </a:moveTo>
                  <a:cubicBezTo>
                    <a:pt x="197397" y="2939"/>
                    <a:pt x="195370" y="3941"/>
                    <a:pt x="191444" y="4923"/>
                  </a:cubicBezTo>
                  <a:cubicBezTo>
                    <a:pt x="176668" y="8617"/>
                    <a:pt x="192877" y="6759"/>
                    <a:pt x="172394" y="9685"/>
                  </a:cubicBezTo>
                  <a:cubicBezTo>
                    <a:pt x="165279" y="10702"/>
                    <a:pt x="158107" y="11273"/>
                    <a:pt x="150963" y="12067"/>
                  </a:cubicBezTo>
                  <a:cubicBezTo>
                    <a:pt x="131080" y="18694"/>
                    <a:pt x="149708" y="13164"/>
                    <a:pt x="105719" y="16829"/>
                  </a:cubicBezTo>
                  <a:cubicBezTo>
                    <a:pt x="99342" y="17360"/>
                    <a:pt x="93019" y="18416"/>
                    <a:pt x="86669" y="19210"/>
                  </a:cubicBezTo>
                  <a:cubicBezTo>
                    <a:pt x="73905" y="23466"/>
                    <a:pt x="84857" y="20143"/>
                    <a:pt x="67619" y="23973"/>
                  </a:cubicBezTo>
                  <a:cubicBezTo>
                    <a:pt x="50408" y="27797"/>
                    <a:pt x="65953" y="25141"/>
                    <a:pt x="46188" y="28735"/>
                  </a:cubicBezTo>
                  <a:cubicBezTo>
                    <a:pt x="41437" y="29599"/>
                    <a:pt x="36635" y="30170"/>
                    <a:pt x="31900" y="31117"/>
                  </a:cubicBezTo>
                  <a:cubicBezTo>
                    <a:pt x="24422" y="32613"/>
                    <a:pt x="22043" y="33609"/>
                    <a:pt x="15232" y="35879"/>
                  </a:cubicBezTo>
                  <a:cubicBezTo>
                    <a:pt x="14438" y="38260"/>
                    <a:pt x="14069" y="40829"/>
                    <a:pt x="12850" y="43023"/>
                  </a:cubicBezTo>
                  <a:cubicBezTo>
                    <a:pt x="10070" y="48026"/>
                    <a:pt x="3325" y="57310"/>
                    <a:pt x="3325" y="57310"/>
                  </a:cubicBezTo>
                  <a:cubicBezTo>
                    <a:pt x="-1787" y="72647"/>
                    <a:pt x="-375" y="65284"/>
                    <a:pt x="3325" y="93029"/>
                  </a:cubicBezTo>
                  <a:cubicBezTo>
                    <a:pt x="3921" y="97496"/>
                    <a:pt x="7383" y="104231"/>
                    <a:pt x="10469" y="107317"/>
                  </a:cubicBezTo>
                  <a:cubicBezTo>
                    <a:pt x="12493" y="109341"/>
                    <a:pt x="15232" y="110492"/>
                    <a:pt x="17613" y="112079"/>
                  </a:cubicBezTo>
                  <a:cubicBezTo>
                    <a:pt x="22249" y="125988"/>
                    <a:pt x="16366" y="113213"/>
                    <a:pt x="27138" y="123985"/>
                  </a:cubicBezTo>
                  <a:cubicBezTo>
                    <a:pt x="43017" y="139864"/>
                    <a:pt x="19989" y="123188"/>
                    <a:pt x="39044" y="135892"/>
                  </a:cubicBezTo>
                  <a:cubicBezTo>
                    <a:pt x="40632" y="138273"/>
                    <a:pt x="41653" y="141151"/>
                    <a:pt x="43807" y="143035"/>
                  </a:cubicBezTo>
                  <a:cubicBezTo>
                    <a:pt x="48115" y="146804"/>
                    <a:pt x="58094" y="152560"/>
                    <a:pt x="58094" y="152560"/>
                  </a:cubicBezTo>
                  <a:cubicBezTo>
                    <a:pt x="59682" y="154941"/>
                    <a:pt x="61025" y="157505"/>
                    <a:pt x="62857" y="159704"/>
                  </a:cubicBezTo>
                  <a:cubicBezTo>
                    <a:pt x="69451" y="167617"/>
                    <a:pt x="78205" y="173112"/>
                    <a:pt x="86669" y="178754"/>
                  </a:cubicBezTo>
                  <a:cubicBezTo>
                    <a:pt x="87463" y="181135"/>
                    <a:pt x="87831" y="183704"/>
                    <a:pt x="89050" y="185898"/>
                  </a:cubicBezTo>
                  <a:cubicBezTo>
                    <a:pt x="91830" y="190901"/>
                    <a:pt x="96765" y="194755"/>
                    <a:pt x="98575" y="200185"/>
                  </a:cubicBezTo>
                  <a:cubicBezTo>
                    <a:pt x="99369" y="202566"/>
                    <a:pt x="100267" y="204915"/>
                    <a:pt x="100957" y="207329"/>
                  </a:cubicBezTo>
                  <a:cubicBezTo>
                    <a:pt x="101856" y="210476"/>
                    <a:pt x="102049" y="213846"/>
                    <a:pt x="103338" y="216854"/>
                  </a:cubicBezTo>
                  <a:cubicBezTo>
                    <a:pt x="104465" y="219485"/>
                    <a:pt x="106820" y="221438"/>
                    <a:pt x="108100" y="223998"/>
                  </a:cubicBezTo>
                  <a:cubicBezTo>
                    <a:pt x="109223" y="226243"/>
                    <a:pt x="109822" y="228720"/>
                    <a:pt x="110482" y="231142"/>
                  </a:cubicBezTo>
                  <a:cubicBezTo>
                    <a:pt x="112204" y="237457"/>
                    <a:pt x="113174" y="243982"/>
                    <a:pt x="115244" y="250192"/>
                  </a:cubicBezTo>
                  <a:cubicBezTo>
                    <a:pt x="116038" y="252573"/>
                    <a:pt x="116406" y="255141"/>
                    <a:pt x="117625" y="257335"/>
                  </a:cubicBezTo>
                  <a:cubicBezTo>
                    <a:pt x="120405" y="262339"/>
                    <a:pt x="124590" y="266503"/>
                    <a:pt x="127150" y="271623"/>
                  </a:cubicBezTo>
                  <a:cubicBezTo>
                    <a:pt x="130325" y="277973"/>
                    <a:pt x="132240" y="285129"/>
                    <a:pt x="136675" y="290673"/>
                  </a:cubicBezTo>
                  <a:cubicBezTo>
                    <a:pt x="148304" y="305209"/>
                    <a:pt x="142606" y="298985"/>
                    <a:pt x="153344" y="309723"/>
                  </a:cubicBezTo>
                  <a:cubicBezTo>
                    <a:pt x="159851" y="329246"/>
                    <a:pt x="148593" y="299020"/>
                    <a:pt x="170013" y="331154"/>
                  </a:cubicBezTo>
                  <a:cubicBezTo>
                    <a:pt x="171600" y="333535"/>
                    <a:pt x="172943" y="336099"/>
                    <a:pt x="174775" y="338298"/>
                  </a:cubicBezTo>
                  <a:cubicBezTo>
                    <a:pt x="178537" y="342813"/>
                    <a:pt x="183710" y="347528"/>
                    <a:pt x="189063" y="350204"/>
                  </a:cubicBezTo>
                  <a:cubicBezTo>
                    <a:pt x="191308" y="351326"/>
                    <a:pt x="193826" y="351791"/>
                    <a:pt x="196207" y="352585"/>
                  </a:cubicBezTo>
                  <a:cubicBezTo>
                    <a:pt x="251565" y="348631"/>
                    <a:pt x="221624" y="361087"/>
                    <a:pt x="231925" y="343060"/>
                  </a:cubicBezTo>
                  <a:cubicBezTo>
                    <a:pt x="233894" y="339614"/>
                    <a:pt x="236688" y="336710"/>
                    <a:pt x="239069" y="333535"/>
                  </a:cubicBezTo>
                  <a:cubicBezTo>
                    <a:pt x="239863" y="330360"/>
                    <a:pt x="240551" y="327157"/>
                    <a:pt x="241450" y="324010"/>
                  </a:cubicBezTo>
                  <a:cubicBezTo>
                    <a:pt x="242140" y="321597"/>
                    <a:pt x="243832" y="319377"/>
                    <a:pt x="243832" y="316867"/>
                  </a:cubicBezTo>
                  <a:cubicBezTo>
                    <a:pt x="243832" y="303350"/>
                    <a:pt x="242674" y="289847"/>
                    <a:pt x="241450" y="276385"/>
                  </a:cubicBezTo>
                  <a:cubicBezTo>
                    <a:pt x="240482" y="265734"/>
                    <a:pt x="239167" y="266013"/>
                    <a:pt x="236688" y="257335"/>
                  </a:cubicBezTo>
                  <a:cubicBezTo>
                    <a:pt x="235789" y="254188"/>
                    <a:pt x="234993" y="251010"/>
                    <a:pt x="234307" y="247810"/>
                  </a:cubicBezTo>
                  <a:cubicBezTo>
                    <a:pt x="228608" y="221218"/>
                    <a:pt x="230017" y="228254"/>
                    <a:pt x="227163" y="202567"/>
                  </a:cubicBezTo>
                  <a:cubicBezTo>
                    <a:pt x="227957" y="170023"/>
                    <a:pt x="228269" y="137464"/>
                    <a:pt x="229544" y="104935"/>
                  </a:cubicBezTo>
                  <a:cubicBezTo>
                    <a:pt x="229857" y="96964"/>
                    <a:pt x="230993" y="89045"/>
                    <a:pt x="231925" y="81123"/>
                  </a:cubicBezTo>
                  <a:cubicBezTo>
                    <a:pt x="233821" y="65012"/>
                    <a:pt x="233499" y="67685"/>
                    <a:pt x="236688" y="54929"/>
                  </a:cubicBezTo>
                  <a:cubicBezTo>
                    <a:pt x="235894" y="39848"/>
                    <a:pt x="237009" y="24544"/>
                    <a:pt x="234307" y="9685"/>
                  </a:cubicBezTo>
                  <a:cubicBezTo>
                    <a:pt x="233705" y="6372"/>
                    <a:pt x="230107" y="4177"/>
                    <a:pt x="227163" y="2542"/>
                  </a:cubicBezTo>
                  <a:cubicBezTo>
                    <a:pt x="217234" y="-2974"/>
                    <a:pt x="209303" y="2145"/>
                    <a:pt x="203350" y="2542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>
                  <a:tab pos="0" algn="l"/>
                </a:tabLst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367DEC8-1F71-75F1-5CA9-3D3B3A7FEF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16" t="39218" r="87708" b="53105"/>
            <a:stretch/>
          </p:blipFill>
          <p:spPr>
            <a:xfrm>
              <a:off x="9219256" y="5445224"/>
              <a:ext cx="109284" cy="72008"/>
            </a:xfrm>
            <a:prstGeom prst="rect">
              <a:avLst/>
            </a:prstGeom>
          </p:spPr>
        </p:pic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7C439A-01CE-918F-2928-C94FA46C9E28}"/>
              </a:ext>
            </a:extLst>
          </p:cNvPr>
          <p:cNvGrpSpPr/>
          <p:nvPr/>
        </p:nvGrpSpPr>
        <p:grpSpPr>
          <a:xfrm>
            <a:off x="4096071" y="5245132"/>
            <a:ext cx="1212003" cy="1076930"/>
            <a:chOff x="6109770" y="3819969"/>
            <a:chExt cx="1063530" cy="952132"/>
          </a:xfrm>
          <a:noFill/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C2E03E1-15FB-0E30-2DDE-A16CC99F6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9770" y="3834185"/>
              <a:ext cx="1063530" cy="937916"/>
            </a:xfrm>
            <a:prstGeom prst="rect">
              <a:avLst/>
            </a:prstGeom>
            <a:grpFill/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B39C47A4-1FB2-A4A6-BC1B-381E94FB9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5586" t="71357" r="14329" b="19604"/>
            <a:stretch/>
          </p:blipFill>
          <p:spPr>
            <a:xfrm rot="10800000">
              <a:off x="6201114" y="3823690"/>
              <a:ext cx="107255" cy="84782"/>
            </a:xfrm>
            <a:prstGeom prst="rect">
              <a:avLst/>
            </a:prstGeom>
            <a:grpFill/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63F8D45E-6807-6425-3779-934EB2E8BE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5586" t="71357" r="14329" b="19604"/>
            <a:stretch/>
          </p:blipFill>
          <p:spPr>
            <a:xfrm>
              <a:off x="6471243" y="3819969"/>
              <a:ext cx="107255" cy="84782"/>
            </a:xfrm>
            <a:prstGeom prst="rect">
              <a:avLst/>
            </a:prstGeom>
            <a:grpFill/>
          </p:spPr>
        </p:pic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243E854A-FC3C-973F-A8F7-6A277F5DA9D6}"/>
              </a:ext>
            </a:extLst>
          </p:cNvPr>
          <p:cNvSpPr txBox="1"/>
          <p:nvPr/>
        </p:nvSpPr>
        <p:spPr>
          <a:xfrm>
            <a:off x="1986519" y="6613594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Fuel</a:t>
            </a:r>
          </a:p>
        </p:txBody>
      </p:sp>
    </p:spTree>
    <p:extLst>
      <p:ext uri="{BB962C8B-B14F-4D97-AF65-F5344CB8AC3E}">
        <p14:creationId xmlns:p14="http://schemas.microsoft.com/office/powerpoint/2010/main" val="424666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279CD3-F5B6-74B3-1AB5-FAF26BEA2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experiments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3759D0-42B4-0632-87D7-E37C069D5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766" y="1110370"/>
            <a:ext cx="11226297" cy="4818943"/>
          </a:xfrm>
        </p:spPr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need</a:t>
            </a:r>
            <a:r>
              <a:rPr lang="fr-FR" dirty="0"/>
              <a:t> to do 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/>
                </a:solidFill>
              </a:rPr>
              <a:t>Atomization process and fuel characteristics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Effect on 'global' spray characteristics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Effect on atomization (droplet size, distribution), volume of liquid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Evaporation and Combustion</a:t>
            </a:r>
            <a:endParaRPr lang="en-US" dirty="0">
              <a:solidFill>
                <a:srgbClr val="FF0000"/>
              </a:solidFill>
            </a:endParaRP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E576871-4FAC-5F3A-527C-0538450D8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12" y="3599448"/>
            <a:ext cx="4976388" cy="304054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838F6E6-C2E1-9D9F-7431-388DF9B86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274" y="3599449"/>
            <a:ext cx="5286756" cy="311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1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3FB071-C061-565F-529D-1D0894E74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experimental</a:t>
            </a:r>
            <a:r>
              <a:rPr lang="fr-FR" dirty="0"/>
              <a:t> </a:t>
            </a:r>
            <a:r>
              <a:rPr lang="fr-FR" dirty="0" err="1"/>
              <a:t>Considerations</a:t>
            </a:r>
            <a:r>
              <a:rPr lang="fr-FR" dirty="0"/>
              <a:t> :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set-up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B09B86-FF04-F837-AF8D-40CCD8ABC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45" y="1117152"/>
            <a:ext cx="11889664" cy="4818943"/>
          </a:xfrm>
        </p:spPr>
        <p:txBody>
          <a:bodyPr/>
          <a:lstStyle/>
          <a:p>
            <a:r>
              <a:rPr lang="fr-FR" dirty="0"/>
              <a:t>First </a:t>
            </a:r>
            <a:r>
              <a:rPr lang="fr-FR" dirty="0" err="1"/>
              <a:t>set-up</a:t>
            </a:r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2B980E5C-4E6D-3F86-056C-FE5335FDFB79}"/>
              </a:ext>
            </a:extLst>
          </p:cNvPr>
          <p:cNvGrpSpPr/>
          <p:nvPr/>
        </p:nvGrpSpPr>
        <p:grpSpPr>
          <a:xfrm>
            <a:off x="129012" y="2528018"/>
            <a:ext cx="3538061" cy="2503728"/>
            <a:chOff x="8949266" y="1010997"/>
            <a:chExt cx="3242734" cy="2308256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69830C86-9BA4-4156-99AE-3288CB8AED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01" r="4780" b="21691"/>
            <a:stretch/>
          </p:blipFill>
          <p:spPr>
            <a:xfrm>
              <a:off x="8949266" y="1010997"/>
              <a:ext cx="3242734" cy="230825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15F815A-712E-401A-92A8-83796D4FDDEA}"/>
                </a:ext>
              </a:extLst>
            </p:cNvPr>
            <p:cNvSpPr txBox="1"/>
            <p:nvPr/>
          </p:nvSpPr>
          <p:spPr bwMode="auto">
            <a:xfrm>
              <a:off x="10346266" y="2722547"/>
              <a:ext cx="677333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i="1" dirty="0">
                  <a:latin typeface="Century Schoolbook" panose="0204060405050502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Gauge control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118F77B-81D0-4CFC-9838-1C3A8644E54D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V="1">
              <a:off x="10684933" y="2540001"/>
              <a:ext cx="237068" cy="182546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AA93FA-604C-416E-B899-FBF3F6D9AD6F}"/>
                </a:ext>
              </a:extLst>
            </p:cNvPr>
            <p:cNvSpPr txBox="1"/>
            <p:nvPr/>
          </p:nvSpPr>
          <p:spPr bwMode="auto">
            <a:xfrm>
              <a:off x="11057466" y="1283212"/>
              <a:ext cx="855133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i="1" dirty="0">
                  <a:latin typeface="Century Schoolbook" panose="0204060405050502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He pressure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BBABFA9-F058-48C2-80CC-0B89040490DD}"/>
                </a:ext>
              </a:extLst>
            </p:cNvPr>
            <p:cNvSpPr txBox="1"/>
            <p:nvPr/>
          </p:nvSpPr>
          <p:spPr bwMode="auto">
            <a:xfrm>
              <a:off x="9880598" y="1350946"/>
              <a:ext cx="855133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i="1" dirty="0">
                  <a:latin typeface="Century Schoolbook" panose="0204060405050502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NH3 pressure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EB679F9-BE78-4829-953A-7899A75C2B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76000" y="1698081"/>
              <a:ext cx="101600" cy="198453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459AA4A-3F3A-465D-87DD-B6645467A095}"/>
                </a:ext>
              </a:extLst>
            </p:cNvPr>
            <p:cNvCxnSpPr>
              <a:cxnSpLocks/>
            </p:cNvCxnSpPr>
            <p:nvPr/>
          </p:nvCxnSpPr>
          <p:spPr>
            <a:xfrm>
              <a:off x="10481733" y="1740414"/>
              <a:ext cx="152400" cy="189986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5A18BB3-EDAE-49D0-89DE-B06E9B015228}"/>
                </a:ext>
              </a:extLst>
            </p:cNvPr>
            <p:cNvSpPr txBox="1"/>
            <p:nvPr/>
          </p:nvSpPr>
          <p:spPr bwMode="auto">
            <a:xfrm>
              <a:off x="9431866" y="2858012"/>
              <a:ext cx="499533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i="1" dirty="0">
                  <a:latin typeface="Century Schoolbook" panose="0204060405050502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NH3</a:t>
              </a:r>
            </a:p>
            <a:p>
              <a:pPr algn="ctr"/>
              <a:r>
                <a:rPr lang="en-US" sz="1000" i="1" dirty="0">
                  <a:latin typeface="Century Schoolbook" panose="0204060405050502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Tank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D21A6D4-BF26-482D-B0F0-7CD4A5DAFB44}"/>
                </a:ext>
              </a:extLst>
            </p:cNvPr>
            <p:cNvSpPr txBox="1"/>
            <p:nvPr/>
          </p:nvSpPr>
          <p:spPr bwMode="auto">
            <a:xfrm>
              <a:off x="11379199" y="2824146"/>
              <a:ext cx="499533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i="1" dirty="0">
                  <a:latin typeface="Century Schoolbook" panose="0204060405050502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He</a:t>
              </a:r>
            </a:p>
            <a:p>
              <a:pPr algn="ctr"/>
              <a:r>
                <a:rPr lang="en-US" sz="1000" i="1" dirty="0">
                  <a:latin typeface="Century Schoolbook" panose="0204060405050502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Tank</a:t>
              </a:r>
            </a:p>
          </p:txBody>
        </p:sp>
      </p:grpSp>
      <p:pic>
        <p:nvPicPr>
          <p:cNvPr id="6" name="Picture 1">
            <a:extLst>
              <a:ext uri="{FF2B5EF4-FFF2-40B4-BE49-F238E27FC236}">
                <a16:creationId xmlns:a16="http://schemas.microsoft.com/office/drawing/2014/main" id="{A320BD54-235A-4CE8-BA9A-B38CD6A8003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92" t="18433" b="34829"/>
          <a:stretch/>
        </p:blipFill>
        <p:spPr bwMode="auto">
          <a:xfrm>
            <a:off x="4217836" y="2104297"/>
            <a:ext cx="2958785" cy="25037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46603DF-670E-CEB5-4909-41D35A0AA9E3}"/>
              </a:ext>
            </a:extLst>
          </p:cNvPr>
          <p:cNvSpPr txBox="1"/>
          <p:nvPr/>
        </p:nvSpPr>
        <p:spPr>
          <a:xfrm>
            <a:off x="48812" y="1721130"/>
            <a:ext cx="50377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>
                <a:latin typeface="+mj-lt"/>
              </a:rPr>
              <a:t>No injection </a:t>
            </a:r>
            <a:r>
              <a:rPr lang="fr-FR" sz="2000" dirty="0" err="1">
                <a:latin typeface="+mj-lt"/>
              </a:rPr>
              <a:t>pump</a:t>
            </a:r>
            <a:r>
              <a:rPr lang="fr-FR" sz="2000" dirty="0">
                <a:latin typeface="+mj-lt"/>
              </a:rPr>
              <a:t> for </a:t>
            </a:r>
            <a:r>
              <a:rPr lang="fr-FR" sz="2000" dirty="0" err="1">
                <a:latin typeface="+mj-lt"/>
              </a:rPr>
              <a:t>ammonia</a:t>
            </a:r>
            <a:r>
              <a:rPr lang="fr-FR" sz="2000" dirty="0">
                <a:latin typeface="+mj-lt"/>
              </a:rPr>
              <a:t> GDI </a:t>
            </a:r>
            <a:r>
              <a:rPr lang="fr-FR" sz="2000" dirty="0" err="1">
                <a:latin typeface="+mj-lt"/>
              </a:rPr>
              <a:t>injector</a:t>
            </a:r>
            <a:endParaRPr lang="fr-FR" sz="20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 err="1">
                <a:latin typeface="+mj-lt"/>
              </a:rPr>
              <a:t>Pressurized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with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inert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gas</a:t>
            </a:r>
            <a:r>
              <a:rPr lang="fr-FR" sz="2000" dirty="0">
                <a:latin typeface="+mj-lt"/>
              </a:rPr>
              <a:t> (He)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69DC553-16E2-962D-03D3-97B97779B581}"/>
              </a:ext>
            </a:extLst>
          </p:cNvPr>
          <p:cNvSpPr txBox="1"/>
          <p:nvPr/>
        </p:nvSpPr>
        <p:spPr>
          <a:xfrm>
            <a:off x="129012" y="5139536"/>
            <a:ext cx="3376245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+mj-lt"/>
                <a:cs typeface="Times New Roman" panose="02020603050405020304" pitchFamily="18" charset="0"/>
              </a:rPr>
              <a:t>Advantages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Simple and cost-effective</a:t>
            </a:r>
            <a:endParaRPr lang="en-US" sz="2000" b="1" dirty="0">
              <a:latin typeface="+mj-lt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+mj-lt"/>
                <a:cs typeface="Times New Roman" panose="02020603050405020304" pitchFamily="18" charset="0"/>
              </a:rPr>
              <a:t>Drawbacks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Mixing of Helium with NH</a:t>
            </a:r>
            <a:r>
              <a:rPr lang="en-US" sz="2000" baseline="-25000" dirty="0">
                <a:latin typeface="+mj-lt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E4D498A0-1CBE-C03D-079E-FE1FC63AD7D1}"/>
              </a:ext>
            </a:extLst>
          </p:cNvPr>
          <p:cNvSpPr txBox="1">
            <a:spLocks/>
          </p:cNvSpPr>
          <p:nvPr/>
        </p:nvSpPr>
        <p:spPr>
          <a:xfrm>
            <a:off x="5967187" y="1184021"/>
            <a:ext cx="4205208" cy="4818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New </a:t>
            </a:r>
            <a:r>
              <a:rPr lang="fr-FR" dirty="0" err="1"/>
              <a:t>set-up</a:t>
            </a:r>
            <a:endParaRPr lang="fr-FR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6A677100-5C61-E811-88A5-3718D6480E00}"/>
              </a:ext>
            </a:extLst>
          </p:cNvPr>
          <p:cNvGrpSpPr/>
          <p:nvPr/>
        </p:nvGrpSpPr>
        <p:grpSpPr>
          <a:xfrm>
            <a:off x="8696325" y="2200275"/>
            <a:ext cx="3572790" cy="4689309"/>
            <a:chOff x="304799" y="677332"/>
            <a:chExt cx="3412066" cy="5590033"/>
          </a:xfrm>
        </p:grpSpPr>
        <p:pic>
          <p:nvPicPr>
            <p:cNvPr id="22" name="Picture 8">
              <a:extLst>
                <a:ext uri="{FF2B5EF4-FFF2-40B4-BE49-F238E27FC236}">
                  <a16:creationId xmlns:a16="http://schemas.microsoft.com/office/drawing/2014/main" id="{D8EA106B-BF01-505C-E022-38767427C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627" t="5556" r="7365" b="6296"/>
            <a:stretch/>
          </p:blipFill>
          <p:spPr>
            <a:xfrm>
              <a:off x="304799" y="677332"/>
              <a:ext cx="3327402" cy="5590033"/>
            </a:xfrm>
            <a:prstGeom prst="rect">
              <a:avLst/>
            </a:prstGeom>
          </p:spPr>
        </p:pic>
        <p:sp>
          <p:nvSpPr>
            <p:cNvPr id="23" name="TextBox 5">
              <a:extLst>
                <a:ext uri="{FF2B5EF4-FFF2-40B4-BE49-F238E27FC236}">
                  <a16:creationId xmlns:a16="http://schemas.microsoft.com/office/drawing/2014/main" id="{AACC0DF7-3748-D318-3451-EEF6EA2A09B9}"/>
                </a:ext>
              </a:extLst>
            </p:cNvPr>
            <p:cNvSpPr txBox="1"/>
            <p:nvPr/>
          </p:nvSpPr>
          <p:spPr bwMode="auto">
            <a:xfrm>
              <a:off x="1405466" y="2324612"/>
              <a:ext cx="499533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i="1" dirty="0">
                  <a:latin typeface="Century Schoolbook" panose="0204060405050502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NH3</a:t>
              </a:r>
            </a:p>
            <a:p>
              <a:pPr algn="ctr"/>
              <a:r>
                <a:rPr lang="en-US" sz="1000" i="1" dirty="0">
                  <a:latin typeface="Century Schoolbook" panose="0204060405050502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Tank</a:t>
              </a:r>
            </a:p>
          </p:txBody>
        </p:sp>
        <p:sp>
          <p:nvSpPr>
            <p:cNvPr id="24" name="TextBox 9">
              <a:extLst>
                <a:ext uri="{FF2B5EF4-FFF2-40B4-BE49-F238E27FC236}">
                  <a16:creationId xmlns:a16="http://schemas.microsoft.com/office/drawing/2014/main" id="{DEB46249-624B-EF57-E34E-C1022E5726AA}"/>
                </a:ext>
              </a:extLst>
            </p:cNvPr>
            <p:cNvSpPr txBox="1"/>
            <p:nvPr/>
          </p:nvSpPr>
          <p:spPr bwMode="auto">
            <a:xfrm>
              <a:off x="753532" y="3357544"/>
              <a:ext cx="855133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i="1" dirty="0">
                  <a:latin typeface="Century Schoolbook" panose="0204060405050502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Air pressure</a:t>
              </a:r>
            </a:p>
          </p:txBody>
        </p:sp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D47BAE6C-35EF-D982-BDAC-AB0D37D66EAC}"/>
                </a:ext>
              </a:extLst>
            </p:cNvPr>
            <p:cNvSpPr txBox="1"/>
            <p:nvPr/>
          </p:nvSpPr>
          <p:spPr bwMode="auto">
            <a:xfrm>
              <a:off x="2548465" y="1969011"/>
              <a:ext cx="812801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i="1" dirty="0">
                  <a:latin typeface="Century Schoolbook" panose="0204060405050502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NH3 Vent</a:t>
              </a:r>
            </a:p>
          </p:txBody>
        </p:sp>
        <p:cxnSp>
          <p:nvCxnSpPr>
            <p:cNvPr id="28" name="Straight Arrow Connector 12">
              <a:extLst>
                <a:ext uri="{FF2B5EF4-FFF2-40B4-BE49-F238E27FC236}">
                  <a16:creationId xmlns:a16="http://schemas.microsoft.com/office/drawing/2014/main" id="{B1EF2855-460C-9245-E98E-386CF39A71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17133" y="3412065"/>
              <a:ext cx="211667" cy="67735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13">
              <a:extLst>
                <a:ext uri="{FF2B5EF4-FFF2-40B4-BE49-F238E27FC236}">
                  <a16:creationId xmlns:a16="http://schemas.microsoft.com/office/drawing/2014/main" id="{5591B480-4D13-3BA0-A7B4-D24317656E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12533" y="3251197"/>
              <a:ext cx="253999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15">
              <a:extLst>
                <a:ext uri="{FF2B5EF4-FFF2-40B4-BE49-F238E27FC236}">
                  <a16:creationId xmlns:a16="http://schemas.microsoft.com/office/drawing/2014/main" id="{07B874AE-8993-CE02-9AF6-D11F30F8A293}"/>
                </a:ext>
              </a:extLst>
            </p:cNvPr>
            <p:cNvCxnSpPr>
              <a:cxnSpLocks/>
            </p:cNvCxnSpPr>
            <p:nvPr/>
          </p:nvCxnSpPr>
          <p:spPr>
            <a:xfrm>
              <a:off x="3174999" y="2218265"/>
              <a:ext cx="0" cy="270934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17">
              <a:extLst>
                <a:ext uri="{FF2B5EF4-FFF2-40B4-BE49-F238E27FC236}">
                  <a16:creationId xmlns:a16="http://schemas.microsoft.com/office/drawing/2014/main" id="{FED3410B-7927-BA51-7311-BB0173E90BAA}"/>
                </a:ext>
              </a:extLst>
            </p:cNvPr>
            <p:cNvCxnSpPr>
              <a:cxnSpLocks/>
            </p:cNvCxnSpPr>
            <p:nvPr/>
          </p:nvCxnSpPr>
          <p:spPr>
            <a:xfrm>
              <a:off x="389467" y="982133"/>
              <a:ext cx="0" cy="510540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22">
              <a:extLst>
                <a:ext uri="{FF2B5EF4-FFF2-40B4-BE49-F238E27FC236}">
                  <a16:creationId xmlns:a16="http://schemas.microsoft.com/office/drawing/2014/main" id="{3316ED8E-7A72-5290-ECAC-14AA025B38E6}"/>
                </a:ext>
              </a:extLst>
            </p:cNvPr>
            <p:cNvSpPr txBox="1"/>
            <p:nvPr/>
          </p:nvSpPr>
          <p:spPr bwMode="auto">
            <a:xfrm>
              <a:off x="2031999" y="5956813"/>
              <a:ext cx="668867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i="1" dirty="0">
                  <a:latin typeface="Century Schoolbook" panose="0204060405050502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NH3 In</a:t>
              </a:r>
            </a:p>
          </p:txBody>
        </p:sp>
        <p:sp>
          <p:nvSpPr>
            <p:cNvPr id="33" name="TextBox 26">
              <a:extLst>
                <a:ext uri="{FF2B5EF4-FFF2-40B4-BE49-F238E27FC236}">
                  <a16:creationId xmlns:a16="http://schemas.microsoft.com/office/drawing/2014/main" id="{9F453B5A-E65B-9F82-3E10-B0B7C071CB61}"/>
                </a:ext>
              </a:extLst>
            </p:cNvPr>
            <p:cNvSpPr txBox="1"/>
            <p:nvPr/>
          </p:nvSpPr>
          <p:spPr bwMode="auto">
            <a:xfrm>
              <a:off x="3039532" y="4102612"/>
              <a:ext cx="677333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i="1" dirty="0">
                  <a:latin typeface="Century Schoolbook" panose="0204060405050502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Gauge control</a:t>
              </a:r>
            </a:p>
          </p:txBody>
        </p:sp>
        <p:cxnSp>
          <p:nvCxnSpPr>
            <p:cNvPr id="34" name="Straight Arrow Connector 27">
              <a:extLst>
                <a:ext uri="{FF2B5EF4-FFF2-40B4-BE49-F238E27FC236}">
                  <a16:creationId xmlns:a16="http://schemas.microsoft.com/office/drawing/2014/main" id="{985480DD-7A65-2043-A0CC-2BA46141D726}"/>
                </a:ext>
              </a:extLst>
            </p:cNvPr>
            <p:cNvCxnSpPr>
              <a:cxnSpLocks/>
              <a:stCxn id="33" idx="1"/>
            </p:cNvCxnSpPr>
            <p:nvPr/>
          </p:nvCxnSpPr>
          <p:spPr>
            <a:xfrm flipH="1" flipV="1">
              <a:off x="2523066" y="3886199"/>
              <a:ext cx="516466" cy="41646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0">
              <a:extLst>
                <a:ext uri="{FF2B5EF4-FFF2-40B4-BE49-F238E27FC236}">
                  <a16:creationId xmlns:a16="http://schemas.microsoft.com/office/drawing/2014/main" id="{67671174-E32D-C074-1267-63FDE6AE6EAB}"/>
                </a:ext>
              </a:extLst>
            </p:cNvPr>
            <p:cNvSpPr txBox="1"/>
            <p:nvPr/>
          </p:nvSpPr>
          <p:spPr bwMode="auto">
            <a:xfrm>
              <a:off x="330201" y="4923879"/>
              <a:ext cx="897466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i="1" dirty="0">
                  <a:latin typeface="Century Schoolbook" panose="0204060405050502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Compressed air</a:t>
              </a:r>
            </a:p>
          </p:txBody>
        </p:sp>
        <p:cxnSp>
          <p:nvCxnSpPr>
            <p:cNvPr id="36" name="Straight Arrow Connector 31">
              <a:extLst>
                <a:ext uri="{FF2B5EF4-FFF2-40B4-BE49-F238E27FC236}">
                  <a16:creationId xmlns:a16="http://schemas.microsoft.com/office/drawing/2014/main" id="{2219E59E-75FD-5E03-9AFC-871EEBFC36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8865" y="4631265"/>
              <a:ext cx="143934" cy="321735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3">
              <a:extLst>
                <a:ext uri="{FF2B5EF4-FFF2-40B4-BE49-F238E27FC236}">
                  <a16:creationId xmlns:a16="http://schemas.microsoft.com/office/drawing/2014/main" id="{A7745788-5932-D00D-A510-CDF5CFFF99C0}"/>
                </a:ext>
              </a:extLst>
            </p:cNvPr>
            <p:cNvSpPr txBox="1"/>
            <p:nvPr/>
          </p:nvSpPr>
          <p:spPr bwMode="auto">
            <a:xfrm>
              <a:off x="2336799" y="5110145"/>
              <a:ext cx="609600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i="1" dirty="0">
                  <a:latin typeface="Century Schoolbook" panose="0204060405050502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Pump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21484E0-B2FE-8670-4BD8-89D342DCAE54}"/>
                </a:ext>
              </a:extLst>
            </p:cNvPr>
            <p:cNvCxnSpPr>
              <a:cxnSpLocks/>
            </p:cNvCxnSpPr>
            <p:nvPr/>
          </p:nvCxnSpPr>
          <p:spPr>
            <a:xfrm>
              <a:off x="406401" y="6079066"/>
              <a:ext cx="1303866" cy="84667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41">
              <a:extLst>
                <a:ext uri="{FF2B5EF4-FFF2-40B4-BE49-F238E27FC236}">
                  <a16:creationId xmlns:a16="http://schemas.microsoft.com/office/drawing/2014/main" id="{E7FF5B17-3CEC-DE5A-6D9A-D0A75B0187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1001" y="914400"/>
              <a:ext cx="651932" cy="6773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5916E514-688A-4F3F-7065-6D691D0F04EA}"/>
              </a:ext>
            </a:extLst>
          </p:cNvPr>
          <p:cNvSpPr txBox="1"/>
          <p:nvPr/>
        </p:nvSpPr>
        <p:spPr>
          <a:xfrm>
            <a:off x="5903275" y="1763087"/>
            <a:ext cx="4080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 err="1">
                <a:latin typeface="+mj-lt"/>
              </a:rPr>
              <a:t>Pneumatic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Pressurizer</a:t>
            </a:r>
            <a:r>
              <a:rPr lang="fr-FR" sz="2000" dirty="0">
                <a:latin typeface="+mj-lt"/>
              </a:rPr>
              <a:t> (</a:t>
            </a:r>
            <a:r>
              <a:rPr lang="fr-FR" sz="2000" dirty="0" err="1">
                <a:latin typeface="+mj-lt"/>
              </a:rPr>
              <a:t>Maximator</a:t>
            </a:r>
            <a:r>
              <a:rPr lang="fr-FR" sz="2000" dirty="0">
                <a:latin typeface="+mj-lt"/>
              </a:rPr>
              <a:t>)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B5E26C68-0314-8F64-E6C3-1C33C6AA6DF5}"/>
              </a:ext>
            </a:extLst>
          </p:cNvPr>
          <p:cNvSpPr txBox="1"/>
          <p:nvPr/>
        </p:nvSpPr>
        <p:spPr>
          <a:xfrm>
            <a:off x="5344432" y="4562375"/>
            <a:ext cx="3444982" cy="22467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+mj-lt"/>
                <a:cs typeface="Times New Roman" panose="02020603050405020304" pitchFamily="18" charset="0"/>
              </a:rPr>
              <a:t>Advantages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No 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More precise</a:t>
            </a:r>
          </a:p>
          <a:p>
            <a:r>
              <a:rPr lang="en-US" sz="2000" b="1" dirty="0">
                <a:latin typeface="+mj-lt"/>
                <a:cs typeface="Times New Roman" panose="02020603050405020304" pitchFamily="18" charset="0"/>
              </a:rPr>
              <a:t>Drawbacks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Limitation in flow rate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Expensive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(compatibility with NH3)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80BA5B2-14AF-8802-05AA-42EA7A6684F7}"/>
              </a:ext>
            </a:extLst>
          </p:cNvPr>
          <p:cNvSpPr txBox="1"/>
          <p:nvPr/>
        </p:nvSpPr>
        <p:spPr>
          <a:xfrm>
            <a:off x="3664384" y="5371516"/>
            <a:ext cx="2258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Dried air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NH3 </a:t>
            </a:r>
            <a:r>
              <a:rPr lang="en-US" dirty="0" err="1"/>
              <a:t>hydrophyle</a:t>
            </a:r>
            <a:r>
              <a:rPr lang="en-US" dirty="0"/>
              <a:t> !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8971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F1345-4F75-B65A-DAEE-CD638918B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978E24-831A-5612-58B3-5ECD13E1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experimental</a:t>
            </a:r>
            <a:r>
              <a:rPr lang="fr-FR" dirty="0"/>
              <a:t> </a:t>
            </a:r>
            <a:r>
              <a:rPr lang="fr-FR" dirty="0" err="1"/>
              <a:t>Considerations</a:t>
            </a:r>
            <a:r>
              <a:rPr lang="fr-FR" dirty="0"/>
              <a:t> :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set-up</a:t>
            </a:r>
            <a:endParaRPr lang="fr-FR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B3D8D9CC-2B7A-5B02-14DE-87D85436E76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92" t="18433" b="34829"/>
          <a:stretch/>
        </p:blipFill>
        <p:spPr bwMode="auto">
          <a:xfrm>
            <a:off x="4217836" y="2104297"/>
            <a:ext cx="2958785" cy="25037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FB1A33F0-56CE-9872-648C-23F675D89B2C}"/>
              </a:ext>
            </a:extLst>
          </p:cNvPr>
          <p:cNvSpPr txBox="1"/>
          <p:nvPr/>
        </p:nvSpPr>
        <p:spPr>
          <a:xfrm>
            <a:off x="232499" y="1305369"/>
            <a:ext cx="4391751" cy="24929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  <a:cs typeface="Arial" panose="020B0604020202020204" pitchFamily="34" charset="0"/>
              </a:rPr>
              <a:t>Specificities of NH</a:t>
            </a:r>
            <a:r>
              <a:rPr lang="en-US" sz="2000" b="1" baseline="-25000" dirty="0">
                <a:latin typeface="+mj-lt"/>
                <a:cs typeface="Arial" panose="020B0604020202020204" pitchFamily="34" charset="0"/>
              </a:rPr>
              <a:t>3</a:t>
            </a:r>
            <a:r>
              <a:rPr lang="en-US" sz="2000" b="1" dirty="0">
                <a:latin typeface="+mj-lt"/>
                <a:cs typeface="Arial" panose="020B0604020202020204" pitchFamily="34" charset="0"/>
              </a:rPr>
              <a:t> :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hydroscopic</a:t>
            </a:r>
          </a:p>
          <a:p>
            <a:endParaRPr lang="en-US" sz="2000" dirty="0">
              <a:latin typeface="+mj-lt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2000" dirty="0" err="1">
                <a:latin typeface="+mj-lt"/>
              </a:rPr>
              <a:t>strong</a:t>
            </a:r>
            <a:r>
              <a:rPr lang="fr-FR" altLang="fr-FR" sz="2000" dirty="0">
                <a:latin typeface="+mj-lt"/>
              </a:rPr>
              <a:t> </a:t>
            </a:r>
            <a:r>
              <a:rPr lang="fr-FR" altLang="fr-FR" sz="2000" dirty="0" err="1">
                <a:latin typeface="+mj-lt"/>
              </a:rPr>
              <a:t>affinity</a:t>
            </a:r>
            <a:r>
              <a:rPr lang="fr-FR" altLang="fr-FR" sz="2000" dirty="0">
                <a:latin typeface="+mj-lt"/>
              </a:rPr>
              <a:t> for </a:t>
            </a:r>
            <a:r>
              <a:rPr lang="fr-FR" altLang="fr-FR" sz="2000" dirty="0" err="1">
                <a:latin typeface="+mj-lt"/>
              </a:rPr>
              <a:t>moisture</a:t>
            </a:r>
            <a:r>
              <a:rPr lang="fr-FR" altLang="fr-FR" sz="2000" dirty="0">
                <a:latin typeface="+mj-lt"/>
              </a:rPr>
              <a:t> </a:t>
            </a:r>
            <a:r>
              <a:rPr lang="fr-FR" altLang="fr-FR" sz="1600" dirty="0">
                <a:latin typeface="+mj-lt"/>
              </a:rPr>
              <a:t>(</a:t>
            </a:r>
            <a:r>
              <a:rPr lang="fr-FR" altLang="fr-FR" sz="1600" dirty="0" err="1">
                <a:latin typeface="+mj-lt"/>
              </a:rPr>
              <a:t>polarity</a:t>
            </a:r>
            <a:r>
              <a:rPr lang="fr-FR" altLang="fr-FR" sz="1600" dirty="0">
                <a:latin typeface="+mj-lt"/>
              </a:rPr>
              <a:t> and </a:t>
            </a:r>
            <a:r>
              <a:rPr lang="fr-FR" altLang="fr-FR" sz="1600" dirty="0" err="1">
                <a:latin typeface="+mj-lt"/>
              </a:rPr>
              <a:t>hydrogen</a:t>
            </a:r>
            <a:r>
              <a:rPr lang="fr-FR" altLang="fr-FR" sz="1600" dirty="0">
                <a:latin typeface="+mj-lt"/>
              </a:rPr>
              <a:t> bonding)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2000" dirty="0" err="1">
                <a:latin typeface="+mj-lt"/>
              </a:rPr>
              <a:t>Absorbed</a:t>
            </a:r>
            <a:r>
              <a:rPr lang="fr-FR" altLang="fr-FR" sz="2000" dirty="0">
                <a:latin typeface="+mj-lt"/>
              </a:rPr>
              <a:t> water leads to formation of </a:t>
            </a:r>
            <a:r>
              <a:rPr lang="fr-FR" altLang="fr-FR" sz="2000" dirty="0" err="1">
                <a:latin typeface="+mj-lt"/>
              </a:rPr>
              <a:t>aqueous</a:t>
            </a:r>
            <a:r>
              <a:rPr lang="fr-FR" altLang="fr-FR" sz="2000" dirty="0">
                <a:latin typeface="+mj-lt"/>
              </a:rPr>
              <a:t> </a:t>
            </a:r>
            <a:r>
              <a:rPr lang="fr-FR" altLang="fr-FR" sz="2000" dirty="0" err="1">
                <a:latin typeface="+mj-lt"/>
              </a:rPr>
              <a:t>ammonia</a:t>
            </a:r>
            <a:r>
              <a:rPr lang="fr-FR" altLang="fr-FR" sz="2000" dirty="0">
                <a:latin typeface="+mj-lt"/>
              </a:rPr>
              <a:t> (NH4+)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2000" dirty="0" err="1">
                <a:latin typeface="+mj-lt"/>
              </a:rPr>
              <a:t>Degradation</a:t>
            </a:r>
            <a:r>
              <a:rPr lang="fr-FR" altLang="fr-FR" sz="2000" dirty="0">
                <a:latin typeface="+mj-lt"/>
              </a:rPr>
              <a:t> of spray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latin typeface="+mj-lt"/>
                <a:cs typeface="Arial" panose="020B0604020202020204" pitchFamily="34" charset="0"/>
              </a:rPr>
              <a:t>Dried nitrogen or air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D379FC4F-19A0-AD6E-795C-F3CA8ACE372E}"/>
              </a:ext>
            </a:extLst>
          </p:cNvPr>
          <p:cNvSpPr txBox="1"/>
          <p:nvPr/>
        </p:nvSpPr>
        <p:spPr>
          <a:xfrm>
            <a:off x="7473676" y="1440351"/>
            <a:ext cx="4391751" cy="21544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  <a:cs typeface="Arial" panose="020B0604020202020204" pitchFamily="34" charset="0"/>
              </a:rPr>
              <a:t>Specificities of NH</a:t>
            </a:r>
            <a:r>
              <a:rPr lang="en-US" sz="2000" b="1" baseline="-25000" dirty="0">
                <a:latin typeface="+mj-lt"/>
                <a:cs typeface="Arial" panose="020B0604020202020204" pitchFamily="34" charset="0"/>
              </a:rPr>
              <a:t>3</a:t>
            </a:r>
            <a:r>
              <a:rPr lang="en-US" sz="20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: compatibility</a:t>
            </a:r>
            <a:r>
              <a:rPr lang="en-US" sz="2000" dirty="0"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dirty="0" err="1"/>
              <a:t>Metal</a:t>
            </a:r>
            <a:r>
              <a:rPr lang="fr-FR" sz="2000" dirty="0"/>
              <a:t> </a:t>
            </a:r>
          </a:p>
          <a:p>
            <a:r>
              <a:rPr lang="fr-FR" sz="2000" dirty="0"/>
              <a:t>No </a:t>
            </a:r>
            <a:r>
              <a:rPr lang="fr-FR" sz="2000" dirty="0" err="1"/>
              <a:t>copper</a:t>
            </a:r>
            <a:r>
              <a:rPr lang="fr-FR" sz="2000" dirty="0"/>
              <a:t>, nickel, </a:t>
            </a:r>
            <a:r>
              <a:rPr lang="fr-FR" sz="2000" dirty="0" err="1"/>
              <a:t>brass</a:t>
            </a:r>
            <a:r>
              <a:rPr lang="fr-FR" sz="2000" dirty="0"/>
              <a:t>  + no </a:t>
            </a:r>
            <a:r>
              <a:rPr lang="fr-FR" sz="2000" dirty="0" err="1"/>
              <a:t>alloys</a:t>
            </a:r>
            <a:endParaRPr lang="fr-FR" sz="2000" dirty="0"/>
          </a:p>
          <a:p>
            <a:r>
              <a:rPr lang="fr-FR" sz="2000" dirty="0"/>
              <a:t>'</a:t>
            </a:r>
            <a:r>
              <a:rPr lang="fr-FR" sz="2000" dirty="0" err="1"/>
              <a:t>Problem</a:t>
            </a:r>
            <a:r>
              <a:rPr lang="fr-FR" sz="2000" dirty="0"/>
              <a:t>'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Phinia</a:t>
            </a:r>
            <a:r>
              <a:rPr lang="fr-FR" sz="2000" dirty="0"/>
              <a:t> </a:t>
            </a:r>
            <a:r>
              <a:rPr lang="fr-FR" sz="2000" dirty="0" err="1"/>
              <a:t>injector</a:t>
            </a:r>
            <a:r>
              <a:rPr lang="fr-FR" sz="2000" dirty="0"/>
              <a:t> 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err="1">
                <a:latin typeface="+mj-lt"/>
              </a:rPr>
              <a:t>Significant</a:t>
            </a:r>
            <a:r>
              <a:rPr lang="fr-FR" dirty="0">
                <a:latin typeface="+mj-lt"/>
              </a:rPr>
              <a:t> contamination on the </a:t>
            </a:r>
            <a:r>
              <a:rPr lang="fr-FR" dirty="0" err="1">
                <a:latin typeface="+mj-lt"/>
              </a:rPr>
              <a:t>ball</a:t>
            </a:r>
            <a:r>
              <a:rPr lang="fr-FR" dirty="0">
                <a:latin typeface="+mj-lt"/>
              </a:rPr>
              <a:t>/</a:t>
            </a:r>
            <a:r>
              <a:rPr lang="fr-FR" dirty="0" err="1">
                <a:latin typeface="+mj-lt"/>
              </a:rPr>
              <a:t>seat</a:t>
            </a:r>
            <a:r>
              <a:rPr lang="fr-FR" dirty="0">
                <a:latin typeface="+mj-lt"/>
              </a:rPr>
              <a:t> interface of </a:t>
            </a:r>
            <a:r>
              <a:rPr lang="fr-FR" dirty="0" err="1">
                <a:latin typeface="+mj-lt"/>
              </a:rPr>
              <a:t>various</a:t>
            </a:r>
            <a:r>
              <a:rPr lang="fr-FR" dirty="0">
                <a:latin typeface="+mj-lt"/>
              </a:rPr>
              <a:t> sizes (10 to 100µm)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latin typeface="+mj-lt"/>
              </a:rPr>
              <a:t>Areas of cavitation </a:t>
            </a:r>
            <a:r>
              <a:rPr lang="fr-FR" dirty="0" err="1">
                <a:latin typeface="+mj-lt"/>
              </a:rPr>
              <a:t>erosion</a:t>
            </a:r>
            <a:r>
              <a:rPr lang="fr-FR" dirty="0">
                <a:latin typeface="+mj-lt"/>
              </a:rPr>
              <a:t>.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04A80442-EF7E-55CF-1912-C6A56CCB64AF}"/>
              </a:ext>
            </a:extLst>
          </p:cNvPr>
          <p:cNvSpPr txBox="1"/>
          <p:nvPr/>
        </p:nvSpPr>
        <p:spPr>
          <a:xfrm>
            <a:off x="7473676" y="3687901"/>
            <a:ext cx="4391751" cy="31700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  <a:cs typeface="Arial" panose="020B0604020202020204" pitchFamily="34" charset="0"/>
              </a:rPr>
              <a:t>Specificities of NH</a:t>
            </a:r>
            <a:r>
              <a:rPr lang="en-US" sz="2000" b="1" baseline="-25000" dirty="0">
                <a:latin typeface="+mj-lt"/>
                <a:cs typeface="Arial" panose="020B0604020202020204" pitchFamily="34" charset="0"/>
              </a:rPr>
              <a:t>3</a:t>
            </a:r>
            <a:r>
              <a:rPr lang="en-US" sz="20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: compatibility</a:t>
            </a:r>
            <a:r>
              <a:rPr lang="en-US" sz="2000" dirty="0"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dirty="0"/>
              <a:t>Plastic and </a:t>
            </a:r>
            <a:r>
              <a:rPr lang="fr-FR" sz="2000" dirty="0" err="1"/>
              <a:t>rubber</a:t>
            </a:r>
            <a:r>
              <a:rPr lang="fr-FR" sz="2000" dirty="0"/>
              <a:t> </a:t>
            </a:r>
          </a:p>
          <a:p>
            <a:r>
              <a:rPr lang="fr-FR" sz="2000" dirty="0" err="1">
                <a:solidFill>
                  <a:schemeClr val="tx2"/>
                </a:solidFill>
              </a:rPr>
              <a:t>Prefer</a:t>
            </a:r>
            <a:r>
              <a:rPr lang="fr-FR" sz="2000" dirty="0">
                <a:solidFill>
                  <a:schemeClr val="tx2"/>
                </a:solidFill>
              </a:rPr>
              <a:t> : Silicon </a:t>
            </a:r>
            <a:r>
              <a:rPr lang="fr-FR" sz="2000" dirty="0" err="1">
                <a:solidFill>
                  <a:schemeClr val="tx2"/>
                </a:solidFill>
              </a:rPr>
              <a:t>Rubber</a:t>
            </a:r>
            <a:r>
              <a:rPr lang="fr-FR" sz="2000" dirty="0">
                <a:solidFill>
                  <a:schemeClr val="tx2"/>
                </a:solidFill>
              </a:rPr>
              <a:t> (SR)</a:t>
            </a:r>
          </a:p>
          <a:p>
            <a:r>
              <a:rPr lang="fr-FR" sz="2000" dirty="0">
                <a:solidFill>
                  <a:schemeClr val="tx2"/>
                </a:solidFill>
              </a:rPr>
              <a:t>Possible :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 err="1">
                <a:solidFill>
                  <a:schemeClr val="tx2"/>
                </a:solidFill>
              </a:rPr>
              <a:t>Fluorated</a:t>
            </a:r>
            <a:r>
              <a:rPr lang="fr-FR" sz="2000" dirty="0">
                <a:solidFill>
                  <a:schemeClr val="tx2"/>
                </a:solidFill>
              </a:rPr>
              <a:t> </a:t>
            </a:r>
            <a:r>
              <a:rPr lang="fr-FR" sz="2000" dirty="0" err="1">
                <a:solidFill>
                  <a:schemeClr val="tx2"/>
                </a:solidFill>
              </a:rPr>
              <a:t>Tubber</a:t>
            </a:r>
            <a:r>
              <a:rPr lang="fr-FR" sz="2000" dirty="0">
                <a:solidFill>
                  <a:schemeClr val="tx2"/>
                </a:solidFill>
              </a:rPr>
              <a:t> (FKM)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chemeClr val="tx2"/>
                </a:solidFill>
              </a:rPr>
              <a:t>Natural </a:t>
            </a:r>
            <a:r>
              <a:rPr lang="fr-FR" sz="2000" dirty="0" err="1">
                <a:solidFill>
                  <a:schemeClr val="tx2"/>
                </a:solidFill>
              </a:rPr>
              <a:t>Rubber</a:t>
            </a:r>
            <a:r>
              <a:rPr lang="fr-FR" sz="2000" dirty="0">
                <a:solidFill>
                  <a:schemeClr val="tx2"/>
                </a:solidFill>
              </a:rPr>
              <a:t> (NR) </a:t>
            </a:r>
          </a:p>
          <a:p>
            <a:r>
              <a:rPr lang="fr-FR" sz="2000" dirty="0" err="1">
                <a:solidFill>
                  <a:schemeClr val="tx2"/>
                </a:solidFill>
              </a:rPr>
              <a:t>Avoid</a:t>
            </a:r>
            <a:r>
              <a:rPr lang="fr-FR" sz="2000" dirty="0">
                <a:solidFill>
                  <a:schemeClr val="tx2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chemeClr val="tx2"/>
                </a:solidFill>
              </a:rPr>
              <a:t>Nitrile (NBR)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u="sng" dirty="0">
                <a:solidFill>
                  <a:schemeClr val="tx2"/>
                </a:solidFill>
              </a:rPr>
              <a:t>EPDM </a:t>
            </a:r>
            <a:r>
              <a:rPr lang="fr-FR" sz="2000" u="sng" dirty="0" err="1">
                <a:solidFill>
                  <a:schemeClr val="tx2"/>
                </a:solidFill>
              </a:rPr>
              <a:t>rubber</a:t>
            </a:r>
            <a:r>
              <a:rPr lang="fr-FR" sz="2000" u="sng" dirty="0">
                <a:solidFill>
                  <a:schemeClr val="tx2"/>
                </a:solidFill>
              </a:rPr>
              <a:t> </a:t>
            </a:r>
            <a:r>
              <a:rPr lang="fr-FR" sz="2000" dirty="0">
                <a:solidFill>
                  <a:schemeClr val="tx2"/>
                </a:solidFill>
              </a:rPr>
              <a:t>(EPDM)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 err="1">
                <a:solidFill>
                  <a:schemeClr val="tx2"/>
                </a:solidFill>
              </a:rPr>
              <a:t>Chloroprene</a:t>
            </a:r>
            <a:r>
              <a:rPr lang="fr-FR" sz="2000" dirty="0">
                <a:solidFill>
                  <a:schemeClr val="tx2"/>
                </a:solidFill>
              </a:rPr>
              <a:t> (CR)</a:t>
            </a:r>
          </a:p>
        </p:txBody>
      </p:sp>
    </p:spTree>
    <p:extLst>
      <p:ext uri="{BB962C8B-B14F-4D97-AF65-F5344CB8AC3E}">
        <p14:creationId xmlns:p14="http://schemas.microsoft.com/office/powerpoint/2010/main" val="353781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 animBg="1"/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05F3DA-1BB0-83F9-C8A4-DB1BE53C7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814" y="30842"/>
            <a:ext cx="10233186" cy="973224"/>
          </a:xfrm>
        </p:spPr>
        <p:txBody>
          <a:bodyPr/>
          <a:lstStyle/>
          <a:p>
            <a:r>
              <a:rPr lang="fr-FR" dirty="0" err="1"/>
              <a:t>Needs</a:t>
            </a:r>
            <a:r>
              <a:rPr lang="fr-FR" dirty="0"/>
              <a:t> to combine multiple techniques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2B06417-DA30-A422-654A-CD0DAB682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0" y="1306223"/>
            <a:ext cx="3573823" cy="4285130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B49170E4-B444-0795-807F-9640915FB19F}"/>
              </a:ext>
            </a:extLst>
          </p:cNvPr>
          <p:cNvSpPr txBox="1"/>
          <p:nvPr/>
        </p:nvSpPr>
        <p:spPr bwMode="auto">
          <a:xfrm>
            <a:off x="0" y="915111"/>
            <a:ext cx="367806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kern="1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Macroscopic and Near-field Schlieren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DD2EF30C-FC03-927C-19FB-CEE96B780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40" y="5591353"/>
            <a:ext cx="3414056" cy="1318374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2BAB3878-D0FA-6850-681C-B04756DC7D68}"/>
              </a:ext>
            </a:extLst>
          </p:cNvPr>
          <p:cNvCxnSpPr/>
          <p:nvPr/>
        </p:nvCxnSpPr>
        <p:spPr>
          <a:xfrm>
            <a:off x="3819555" y="1004066"/>
            <a:ext cx="0" cy="5692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59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C76E9-43B1-AC35-4FCD-6F7F7F419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E24896-CA76-4939-A7A9-1E56A3747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814" y="30842"/>
            <a:ext cx="10233186" cy="973224"/>
          </a:xfrm>
        </p:spPr>
        <p:txBody>
          <a:bodyPr/>
          <a:lstStyle/>
          <a:p>
            <a:r>
              <a:rPr lang="fr-FR" dirty="0" err="1"/>
              <a:t>Needs</a:t>
            </a:r>
            <a:r>
              <a:rPr lang="fr-FR" dirty="0"/>
              <a:t> to combine multiple techniques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671C8866-45B9-604A-22B8-480FD6729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0" y="1306223"/>
            <a:ext cx="3573823" cy="4285130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EA3E02DE-E48F-8C8B-FD99-F120128AFCF1}"/>
              </a:ext>
            </a:extLst>
          </p:cNvPr>
          <p:cNvSpPr txBox="1"/>
          <p:nvPr/>
        </p:nvSpPr>
        <p:spPr bwMode="auto">
          <a:xfrm>
            <a:off x="0" y="915111"/>
            <a:ext cx="367806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kern="1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Macroscopic and Near-field Schlieren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063A611-3E3B-CA87-205B-95259770A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40" y="5591353"/>
            <a:ext cx="3414056" cy="1318374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A5EF948-9CD2-B3CD-B56D-410BCC310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892" y="4065819"/>
            <a:ext cx="4240466" cy="196327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5033EC8-4094-B581-C464-B53D89DEB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353" y="1480633"/>
            <a:ext cx="2029906" cy="245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40754BFE-AEB3-F1F2-75C8-E0EC36AAEFEF}"/>
              </a:ext>
            </a:extLst>
          </p:cNvPr>
          <p:cNvSpPr txBox="1"/>
          <p:nvPr/>
        </p:nvSpPr>
        <p:spPr bwMode="auto">
          <a:xfrm>
            <a:off x="4315671" y="867341"/>
            <a:ext cx="3734491" cy="4648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kern="1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Back Illumination Imaging</a:t>
            </a:r>
          </a:p>
        </p:txBody>
      </p:sp>
      <p:pic>
        <p:nvPicPr>
          <p:cNvPr id="11" name="Picture 2" descr="Spray boundary extraction. | Download Scientific Diagram">
            <a:extLst>
              <a:ext uri="{FF2B5EF4-FFF2-40B4-BE49-F238E27FC236}">
                <a16:creationId xmlns:a16="http://schemas.microsoft.com/office/drawing/2014/main" id="{90920CD1-67FC-C43A-5210-77030BE84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3" b="16730"/>
          <a:stretch/>
        </p:blipFill>
        <p:spPr bwMode="auto">
          <a:xfrm>
            <a:off x="4315671" y="1852119"/>
            <a:ext cx="1451147" cy="196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D46063D-3EE4-4660-1F17-76B99FB2498E}"/>
              </a:ext>
            </a:extLst>
          </p:cNvPr>
          <p:cNvCxnSpPr/>
          <p:nvPr/>
        </p:nvCxnSpPr>
        <p:spPr>
          <a:xfrm>
            <a:off x="3819555" y="1004066"/>
            <a:ext cx="0" cy="5692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6">
            <a:extLst>
              <a:ext uri="{FF2B5EF4-FFF2-40B4-BE49-F238E27FC236}">
                <a16:creationId xmlns:a16="http://schemas.microsoft.com/office/drawing/2014/main" id="{501A9956-7C80-BCCE-E02F-A46018BD31DB}"/>
              </a:ext>
            </a:extLst>
          </p:cNvPr>
          <p:cNvSpPr txBox="1"/>
          <p:nvPr/>
        </p:nvSpPr>
        <p:spPr bwMode="auto">
          <a:xfrm>
            <a:off x="8199358" y="952951"/>
            <a:ext cx="3734491" cy="120827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kern="1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Temperature</a:t>
            </a:r>
            <a:r>
              <a:rPr lang="fr-FR" kern="1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kern="1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measurement</a:t>
            </a:r>
            <a:endParaRPr lang="fr-FR" kern="10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600" kern="1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Fine thermocouple</a:t>
            </a:r>
          </a:p>
          <a:p>
            <a:pPr>
              <a:lnSpc>
                <a:spcPct val="150000"/>
              </a:lnSpc>
            </a:pPr>
            <a:r>
              <a:rPr lang="fr-FR" sz="1600" kern="1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Intrusive…</a:t>
            </a:r>
            <a:r>
              <a:rPr lang="fr-FR" sz="1600" b="1" kern="1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Methods to </a:t>
            </a:r>
            <a:r>
              <a:rPr lang="fr-FR" sz="1600" b="1" kern="1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fr-FR" sz="1600" b="1" kern="1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b="1" kern="1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developped</a:t>
            </a:r>
            <a:r>
              <a:rPr lang="fr-FR" sz="1600" b="1" kern="1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?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57959E9-2C6E-42BD-9FCD-15BB309348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0794" y="2710618"/>
            <a:ext cx="1781522" cy="1656123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B1506FCF-EF8A-FF3E-6EE8-1AE82AC3C035}"/>
              </a:ext>
            </a:extLst>
          </p:cNvPr>
          <p:cNvSpPr txBox="1"/>
          <p:nvPr/>
        </p:nvSpPr>
        <p:spPr bwMode="auto">
          <a:xfrm>
            <a:off x="8457509" y="4818979"/>
            <a:ext cx="3734491" cy="5890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b="1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Droplet size distribution ?</a:t>
            </a:r>
          </a:p>
        </p:txBody>
      </p:sp>
    </p:spTree>
    <p:extLst>
      <p:ext uri="{BB962C8B-B14F-4D97-AF65-F5344CB8AC3E}">
        <p14:creationId xmlns:p14="http://schemas.microsoft.com/office/powerpoint/2010/main" val="330157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8950</TotalTime>
  <Words>2028</Words>
  <Application>Microsoft Office PowerPoint</Application>
  <PresentationFormat>ワイド画面</PresentationFormat>
  <Paragraphs>554</Paragraphs>
  <Slides>31</Slides>
  <Notes>3</Notes>
  <HiddenSlides>0</HiddenSlides>
  <MMClips>9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42" baseType="lpstr">
      <vt:lpstr>Aptos</vt:lpstr>
      <vt:lpstr>Arial</vt:lpstr>
      <vt:lpstr>Arial Narrow</vt:lpstr>
      <vt:lpstr>Calibri</vt:lpstr>
      <vt:lpstr>Calibri Light</vt:lpstr>
      <vt:lpstr>Cambria Math</vt:lpstr>
      <vt:lpstr>Century Schoolbook</vt:lpstr>
      <vt:lpstr>Times New Roman</vt:lpstr>
      <vt:lpstr>Tw Cen MT Condensed</vt:lpstr>
      <vt:lpstr>Wingdings</vt:lpstr>
      <vt:lpstr>Office Theme</vt:lpstr>
      <vt:lpstr>Experimental Databases  on liquid Ammonia Non-reacting Spray from Spray M and G injector</vt:lpstr>
      <vt:lpstr>Physical properties of Ammonia</vt:lpstr>
      <vt:lpstr>Physical properties of Ammonia</vt:lpstr>
      <vt:lpstr>Physical properties of Ammonia</vt:lpstr>
      <vt:lpstr>experiments</vt:lpstr>
      <vt:lpstr>experimental Considerations : our set-up</vt:lpstr>
      <vt:lpstr>experimental Considerations : our set-up</vt:lpstr>
      <vt:lpstr>Needs to combine multiple techniques</vt:lpstr>
      <vt:lpstr>Needs to combine multiple techniques</vt:lpstr>
      <vt:lpstr>experimental test conditions</vt:lpstr>
      <vt:lpstr>Example of Spray morphology</vt:lpstr>
      <vt:lpstr>Near field images</vt:lpstr>
      <vt:lpstr>PowerPoint プレゼンテーション</vt:lpstr>
      <vt:lpstr>PowerPoint プレゼンテーション</vt:lpstr>
      <vt:lpstr>Droplet sizing, distribution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Liquid Ammonia injection</vt:lpstr>
      <vt:lpstr>Discharge coefficient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Utkarsha Sugriv Sonawane</dc:creator>
  <cp:lastModifiedBy>7M</cp:lastModifiedBy>
  <cp:revision>31</cp:revision>
  <dcterms:created xsi:type="dcterms:W3CDTF">2025-11-04T08:55:44Z</dcterms:created>
  <dcterms:modified xsi:type="dcterms:W3CDTF">2025-12-14T08:33:27Z</dcterms:modified>
</cp:coreProperties>
</file>