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drawings/drawing3.xml" ContentType="application/vnd.openxmlformats-officedocument.drawingml.chartshapes+xml"/>
  <Override PartName="/ppt/notesSlides/notesSlide14.xml" ContentType="application/vnd.openxmlformats-officedocument.presentationml.notesSlide+xml"/>
  <Override PartName="/ppt/charts/chart5.xml" ContentType="application/vnd.openxmlformats-officedocument.drawingml.chart+xml"/>
  <Override PartName="/ppt/drawings/drawing4.xml" ContentType="application/vnd.openxmlformats-officedocument.drawingml.chartshapes+xml"/>
  <Override PartName="/ppt/charts/chart6.xml" ContentType="application/vnd.openxmlformats-officedocument.drawingml.chart+xml"/>
  <Override PartName="/ppt/drawings/drawing5.xml" ContentType="application/vnd.openxmlformats-officedocument.drawingml.chartshapes+xml"/>
  <Override PartName="/ppt/charts/chart7.xml" ContentType="application/vnd.openxmlformats-officedocument.drawingml.chart+xml"/>
  <Override PartName="/ppt/drawings/drawing6.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 id="2147484230" r:id="rId2"/>
    <p:sldMasterId id="2147484245" r:id="rId3"/>
    <p:sldMasterId id="2147484260" r:id="rId4"/>
    <p:sldMasterId id="2147484271" r:id="rId5"/>
  </p:sldMasterIdLst>
  <p:notesMasterIdLst>
    <p:notesMasterId r:id="rId106"/>
  </p:notesMasterIdLst>
  <p:handoutMasterIdLst>
    <p:handoutMasterId r:id="rId107"/>
  </p:handoutMasterIdLst>
  <p:sldIdLst>
    <p:sldId id="492" r:id="rId6"/>
    <p:sldId id="2656" r:id="rId7"/>
    <p:sldId id="2657" r:id="rId8"/>
    <p:sldId id="2690" r:id="rId9"/>
    <p:sldId id="2614" r:id="rId10"/>
    <p:sldId id="2750" r:id="rId11"/>
    <p:sldId id="2719" r:id="rId12"/>
    <p:sldId id="2658" r:id="rId13"/>
    <p:sldId id="2626" r:id="rId14"/>
    <p:sldId id="2661" r:id="rId15"/>
    <p:sldId id="2659" r:id="rId16"/>
    <p:sldId id="2714" r:id="rId17"/>
    <p:sldId id="2696" r:id="rId18"/>
    <p:sldId id="2716" r:id="rId19"/>
    <p:sldId id="2680" r:id="rId20"/>
    <p:sldId id="2743" r:id="rId21"/>
    <p:sldId id="294" r:id="rId22"/>
    <p:sldId id="296" r:id="rId23"/>
    <p:sldId id="297" r:id="rId24"/>
    <p:sldId id="298" r:id="rId25"/>
    <p:sldId id="302" r:id="rId26"/>
    <p:sldId id="2745" r:id="rId27"/>
    <p:sldId id="2777" r:id="rId28"/>
    <p:sldId id="2778" r:id="rId29"/>
    <p:sldId id="2742" r:id="rId30"/>
    <p:sldId id="2746" r:id="rId31"/>
    <p:sldId id="2747" r:id="rId32"/>
    <p:sldId id="2765" r:id="rId33"/>
    <p:sldId id="2753" r:id="rId34"/>
    <p:sldId id="2754" r:id="rId35"/>
    <p:sldId id="2755" r:id="rId36"/>
    <p:sldId id="2756" r:id="rId37"/>
    <p:sldId id="2757" r:id="rId38"/>
    <p:sldId id="2758" r:id="rId39"/>
    <p:sldId id="2759" r:id="rId40"/>
    <p:sldId id="2760" r:id="rId41"/>
    <p:sldId id="2761" r:id="rId42"/>
    <p:sldId id="2762" r:id="rId43"/>
    <p:sldId id="2763" r:id="rId44"/>
    <p:sldId id="2764" r:id="rId45"/>
    <p:sldId id="2675" r:id="rId46"/>
    <p:sldId id="2693" r:id="rId47"/>
    <p:sldId id="2744" r:id="rId48"/>
    <p:sldId id="2773" r:id="rId49"/>
    <p:sldId id="2694" r:id="rId50"/>
    <p:sldId id="2677" r:id="rId51"/>
    <p:sldId id="2669" r:id="rId52"/>
    <p:sldId id="2774" r:id="rId53"/>
    <p:sldId id="2670" r:id="rId54"/>
    <p:sldId id="258" r:id="rId55"/>
    <p:sldId id="257" r:id="rId56"/>
    <p:sldId id="2718" r:id="rId57"/>
    <p:sldId id="675" r:id="rId58"/>
    <p:sldId id="2709" r:id="rId59"/>
    <p:sldId id="2741" r:id="rId60"/>
    <p:sldId id="2710" r:id="rId61"/>
    <p:sldId id="2712" r:id="rId62"/>
    <p:sldId id="311" r:id="rId63"/>
    <p:sldId id="2713" r:id="rId64"/>
    <p:sldId id="2686" r:id="rId65"/>
    <p:sldId id="2770" r:id="rId66"/>
    <p:sldId id="2681" r:id="rId67"/>
    <p:sldId id="2775" r:id="rId68"/>
    <p:sldId id="2752" r:id="rId69"/>
    <p:sldId id="2737" r:id="rId70"/>
    <p:sldId id="2724" r:id="rId71"/>
    <p:sldId id="2766" r:id="rId72"/>
    <p:sldId id="2720" r:id="rId73"/>
    <p:sldId id="2740" r:id="rId74"/>
    <p:sldId id="2723" r:id="rId75"/>
    <p:sldId id="2767" r:id="rId76"/>
    <p:sldId id="2726" r:id="rId77"/>
    <p:sldId id="2768" r:id="rId78"/>
    <p:sldId id="2769" r:id="rId79"/>
    <p:sldId id="2732" r:id="rId80"/>
    <p:sldId id="2733" r:id="rId81"/>
    <p:sldId id="2748" r:id="rId82"/>
    <p:sldId id="2749" r:id="rId83"/>
    <p:sldId id="2771" r:id="rId84"/>
    <p:sldId id="2772" r:id="rId85"/>
    <p:sldId id="2671" r:id="rId86"/>
    <p:sldId id="2776" r:id="rId87"/>
    <p:sldId id="2667" r:id="rId88"/>
    <p:sldId id="2687" r:id="rId89"/>
    <p:sldId id="2683" r:id="rId90"/>
    <p:sldId id="2684" r:id="rId91"/>
    <p:sldId id="2707" r:id="rId92"/>
    <p:sldId id="2699" r:id="rId93"/>
    <p:sldId id="2701" r:id="rId94"/>
    <p:sldId id="2705" r:id="rId95"/>
    <p:sldId id="2702" r:id="rId96"/>
    <p:sldId id="2706" r:id="rId97"/>
    <p:sldId id="2703" r:id="rId98"/>
    <p:sldId id="2697" r:id="rId99"/>
    <p:sldId id="2676" r:id="rId100"/>
    <p:sldId id="2663" r:id="rId101"/>
    <p:sldId id="2682" r:id="rId102"/>
    <p:sldId id="2672" r:id="rId103"/>
    <p:sldId id="2665" r:id="rId104"/>
    <p:sldId id="2674" r:id="rId105"/>
  </p:sldIdLst>
  <p:sldSz cx="12192000" cy="6858000"/>
  <p:notesSz cx="6794500" cy="9906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23941882-8053-4819-BFE5-147CF965D8B9}">
          <p14:sldIdLst>
            <p14:sldId id="492"/>
            <p14:sldId id="2656"/>
            <p14:sldId id="2657"/>
            <p14:sldId id="2690"/>
            <p14:sldId id="2614"/>
            <p14:sldId id="2750"/>
            <p14:sldId id="2719"/>
            <p14:sldId id="2658"/>
          </p14:sldIdLst>
        </p14:section>
        <p14:section name="Main messages from ECN9" id="{426D4599-9D28-4A53-96E1-7A7F613E358B}">
          <p14:sldIdLst>
            <p14:sldId id="2626"/>
            <p14:sldId id="2661"/>
            <p14:sldId id="2659"/>
            <p14:sldId id="2714"/>
            <p14:sldId id="2696"/>
            <p14:sldId id="2716"/>
          </p14:sldIdLst>
        </p14:section>
        <p14:section name="A closer Look inside the Cell" id="{0698D09D-6377-4C1E-82C5-0077C2C02A18}">
          <p14:sldIdLst>
            <p14:sldId id="2680"/>
            <p14:sldId id="2743"/>
            <p14:sldId id="294"/>
            <p14:sldId id="296"/>
            <p14:sldId id="297"/>
            <p14:sldId id="298"/>
            <p14:sldId id="302"/>
            <p14:sldId id="2745"/>
            <p14:sldId id="2777"/>
            <p14:sldId id="2778"/>
            <p14:sldId id="2742"/>
            <p14:sldId id="2746"/>
            <p14:sldId id="2747"/>
            <p14:sldId id="2765"/>
            <p14:sldId id="2753"/>
            <p14:sldId id="2754"/>
            <p14:sldId id="2755"/>
            <p14:sldId id="2756"/>
            <p14:sldId id="2757"/>
            <p14:sldId id="2758"/>
            <p14:sldId id="2759"/>
            <p14:sldId id="2760"/>
            <p14:sldId id="2761"/>
            <p14:sldId id="2762"/>
            <p14:sldId id="2763"/>
            <p14:sldId id="2764"/>
          </p14:sldIdLst>
        </p14:section>
        <p14:section name="Chemical composition" id="{BA32F456-06BE-4B4A-885C-27F570172AF3}">
          <p14:sldIdLst>
            <p14:sldId id="2675"/>
            <p14:sldId id="2693"/>
            <p14:sldId id="2744"/>
          </p14:sldIdLst>
        </p14:section>
        <p14:section name="Cell Reactivity" id="{CF22734F-FC99-4FF2-BA3E-A0CEC1BD2CE5}">
          <p14:sldIdLst>
            <p14:sldId id="2773"/>
            <p14:sldId id="2694"/>
            <p14:sldId id="2677"/>
            <p14:sldId id="2669"/>
          </p14:sldIdLst>
        </p14:section>
        <p14:section name="CID activation and Venting" id="{8973F2BB-7075-478C-ABE3-7C315B52CB0B}">
          <p14:sldIdLst>
            <p14:sldId id="2774"/>
            <p14:sldId id="2670"/>
            <p14:sldId id="258"/>
            <p14:sldId id="257"/>
            <p14:sldId id="2718"/>
            <p14:sldId id="675"/>
            <p14:sldId id="2709"/>
            <p14:sldId id="2741"/>
            <p14:sldId id="2710"/>
            <p14:sldId id="2712"/>
            <p14:sldId id="311"/>
          </p14:sldIdLst>
        </p14:section>
        <p14:section name="Thermal runaway" id="{A2ACD0BF-A26B-4E0B-B547-C74693ECB6B7}">
          <p14:sldIdLst>
            <p14:sldId id="2713"/>
            <p14:sldId id="2686"/>
            <p14:sldId id="2770"/>
            <p14:sldId id="2681"/>
          </p14:sldIdLst>
        </p14:section>
        <p14:section name="Battery species production and venting" id="{69D691EC-5867-445F-981F-03E1D3EAF4CE}">
          <p14:sldIdLst>
            <p14:sldId id="2775"/>
            <p14:sldId id="2752"/>
            <p14:sldId id="2737"/>
            <p14:sldId id="2724"/>
            <p14:sldId id="2766"/>
            <p14:sldId id="2720"/>
            <p14:sldId id="2740"/>
            <p14:sldId id="2723"/>
            <p14:sldId id="2767"/>
            <p14:sldId id="2726"/>
            <p14:sldId id="2768"/>
            <p14:sldId id="2769"/>
            <p14:sldId id="2732"/>
            <p14:sldId id="2733"/>
            <p14:sldId id="2748"/>
            <p14:sldId id="2749"/>
            <p14:sldId id="2771"/>
            <p14:sldId id="2772"/>
            <p14:sldId id="2671"/>
          </p14:sldIdLst>
        </p14:section>
        <p14:section name="To go further : TR from localizd spots" id="{8D5B9470-D1B5-41B8-9694-5D810978EE13}">
          <p14:sldIdLst>
            <p14:sldId id="2776"/>
            <p14:sldId id="2667"/>
          </p14:sldIdLst>
        </p14:section>
        <p14:section name="Future directions" id="{DE2CF580-4F8F-4808-B2C7-C3941C375DAD}">
          <p14:sldIdLst>
            <p14:sldId id="2687"/>
          </p14:sldIdLst>
        </p14:section>
        <p14:section name="Backup / notes" id="{7BE1F500-B33C-4410-B5AA-3CC9A07103C4}">
          <p14:sldIdLst>
            <p14:sldId id="2683"/>
            <p14:sldId id="2684"/>
            <p14:sldId id="2707"/>
            <p14:sldId id="2699"/>
            <p14:sldId id="2701"/>
            <p14:sldId id="2705"/>
            <p14:sldId id="2702"/>
            <p14:sldId id="2706"/>
            <p14:sldId id="2703"/>
            <p14:sldId id="2697"/>
            <p14:sldId id="2676"/>
            <p14:sldId id="2663"/>
            <p14:sldId id="2682"/>
            <p14:sldId id="2672"/>
            <p14:sldId id="2665"/>
            <p14:sldId id="267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BURLOT-FERRE Nadine" initials="BN" lastIdx="2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F18B28"/>
    <a:srgbClr val="FFFFFF"/>
    <a:srgbClr val="FF0000"/>
    <a:srgbClr val="006AB3"/>
    <a:srgbClr val="0070C0"/>
    <a:srgbClr val="FF0066"/>
    <a:srgbClr val="006AB2"/>
    <a:srgbClr val="9DC3E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4" autoAdjust="0"/>
    <p:restoredTop sz="93304" autoAdjust="0"/>
  </p:normalViewPr>
  <p:slideViewPr>
    <p:cSldViewPr snapToGrid="0">
      <p:cViewPr varScale="1">
        <p:scale>
          <a:sx n="58" d="100"/>
          <a:sy n="58" d="100"/>
        </p:scale>
        <p:origin x="836" y="36"/>
      </p:cViewPr>
      <p:guideLst>
        <p:guide orient="horz" pos="2160"/>
        <p:guide pos="3840"/>
      </p:guideLst>
    </p:cSldViewPr>
  </p:slideViewPr>
  <p:outlineViewPr>
    <p:cViewPr>
      <p:scale>
        <a:sx n="33" d="100"/>
        <a:sy n="33" d="100"/>
      </p:scale>
      <p:origin x="0" y="-15582"/>
    </p:cViewPr>
  </p:outlineViewPr>
  <p:notesTextViewPr>
    <p:cViewPr>
      <p:scale>
        <a:sx n="3" d="2"/>
        <a:sy n="3" d="2"/>
      </p:scale>
      <p:origin x="0" y="0"/>
    </p:cViewPr>
  </p:notesTextViewPr>
  <p:sorterViewPr>
    <p:cViewPr>
      <p:scale>
        <a:sx n="76" d="100"/>
        <a:sy n="76" d="100"/>
      </p:scale>
      <p:origin x="0" y="-20100"/>
    </p:cViewPr>
  </p:sorterViewPr>
  <p:notesViewPr>
    <p:cSldViewPr snapToGrid="0">
      <p:cViewPr varScale="1">
        <p:scale>
          <a:sx n="80" d="100"/>
          <a:sy n="80" d="100"/>
        </p:scale>
        <p:origin x="2814"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handoutMaster" Target="handoutMasters/handout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oleObject" Target="file:///\\sc1a\w$\batPhys\ei_test_LG_IFP_0402.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sc1a\w$\batPhys\ei_test_LG_IFP_0402.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sc1a\w$\batPhys\ei_test_LG_IFP_v2.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sc1a\w$\batPhys\ei_LG_IFP_0312.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sc1a\w$\batPhys\Copy%20of%20Copy%20of%20ei_test_LG_IFP_0418.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risroy\Downloads\Copy%20of%20ei_test_LG_IFP_0415.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cv166\Desktop\ei_test_LG_IFP_0227%20(Autosav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marker>
            <c:symbol val="square"/>
            <c:size val="5"/>
            <c:spPr>
              <a:noFill/>
            </c:spPr>
          </c:marker>
          <c:dLbls>
            <c:delete val="1"/>
          </c:dLbls>
          <c:errBars>
            <c:errDir val="x"/>
            <c:errBarType val="plus"/>
            <c:errValType val="cust"/>
            <c:noEndCap val="0"/>
            <c:plus>
              <c:numRef>
                <c:f>'IF8'!$GO$44:$GO$74</c:f>
                <c:numCache>
                  <c:formatCode>General</c:formatCode>
                  <c:ptCount val="31"/>
                  <c:pt idx="0">
                    <c:v>2.8E-3</c:v>
                  </c:pt>
                  <c:pt idx="1">
                    <c:v>2.8E-3</c:v>
                  </c:pt>
                  <c:pt idx="2">
                    <c:v>2.8E-3</c:v>
                  </c:pt>
                  <c:pt idx="3">
                    <c:v>2.8E-3</c:v>
                  </c:pt>
                  <c:pt idx="4">
                    <c:v>2.8E-3</c:v>
                  </c:pt>
                  <c:pt idx="5">
                    <c:v>3.0000000000000001E-3</c:v>
                  </c:pt>
                  <c:pt idx="6">
                    <c:v>3.5000000000000001E-3</c:v>
                  </c:pt>
                  <c:pt idx="7">
                    <c:v>3.8E-3</c:v>
                  </c:pt>
                  <c:pt idx="8">
                    <c:v>2.5000000000000001E-3</c:v>
                  </c:pt>
                  <c:pt idx="9">
                    <c:v>1.9E-3</c:v>
                  </c:pt>
                  <c:pt idx="10">
                    <c:v>1E-3</c:v>
                  </c:pt>
                  <c:pt idx="11">
                    <c:v>1E-3</c:v>
                  </c:pt>
                  <c:pt idx="12">
                    <c:v>8.0000000000000004E-4</c:v>
                  </c:pt>
                  <c:pt idx="13">
                    <c:v>8.0000000000000004E-4</c:v>
                  </c:pt>
                  <c:pt idx="14">
                    <c:v>5.9999999999999995E-4</c:v>
                  </c:pt>
                  <c:pt idx="15">
                    <c:v>5.9999999999999995E-4</c:v>
                  </c:pt>
                  <c:pt idx="16">
                    <c:v>4.0000000000000002E-4</c:v>
                  </c:pt>
                  <c:pt idx="17">
                    <c:v>2.0000000000000001E-4</c:v>
                  </c:pt>
                  <c:pt idx="18">
                    <c:v>1E-4</c:v>
                  </c:pt>
                  <c:pt idx="19">
                    <c:v>0</c:v>
                  </c:pt>
                  <c:pt idx="20">
                    <c:v>8.0000000000000004E-4</c:v>
                  </c:pt>
                  <c:pt idx="21">
                    <c:v>1.5E-3</c:v>
                  </c:pt>
                  <c:pt idx="22">
                    <c:v>2E-3</c:v>
                  </c:pt>
                  <c:pt idx="23">
                    <c:v>2E-3</c:v>
                  </c:pt>
                  <c:pt idx="24">
                    <c:v>2.5000000000000001E-3</c:v>
                  </c:pt>
                  <c:pt idx="25">
                    <c:v>2.8E-3</c:v>
                  </c:pt>
                  <c:pt idx="26">
                    <c:v>2.8999999999999998E-3</c:v>
                  </c:pt>
                  <c:pt idx="27">
                    <c:v>3.0000000000000001E-3</c:v>
                  </c:pt>
                  <c:pt idx="28">
                    <c:v>3.5000000000000001E-3</c:v>
                  </c:pt>
                  <c:pt idx="29">
                    <c:v>3.8E-3</c:v>
                  </c:pt>
                  <c:pt idx="30">
                    <c:v>3.8E-3</c:v>
                  </c:pt>
                </c:numCache>
              </c:numRef>
            </c:plus>
            <c:minus>
              <c:numRef>
                <c:f>'IF8'!$GO$44:$GO$74</c:f>
                <c:numCache>
                  <c:formatCode>General</c:formatCode>
                  <c:ptCount val="31"/>
                  <c:pt idx="0">
                    <c:v>2.8E-3</c:v>
                  </c:pt>
                  <c:pt idx="1">
                    <c:v>2.8E-3</c:v>
                  </c:pt>
                  <c:pt idx="2">
                    <c:v>2.8E-3</c:v>
                  </c:pt>
                  <c:pt idx="3">
                    <c:v>2.8E-3</c:v>
                  </c:pt>
                  <c:pt idx="4">
                    <c:v>2.8E-3</c:v>
                  </c:pt>
                  <c:pt idx="5">
                    <c:v>3.0000000000000001E-3</c:v>
                  </c:pt>
                  <c:pt idx="6">
                    <c:v>3.5000000000000001E-3</c:v>
                  </c:pt>
                  <c:pt idx="7">
                    <c:v>3.8E-3</c:v>
                  </c:pt>
                  <c:pt idx="8">
                    <c:v>2.5000000000000001E-3</c:v>
                  </c:pt>
                  <c:pt idx="9">
                    <c:v>1.9E-3</c:v>
                  </c:pt>
                  <c:pt idx="10">
                    <c:v>1E-3</c:v>
                  </c:pt>
                  <c:pt idx="11">
                    <c:v>1E-3</c:v>
                  </c:pt>
                  <c:pt idx="12">
                    <c:v>8.0000000000000004E-4</c:v>
                  </c:pt>
                  <c:pt idx="13">
                    <c:v>8.0000000000000004E-4</c:v>
                  </c:pt>
                  <c:pt idx="14">
                    <c:v>5.9999999999999995E-4</c:v>
                  </c:pt>
                  <c:pt idx="15">
                    <c:v>5.9999999999999995E-4</c:v>
                  </c:pt>
                  <c:pt idx="16">
                    <c:v>4.0000000000000002E-4</c:v>
                  </c:pt>
                  <c:pt idx="17">
                    <c:v>2.0000000000000001E-4</c:v>
                  </c:pt>
                  <c:pt idx="18">
                    <c:v>1E-4</c:v>
                  </c:pt>
                  <c:pt idx="19">
                    <c:v>0</c:v>
                  </c:pt>
                  <c:pt idx="20">
                    <c:v>8.0000000000000004E-4</c:v>
                  </c:pt>
                  <c:pt idx="21">
                    <c:v>1.5E-3</c:v>
                  </c:pt>
                  <c:pt idx="22">
                    <c:v>2E-3</c:v>
                  </c:pt>
                  <c:pt idx="23">
                    <c:v>2E-3</c:v>
                  </c:pt>
                  <c:pt idx="24">
                    <c:v>2.5000000000000001E-3</c:v>
                  </c:pt>
                  <c:pt idx="25">
                    <c:v>2.8E-3</c:v>
                  </c:pt>
                  <c:pt idx="26">
                    <c:v>2.8999999999999998E-3</c:v>
                  </c:pt>
                  <c:pt idx="27">
                    <c:v>3.0000000000000001E-3</c:v>
                  </c:pt>
                  <c:pt idx="28">
                    <c:v>3.5000000000000001E-3</c:v>
                  </c:pt>
                  <c:pt idx="29">
                    <c:v>3.8E-3</c:v>
                  </c:pt>
                  <c:pt idx="30">
                    <c:v>3.8E-3</c:v>
                  </c:pt>
                </c:numCache>
              </c:numRef>
            </c:minus>
          </c:errBars>
          <c:errBars>
            <c:errDir val="y"/>
            <c:errBarType val="both"/>
            <c:errValType val="fixedVal"/>
            <c:noEndCap val="0"/>
            <c:val val="0"/>
          </c:errBars>
          <c:xVal>
            <c:numRef>
              <c:f>'IF8'!$GM$44:$GM$74</c:f>
              <c:numCache>
                <c:formatCode>0.00E+00</c:formatCode>
                <c:ptCount val="31"/>
                <c:pt idx="0">
                  <c:v>9.4528704881667994E-2</c:v>
                </c:pt>
                <c:pt idx="1">
                  <c:v>9.1215185821056297E-2</c:v>
                </c:pt>
                <c:pt idx="2">
                  <c:v>8.9391097426414406E-2</c:v>
                </c:pt>
                <c:pt idx="3">
                  <c:v>8.8469408452510806E-2</c:v>
                </c:pt>
                <c:pt idx="4">
                  <c:v>8.80763605237007E-2</c:v>
                </c:pt>
                <c:pt idx="5">
                  <c:v>8.80190655589103E-2</c:v>
                </c:pt>
                <c:pt idx="6">
                  <c:v>8.8186897337436607E-2</c:v>
                </c:pt>
                <c:pt idx="7">
                  <c:v>8.8479742407798698E-2</c:v>
                </c:pt>
                <c:pt idx="8">
                  <c:v>8.88514444231987E-2</c:v>
                </c:pt>
                <c:pt idx="9">
                  <c:v>8.92789736390113E-2</c:v>
                </c:pt>
                <c:pt idx="10">
                  <c:v>8.9725755155086503E-2</c:v>
                </c:pt>
                <c:pt idx="11">
                  <c:v>9.0193137526512104E-2</c:v>
                </c:pt>
                <c:pt idx="12">
                  <c:v>9.0668588876724202E-2</c:v>
                </c:pt>
                <c:pt idx="13">
                  <c:v>9.11415144801139E-2</c:v>
                </c:pt>
                <c:pt idx="14">
                  <c:v>9.1598294675350106E-2</c:v>
                </c:pt>
                <c:pt idx="15">
                  <c:v>9.2036768794059698E-2</c:v>
                </c:pt>
                <c:pt idx="16">
                  <c:v>9.2473000288009602E-2</c:v>
                </c:pt>
                <c:pt idx="17">
                  <c:v>9.2879384756088201E-2</c:v>
                </c:pt>
                <c:pt idx="18">
                  <c:v>9.3270383775234195E-2</c:v>
                </c:pt>
                <c:pt idx="19">
                  <c:v>9.3622617423534296E-2</c:v>
                </c:pt>
                <c:pt idx="20">
                  <c:v>9.3906275928020394E-2</c:v>
                </c:pt>
                <c:pt idx="21">
                  <c:v>9.4175398349761894E-2</c:v>
                </c:pt>
                <c:pt idx="22">
                  <c:v>9.4372451305389404E-2</c:v>
                </c:pt>
                <c:pt idx="23">
                  <c:v>9.4557166099548298E-2</c:v>
                </c:pt>
                <c:pt idx="24">
                  <c:v>9.4716668128967202E-2</c:v>
                </c:pt>
                <c:pt idx="25">
                  <c:v>9.4858974218368503E-2</c:v>
                </c:pt>
                <c:pt idx="26">
                  <c:v>9.5020055770873996E-2</c:v>
                </c:pt>
                <c:pt idx="27">
                  <c:v>9.5204800367355305E-2</c:v>
                </c:pt>
                <c:pt idx="28">
                  <c:v>9.53994020819664E-2</c:v>
                </c:pt>
                <c:pt idx="29">
                  <c:v>9.5618262887000996E-2</c:v>
                </c:pt>
                <c:pt idx="30">
                  <c:v>9.5888704061508095E-2</c:v>
                </c:pt>
              </c:numCache>
            </c:numRef>
          </c:xVal>
          <c:yVal>
            <c:numRef>
              <c:f>'IF8'!$GN$44:$GN$74</c:f>
              <c:numCache>
                <c:formatCode>0.00E+00</c:formatCode>
                <c:ptCount val="31"/>
                <c:pt idx="0">
                  <c:v>-4.1041221469640697E-2</c:v>
                </c:pt>
                <c:pt idx="1">
                  <c:v>-2.87535991519689E-2</c:v>
                </c:pt>
                <c:pt idx="2">
                  <c:v>-1.9827894866466501E-2</c:v>
                </c:pt>
                <c:pt idx="3">
                  <c:v>-1.3398473151028101E-2</c:v>
                </c:pt>
                <c:pt idx="4">
                  <c:v>-8.8169993832707405E-3</c:v>
                </c:pt>
                <c:pt idx="5">
                  <c:v>-5.5715069174766497E-3</c:v>
                </c:pt>
                <c:pt idx="6">
                  <c:v>-3.2954432535916502E-3</c:v>
                </c:pt>
                <c:pt idx="7">
                  <c:v>-1.6581882955506401E-3</c:v>
                </c:pt>
                <c:pt idx="8">
                  <c:v>-5.3484004456549796E-4</c:v>
                </c:pt>
                <c:pt idx="9">
                  <c:v>2.4294036848004899E-4</c:v>
                </c:pt>
                <c:pt idx="10">
                  <c:v>7.6839764369651599E-4</c:v>
                </c:pt>
                <c:pt idx="11">
                  <c:v>1.12325383815914E-3</c:v>
                </c:pt>
                <c:pt idx="12">
                  <c:v>1.3518268242478299E-3</c:v>
                </c:pt>
                <c:pt idx="13">
                  <c:v>1.4667903305962599E-3</c:v>
                </c:pt>
                <c:pt idx="14">
                  <c:v>1.5427317703142699E-3</c:v>
                </c:pt>
                <c:pt idx="15">
                  <c:v>1.5487527707591601E-3</c:v>
                </c:pt>
                <c:pt idx="16">
                  <c:v>1.52221007738262E-3</c:v>
                </c:pt>
                <c:pt idx="17">
                  <c:v>1.4709263341501301E-3</c:v>
                </c:pt>
                <c:pt idx="18">
                  <c:v>1.3900927733629901E-3</c:v>
                </c:pt>
                <c:pt idx="19">
                  <c:v>1.2756683863699399E-3</c:v>
                </c:pt>
                <c:pt idx="20">
                  <c:v>1.1429113801568701E-3</c:v>
                </c:pt>
                <c:pt idx="21">
                  <c:v>1.02400570176541E-3</c:v>
                </c:pt>
                <c:pt idx="22">
                  <c:v>9.3244900926947496E-4</c:v>
                </c:pt>
                <c:pt idx="23">
                  <c:v>8.6780072888359395E-4</c:v>
                </c:pt>
                <c:pt idx="24">
                  <c:v>8.6298905080184297E-4</c:v>
                </c:pt>
                <c:pt idx="25">
                  <c:v>8.8696455350145698E-4</c:v>
                </c:pt>
                <c:pt idx="26">
                  <c:v>9.37438744585961E-4</c:v>
                </c:pt>
                <c:pt idx="27">
                  <c:v>1.0531045263633099E-3</c:v>
                </c:pt>
                <c:pt idx="28">
                  <c:v>1.22661958448588E-3</c:v>
                </c:pt>
                <c:pt idx="29">
                  <c:v>1.45061512012034E-3</c:v>
                </c:pt>
                <c:pt idx="30">
                  <c:v>1.7301372718065899E-3</c:v>
                </c:pt>
              </c:numCache>
            </c:numRef>
          </c:yVal>
          <c:smooth val="1"/>
          <c:extLst>
            <c:ext xmlns:c16="http://schemas.microsoft.com/office/drawing/2014/chart" uri="{C3380CC4-5D6E-409C-BE32-E72D297353CC}">
              <c16:uniqueId val="{00000000-9BAC-4B1C-821D-316F867983D8}"/>
            </c:ext>
          </c:extLst>
        </c:ser>
        <c:dLbls>
          <c:dLblPos val="t"/>
          <c:showLegendKey val="0"/>
          <c:showVal val="1"/>
          <c:showCatName val="0"/>
          <c:showSerName val="0"/>
          <c:showPercent val="0"/>
          <c:showBubbleSize val="0"/>
        </c:dLbls>
        <c:axId val="755674536"/>
        <c:axId val="755676504"/>
      </c:scatterChart>
      <c:valAx>
        <c:axId val="755674536"/>
        <c:scaling>
          <c:orientation val="minMax"/>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dirty="0"/>
                  <a:t>Re(Z)</a:t>
                </a:r>
              </a:p>
            </c:rich>
          </c:tx>
          <c:layout>
            <c:manualLayout>
              <c:xMode val="edge"/>
              <c:yMode val="edge"/>
              <c:x val="0.52078977960912731"/>
              <c:y val="0.9173199402328126"/>
            </c:manualLayout>
          </c:layout>
          <c:overlay val="0"/>
        </c:title>
        <c:numFmt formatCode="0.00E+00"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5676504"/>
        <c:crosses val="autoZero"/>
        <c:crossBetween val="midCat"/>
        <c:majorUnit val="1.0000000000000002E-2"/>
        <c:minorUnit val="2.5000000000000005E-3"/>
      </c:valAx>
      <c:valAx>
        <c:axId val="755676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dirty="0" err="1"/>
                  <a:t>Im</a:t>
                </a:r>
                <a:r>
                  <a:rPr lang="en-US" dirty="0"/>
                  <a:t>(Z)</a:t>
                </a:r>
              </a:p>
            </c:rich>
          </c:tx>
          <c:layout/>
          <c:overlay val="0"/>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5674536"/>
        <c:crosses val="autoZero"/>
        <c:crossBetween val="midCat"/>
        <c:majorUnit val="1.0000000000000002E-2"/>
      </c:valAx>
    </c:plotArea>
    <c:plotVisOnly val="1"/>
    <c:dispBlanksAs val="gap"/>
    <c:showDLblsOverMax val="0"/>
  </c:chart>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94939824535966"/>
          <c:y val="4.9069623881778761E-2"/>
          <c:w val="0.67745647070541581"/>
          <c:h val="0.79813511652326707"/>
        </c:manualLayout>
      </c:layout>
      <c:scatterChart>
        <c:scatterStyle val="smoothMarker"/>
        <c:varyColors val="0"/>
        <c:ser>
          <c:idx val="0"/>
          <c:order val="0"/>
          <c:spPr>
            <a:ln w="19050" cap="rnd">
              <a:solidFill>
                <a:schemeClr val="accent1"/>
              </a:solidFill>
              <a:round/>
            </a:ln>
            <a:effectLst/>
          </c:spPr>
          <c:marker>
            <c:symbol val="circle"/>
            <c:size val="5"/>
            <c:spPr>
              <a:noFill/>
              <a:ln w="9525">
                <a:solidFill>
                  <a:schemeClr val="accent1"/>
                </a:solidFill>
              </a:ln>
              <a:effectLst/>
            </c:spPr>
          </c:marker>
          <c:errBars>
            <c:errDir val="x"/>
            <c:errBarType val="plus"/>
            <c:errValType val="cust"/>
            <c:noEndCap val="0"/>
            <c:plus>
              <c:numRef>
                <c:f>'IF8'!$FB$36:$FB$66</c:f>
                <c:numCache>
                  <c:formatCode>General</c:formatCode>
                  <c:ptCount val="31"/>
                  <c:pt idx="0">
                    <c:v>3.0000000000000001E-3</c:v>
                  </c:pt>
                  <c:pt idx="1">
                    <c:v>3.0000000000000001E-3</c:v>
                  </c:pt>
                  <c:pt idx="2">
                    <c:v>3.0000000000000001E-3</c:v>
                  </c:pt>
                  <c:pt idx="3">
                    <c:v>3.0000000000000001E-3</c:v>
                  </c:pt>
                  <c:pt idx="4">
                    <c:v>3.0000000000000001E-3</c:v>
                  </c:pt>
                  <c:pt idx="5">
                    <c:v>3.3E-3</c:v>
                  </c:pt>
                  <c:pt idx="6">
                    <c:v>3.5000000000000001E-3</c:v>
                  </c:pt>
                  <c:pt idx="7">
                    <c:v>4.0000000000000001E-3</c:v>
                  </c:pt>
                  <c:pt idx="8">
                    <c:v>5.0000000000000001E-3</c:v>
                  </c:pt>
                  <c:pt idx="9">
                    <c:v>6.0000000000000001E-3</c:v>
                  </c:pt>
                  <c:pt idx="10">
                    <c:v>6.0000000000000001E-3</c:v>
                  </c:pt>
                  <c:pt idx="11">
                    <c:v>6.0000000000000001E-3</c:v>
                  </c:pt>
                  <c:pt idx="12">
                    <c:v>6.0000000000000001E-3</c:v>
                  </c:pt>
                  <c:pt idx="13">
                    <c:v>6.0000000000000001E-3</c:v>
                  </c:pt>
                  <c:pt idx="14">
                    <c:v>6.0000000000000001E-3</c:v>
                  </c:pt>
                  <c:pt idx="15">
                    <c:v>6.0000000000000001E-3</c:v>
                  </c:pt>
                  <c:pt idx="16">
                    <c:v>6.0000000000000001E-3</c:v>
                  </c:pt>
                  <c:pt idx="17">
                    <c:v>6.0000000000000001E-3</c:v>
                  </c:pt>
                  <c:pt idx="18">
                    <c:v>6.0000000000000001E-3</c:v>
                  </c:pt>
                  <c:pt idx="19">
                    <c:v>6.0000000000000001E-3</c:v>
                  </c:pt>
                  <c:pt idx="20">
                    <c:v>6.0000000000000001E-3</c:v>
                  </c:pt>
                  <c:pt idx="21">
                    <c:v>6.0000000000000001E-3</c:v>
                  </c:pt>
                  <c:pt idx="22">
                    <c:v>6.4000000000000003E-3</c:v>
                  </c:pt>
                  <c:pt idx="23">
                    <c:v>6.4000000000000003E-3</c:v>
                  </c:pt>
                  <c:pt idx="24">
                    <c:v>6.4000000000000003E-3</c:v>
                  </c:pt>
                  <c:pt idx="25">
                    <c:v>6.4000000000000003E-3</c:v>
                  </c:pt>
                  <c:pt idx="26">
                    <c:v>6.4000000000000003E-3</c:v>
                  </c:pt>
                  <c:pt idx="27">
                    <c:v>6.4000000000000003E-3</c:v>
                  </c:pt>
                  <c:pt idx="28">
                    <c:v>6.4999999999999997E-3</c:v>
                  </c:pt>
                  <c:pt idx="29">
                    <c:v>6.4999999999999997E-3</c:v>
                  </c:pt>
                  <c:pt idx="30">
                    <c:v>6.4999999999999997E-3</c:v>
                  </c:pt>
                </c:numCache>
              </c:numRef>
            </c:plus>
            <c:minus>
              <c:numRef>
                <c:f>'IF8'!$FB$36:$FB$66</c:f>
                <c:numCache>
                  <c:formatCode>General</c:formatCode>
                  <c:ptCount val="31"/>
                  <c:pt idx="0">
                    <c:v>3.0000000000000001E-3</c:v>
                  </c:pt>
                  <c:pt idx="1">
                    <c:v>3.0000000000000001E-3</c:v>
                  </c:pt>
                  <c:pt idx="2">
                    <c:v>3.0000000000000001E-3</c:v>
                  </c:pt>
                  <c:pt idx="3">
                    <c:v>3.0000000000000001E-3</c:v>
                  </c:pt>
                  <c:pt idx="4">
                    <c:v>3.0000000000000001E-3</c:v>
                  </c:pt>
                  <c:pt idx="5">
                    <c:v>3.3E-3</c:v>
                  </c:pt>
                  <c:pt idx="6">
                    <c:v>3.5000000000000001E-3</c:v>
                  </c:pt>
                  <c:pt idx="7">
                    <c:v>4.0000000000000001E-3</c:v>
                  </c:pt>
                  <c:pt idx="8">
                    <c:v>5.0000000000000001E-3</c:v>
                  </c:pt>
                  <c:pt idx="9">
                    <c:v>6.0000000000000001E-3</c:v>
                  </c:pt>
                  <c:pt idx="10">
                    <c:v>6.0000000000000001E-3</c:v>
                  </c:pt>
                  <c:pt idx="11">
                    <c:v>6.0000000000000001E-3</c:v>
                  </c:pt>
                  <c:pt idx="12">
                    <c:v>6.0000000000000001E-3</c:v>
                  </c:pt>
                  <c:pt idx="13">
                    <c:v>6.0000000000000001E-3</c:v>
                  </c:pt>
                  <c:pt idx="14">
                    <c:v>6.0000000000000001E-3</c:v>
                  </c:pt>
                  <c:pt idx="15">
                    <c:v>6.0000000000000001E-3</c:v>
                  </c:pt>
                  <c:pt idx="16">
                    <c:v>6.0000000000000001E-3</c:v>
                  </c:pt>
                  <c:pt idx="17">
                    <c:v>6.0000000000000001E-3</c:v>
                  </c:pt>
                  <c:pt idx="18">
                    <c:v>6.0000000000000001E-3</c:v>
                  </c:pt>
                  <c:pt idx="19">
                    <c:v>6.0000000000000001E-3</c:v>
                  </c:pt>
                  <c:pt idx="20">
                    <c:v>6.0000000000000001E-3</c:v>
                  </c:pt>
                  <c:pt idx="21">
                    <c:v>6.0000000000000001E-3</c:v>
                  </c:pt>
                  <c:pt idx="22">
                    <c:v>6.4000000000000003E-3</c:v>
                  </c:pt>
                  <c:pt idx="23">
                    <c:v>6.4000000000000003E-3</c:v>
                  </c:pt>
                  <c:pt idx="24">
                    <c:v>6.4000000000000003E-3</c:v>
                  </c:pt>
                  <c:pt idx="25">
                    <c:v>6.4000000000000003E-3</c:v>
                  </c:pt>
                  <c:pt idx="26">
                    <c:v>6.4000000000000003E-3</c:v>
                  </c:pt>
                  <c:pt idx="27">
                    <c:v>6.4000000000000003E-3</c:v>
                  </c:pt>
                  <c:pt idx="28">
                    <c:v>6.4999999999999997E-3</c:v>
                  </c:pt>
                  <c:pt idx="29">
                    <c:v>6.4999999999999997E-3</c:v>
                  </c:pt>
                  <c:pt idx="30">
                    <c:v>6.4999999999999997E-3</c:v>
                  </c:pt>
                </c:numCache>
              </c:numRef>
            </c:minus>
          </c:errBars>
          <c:errBars>
            <c:errDir val="y"/>
            <c:errBarType val="plus"/>
            <c:errValType val="fixedVal"/>
            <c:noEndCap val="0"/>
            <c:val val="0"/>
          </c:errBars>
          <c:xVal>
            <c:numRef>
              <c:f>'IF8'!$EV$34:$EV$64</c:f>
              <c:numCache>
                <c:formatCode>0.00E+00</c:formatCode>
                <c:ptCount val="31"/>
                <c:pt idx="0">
                  <c:v>9.2633381485938998E-2</c:v>
                </c:pt>
                <c:pt idx="1">
                  <c:v>8.9160799980163505E-2</c:v>
                </c:pt>
                <c:pt idx="2">
                  <c:v>8.7243705987930298E-2</c:v>
                </c:pt>
                <c:pt idx="3">
                  <c:v>8.6271755397319697E-2</c:v>
                </c:pt>
                <c:pt idx="4">
                  <c:v>8.5864521563053103E-2</c:v>
                </c:pt>
                <c:pt idx="5">
                  <c:v>8.5803516209125505E-2</c:v>
                </c:pt>
                <c:pt idx="6">
                  <c:v>8.5959970951080295E-2</c:v>
                </c:pt>
                <c:pt idx="7">
                  <c:v>8.6248658597469302E-2</c:v>
                </c:pt>
                <c:pt idx="8">
                  <c:v>8.6637243628501795E-2</c:v>
                </c:pt>
                <c:pt idx="9">
                  <c:v>8.7060429155826499E-2</c:v>
                </c:pt>
                <c:pt idx="10">
                  <c:v>8.7510399520397103E-2</c:v>
                </c:pt>
                <c:pt idx="11">
                  <c:v>8.7947212159633595E-2</c:v>
                </c:pt>
                <c:pt idx="12">
                  <c:v>8.83392244577407E-2</c:v>
                </c:pt>
                <c:pt idx="13">
                  <c:v>8.8684611022472298E-2</c:v>
                </c:pt>
                <c:pt idx="14">
                  <c:v>8.8959977030754006E-2</c:v>
                </c:pt>
                <c:pt idx="15">
                  <c:v>8.9149624109268105E-2</c:v>
                </c:pt>
                <c:pt idx="16">
                  <c:v>8.9291594922542503E-2</c:v>
                </c:pt>
                <c:pt idx="17">
                  <c:v>8.93913879990577E-2</c:v>
                </c:pt>
                <c:pt idx="18">
                  <c:v>8.9444570243358598E-2</c:v>
                </c:pt>
                <c:pt idx="19">
                  <c:v>8.9496143162250505E-2</c:v>
                </c:pt>
                <c:pt idx="20">
                  <c:v>8.9528881013393402E-2</c:v>
                </c:pt>
                <c:pt idx="21">
                  <c:v>8.9577443897724096E-2</c:v>
                </c:pt>
                <c:pt idx="22">
                  <c:v>8.96214470267295E-2</c:v>
                </c:pt>
                <c:pt idx="23">
                  <c:v>8.9685231447219793E-2</c:v>
                </c:pt>
                <c:pt idx="24">
                  <c:v>8.9750044047832406E-2</c:v>
                </c:pt>
                <c:pt idx="25">
                  <c:v>8.9823335409164401E-2</c:v>
                </c:pt>
                <c:pt idx="26">
                  <c:v>8.9909374713897705E-2</c:v>
                </c:pt>
                <c:pt idx="27">
                  <c:v>9.0029202401638003E-2</c:v>
                </c:pt>
                <c:pt idx="28">
                  <c:v>9.0181022882461506E-2</c:v>
                </c:pt>
                <c:pt idx="29">
                  <c:v>9.0368330478668199E-2</c:v>
                </c:pt>
                <c:pt idx="30">
                  <c:v>9.0597569942474296E-2</c:v>
                </c:pt>
              </c:numCache>
            </c:numRef>
          </c:xVal>
          <c:yVal>
            <c:numRef>
              <c:f>'IF8'!$EW$34:$EW$64</c:f>
              <c:numCache>
                <c:formatCode>0.00E+00</c:formatCode>
                <c:ptCount val="31"/>
                <c:pt idx="0">
                  <c:v>-3.6341942846774999E-2</c:v>
                </c:pt>
                <c:pt idx="1">
                  <c:v>-2.56212502717971E-2</c:v>
                </c:pt>
                <c:pt idx="2">
                  <c:v>-1.7698451876640299E-2</c:v>
                </c:pt>
                <c:pt idx="3">
                  <c:v>-1.1975445784628299E-2</c:v>
                </c:pt>
                <c:pt idx="4">
                  <c:v>-7.8642750158905896E-3</c:v>
                </c:pt>
                <c:pt idx="5">
                  <c:v>-4.9230465665459598E-3</c:v>
                </c:pt>
                <c:pt idx="6">
                  <c:v>-2.85008642822504E-3</c:v>
                </c:pt>
                <c:pt idx="7">
                  <c:v>-1.3942554360255599E-3</c:v>
                </c:pt>
                <c:pt idx="8">
                  <c:v>-3.9773891330696599E-4</c:v>
                </c:pt>
                <c:pt idx="9">
                  <c:v>2.5727509637363201E-4</c:v>
                </c:pt>
                <c:pt idx="10">
                  <c:v>6.5240263938903798E-4</c:v>
                </c:pt>
                <c:pt idx="11">
                  <c:v>8.49382020533084E-4</c:v>
                </c:pt>
                <c:pt idx="12">
                  <c:v>9.1057486133649902E-4</c:v>
                </c:pt>
                <c:pt idx="13">
                  <c:v>8.8807684369385199E-4</c:v>
                </c:pt>
                <c:pt idx="14">
                  <c:v>7.7895319554954702E-4</c:v>
                </c:pt>
                <c:pt idx="15">
                  <c:v>6.55897369142621E-4</c:v>
                </c:pt>
                <c:pt idx="16">
                  <c:v>5.3545634727924997E-4</c:v>
                </c:pt>
                <c:pt idx="17">
                  <c:v>4.2647973168641302E-4</c:v>
                </c:pt>
                <c:pt idx="18">
                  <c:v>3.60907783033326E-4</c:v>
                </c:pt>
                <c:pt idx="19">
                  <c:v>3.1212018802761999E-4</c:v>
                </c:pt>
                <c:pt idx="20">
                  <c:v>2.85911228274926E-4</c:v>
                </c:pt>
                <c:pt idx="21">
                  <c:v>2.81661399640142E-4</c:v>
                </c:pt>
                <c:pt idx="22">
                  <c:v>3.0108509236015298E-4</c:v>
                </c:pt>
                <c:pt idx="23">
                  <c:v>3.2929924782365501E-4</c:v>
                </c:pt>
                <c:pt idx="24">
                  <c:v>4.0196024929173199E-4</c:v>
                </c:pt>
                <c:pt idx="25">
                  <c:v>4.9707747530192104E-4</c:v>
                </c:pt>
                <c:pt idx="26">
                  <c:v>5.9802678879350402E-4</c:v>
                </c:pt>
                <c:pt idx="27">
                  <c:v>7.1741692954674298E-4</c:v>
                </c:pt>
                <c:pt idx="28">
                  <c:v>8.7139668175950603E-4</c:v>
                </c:pt>
                <c:pt idx="29">
                  <c:v>1.0544665856286801E-3</c:v>
                </c:pt>
                <c:pt idx="30">
                  <c:v>1.2630611890926901E-3</c:v>
                </c:pt>
              </c:numCache>
            </c:numRef>
          </c:yVal>
          <c:smooth val="1"/>
          <c:extLst>
            <c:ext xmlns:c16="http://schemas.microsoft.com/office/drawing/2014/chart" uri="{C3380CC4-5D6E-409C-BE32-E72D297353CC}">
              <c16:uniqueId val="{00000000-45E3-450B-9BEC-009520839329}"/>
            </c:ext>
          </c:extLst>
        </c:ser>
        <c:dLbls>
          <c:showLegendKey val="0"/>
          <c:showVal val="0"/>
          <c:showCatName val="0"/>
          <c:showSerName val="0"/>
          <c:showPercent val="0"/>
          <c:showBubbleSize val="0"/>
        </c:dLbls>
        <c:axId val="610508992"/>
        <c:axId val="610507352"/>
      </c:scatterChart>
      <c:valAx>
        <c:axId val="610508992"/>
        <c:scaling>
          <c:orientation val="minMax"/>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dirty="0"/>
                  <a:t>Re(Z)</a:t>
                </a:r>
              </a:p>
            </c:rich>
          </c:tx>
          <c:layout>
            <c:manualLayout>
              <c:xMode val="edge"/>
              <c:yMode val="edge"/>
              <c:x val="0.48539783221541749"/>
              <c:y val="0.92540488657445541"/>
            </c:manualLayout>
          </c:layout>
          <c:overlay val="0"/>
        </c:title>
        <c:numFmt formatCode="0.00E+00"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0507352"/>
        <c:crosses val="autoZero"/>
        <c:crossBetween val="midCat"/>
        <c:majorUnit val="5.000000000000001E-3"/>
      </c:valAx>
      <c:valAx>
        <c:axId val="610507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dirty="0" err="1"/>
                  <a:t>Im</a:t>
                </a:r>
                <a:r>
                  <a:rPr lang="en-US" dirty="0"/>
                  <a:t>(Z)</a:t>
                </a:r>
              </a:p>
            </c:rich>
          </c:tx>
          <c:layout>
            <c:manualLayout>
              <c:xMode val="edge"/>
              <c:yMode val="edge"/>
              <c:x val="9.2592592592592587E-3"/>
              <c:y val="0.33636364938720836"/>
            </c:manualLayout>
          </c:layout>
          <c:overlay val="0"/>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0508992"/>
        <c:crosses val="autoZero"/>
        <c:crossBetween val="midCat"/>
        <c:majorUnit val="1.0000000000000002E-2"/>
      </c:valAx>
    </c:plotArea>
    <c:plotVisOnly val="1"/>
    <c:dispBlanksAs val="gap"/>
    <c:showDLblsOverMax val="0"/>
  </c:chart>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5"/>
          <c:order val="0"/>
          <c:spPr>
            <a:ln>
              <a:solidFill>
                <a:srgbClr val="FF0000"/>
              </a:solidFill>
            </a:ln>
          </c:spPr>
          <c:marker>
            <c:spPr>
              <a:solidFill>
                <a:srgbClr val="FF0000"/>
              </a:solidFill>
            </c:spPr>
          </c:marker>
          <c:xVal>
            <c:numRef>
              <c:f>'IF10'!$J$11:$J$40</c:f>
              <c:numCache>
                <c:formatCode>0.00E+00</c:formatCode>
                <c:ptCount val="30"/>
                <c:pt idx="0">
                  <c:v>0.110552743077278</c:v>
                </c:pt>
                <c:pt idx="1">
                  <c:v>0.107759051024913</c:v>
                </c:pt>
                <c:pt idx="2">
                  <c:v>0.106259882450103</c:v>
                </c:pt>
                <c:pt idx="3">
                  <c:v>0.105525411665439</c:v>
                </c:pt>
                <c:pt idx="4">
                  <c:v>0.10528165847062999</c:v>
                </c:pt>
                <c:pt idx="5">
                  <c:v>0.105343990027904</c:v>
                </c:pt>
                <c:pt idx="6">
                  <c:v>0.105592936277389</c:v>
                </c:pt>
                <c:pt idx="7">
                  <c:v>0.106020830571651</c:v>
                </c:pt>
                <c:pt idx="8">
                  <c:v>0.106547616422176</c:v>
                </c:pt>
                <c:pt idx="9">
                  <c:v>0.107183381915092</c:v>
                </c:pt>
                <c:pt idx="10">
                  <c:v>0.107894286513328</c:v>
                </c:pt>
                <c:pt idx="11">
                  <c:v>0.108624868094921</c:v>
                </c:pt>
                <c:pt idx="12">
                  <c:v>0.109366104006767</c:v>
                </c:pt>
                <c:pt idx="13">
                  <c:v>0.110076136887073</c:v>
                </c:pt>
                <c:pt idx="14">
                  <c:v>0.110732749104499</c:v>
                </c:pt>
                <c:pt idx="15">
                  <c:v>0.111279293894767</c:v>
                </c:pt>
                <c:pt idx="16">
                  <c:v>0.111744292080402</c:v>
                </c:pt>
                <c:pt idx="17">
                  <c:v>0.112081632018089</c:v>
                </c:pt>
                <c:pt idx="18">
                  <c:v>0.112321399152278</c:v>
                </c:pt>
                <c:pt idx="19">
                  <c:v>0.112500332295894</c:v>
                </c:pt>
                <c:pt idx="20">
                  <c:v>0.112611509859561</c:v>
                </c:pt>
                <c:pt idx="21">
                  <c:v>0.112709037959575</c:v>
                </c:pt>
                <c:pt idx="22">
                  <c:v>0.112797364592552</c:v>
                </c:pt>
                <c:pt idx="23">
                  <c:v>0.112891770899295</c:v>
                </c:pt>
                <c:pt idx="24">
                  <c:v>0.113004073500633</c:v>
                </c:pt>
                <c:pt idx="25">
                  <c:v>0.113143868744373</c:v>
                </c:pt>
                <c:pt idx="26">
                  <c:v>0.11333238333463599</c:v>
                </c:pt>
                <c:pt idx="27">
                  <c:v>0.11356339603662401</c:v>
                </c:pt>
                <c:pt idx="28">
                  <c:v>0.11389040201902299</c:v>
                </c:pt>
                <c:pt idx="29">
                  <c:v>0.114210687577724</c:v>
                </c:pt>
              </c:numCache>
            </c:numRef>
          </c:xVal>
          <c:yVal>
            <c:numRef>
              <c:f>'IF10'!$K$11:$K$40</c:f>
              <c:numCache>
                <c:formatCode>0.00E+00</c:formatCode>
                <c:ptCount val="30"/>
                <c:pt idx="0">
                  <c:v>-3.5547655075788498E-2</c:v>
                </c:pt>
                <c:pt idx="1">
                  <c:v>-2.4840399622917099E-2</c:v>
                </c:pt>
                <c:pt idx="2">
                  <c:v>-1.7002247273921901E-2</c:v>
                </c:pt>
                <c:pt idx="3">
                  <c:v>-1.13562550395727E-2</c:v>
                </c:pt>
                <c:pt idx="4">
                  <c:v>-7.3230746202170797E-3</c:v>
                </c:pt>
                <c:pt idx="5">
                  <c:v>-4.3940730392932796E-3</c:v>
                </c:pt>
                <c:pt idx="6">
                  <c:v>-2.2883804049342801E-3</c:v>
                </c:pt>
                <c:pt idx="7">
                  <c:v>-7.5808021938428196E-4</c:v>
                </c:pt>
                <c:pt idx="8">
                  <c:v>3.3420522231608602E-4</c:v>
                </c:pt>
                <c:pt idx="9">
                  <c:v>1.12240784801542E-3</c:v>
                </c:pt>
                <c:pt idx="10">
                  <c:v>1.6387770883738899E-3</c:v>
                </c:pt>
                <c:pt idx="11">
                  <c:v>1.9689972978085201E-3</c:v>
                </c:pt>
                <c:pt idx="12">
                  <c:v>2.1085024345666101E-3</c:v>
                </c:pt>
                <c:pt idx="13">
                  <c:v>2.08814023062586E-3</c:v>
                </c:pt>
                <c:pt idx="14">
                  <c:v>1.9659069366753101E-3</c:v>
                </c:pt>
                <c:pt idx="15">
                  <c:v>1.75444805063307E-3</c:v>
                </c:pt>
                <c:pt idx="16">
                  <c:v>1.4905653661116899E-3</c:v>
                </c:pt>
                <c:pt idx="17">
                  <c:v>1.2003351002931499E-3</c:v>
                </c:pt>
                <c:pt idx="18">
                  <c:v>9.5616868929937395E-4</c:v>
                </c:pt>
                <c:pt idx="19">
                  <c:v>7.53969070501625E-4</c:v>
                </c:pt>
                <c:pt idx="20">
                  <c:v>6.3930405303835804E-4</c:v>
                </c:pt>
                <c:pt idx="21">
                  <c:v>5.3703534649685004E-4</c:v>
                </c:pt>
                <c:pt idx="22">
                  <c:v>4.8610722296871202E-4</c:v>
                </c:pt>
                <c:pt idx="23">
                  <c:v>4.7717083361931102E-4</c:v>
                </c:pt>
                <c:pt idx="24">
                  <c:v>4.9776164814829805E-4</c:v>
                </c:pt>
                <c:pt idx="25">
                  <c:v>5.6026084348559304E-4</c:v>
                </c:pt>
                <c:pt idx="26">
                  <c:v>6.5458676544949402E-4</c:v>
                </c:pt>
                <c:pt idx="27">
                  <c:v>7.8694865806028204E-4</c:v>
                </c:pt>
                <c:pt idx="28">
                  <c:v>9.4378361245617205E-4</c:v>
                </c:pt>
                <c:pt idx="29">
                  <c:v>1.1543679283931799E-3</c:v>
                </c:pt>
              </c:numCache>
            </c:numRef>
          </c:yVal>
          <c:smooth val="1"/>
          <c:extLst>
            <c:ext xmlns:c16="http://schemas.microsoft.com/office/drawing/2014/chart" uri="{C3380CC4-5D6E-409C-BE32-E72D297353CC}">
              <c16:uniqueId val="{00000000-080B-4A19-B3FC-B30F8522A431}"/>
            </c:ext>
          </c:extLst>
        </c:ser>
        <c:ser>
          <c:idx val="6"/>
          <c:order val="1"/>
          <c:spPr>
            <a:ln w="19050" cap="rnd">
              <a:solidFill>
                <a:srgbClr val="FFC000"/>
              </a:solidFill>
              <a:round/>
            </a:ln>
            <a:effectLst/>
          </c:spPr>
          <c:marker>
            <c:symbol val="triangle"/>
            <c:size val="7"/>
            <c:spPr>
              <a:noFill/>
              <a:ln>
                <a:solidFill>
                  <a:srgbClr val="FFC000"/>
                </a:solidFill>
              </a:ln>
            </c:spPr>
          </c:marker>
          <c:xVal>
            <c:numRef>
              <c:f>'IF9'!$F$5:$F$35</c:f>
              <c:numCache>
                <c:formatCode>0.00E+00</c:formatCode>
                <c:ptCount val="31"/>
                <c:pt idx="0">
                  <c:v>7.8264325857162406E-2</c:v>
                </c:pt>
                <c:pt idx="1">
                  <c:v>7.5652055442333194E-2</c:v>
                </c:pt>
                <c:pt idx="2">
                  <c:v>7.4169434607028906E-2</c:v>
                </c:pt>
                <c:pt idx="3">
                  <c:v>7.3433287441730499E-2</c:v>
                </c:pt>
                <c:pt idx="4">
                  <c:v>7.3161348700523293E-2</c:v>
                </c:pt>
                <c:pt idx="5">
                  <c:v>7.3206879198551095E-2</c:v>
                </c:pt>
                <c:pt idx="6">
                  <c:v>7.3456399142742101E-2</c:v>
                </c:pt>
                <c:pt idx="7">
                  <c:v>7.3859766125679002E-2</c:v>
                </c:pt>
                <c:pt idx="8">
                  <c:v>7.4381351470947196E-2</c:v>
                </c:pt>
                <c:pt idx="9">
                  <c:v>7.4987210333347307E-2</c:v>
                </c:pt>
                <c:pt idx="10">
                  <c:v>7.5696557760238606E-2</c:v>
                </c:pt>
                <c:pt idx="11">
                  <c:v>7.6441287994384696E-2</c:v>
                </c:pt>
                <c:pt idx="12">
                  <c:v>7.7184014022350297E-2</c:v>
                </c:pt>
                <c:pt idx="13">
                  <c:v>7.7892512083053506E-2</c:v>
                </c:pt>
                <c:pt idx="14">
                  <c:v>7.8555516898631994E-2</c:v>
                </c:pt>
                <c:pt idx="15">
                  <c:v>7.9119913280010196E-2</c:v>
                </c:pt>
                <c:pt idx="16">
                  <c:v>7.95872211456298E-2</c:v>
                </c:pt>
                <c:pt idx="17">
                  <c:v>7.9925142228603294E-2</c:v>
                </c:pt>
                <c:pt idx="18">
                  <c:v>8.0161936581134796E-2</c:v>
                </c:pt>
                <c:pt idx="19">
                  <c:v>8.0328658223152105E-2</c:v>
                </c:pt>
                <c:pt idx="20">
                  <c:v>8.0433346331119496E-2</c:v>
                </c:pt>
                <c:pt idx="21">
                  <c:v>8.0514922738075201E-2</c:v>
                </c:pt>
                <c:pt idx="22">
                  <c:v>8.0576196312904302E-2</c:v>
                </c:pt>
                <c:pt idx="23">
                  <c:v>8.0622717738151495E-2</c:v>
                </c:pt>
                <c:pt idx="24">
                  <c:v>8.0662898719310705E-2</c:v>
                </c:pt>
                <c:pt idx="25">
                  <c:v>8.0713234841823495E-2</c:v>
                </c:pt>
                <c:pt idx="26">
                  <c:v>8.0769248306751196E-2</c:v>
                </c:pt>
                <c:pt idx="27">
                  <c:v>8.0846399068832397E-2</c:v>
                </c:pt>
                <c:pt idx="28">
                  <c:v>8.0938391387462602E-2</c:v>
                </c:pt>
                <c:pt idx="29">
                  <c:v>8.10381844639778E-2</c:v>
                </c:pt>
                <c:pt idx="30">
                  <c:v>8.11273157596588E-2</c:v>
                </c:pt>
              </c:numCache>
            </c:numRef>
          </c:xVal>
          <c:yVal>
            <c:numRef>
              <c:f>'IF9'!$G$5:$G$35</c:f>
              <c:numCache>
                <c:formatCode>0.00E+00</c:formatCode>
                <c:ptCount val="31"/>
                <c:pt idx="0">
                  <c:v>-2.7893844991922299E-2</c:v>
                </c:pt>
                <c:pt idx="1">
                  <c:v>-1.9648971036076501E-2</c:v>
                </c:pt>
                <c:pt idx="2">
                  <c:v>-1.3471226207911901E-2</c:v>
                </c:pt>
                <c:pt idx="3">
                  <c:v>-8.9642954990267702E-3</c:v>
                </c:pt>
                <c:pt idx="4">
                  <c:v>-5.6770900264382302E-3</c:v>
                </c:pt>
                <c:pt idx="5">
                  <c:v>-3.25863342732191E-3</c:v>
                </c:pt>
                <c:pt idx="6">
                  <c:v>-1.4994315570220299E-3</c:v>
                </c:pt>
                <c:pt idx="7">
                  <c:v>-2.18815694097429E-4</c:v>
                </c:pt>
                <c:pt idx="8">
                  <c:v>7.3291466105729298E-4</c:v>
                </c:pt>
                <c:pt idx="9">
                  <c:v>1.41843350138515E-3</c:v>
                </c:pt>
                <c:pt idx="10">
                  <c:v>1.8755920464172901E-3</c:v>
                </c:pt>
                <c:pt idx="11">
                  <c:v>2.1544285118579799E-3</c:v>
                </c:pt>
                <c:pt idx="12">
                  <c:v>2.2530611604452098E-3</c:v>
                </c:pt>
                <c:pt idx="13">
                  <c:v>2.2315925452858201E-3</c:v>
                </c:pt>
                <c:pt idx="14">
                  <c:v>2.0904543343931402E-3</c:v>
                </c:pt>
                <c:pt idx="15">
                  <c:v>1.8665230600163299E-3</c:v>
                </c:pt>
                <c:pt idx="16">
                  <c:v>1.5938155120238601E-3</c:v>
                </c:pt>
                <c:pt idx="17">
                  <c:v>1.2916845735162501E-3</c:v>
                </c:pt>
                <c:pt idx="18">
                  <c:v>1.0287722107023001E-3</c:v>
                </c:pt>
                <c:pt idx="19">
                  <c:v>8.0810586223378702E-4</c:v>
                </c:pt>
                <c:pt idx="20">
                  <c:v>6.5318110864609404E-4</c:v>
                </c:pt>
                <c:pt idx="21">
                  <c:v>5.5407261243090001E-4</c:v>
                </c:pt>
                <c:pt idx="22">
                  <c:v>5.0361931789666403E-4</c:v>
                </c:pt>
                <c:pt idx="23">
                  <c:v>4.8849353333935098E-4</c:v>
                </c:pt>
                <c:pt idx="24">
                  <c:v>5.05334348417818E-4</c:v>
                </c:pt>
                <c:pt idx="25">
                  <c:v>5.6061166105791905E-4</c:v>
                </c:pt>
                <c:pt idx="26">
                  <c:v>6.6050793975591605E-4</c:v>
                </c:pt>
                <c:pt idx="27">
                  <c:v>7.7459856402128902E-4</c:v>
                </c:pt>
                <c:pt idx="28">
                  <c:v>9.3896745238453096E-4</c:v>
                </c:pt>
                <c:pt idx="29">
                  <c:v>1.1718476889654901E-3</c:v>
                </c:pt>
                <c:pt idx="30">
                  <c:v>1.4681325992569299E-3</c:v>
                </c:pt>
              </c:numCache>
            </c:numRef>
          </c:yVal>
          <c:smooth val="1"/>
          <c:extLst>
            <c:ext xmlns:c16="http://schemas.microsoft.com/office/drawing/2014/chart" uri="{C3380CC4-5D6E-409C-BE32-E72D297353CC}">
              <c16:uniqueId val="{00000001-080B-4A19-B3FC-B30F8522A431}"/>
            </c:ext>
          </c:extLst>
        </c:ser>
        <c:ser>
          <c:idx val="7"/>
          <c:order val="2"/>
          <c:spPr>
            <a:ln w="19050" cap="rnd">
              <a:solidFill>
                <a:schemeClr val="accent1"/>
              </a:solidFill>
              <a:round/>
            </a:ln>
            <a:effectLst/>
          </c:spPr>
          <c:xVal>
            <c:numRef>
              <c:f>'IF8'!$A$3:$A$33</c:f>
              <c:numCache>
                <c:formatCode>0.00E+00</c:formatCode>
                <c:ptCount val="31"/>
                <c:pt idx="0">
                  <c:v>7.2769865393638597E-2</c:v>
                </c:pt>
                <c:pt idx="1">
                  <c:v>6.9862201809883104E-2</c:v>
                </c:pt>
                <c:pt idx="2">
                  <c:v>6.8257451057433999E-2</c:v>
                </c:pt>
                <c:pt idx="3">
                  <c:v>6.7427009344100897E-2</c:v>
                </c:pt>
                <c:pt idx="4">
                  <c:v>6.7121729254722595E-2</c:v>
                </c:pt>
                <c:pt idx="5">
                  <c:v>6.7149311304092393E-2</c:v>
                </c:pt>
                <c:pt idx="6">
                  <c:v>6.7393258213996804E-2</c:v>
                </c:pt>
                <c:pt idx="7">
                  <c:v>6.7793965339660603E-2</c:v>
                </c:pt>
                <c:pt idx="8">
                  <c:v>6.8311922252178095E-2</c:v>
                </c:pt>
                <c:pt idx="9">
                  <c:v>6.8934619426727198E-2</c:v>
                </c:pt>
                <c:pt idx="10">
                  <c:v>6.9653280079364693E-2</c:v>
                </c:pt>
                <c:pt idx="11">
                  <c:v>7.0377506315708105E-2</c:v>
                </c:pt>
                <c:pt idx="12">
                  <c:v>7.1142308413982294E-2</c:v>
                </c:pt>
                <c:pt idx="13">
                  <c:v>7.1860872209072099E-2</c:v>
                </c:pt>
                <c:pt idx="14">
                  <c:v>7.25293830037117E-2</c:v>
                </c:pt>
                <c:pt idx="15">
                  <c:v>7.3095194995403207E-2</c:v>
                </c:pt>
                <c:pt idx="16">
                  <c:v>7.3545724153518593E-2</c:v>
                </c:pt>
                <c:pt idx="17">
                  <c:v>7.3891431093215901E-2</c:v>
                </c:pt>
                <c:pt idx="18">
                  <c:v>7.4123308062553406E-2</c:v>
                </c:pt>
                <c:pt idx="19">
                  <c:v>7.4286572635173798E-2</c:v>
                </c:pt>
                <c:pt idx="20">
                  <c:v>7.4399940669536493E-2</c:v>
                </c:pt>
                <c:pt idx="21">
                  <c:v>7.4458166956901495E-2</c:v>
                </c:pt>
                <c:pt idx="22">
                  <c:v>7.45249688625335E-2</c:v>
                </c:pt>
                <c:pt idx="23">
                  <c:v>7.4590563774108803E-2</c:v>
                </c:pt>
                <c:pt idx="24">
                  <c:v>7.4657224118709495E-2</c:v>
                </c:pt>
                <c:pt idx="25">
                  <c:v>7.4727192521095206E-2</c:v>
                </c:pt>
                <c:pt idx="26">
                  <c:v>7.4779070913791601E-2</c:v>
                </c:pt>
                <c:pt idx="27">
                  <c:v>7.4844010174274403E-2</c:v>
                </c:pt>
                <c:pt idx="28">
                  <c:v>7.4916556477546595E-2</c:v>
                </c:pt>
                <c:pt idx="29">
                  <c:v>7.5027294456958701E-2</c:v>
                </c:pt>
                <c:pt idx="30">
                  <c:v>7.5145341455936404E-2</c:v>
                </c:pt>
              </c:numCache>
            </c:numRef>
          </c:xVal>
          <c:yVal>
            <c:numRef>
              <c:f>'IF8'!$B$3:$B$33</c:f>
              <c:numCache>
                <c:formatCode>0.00E+00</c:formatCode>
                <c:ptCount val="31"/>
                <c:pt idx="0">
                  <c:v>-3.0243881046772E-2</c:v>
                </c:pt>
                <c:pt idx="1">
                  <c:v>-2.1333245560526799E-2</c:v>
                </c:pt>
                <c:pt idx="2">
                  <c:v>-1.47485882043838E-2</c:v>
                </c:pt>
                <c:pt idx="3">
                  <c:v>-9.7709884867072105E-3</c:v>
                </c:pt>
                <c:pt idx="4">
                  <c:v>-6.2329024076461697E-3</c:v>
                </c:pt>
                <c:pt idx="5">
                  <c:v>-3.6348884459584899E-3</c:v>
                </c:pt>
                <c:pt idx="6">
                  <c:v>-1.7615016549825599E-3</c:v>
                </c:pt>
                <c:pt idx="7">
                  <c:v>-3.7761995918117399E-4</c:v>
                </c:pt>
                <c:pt idx="8">
                  <c:v>6.3149101333692605E-4</c:v>
                </c:pt>
                <c:pt idx="9">
                  <c:v>1.34693691506981E-3</c:v>
                </c:pt>
                <c:pt idx="10">
                  <c:v>1.84017338324338E-3</c:v>
                </c:pt>
                <c:pt idx="11">
                  <c:v>2.1341047249734402E-3</c:v>
                </c:pt>
                <c:pt idx="12">
                  <c:v>2.2618195507675401E-3</c:v>
                </c:pt>
                <c:pt idx="13">
                  <c:v>2.2122894879430502E-3</c:v>
                </c:pt>
                <c:pt idx="14">
                  <c:v>2.0875371992588E-3</c:v>
                </c:pt>
                <c:pt idx="15">
                  <c:v>1.8593374406918801E-3</c:v>
                </c:pt>
                <c:pt idx="16">
                  <c:v>1.5777439111843701E-3</c:v>
                </c:pt>
                <c:pt idx="17">
                  <c:v>1.29052519332617E-3</c:v>
                </c:pt>
                <c:pt idx="18">
                  <c:v>1.01661519147455E-3</c:v>
                </c:pt>
                <c:pt idx="19">
                  <c:v>8.0659543164074399E-4</c:v>
                </c:pt>
                <c:pt idx="20">
                  <c:v>6.4980698516592297E-4</c:v>
                </c:pt>
                <c:pt idx="21">
                  <c:v>5.53208985365927E-4</c:v>
                </c:pt>
                <c:pt idx="22">
                  <c:v>4.9883901374414498E-4</c:v>
                </c:pt>
                <c:pt idx="23">
                  <c:v>4.78581321658566E-4</c:v>
                </c:pt>
                <c:pt idx="24">
                  <c:v>4.9798429245129195E-4</c:v>
                </c:pt>
                <c:pt idx="25">
                  <c:v>5.6686927564442104E-4</c:v>
                </c:pt>
                <c:pt idx="26">
                  <c:v>6.5531220752745802E-4</c:v>
                </c:pt>
                <c:pt idx="27">
                  <c:v>7.7345769386738495E-4</c:v>
                </c:pt>
                <c:pt idx="28">
                  <c:v>9.3969807494431702E-4</c:v>
                </c:pt>
                <c:pt idx="29">
                  <c:v>1.17701978888362E-3</c:v>
                </c:pt>
                <c:pt idx="30">
                  <c:v>1.4617322012782099E-3</c:v>
                </c:pt>
              </c:numCache>
            </c:numRef>
          </c:yVal>
          <c:smooth val="1"/>
          <c:extLst>
            <c:ext xmlns:c16="http://schemas.microsoft.com/office/drawing/2014/chart" uri="{C3380CC4-5D6E-409C-BE32-E72D297353CC}">
              <c16:uniqueId val="{00000002-080B-4A19-B3FC-B30F8522A431}"/>
            </c:ext>
          </c:extLst>
        </c:ser>
        <c:ser>
          <c:idx val="8"/>
          <c:order val="3"/>
          <c:spPr>
            <a:ln w="19050" cap="rnd">
              <a:solidFill>
                <a:srgbClr val="7030A0"/>
              </a:solidFill>
              <a:round/>
            </a:ln>
            <a:effectLst/>
          </c:spPr>
          <c:xVal>
            <c:numRef>
              <c:f>'IF7'!$F$5:$F$35</c:f>
              <c:numCache>
                <c:formatCode>0.00E+00</c:formatCode>
                <c:ptCount val="31"/>
                <c:pt idx="0">
                  <c:v>0.10099011659622099</c:v>
                </c:pt>
                <c:pt idx="1">
                  <c:v>9.7834125161170904E-2</c:v>
                </c:pt>
                <c:pt idx="2">
                  <c:v>9.60839092731475E-2</c:v>
                </c:pt>
                <c:pt idx="3">
                  <c:v>9.5235027372836997E-2</c:v>
                </c:pt>
                <c:pt idx="4">
                  <c:v>9.4908520579338004E-2</c:v>
                </c:pt>
                <c:pt idx="5">
                  <c:v>9.4934910535812295E-2</c:v>
                </c:pt>
                <c:pt idx="6">
                  <c:v>9.5166936516761697E-2</c:v>
                </c:pt>
                <c:pt idx="7">
                  <c:v>9.5580823719501495E-2</c:v>
                </c:pt>
                <c:pt idx="8">
                  <c:v>9.6095003187656403E-2</c:v>
                </c:pt>
                <c:pt idx="9">
                  <c:v>9.6728488802909796E-2</c:v>
                </c:pt>
                <c:pt idx="10">
                  <c:v>9.7427025437355E-2</c:v>
                </c:pt>
                <c:pt idx="11">
                  <c:v>9.8185099661350195E-2</c:v>
                </c:pt>
                <c:pt idx="12">
                  <c:v>9.8936513066291795E-2</c:v>
                </c:pt>
                <c:pt idx="13">
                  <c:v>9.9664188921451499E-2</c:v>
                </c:pt>
                <c:pt idx="14">
                  <c:v>0.100319661200046</c:v>
                </c:pt>
                <c:pt idx="15">
                  <c:v>0.100893899798393</c:v>
                </c:pt>
                <c:pt idx="16">
                  <c:v>0.101357571780681</c:v>
                </c:pt>
                <c:pt idx="17">
                  <c:v>0.10172012448310799</c:v>
                </c:pt>
                <c:pt idx="18">
                  <c:v>0.10196278989315</c:v>
                </c:pt>
                <c:pt idx="19">
                  <c:v>0.102141052484512</c:v>
                </c:pt>
                <c:pt idx="20">
                  <c:v>0.102265134453773</c:v>
                </c:pt>
                <c:pt idx="21">
                  <c:v>0.102349378168582</c:v>
                </c:pt>
                <c:pt idx="22">
                  <c:v>0.102439939975738</c:v>
                </c:pt>
                <c:pt idx="23">
                  <c:v>0.102499134838581</c:v>
                </c:pt>
                <c:pt idx="24">
                  <c:v>0.102578230202198</c:v>
                </c:pt>
                <c:pt idx="25">
                  <c:v>0.102665580809116</c:v>
                </c:pt>
                <c:pt idx="26">
                  <c:v>0.102736361324787</c:v>
                </c:pt>
                <c:pt idx="27">
                  <c:v>0.102824881672859</c:v>
                </c:pt>
                <c:pt idx="28">
                  <c:v>0.10295230150222701</c:v>
                </c:pt>
                <c:pt idx="29">
                  <c:v>0.103105805814266</c:v>
                </c:pt>
                <c:pt idx="30">
                  <c:v>0.10327411442995001</c:v>
                </c:pt>
              </c:numCache>
            </c:numRef>
          </c:xVal>
          <c:yVal>
            <c:numRef>
              <c:f>'IF7'!$G$5:$G$35</c:f>
              <c:numCache>
                <c:formatCode>0.00E+00</c:formatCode>
                <c:ptCount val="31"/>
                <c:pt idx="0">
                  <c:v>-3.7786729633808101E-2</c:v>
                </c:pt>
                <c:pt idx="1">
                  <c:v>-2.64997351914644E-2</c:v>
                </c:pt>
                <c:pt idx="2">
                  <c:v>-1.8101520836353299E-2</c:v>
                </c:pt>
                <c:pt idx="3">
                  <c:v>-1.2207588180899599E-2</c:v>
                </c:pt>
                <c:pt idx="4">
                  <c:v>-7.9017588868737203E-3</c:v>
                </c:pt>
                <c:pt idx="5">
                  <c:v>-4.7875568270683202E-3</c:v>
                </c:pt>
                <c:pt idx="6">
                  <c:v>-2.53380928188562E-3</c:v>
                </c:pt>
                <c:pt idx="7">
                  <c:v>-9.2736253282055205E-4</c:v>
                </c:pt>
                <c:pt idx="8">
                  <c:v>2.3069535382091999E-4</c:v>
                </c:pt>
                <c:pt idx="9">
                  <c:v>1.07705977279692E-3</c:v>
                </c:pt>
                <c:pt idx="10">
                  <c:v>1.6526770778000301E-3</c:v>
                </c:pt>
                <c:pt idx="11">
                  <c:v>1.9922971259802502E-3</c:v>
                </c:pt>
                <c:pt idx="12">
                  <c:v>2.1635587327182202E-3</c:v>
                </c:pt>
                <c:pt idx="13">
                  <c:v>2.1678199991583798E-3</c:v>
                </c:pt>
                <c:pt idx="14">
                  <c:v>2.0410970319062402E-3</c:v>
                </c:pt>
                <c:pt idx="15">
                  <c:v>1.8248354317620401E-3</c:v>
                </c:pt>
                <c:pt idx="16">
                  <c:v>1.57084362581372E-3</c:v>
                </c:pt>
                <c:pt idx="17">
                  <c:v>1.2836216483265101E-3</c:v>
                </c:pt>
                <c:pt idx="18">
                  <c:v>1.0231938213109901E-3</c:v>
                </c:pt>
                <c:pt idx="19">
                  <c:v>8.14541650470346E-4</c:v>
                </c:pt>
                <c:pt idx="20">
                  <c:v>6.7458406556397601E-4</c:v>
                </c:pt>
                <c:pt idx="21">
                  <c:v>5.5355241056531603E-4</c:v>
                </c:pt>
                <c:pt idx="22">
                  <c:v>5.0161255057901101E-4</c:v>
                </c:pt>
                <c:pt idx="23">
                  <c:v>4.9107969971373601E-4</c:v>
                </c:pt>
                <c:pt idx="24">
                  <c:v>5.0561281386762803E-4</c:v>
                </c:pt>
                <c:pt idx="25">
                  <c:v>5.6190224131569201E-4</c:v>
                </c:pt>
                <c:pt idx="26">
                  <c:v>6.5587786957621499E-4</c:v>
                </c:pt>
                <c:pt idx="27">
                  <c:v>7.7776162652298797E-4</c:v>
                </c:pt>
                <c:pt idx="28">
                  <c:v>9.3567877775058096E-4</c:v>
                </c:pt>
                <c:pt idx="29">
                  <c:v>1.16372818592935E-3</c:v>
                </c:pt>
                <c:pt idx="30">
                  <c:v>1.46230903919786E-3</c:v>
                </c:pt>
              </c:numCache>
            </c:numRef>
          </c:yVal>
          <c:smooth val="1"/>
          <c:extLst>
            <c:ext xmlns:c16="http://schemas.microsoft.com/office/drawing/2014/chart" uri="{C3380CC4-5D6E-409C-BE32-E72D297353CC}">
              <c16:uniqueId val="{00000003-080B-4A19-B3FC-B30F8522A431}"/>
            </c:ext>
          </c:extLst>
        </c:ser>
        <c:ser>
          <c:idx val="9"/>
          <c:order val="4"/>
          <c:spPr>
            <a:ln w="19050" cap="rnd">
              <a:solidFill>
                <a:srgbClr val="0070C0"/>
              </a:solidFill>
              <a:round/>
            </a:ln>
            <a:effectLst/>
          </c:spPr>
          <c:xVal>
            <c:numRef>
              <c:f>'IF6'!$A$3:$A$33</c:f>
              <c:numCache>
                <c:formatCode>0.00E+00</c:formatCode>
                <c:ptCount val="31"/>
                <c:pt idx="0">
                  <c:v>7.17283189296722E-2</c:v>
                </c:pt>
                <c:pt idx="1">
                  <c:v>6.8814903497695895E-2</c:v>
                </c:pt>
                <c:pt idx="2">
                  <c:v>6.7197971045970903E-2</c:v>
                </c:pt>
                <c:pt idx="3">
                  <c:v>6.6398620605468694E-2</c:v>
                </c:pt>
                <c:pt idx="4">
                  <c:v>6.6083565354347201E-2</c:v>
                </c:pt>
                <c:pt idx="5">
                  <c:v>6.6104583442211096E-2</c:v>
                </c:pt>
                <c:pt idx="6">
                  <c:v>6.6351115703582694E-2</c:v>
                </c:pt>
                <c:pt idx="7">
                  <c:v>6.6745586693286896E-2</c:v>
                </c:pt>
                <c:pt idx="8">
                  <c:v>6.7233212292194297E-2</c:v>
                </c:pt>
                <c:pt idx="9">
                  <c:v>6.7854747176170294E-2</c:v>
                </c:pt>
                <c:pt idx="10">
                  <c:v>6.8532735109329196E-2</c:v>
                </c:pt>
                <c:pt idx="11">
                  <c:v>6.9259151816368103E-2</c:v>
                </c:pt>
                <c:pt idx="12">
                  <c:v>6.9980844855308505E-2</c:v>
                </c:pt>
                <c:pt idx="13">
                  <c:v>7.0682689547538702E-2</c:v>
                </c:pt>
                <c:pt idx="14">
                  <c:v>7.1311689913272802E-2</c:v>
                </c:pt>
                <c:pt idx="15">
                  <c:v>7.1876510977745001E-2</c:v>
                </c:pt>
                <c:pt idx="16">
                  <c:v>7.2321861982345498E-2</c:v>
                </c:pt>
                <c:pt idx="17">
                  <c:v>7.2658009827136896E-2</c:v>
                </c:pt>
                <c:pt idx="18">
                  <c:v>7.2874896228313404E-2</c:v>
                </c:pt>
                <c:pt idx="19">
                  <c:v>7.302787899971E-2</c:v>
                </c:pt>
                <c:pt idx="20">
                  <c:v>7.3127672076225197E-2</c:v>
                </c:pt>
                <c:pt idx="21">
                  <c:v>7.3199622333049705E-2</c:v>
                </c:pt>
                <c:pt idx="22">
                  <c:v>7.3262073099613106E-2</c:v>
                </c:pt>
                <c:pt idx="23">
                  <c:v>7.331433147192E-2</c:v>
                </c:pt>
                <c:pt idx="24">
                  <c:v>7.3357708752155304E-2</c:v>
                </c:pt>
                <c:pt idx="25">
                  <c:v>7.3415383696555994E-2</c:v>
                </c:pt>
                <c:pt idx="26">
                  <c:v>7.34460204839706E-2</c:v>
                </c:pt>
                <c:pt idx="27">
                  <c:v>7.3515504598617498E-2</c:v>
                </c:pt>
                <c:pt idx="28">
                  <c:v>7.3571123182773507E-2</c:v>
                </c:pt>
                <c:pt idx="29">
                  <c:v>7.3666289448738098E-2</c:v>
                </c:pt>
                <c:pt idx="30">
                  <c:v>7.3766998946666704E-2</c:v>
                </c:pt>
              </c:numCache>
            </c:numRef>
          </c:xVal>
          <c:yVal>
            <c:numRef>
              <c:f>'IF6'!$B$3:$B$33</c:f>
              <c:numCache>
                <c:formatCode>0.00E+00</c:formatCode>
                <c:ptCount val="31"/>
                <c:pt idx="0">
                  <c:v>-3.0184902250766699E-2</c:v>
                </c:pt>
                <c:pt idx="1">
                  <c:v>-2.12828777730464E-2</c:v>
                </c:pt>
                <c:pt idx="2">
                  <c:v>-1.46404700353741E-2</c:v>
                </c:pt>
                <c:pt idx="3">
                  <c:v>-9.74693056195974E-3</c:v>
                </c:pt>
                <c:pt idx="4">
                  <c:v>-6.1908378265797996E-3</c:v>
                </c:pt>
                <c:pt idx="5">
                  <c:v>-3.63559345714747E-3</c:v>
                </c:pt>
                <c:pt idx="6">
                  <c:v>-1.76609039772301E-3</c:v>
                </c:pt>
                <c:pt idx="7">
                  <c:v>-3.8878933992236798E-4</c:v>
                </c:pt>
                <c:pt idx="8">
                  <c:v>6.1221921350806897E-4</c:v>
                </c:pt>
                <c:pt idx="9">
                  <c:v>1.3158493675291499E-3</c:v>
                </c:pt>
                <c:pt idx="10">
                  <c:v>1.8117408035323E-3</c:v>
                </c:pt>
                <c:pt idx="11">
                  <c:v>2.0864058751612902E-3</c:v>
                </c:pt>
                <c:pt idx="12">
                  <c:v>2.2122531663626402E-3</c:v>
                </c:pt>
                <c:pt idx="13">
                  <c:v>2.1822813432663601E-3</c:v>
                </c:pt>
                <c:pt idx="14">
                  <c:v>2.0406029652804102E-3</c:v>
                </c:pt>
                <c:pt idx="15">
                  <c:v>1.81509752292186E-3</c:v>
                </c:pt>
                <c:pt idx="16">
                  <c:v>1.5466280747204999E-3</c:v>
                </c:pt>
                <c:pt idx="17">
                  <c:v>1.26200274098664E-3</c:v>
                </c:pt>
                <c:pt idx="18">
                  <c:v>1.0042111389338901E-3</c:v>
                </c:pt>
                <c:pt idx="19">
                  <c:v>8.0975645687431097E-4</c:v>
                </c:pt>
                <c:pt idx="20">
                  <c:v>6.5710779745131699E-4</c:v>
                </c:pt>
                <c:pt idx="21">
                  <c:v>5.5178633192554105E-4</c:v>
                </c:pt>
                <c:pt idx="22">
                  <c:v>4.9665011465549404E-4</c:v>
                </c:pt>
                <c:pt idx="23">
                  <c:v>4.9036124255508098E-4</c:v>
                </c:pt>
                <c:pt idx="24">
                  <c:v>5.0458114128559795E-4</c:v>
                </c:pt>
                <c:pt idx="25">
                  <c:v>5.6025269441306504E-4</c:v>
                </c:pt>
                <c:pt idx="26">
                  <c:v>6.6290720133110805E-4</c:v>
                </c:pt>
                <c:pt idx="27">
                  <c:v>7.8423687955364498E-4</c:v>
                </c:pt>
                <c:pt idx="28">
                  <c:v>9.3895324971526796E-4</c:v>
                </c:pt>
                <c:pt idx="29">
                  <c:v>1.16625532973557E-3</c:v>
                </c:pt>
                <c:pt idx="30">
                  <c:v>1.46836997009813E-3</c:v>
                </c:pt>
              </c:numCache>
            </c:numRef>
          </c:yVal>
          <c:smooth val="1"/>
          <c:extLst>
            <c:ext xmlns:c16="http://schemas.microsoft.com/office/drawing/2014/chart" uri="{C3380CC4-5D6E-409C-BE32-E72D297353CC}">
              <c16:uniqueId val="{00000004-080B-4A19-B3FC-B30F8522A431}"/>
            </c:ext>
          </c:extLst>
        </c:ser>
        <c:ser>
          <c:idx val="1"/>
          <c:order val="5"/>
          <c:xVal>
            <c:numRef>
              <c:f>IF5_2!$A$3:$A$33</c:f>
              <c:numCache>
                <c:formatCode>0.00E+00</c:formatCode>
                <c:ptCount val="31"/>
                <c:pt idx="0">
                  <c:v>0.13477225601673101</c:v>
                </c:pt>
                <c:pt idx="1">
                  <c:v>0.131586879491806</c:v>
                </c:pt>
                <c:pt idx="2">
                  <c:v>0.12978628277778601</c:v>
                </c:pt>
                <c:pt idx="3">
                  <c:v>0.12886834144592199</c:v>
                </c:pt>
                <c:pt idx="4">
                  <c:v>0.128514990210533</c:v>
                </c:pt>
                <c:pt idx="5">
                  <c:v>0.12849479913711501</c:v>
                </c:pt>
                <c:pt idx="6">
                  <c:v>0.128709390759468</c:v>
                </c:pt>
                <c:pt idx="7">
                  <c:v>0.129105225205421</c:v>
                </c:pt>
                <c:pt idx="8">
                  <c:v>0.12963493168354001</c:v>
                </c:pt>
                <c:pt idx="9">
                  <c:v>0.13024364411830899</c:v>
                </c:pt>
                <c:pt idx="10">
                  <c:v>0.130947440862655</c:v>
                </c:pt>
                <c:pt idx="11">
                  <c:v>0.131695866584777</c:v>
                </c:pt>
                <c:pt idx="12">
                  <c:v>0.13244664669036799</c:v>
                </c:pt>
                <c:pt idx="13">
                  <c:v>0.133178666234016</c:v>
                </c:pt>
                <c:pt idx="14">
                  <c:v>0.13383226096630099</c:v>
                </c:pt>
                <c:pt idx="15">
                  <c:v>0.134401634335517</c:v>
                </c:pt>
                <c:pt idx="16">
                  <c:v>0.134880021214485</c:v>
                </c:pt>
                <c:pt idx="17">
                  <c:v>0.13523851335048601</c:v>
                </c:pt>
                <c:pt idx="18">
                  <c:v>0.13548579812049799</c:v>
                </c:pt>
                <c:pt idx="19">
                  <c:v>0.13565224409103299</c:v>
                </c:pt>
                <c:pt idx="20">
                  <c:v>0.135763049125671</c:v>
                </c:pt>
                <c:pt idx="21">
                  <c:v>0.13584105670452101</c:v>
                </c:pt>
                <c:pt idx="22">
                  <c:v>0.13592790067195801</c:v>
                </c:pt>
                <c:pt idx="23">
                  <c:v>0.136003613471984</c:v>
                </c:pt>
                <c:pt idx="24">
                  <c:v>0.13607178628444599</c:v>
                </c:pt>
                <c:pt idx="25">
                  <c:v>0.136170119047164</c:v>
                </c:pt>
                <c:pt idx="26">
                  <c:v>0.136285960674285</c:v>
                </c:pt>
                <c:pt idx="27">
                  <c:v>0.136415794491767</c:v>
                </c:pt>
                <c:pt idx="28">
                  <c:v>0.13656534254550901</c:v>
                </c:pt>
                <c:pt idx="29">
                  <c:v>0.136778309941291</c:v>
                </c:pt>
                <c:pt idx="30">
                  <c:v>0.13709641993045801</c:v>
                </c:pt>
              </c:numCache>
            </c:numRef>
          </c:xVal>
          <c:yVal>
            <c:numRef>
              <c:f>IF5_2!$B$3:$B$33</c:f>
              <c:numCache>
                <c:formatCode>0.00E+00</c:formatCode>
                <c:ptCount val="31"/>
                <c:pt idx="0">
                  <c:v>-3.3664524555206299E-2</c:v>
                </c:pt>
                <c:pt idx="1">
                  <c:v>-2.3785915225744199E-2</c:v>
                </c:pt>
                <c:pt idx="2">
                  <c:v>-1.64144299924373E-2</c:v>
                </c:pt>
                <c:pt idx="3">
                  <c:v>-1.1011447757482499E-2</c:v>
                </c:pt>
                <c:pt idx="4">
                  <c:v>-7.0932945236563596E-3</c:v>
                </c:pt>
                <c:pt idx="5">
                  <c:v>-4.2448844760656296E-3</c:v>
                </c:pt>
                <c:pt idx="6">
                  <c:v>-2.18474329449236E-3</c:v>
                </c:pt>
                <c:pt idx="7">
                  <c:v>-6.8682484561577396E-4</c:v>
                </c:pt>
                <c:pt idx="8">
                  <c:v>4.1552793118171302E-4</c:v>
                </c:pt>
                <c:pt idx="9">
                  <c:v>1.19012233335524E-3</c:v>
                </c:pt>
                <c:pt idx="10">
                  <c:v>1.71729805879294E-3</c:v>
                </c:pt>
                <c:pt idx="11">
                  <c:v>2.04433128237724E-3</c:v>
                </c:pt>
                <c:pt idx="12">
                  <c:v>2.1907477639615501E-3</c:v>
                </c:pt>
                <c:pt idx="13">
                  <c:v>2.1867491304874398E-3</c:v>
                </c:pt>
                <c:pt idx="14">
                  <c:v>2.0555136725306498E-3</c:v>
                </c:pt>
                <c:pt idx="15">
                  <c:v>1.84474699199199E-3</c:v>
                </c:pt>
                <c:pt idx="16">
                  <c:v>1.57714367378503E-3</c:v>
                </c:pt>
                <c:pt idx="17">
                  <c:v>1.2784949503839001E-3</c:v>
                </c:pt>
                <c:pt idx="18">
                  <c:v>1.02727417834103E-3</c:v>
                </c:pt>
                <c:pt idx="19">
                  <c:v>8.1057334318757003E-4</c:v>
                </c:pt>
                <c:pt idx="20">
                  <c:v>6.6449283622205203E-4</c:v>
                </c:pt>
                <c:pt idx="21">
                  <c:v>5.5918801808729703E-4</c:v>
                </c:pt>
                <c:pt idx="22">
                  <c:v>4.9828737974166805E-4</c:v>
                </c:pt>
                <c:pt idx="23">
                  <c:v>4.9297546502202695E-4</c:v>
                </c:pt>
                <c:pt idx="24">
                  <c:v>5.1059346878901102E-4</c:v>
                </c:pt>
                <c:pt idx="25">
                  <c:v>5.6307244813069701E-4</c:v>
                </c:pt>
                <c:pt idx="26">
                  <c:v>6.5735680982470502E-4</c:v>
                </c:pt>
                <c:pt idx="27">
                  <c:v>7.9283985542133396E-4</c:v>
                </c:pt>
                <c:pt idx="28">
                  <c:v>9.5731200417503704E-4</c:v>
                </c:pt>
                <c:pt idx="29">
                  <c:v>1.1575614335015401E-3</c:v>
                </c:pt>
                <c:pt idx="30">
                  <c:v>1.4419535873457701E-3</c:v>
                </c:pt>
              </c:numCache>
            </c:numRef>
          </c:yVal>
          <c:smooth val="1"/>
          <c:extLst>
            <c:ext xmlns:c16="http://schemas.microsoft.com/office/drawing/2014/chart" uri="{C3380CC4-5D6E-409C-BE32-E72D297353CC}">
              <c16:uniqueId val="{00000005-080B-4A19-B3FC-B30F8522A431}"/>
            </c:ext>
          </c:extLst>
        </c:ser>
        <c:ser>
          <c:idx val="2"/>
          <c:order val="6"/>
          <c:spPr>
            <a:ln w="19050" cap="rnd">
              <a:solidFill>
                <a:srgbClr val="00B050"/>
              </a:solidFill>
              <a:round/>
            </a:ln>
            <a:effectLst/>
          </c:spPr>
          <c:marker>
            <c:symbol val="triangle"/>
            <c:size val="5"/>
            <c:spPr>
              <a:noFill/>
              <a:ln>
                <a:solidFill>
                  <a:srgbClr val="00B050"/>
                </a:solidFill>
              </a:ln>
            </c:spPr>
          </c:marker>
          <c:xVal>
            <c:numRef>
              <c:f>IF4_2!$A$3:$A$33</c:f>
              <c:numCache>
                <c:formatCode>0.00E+00</c:formatCode>
                <c:ptCount val="31"/>
                <c:pt idx="0">
                  <c:v>0.117764912545681</c:v>
                </c:pt>
                <c:pt idx="1">
                  <c:v>0.114536613225936</c:v>
                </c:pt>
                <c:pt idx="2">
                  <c:v>0.112777344882488</c:v>
                </c:pt>
                <c:pt idx="3">
                  <c:v>0.111895218491554</c:v>
                </c:pt>
                <c:pt idx="4">
                  <c:v>0.11159675568342201</c:v>
                </c:pt>
                <c:pt idx="5">
                  <c:v>0.1116339340806</c:v>
                </c:pt>
                <c:pt idx="6">
                  <c:v>0.11191739141941</c:v>
                </c:pt>
                <c:pt idx="7">
                  <c:v>0.11234676092863</c:v>
                </c:pt>
                <c:pt idx="8">
                  <c:v>0.112904898822307</c:v>
                </c:pt>
                <c:pt idx="9">
                  <c:v>0.113567486405372</c:v>
                </c:pt>
                <c:pt idx="10">
                  <c:v>0.114283233880996</c:v>
                </c:pt>
                <c:pt idx="11">
                  <c:v>0.115036077797412</c:v>
                </c:pt>
                <c:pt idx="12">
                  <c:v>0.115829065442085</c:v>
                </c:pt>
                <c:pt idx="13">
                  <c:v>0.116564951837062</c:v>
                </c:pt>
                <c:pt idx="14">
                  <c:v>0.11725290119647901</c:v>
                </c:pt>
                <c:pt idx="15">
                  <c:v>0.117856077849865</c:v>
                </c:pt>
                <c:pt idx="16">
                  <c:v>0.118332624435424</c:v>
                </c:pt>
                <c:pt idx="17">
                  <c:v>0.118708856403827</c:v>
                </c:pt>
                <c:pt idx="18">
                  <c:v>0.118964038789272</c:v>
                </c:pt>
                <c:pt idx="19">
                  <c:v>0.119170345366001</c:v>
                </c:pt>
                <c:pt idx="20">
                  <c:v>0.119295679032802</c:v>
                </c:pt>
                <c:pt idx="21">
                  <c:v>0.119403198361396</c:v>
                </c:pt>
                <c:pt idx="22">
                  <c:v>0.11949630826711601</c:v>
                </c:pt>
                <c:pt idx="23">
                  <c:v>0.11959026008844301</c:v>
                </c:pt>
                <c:pt idx="24">
                  <c:v>0.119716726243495</c:v>
                </c:pt>
                <c:pt idx="25">
                  <c:v>0.119865424931049</c:v>
                </c:pt>
                <c:pt idx="26">
                  <c:v>0.12001021206378901</c:v>
                </c:pt>
                <c:pt idx="27">
                  <c:v>0.12025991082191401</c:v>
                </c:pt>
                <c:pt idx="28">
                  <c:v>0.120542034506797</c:v>
                </c:pt>
                <c:pt idx="29">
                  <c:v>0.120951980352401</c:v>
                </c:pt>
                <c:pt idx="30">
                  <c:v>0.121501125395298</c:v>
                </c:pt>
              </c:numCache>
            </c:numRef>
          </c:xVal>
          <c:yVal>
            <c:numRef>
              <c:f>IF4_2!$B$3:$B$33</c:f>
              <c:numCache>
                <c:formatCode>0.00E+00</c:formatCode>
                <c:ptCount val="31"/>
                <c:pt idx="0">
                  <c:v>-3.4400522708892801E-2</c:v>
                </c:pt>
                <c:pt idx="1">
                  <c:v>-2.4291031062603E-2</c:v>
                </c:pt>
                <c:pt idx="2">
                  <c:v>-1.6840685158967899E-2</c:v>
                </c:pt>
                <c:pt idx="3">
                  <c:v>-1.12375104799866E-2</c:v>
                </c:pt>
                <c:pt idx="4">
                  <c:v>-7.2414143942296496E-3</c:v>
                </c:pt>
                <c:pt idx="5">
                  <c:v>-4.3369936756789598E-3</c:v>
                </c:pt>
                <c:pt idx="6">
                  <c:v>-2.2572732996195498E-3</c:v>
                </c:pt>
                <c:pt idx="7">
                  <c:v>-7.1252038469537995E-4</c:v>
                </c:pt>
                <c:pt idx="8">
                  <c:v>3.83750040782615E-4</c:v>
                </c:pt>
                <c:pt idx="9">
                  <c:v>1.15834665484726E-3</c:v>
                </c:pt>
                <c:pt idx="10">
                  <c:v>1.7001423984766E-3</c:v>
                </c:pt>
                <c:pt idx="11">
                  <c:v>2.0221013110130999E-3</c:v>
                </c:pt>
                <c:pt idx="12">
                  <c:v>2.1677482873201301E-3</c:v>
                </c:pt>
                <c:pt idx="13">
                  <c:v>2.1561242174357102E-3</c:v>
                </c:pt>
                <c:pt idx="14">
                  <c:v>2.0461559761315502E-3</c:v>
                </c:pt>
                <c:pt idx="15">
                  <c:v>1.8427234608679999E-3</c:v>
                </c:pt>
                <c:pt idx="16">
                  <c:v>1.56757852528244E-3</c:v>
                </c:pt>
                <c:pt idx="17">
                  <c:v>1.29167863633483E-3</c:v>
                </c:pt>
                <c:pt idx="18">
                  <c:v>1.0265548480674601E-3</c:v>
                </c:pt>
                <c:pt idx="19">
                  <c:v>8.0127088585868402E-4</c:v>
                </c:pt>
                <c:pt idx="20">
                  <c:v>6.5949495183303898E-4</c:v>
                </c:pt>
                <c:pt idx="21">
                  <c:v>5.5597181199118495E-4</c:v>
                </c:pt>
                <c:pt idx="22">
                  <c:v>4.9285369459539598E-4</c:v>
                </c:pt>
                <c:pt idx="23">
                  <c:v>4.8694698489271099E-4</c:v>
                </c:pt>
                <c:pt idx="24">
                  <c:v>4.9907009815797199E-4</c:v>
                </c:pt>
                <c:pt idx="25">
                  <c:v>5.5299099767580596E-4</c:v>
                </c:pt>
                <c:pt idx="26">
                  <c:v>6.4203859074041204E-4</c:v>
                </c:pt>
                <c:pt idx="27">
                  <c:v>7.7646103454753702E-4</c:v>
                </c:pt>
                <c:pt idx="28">
                  <c:v>9.2529412358999198E-4</c:v>
                </c:pt>
                <c:pt idx="29">
                  <c:v>1.13507627975195E-3</c:v>
                </c:pt>
                <c:pt idx="30">
                  <c:v>1.4225086197257001E-3</c:v>
                </c:pt>
              </c:numCache>
            </c:numRef>
          </c:yVal>
          <c:smooth val="1"/>
          <c:extLst>
            <c:ext xmlns:c16="http://schemas.microsoft.com/office/drawing/2014/chart" uri="{C3380CC4-5D6E-409C-BE32-E72D297353CC}">
              <c16:uniqueId val="{00000006-080B-4A19-B3FC-B30F8522A431}"/>
            </c:ext>
          </c:extLst>
        </c:ser>
        <c:ser>
          <c:idx val="3"/>
          <c:order val="7"/>
          <c:spPr>
            <a:ln w="19050" cap="rnd">
              <a:solidFill>
                <a:srgbClr val="C00000"/>
              </a:solidFill>
              <a:round/>
            </a:ln>
            <a:effectLst/>
          </c:spPr>
          <c:marker>
            <c:symbol val="x"/>
            <c:size val="5"/>
            <c:spPr>
              <a:noFill/>
              <a:ln>
                <a:solidFill>
                  <a:srgbClr val="C00000"/>
                </a:solidFill>
              </a:ln>
            </c:spPr>
          </c:marker>
          <c:xVal>
            <c:numRef>
              <c:f>IF3_2!$A$3:$A$33</c:f>
              <c:numCache>
                <c:formatCode>0.00E+00</c:formatCode>
                <c:ptCount val="31"/>
                <c:pt idx="0">
                  <c:v>9.9000141024589497E-2</c:v>
                </c:pt>
                <c:pt idx="1">
                  <c:v>9.5942020416259696E-2</c:v>
                </c:pt>
                <c:pt idx="2">
                  <c:v>9.4285286962985895E-2</c:v>
                </c:pt>
                <c:pt idx="3">
                  <c:v>9.3457721173763206E-2</c:v>
                </c:pt>
                <c:pt idx="4">
                  <c:v>9.3141332268714905E-2</c:v>
                </c:pt>
                <c:pt idx="5">
                  <c:v>9.3159466981887804E-2</c:v>
                </c:pt>
                <c:pt idx="6">
                  <c:v>9.3411169946193695E-2</c:v>
                </c:pt>
                <c:pt idx="7">
                  <c:v>9.3817740678787204E-2</c:v>
                </c:pt>
                <c:pt idx="8">
                  <c:v>9.4330884516239097E-2</c:v>
                </c:pt>
                <c:pt idx="9">
                  <c:v>9.49598029255867E-2</c:v>
                </c:pt>
                <c:pt idx="10">
                  <c:v>9.5671281218528706E-2</c:v>
                </c:pt>
                <c:pt idx="11">
                  <c:v>9.6421509981155396E-2</c:v>
                </c:pt>
                <c:pt idx="12">
                  <c:v>9.7189828753471305E-2</c:v>
                </c:pt>
                <c:pt idx="13">
                  <c:v>9.7925819456577301E-2</c:v>
                </c:pt>
                <c:pt idx="14">
                  <c:v>9.8598293960094396E-2</c:v>
                </c:pt>
                <c:pt idx="15">
                  <c:v>9.9195435643196106E-2</c:v>
                </c:pt>
                <c:pt idx="16">
                  <c:v>9.9669061601161901E-2</c:v>
                </c:pt>
                <c:pt idx="17">
                  <c:v>0.100030094385147</c:v>
                </c:pt>
                <c:pt idx="18">
                  <c:v>0.100285373628139</c:v>
                </c:pt>
                <c:pt idx="19">
                  <c:v>0.100453108549118</c:v>
                </c:pt>
                <c:pt idx="20">
                  <c:v>0.10057783871889101</c:v>
                </c:pt>
                <c:pt idx="21">
                  <c:v>0.100655891001224</c:v>
                </c:pt>
                <c:pt idx="22">
                  <c:v>0.100736834108829</c:v>
                </c:pt>
                <c:pt idx="23">
                  <c:v>0.10079180449247301</c:v>
                </c:pt>
                <c:pt idx="24">
                  <c:v>0.100864455103874</c:v>
                </c:pt>
                <c:pt idx="25">
                  <c:v>0.10094194114208201</c:v>
                </c:pt>
                <c:pt idx="26">
                  <c:v>0.101024948060512</c:v>
                </c:pt>
                <c:pt idx="27">
                  <c:v>0.10112640261649999</c:v>
                </c:pt>
                <c:pt idx="28">
                  <c:v>0.101250275969505</c:v>
                </c:pt>
                <c:pt idx="29">
                  <c:v>0.101400181651115</c:v>
                </c:pt>
                <c:pt idx="30">
                  <c:v>0.10152905434370001</c:v>
                </c:pt>
              </c:numCache>
            </c:numRef>
          </c:xVal>
          <c:yVal>
            <c:numRef>
              <c:f>IF3_2!$B$3:$B$33</c:f>
              <c:numCache>
                <c:formatCode>0.00E+00</c:formatCode>
                <c:ptCount val="31"/>
                <c:pt idx="0">
                  <c:v>-3.6279413849115302E-2</c:v>
                </c:pt>
                <c:pt idx="1">
                  <c:v>-2.5425767526030499E-2</c:v>
                </c:pt>
                <c:pt idx="2">
                  <c:v>-1.7463579773902799E-2</c:v>
                </c:pt>
                <c:pt idx="3">
                  <c:v>-1.1685289442539199E-2</c:v>
                </c:pt>
                <c:pt idx="4">
                  <c:v>-7.5317765586078098E-3</c:v>
                </c:pt>
                <c:pt idx="5">
                  <c:v>-4.5222821645438602E-3</c:v>
                </c:pt>
                <c:pt idx="6">
                  <c:v>-2.3653444368392199E-3</c:v>
                </c:pt>
                <c:pt idx="7">
                  <c:v>-7.8154227230697805E-4</c:v>
                </c:pt>
                <c:pt idx="8">
                  <c:v>3.4384909668005997E-4</c:v>
                </c:pt>
                <c:pt idx="9">
                  <c:v>1.1565912282094301E-3</c:v>
                </c:pt>
                <c:pt idx="10">
                  <c:v>1.70664570759981E-3</c:v>
                </c:pt>
                <c:pt idx="11">
                  <c:v>2.0656562410295001E-3</c:v>
                </c:pt>
                <c:pt idx="12">
                  <c:v>2.2167670540511599E-3</c:v>
                </c:pt>
                <c:pt idx="13">
                  <c:v>2.2078221663832599E-3</c:v>
                </c:pt>
                <c:pt idx="14">
                  <c:v>2.0931591279804698E-3</c:v>
                </c:pt>
                <c:pt idx="15">
                  <c:v>1.8808110617101099E-3</c:v>
                </c:pt>
                <c:pt idx="16">
                  <c:v>1.61055335775017E-3</c:v>
                </c:pt>
                <c:pt idx="17">
                  <c:v>1.32457818835973E-3</c:v>
                </c:pt>
                <c:pt idx="18">
                  <c:v>1.0536164045333799E-3</c:v>
                </c:pt>
                <c:pt idx="19">
                  <c:v>8.41186149045825E-4</c:v>
                </c:pt>
                <c:pt idx="20">
                  <c:v>6.8969780113547997E-4</c:v>
                </c:pt>
                <c:pt idx="21">
                  <c:v>5.65500347875058E-4</c:v>
                </c:pt>
                <c:pt idx="22">
                  <c:v>5.1260460168123202E-4</c:v>
                </c:pt>
                <c:pt idx="23">
                  <c:v>4.8894173232838501E-4</c:v>
                </c:pt>
                <c:pt idx="24">
                  <c:v>5.0425383960828098E-4</c:v>
                </c:pt>
                <c:pt idx="25">
                  <c:v>5.6979694636538603E-4</c:v>
                </c:pt>
                <c:pt idx="26">
                  <c:v>6.5912440186366395E-4</c:v>
                </c:pt>
                <c:pt idx="27">
                  <c:v>7.7983515802770799E-4</c:v>
                </c:pt>
                <c:pt idx="28">
                  <c:v>9.3914329772815097E-4</c:v>
                </c:pt>
                <c:pt idx="29">
                  <c:v>1.1629196815192699E-3</c:v>
                </c:pt>
                <c:pt idx="30">
                  <c:v>1.4647408388555E-3</c:v>
                </c:pt>
              </c:numCache>
            </c:numRef>
          </c:yVal>
          <c:smooth val="1"/>
          <c:extLst>
            <c:ext xmlns:c16="http://schemas.microsoft.com/office/drawing/2014/chart" uri="{C3380CC4-5D6E-409C-BE32-E72D297353CC}">
              <c16:uniqueId val="{00000007-080B-4A19-B3FC-B30F8522A431}"/>
            </c:ext>
          </c:extLst>
        </c:ser>
        <c:ser>
          <c:idx val="4"/>
          <c:order val="8"/>
          <c:spPr>
            <a:ln w="19050" cap="rnd">
              <a:solidFill>
                <a:schemeClr val="tx1"/>
              </a:solidFill>
              <a:round/>
            </a:ln>
            <a:effectLst/>
          </c:spPr>
          <c:marker>
            <c:symbol val="x"/>
            <c:size val="5"/>
            <c:spPr>
              <a:noFill/>
              <a:ln>
                <a:solidFill>
                  <a:srgbClr val="002060"/>
                </a:solidFill>
              </a:ln>
            </c:spPr>
          </c:marker>
          <c:xVal>
            <c:numRef>
              <c:f>IF2_2!$A$3:$A$33</c:f>
              <c:numCache>
                <c:formatCode>0.00E+00</c:formatCode>
                <c:ptCount val="31"/>
                <c:pt idx="0">
                  <c:v>0.12221612781286199</c:v>
                </c:pt>
                <c:pt idx="1">
                  <c:v>0.119157031178474</c:v>
                </c:pt>
                <c:pt idx="2">
                  <c:v>0.117541670799255</c:v>
                </c:pt>
                <c:pt idx="3">
                  <c:v>0.116803340613842</c:v>
                </c:pt>
                <c:pt idx="4">
                  <c:v>0.116594240069389</c:v>
                </c:pt>
                <c:pt idx="5">
                  <c:v>0.116733662784099</c:v>
                </c:pt>
                <c:pt idx="6">
                  <c:v>0.117086134850978</c:v>
                </c:pt>
                <c:pt idx="7">
                  <c:v>0.117573954164981</c:v>
                </c:pt>
                <c:pt idx="8">
                  <c:v>0.118187718093395</c:v>
                </c:pt>
                <c:pt idx="9">
                  <c:v>0.118874937295913</c:v>
                </c:pt>
                <c:pt idx="10">
                  <c:v>0.11964606493711399</c:v>
                </c:pt>
                <c:pt idx="11">
                  <c:v>0.120433539152145</c:v>
                </c:pt>
                <c:pt idx="12">
                  <c:v>0.12122952938079801</c:v>
                </c:pt>
                <c:pt idx="13">
                  <c:v>0.122005239129066</c:v>
                </c:pt>
                <c:pt idx="14">
                  <c:v>0.122677437961101</c:v>
                </c:pt>
                <c:pt idx="15">
                  <c:v>0.12329118698835299</c:v>
                </c:pt>
                <c:pt idx="16">
                  <c:v>0.123806782066822</c:v>
                </c:pt>
                <c:pt idx="17">
                  <c:v>0.124192744493484</c:v>
                </c:pt>
                <c:pt idx="18">
                  <c:v>0.12447655946016301</c:v>
                </c:pt>
                <c:pt idx="19">
                  <c:v>0.124668180942535</c:v>
                </c:pt>
                <c:pt idx="20">
                  <c:v>0.12480773031711501</c:v>
                </c:pt>
                <c:pt idx="21">
                  <c:v>0.124914392828941</c:v>
                </c:pt>
                <c:pt idx="22">
                  <c:v>0.12502476572990401</c:v>
                </c:pt>
                <c:pt idx="23">
                  <c:v>0.12513226270675601</c:v>
                </c:pt>
                <c:pt idx="24">
                  <c:v>0.12525425851345001</c:v>
                </c:pt>
                <c:pt idx="25">
                  <c:v>0.12540943920612299</c:v>
                </c:pt>
                <c:pt idx="26">
                  <c:v>0.12553915381431499</c:v>
                </c:pt>
                <c:pt idx="27">
                  <c:v>0.12566938996315</c:v>
                </c:pt>
                <c:pt idx="28">
                  <c:v>0.12585711479187001</c:v>
                </c:pt>
                <c:pt idx="29">
                  <c:v>0.12605655193328799</c:v>
                </c:pt>
                <c:pt idx="30">
                  <c:v>0.12631879746913899</c:v>
                </c:pt>
              </c:numCache>
            </c:numRef>
          </c:xVal>
          <c:yVal>
            <c:numRef>
              <c:f>IF2_2!$B$3:$B$33</c:f>
              <c:numCache>
                <c:formatCode>0.00E+00</c:formatCode>
                <c:ptCount val="31"/>
                <c:pt idx="0">
                  <c:v>-3.5668041557073503E-2</c:v>
                </c:pt>
                <c:pt idx="1">
                  <c:v>-2.5143314152955999E-2</c:v>
                </c:pt>
                <c:pt idx="2">
                  <c:v>-1.7364459112286498E-2</c:v>
                </c:pt>
                <c:pt idx="3">
                  <c:v>-1.16154765710234E-2</c:v>
                </c:pt>
                <c:pt idx="4">
                  <c:v>-7.49840820208191E-3</c:v>
                </c:pt>
                <c:pt idx="5">
                  <c:v>-4.51636686921119E-3</c:v>
                </c:pt>
                <c:pt idx="6">
                  <c:v>-2.3511804174631799E-3</c:v>
                </c:pt>
                <c:pt idx="7">
                  <c:v>-8.0394046381115903E-4</c:v>
                </c:pt>
                <c:pt idx="8">
                  <c:v>3.3927639015018902E-4</c:v>
                </c:pt>
                <c:pt idx="9">
                  <c:v>1.12085719592869E-3</c:v>
                </c:pt>
                <c:pt idx="10">
                  <c:v>1.6764452448114701E-3</c:v>
                </c:pt>
                <c:pt idx="11">
                  <c:v>2.0203781314194198E-3</c:v>
                </c:pt>
                <c:pt idx="12">
                  <c:v>2.1680707577615898E-3</c:v>
                </c:pt>
                <c:pt idx="13">
                  <c:v>2.1732980385422698E-3</c:v>
                </c:pt>
                <c:pt idx="14">
                  <c:v>2.06081103533506E-3</c:v>
                </c:pt>
                <c:pt idx="15">
                  <c:v>1.8570132087916099E-3</c:v>
                </c:pt>
                <c:pt idx="16">
                  <c:v>1.5939852455630901E-3</c:v>
                </c:pt>
                <c:pt idx="17">
                  <c:v>1.3107992708683001E-3</c:v>
                </c:pt>
                <c:pt idx="18">
                  <c:v>1.0426106164231901E-3</c:v>
                </c:pt>
                <c:pt idx="19">
                  <c:v>8.2893681246787299E-4</c:v>
                </c:pt>
                <c:pt idx="20">
                  <c:v>6.7100021988153403E-4</c:v>
                </c:pt>
                <c:pt idx="21">
                  <c:v>5.5715464986860698E-4</c:v>
                </c:pt>
                <c:pt idx="22">
                  <c:v>4.9185316311195395E-4</c:v>
                </c:pt>
                <c:pt idx="23">
                  <c:v>4.86077973619103E-4</c:v>
                </c:pt>
                <c:pt idx="24">
                  <c:v>4.9660465447232095E-4</c:v>
                </c:pt>
                <c:pt idx="25">
                  <c:v>5.5295065976679303E-4</c:v>
                </c:pt>
                <c:pt idx="26">
                  <c:v>6.3990871421992703E-4</c:v>
                </c:pt>
                <c:pt idx="27">
                  <c:v>7.6236878521740404E-4</c:v>
                </c:pt>
                <c:pt idx="28">
                  <c:v>9.1262022033333702E-4</c:v>
                </c:pt>
                <c:pt idx="29">
                  <c:v>1.1221566237509201E-3</c:v>
                </c:pt>
                <c:pt idx="30">
                  <c:v>1.4086713781580301E-3</c:v>
                </c:pt>
              </c:numCache>
            </c:numRef>
          </c:yVal>
          <c:smooth val="1"/>
          <c:extLst>
            <c:ext xmlns:c16="http://schemas.microsoft.com/office/drawing/2014/chart" uri="{C3380CC4-5D6E-409C-BE32-E72D297353CC}">
              <c16:uniqueId val="{00000008-080B-4A19-B3FC-B30F8522A431}"/>
            </c:ext>
          </c:extLst>
        </c:ser>
        <c:ser>
          <c:idx val="0"/>
          <c:order val="9"/>
          <c:spPr>
            <a:ln w="19050" cap="rnd">
              <a:solidFill>
                <a:schemeClr val="accent4">
                  <a:lumMod val="75000"/>
                  <a:lumOff val="25000"/>
                </a:schemeClr>
              </a:solidFill>
              <a:round/>
            </a:ln>
            <a:effectLst/>
          </c:spPr>
          <c:marker>
            <c:symbol val="circle"/>
            <c:size val="5"/>
            <c:spPr>
              <a:solidFill>
                <a:schemeClr val="bg2"/>
              </a:solidFill>
              <a:ln w="9525">
                <a:solidFill>
                  <a:schemeClr val="accent1"/>
                </a:solidFill>
              </a:ln>
              <a:effectLst/>
            </c:spPr>
          </c:marker>
          <c:xVal>
            <c:numRef>
              <c:f>IF1_2!$A$3:$A$33</c:f>
              <c:numCache>
                <c:formatCode>0.00E+00</c:formatCode>
                <c:ptCount val="31"/>
                <c:pt idx="0">
                  <c:v>0.13396817445754999</c:v>
                </c:pt>
                <c:pt idx="1">
                  <c:v>0.13058513402938801</c:v>
                </c:pt>
                <c:pt idx="2">
                  <c:v>0.12872363626956901</c:v>
                </c:pt>
                <c:pt idx="3">
                  <c:v>0.12775869667529999</c:v>
                </c:pt>
                <c:pt idx="4">
                  <c:v>0.127408057451248</c:v>
                </c:pt>
                <c:pt idx="5">
                  <c:v>0.12741605937480899</c:v>
                </c:pt>
                <c:pt idx="6">
                  <c:v>0.127644002437591</c:v>
                </c:pt>
                <c:pt idx="7">
                  <c:v>0.12805642187595301</c:v>
                </c:pt>
                <c:pt idx="8">
                  <c:v>0.12859633564949</c:v>
                </c:pt>
                <c:pt idx="9">
                  <c:v>0.12924422323703699</c:v>
                </c:pt>
                <c:pt idx="10">
                  <c:v>0.12996695935726099</c:v>
                </c:pt>
                <c:pt idx="11">
                  <c:v>0.13073484599590299</c:v>
                </c:pt>
                <c:pt idx="12">
                  <c:v>0.13150402903556799</c:v>
                </c:pt>
                <c:pt idx="13">
                  <c:v>0.13225091993808699</c:v>
                </c:pt>
                <c:pt idx="14">
                  <c:v>0.132930487394332</c:v>
                </c:pt>
                <c:pt idx="15">
                  <c:v>0.133528247475624</c:v>
                </c:pt>
                <c:pt idx="16">
                  <c:v>0.13401952385902399</c:v>
                </c:pt>
                <c:pt idx="17">
                  <c:v>0.134385660290718</c:v>
                </c:pt>
                <c:pt idx="18">
                  <c:v>0.134660303592681</c:v>
                </c:pt>
                <c:pt idx="19">
                  <c:v>0.13484001159667899</c:v>
                </c:pt>
                <c:pt idx="20">
                  <c:v>0.13495317101478499</c:v>
                </c:pt>
                <c:pt idx="21">
                  <c:v>0.13504567742347701</c:v>
                </c:pt>
                <c:pt idx="22">
                  <c:v>0.135127618908882</c:v>
                </c:pt>
                <c:pt idx="23">
                  <c:v>0.13523626327514601</c:v>
                </c:pt>
                <c:pt idx="24">
                  <c:v>0.135350972414016</c:v>
                </c:pt>
                <c:pt idx="25">
                  <c:v>0.135463446378707</c:v>
                </c:pt>
                <c:pt idx="26">
                  <c:v>0.135669991374015</c:v>
                </c:pt>
                <c:pt idx="27">
                  <c:v>0.135900437831878</c:v>
                </c:pt>
                <c:pt idx="28">
                  <c:v>0.13627873361110601</c:v>
                </c:pt>
                <c:pt idx="29">
                  <c:v>0.13677869737148199</c:v>
                </c:pt>
                <c:pt idx="30">
                  <c:v>0.137756258249282</c:v>
                </c:pt>
              </c:numCache>
            </c:numRef>
          </c:xVal>
          <c:yVal>
            <c:numRef>
              <c:f>IF1_2!$B$3:$B$33</c:f>
              <c:numCache>
                <c:formatCode>0.00E+00</c:formatCode>
                <c:ptCount val="31"/>
                <c:pt idx="0">
                  <c:v>-3.7185993045568397E-2</c:v>
                </c:pt>
                <c:pt idx="1">
                  <c:v>-2.62088496237993E-2</c:v>
                </c:pt>
                <c:pt idx="2">
                  <c:v>-1.8210489302873601E-2</c:v>
                </c:pt>
                <c:pt idx="3">
                  <c:v>-1.21665317565202E-2</c:v>
                </c:pt>
                <c:pt idx="4">
                  <c:v>-7.8694028779864294E-3</c:v>
                </c:pt>
                <c:pt idx="5">
                  <c:v>-4.7718854621052699E-3</c:v>
                </c:pt>
                <c:pt idx="6">
                  <c:v>-2.5235859211534201E-3</c:v>
                </c:pt>
                <c:pt idx="7">
                  <c:v>-9.0018403716385299E-4</c:v>
                </c:pt>
                <c:pt idx="8">
                  <c:v>2.7242765645496498E-4</c:v>
                </c:pt>
                <c:pt idx="9">
                  <c:v>1.1035723146051099E-3</c:v>
                </c:pt>
                <c:pt idx="10">
                  <c:v>1.6949818236753299E-3</c:v>
                </c:pt>
                <c:pt idx="11">
                  <c:v>2.0404821261763499E-3</c:v>
                </c:pt>
                <c:pt idx="12">
                  <c:v>2.2144916001707298E-3</c:v>
                </c:pt>
                <c:pt idx="13">
                  <c:v>2.2076840978115801E-3</c:v>
                </c:pt>
                <c:pt idx="14">
                  <c:v>2.0940371323376799E-3</c:v>
                </c:pt>
                <c:pt idx="15">
                  <c:v>1.88647315371781E-3</c:v>
                </c:pt>
                <c:pt idx="16">
                  <c:v>1.61432661116123E-3</c:v>
                </c:pt>
                <c:pt idx="17">
                  <c:v>1.32700242102146E-3</c:v>
                </c:pt>
                <c:pt idx="18">
                  <c:v>1.05530780274421E-3</c:v>
                </c:pt>
                <c:pt idx="19">
                  <c:v>8.36057064589113E-4</c:v>
                </c:pt>
                <c:pt idx="20">
                  <c:v>6.8762525916099505E-4</c:v>
                </c:pt>
                <c:pt idx="21">
                  <c:v>5.8090907987207098E-4</c:v>
                </c:pt>
                <c:pt idx="22">
                  <c:v>5.06363983731716E-4</c:v>
                </c:pt>
                <c:pt idx="23">
                  <c:v>4.9245508853346099E-4</c:v>
                </c:pt>
                <c:pt idx="24">
                  <c:v>5.1618024008348497E-4</c:v>
                </c:pt>
                <c:pt idx="25">
                  <c:v>5.6599208619445497E-4</c:v>
                </c:pt>
                <c:pt idx="26">
                  <c:v>6.5472547430545005E-4</c:v>
                </c:pt>
                <c:pt idx="27">
                  <c:v>7.8866194235160903E-4</c:v>
                </c:pt>
                <c:pt idx="28">
                  <c:v>9.5133163267746503E-4</c:v>
                </c:pt>
                <c:pt idx="29">
                  <c:v>1.1538101825863099E-3</c:v>
                </c:pt>
                <c:pt idx="30">
                  <c:v>1.46130169741809E-3</c:v>
                </c:pt>
              </c:numCache>
            </c:numRef>
          </c:yVal>
          <c:smooth val="1"/>
          <c:extLst>
            <c:ext xmlns:c16="http://schemas.microsoft.com/office/drawing/2014/chart" uri="{C3380CC4-5D6E-409C-BE32-E72D297353CC}">
              <c16:uniqueId val="{00000009-080B-4A19-B3FC-B30F8522A431}"/>
            </c:ext>
          </c:extLst>
        </c:ser>
        <c:dLbls>
          <c:showLegendKey val="0"/>
          <c:showVal val="0"/>
          <c:showCatName val="0"/>
          <c:showSerName val="0"/>
          <c:showPercent val="0"/>
          <c:showBubbleSize val="0"/>
        </c:dLbls>
        <c:axId val="587985600"/>
        <c:axId val="587989864"/>
      </c:scatterChart>
      <c:valAx>
        <c:axId val="587985600"/>
        <c:scaling>
          <c:orientation val="minMax"/>
          <c:max val="0.14000000000000001"/>
          <c:min val="6.0000000000000012E-2"/>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dirty="0"/>
                  <a:t>Re(Z)</a:t>
                </a:r>
              </a:p>
            </c:rich>
          </c:tx>
          <c:layout>
            <c:manualLayout>
              <c:xMode val="edge"/>
              <c:yMode val="edge"/>
              <c:x val="0.51076582289652117"/>
              <c:y val="0.9507575757575758"/>
            </c:manualLayout>
          </c:layout>
          <c:overlay val="0"/>
        </c:title>
        <c:numFmt formatCode="0.00E+00"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989864"/>
        <c:crosses val="autoZero"/>
        <c:crossBetween val="midCat"/>
        <c:majorUnit val="8.0000000000000019E-3"/>
      </c:valAx>
      <c:valAx>
        <c:axId val="587989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dirty="0" err="1"/>
                  <a:t>Im</a:t>
                </a:r>
                <a:r>
                  <a:rPr lang="en-US" dirty="0"/>
                  <a:t>(Z)</a:t>
                </a:r>
              </a:p>
            </c:rich>
          </c:tx>
          <c:layout>
            <c:manualLayout>
              <c:xMode val="edge"/>
              <c:yMode val="edge"/>
              <c:x val="3.2022753805538676E-3"/>
              <c:y val="0.42686868686868679"/>
            </c:manualLayout>
          </c:layout>
          <c:overlay val="0"/>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985600"/>
        <c:crosses val="autoZero"/>
        <c:crossBetween val="midCat"/>
      </c:valAx>
    </c:plotArea>
    <c:plotVisOnly val="1"/>
    <c:dispBlanksAs val="gap"/>
    <c:showDLblsOverMax val="0"/>
  </c:chart>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547880493504534E-2"/>
          <c:y val="1.3638687276803927E-2"/>
          <c:w val="0.90034678574091065"/>
          <c:h val="0.90293577400057745"/>
        </c:manualLayout>
      </c:layout>
      <c:scatterChart>
        <c:scatterStyle val="smoothMarker"/>
        <c:varyColors val="0"/>
        <c:ser>
          <c:idx val="0"/>
          <c:order val="0"/>
          <c:xVal>
            <c:numRef>
              <c:f>'BT08'!$D$5:$D$35</c:f>
              <c:numCache>
                <c:formatCode>0.00E+00</c:formatCode>
                <c:ptCount val="31"/>
                <c:pt idx="0">
                  <c:v>0.126401826739311</c:v>
                </c:pt>
                <c:pt idx="1">
                  <c:v>0.123280525207519</c:v>
                </c:pt>
                <c:pt idx="2">
                  <c:v>0.12164047360420201</c:v>
                </c:pt>
                <c:pt idx="3">
                  <c:v>0.12087373435497201</c:v>
                </c:pt>
                <c:pt idx="4">
                  <c:v>0.12064072489738401</c:v>
                </c:pt>
                <c:pt idx="5">
                  <c:v>0.120727568864822</c:v>
                </c:pt>
                <c:pt idx="6">
                  <c:v>0.121037006378173</c:v>
                </c:pt>
                <c:pt idx="7">
                  <c:v>0.121485888957977</c:v>
                </c:pt>
                <c:pt idx="8">
                  <c:v>0.122041180729866</c:v>
                </c:pt>
                <c:pt idx="9">
                  <c:v>0.12267353385686799</c:v>
                </c:pt>
                <c:pt idx="10">
                  <c:v>0.123371481895446</c:v>
                </c:pt>
                <c:pt idx="11">
                  <c:v>0.124083057045936</c:v>
                </c:pt>
                <c:pt idx="12">
                  <c:v>0.12477771192789</c:v>
                </c:pt>
                <c:pt idx="13">
                  <c:v>0.12542691826820301</c:v>
                </c:pt>
                <c:pt idx="14">
                  <c:v>0.12601447105407701</c:v>
                </c:pt>
                <c:pt idx="15">
                  <c:v>0.126493349671363</c:v>
                </c:pt>
                <c:pt idx="16">
                  <c:v>0.126872569322586</c:v>
                </c:pt>
                <c:pt idx="17">
                  <c:v>0.12716357409953999</c:v>
                </c:pt>
                <c:pt idx="18">
                  <c:v>0.127367213368415</c:v>
                </c:pt>
                <c:pt idx="19">
                  <c:v>0.12754379212856201</c:v>
                </c:pt>
                <c:pt idx="20">
                  <c:v>0.12766647338867099</c:v>
                </c:pt>
                <c:pt idx="21">
                  <c:v>0.12780372798442799</c:v>
                </c:pt>
                <c:pt idx="22">
                  <c:v>0.12796050310134799</c:v>
                </c:pt>
                <c:pt idx="23">
                  <c:v>0.128177925944328</c:v>
                </c:pt>
                <c:pt idx="24">
                  <c:v>0.12844054400920801</c:v>
                </c:pt>
                <c:pt idx="25">
                  <c:v>0.12880618870258301</c:v>
                </c:pt>
                <c:pt idx="26">
                  <c:v>0.12928378582000699</c:v>
                </c:pt>
                <c:pt idx="27">
                  <c:v>0.129854291677475</c:v>
                </c:pt>
                <c:pt idx="28">
                  <c:v>0.130706816911697</c:v>
                </c:pt>
                <c:pt idx="29">
                  <c:v>0.13184681534767101</c:v>
                </c:pt>
                <c:pt idx="30">
                  <c:v>0.13320197165012301</c:v>
                </c:pt>
              </c:numCache>
            </c:numRef>
          </c:xVal>
          <c:yVal>
            <c:numRef>
              <c:f>'BT08'!$E$5:$E$35</c:f>
              <c:numCache>
                <c:formatCode>0.00E+00</c:formatCode>
                <c:ptCount val="31"/>
                <c:pt idx="0">
                  <c:v>-3.8079522550106E-2</c:v>
                </c:pt>
                <c:pt idx="1">
                  <c:v>-2.67061628401279E-2</c:v>
                </c:pt>
                <c:pt idx="2">
                  <c:v>-1.8502598628401701E-2</c:v>
                </c:pt>
                <c:pt idx="3">
                  <c:v>-1.23605942353606E-2</c:v>
                </c:pt>
                <c:pt idx="4">
                  <c:v>-8.0488547682762094E-3</c:v>
                </c:pt>
                <c:pt idx="5">
                  <c:v>-4.9384934827685304E-3</c:v>
                </c:pt>
                <c:pt idx="6">
                  <c:v>-2.7228367980569601E-3</c:v>
                </c:pt>
                <c:pt idx="7">
                  <c:v>-1.12950662150979E-3</c:v>
                </c:pt>
                <c:pt idx="8">
                  <c:v>3.18610887006798E-6</c:v>
                </c:pt>
                <c:pt idx="9">
                  <c:v>7.8594946535304102E-4</c:v>
                </c:pt>
                <c:pt idx="10">
                  <c:v>1.31527998019009E-3</c:v>
                </c:pt>
                <c:pt idx="11">
                  <c:v>1.58776831813156E-3</c:v>
                </c:pt>
                <c:pt idx="12">
                  <c:v>1.71299185603857E-3</c:v>
                </c:pt>
                <c:pt idx="13">
                  <c:v>1.69777288101613E-3</c:v>
                </c:pt>
                <c:pt idx="14">
                  <c:v>1.57281628344208E-3</c:v>
                </c:pt>
                <c:pt idx="15">
                  <c:v>1.37533596716821E-3</c:v>
                </c:pt>
                <c:pt idx="16">
                  <c:v>1.1378760682418899E-3</c:v>
                </c:pt>
                <c:pt idx="17">
                  <c:v>9.1950892237946304E-4</c:v>
                </c:pt>
                <c:pt idx="18">
                  <c:v>7.2607403853908105E-4</c:v>
                </c:pt>
                <c:pt idx="19">
                  <c:v>5.82271895837038E-4</c:v>
                </c:pt>
                <c:pt idx="20">
                  <c:v>4.9708358710631696E-4</c:v>
                </c:pt>
                <c:pt idx="21">
                  <c:v>4.2939587729051698E-4</c:v>
                </c:pt>
                <c:pt idx="22">
                  <c:v>3.9770946023054399E-4</c:v>
                </c:pt>
                <c:pt idx="23">
                  <c:v>4.1416584281250802E-4</c:v>
                </c:pt>
                <c:pt idx="24">
                  <c:v>4.4804505887441299E-4</c:v>
                </c:pt>
                <c:pt idx="25">
                  <c:v>5.0890602869912895E-4</c:v>
                </c:pt>
                <c:pt idx="26">
                  <c:v>6.17317797150462E-4</c:v>
                </c:pt>
                <c:pt idx="27">
                  <c:v>7.6006870949640805E-4</c:v>
                </c:pt>
                <c:pt idx="28">
                  <c:v>8.9832465164363298E-4</c:v>
                </c:pt>
                <c:pt idx="29">
                  <c:v>1.0871437843889E-3</c:v>
                </c:pt>
                <c:pt idx="30">
                  <c:v>1.3809154042974099E-3</c:v>
                </c:pt>
              </c:numCache>
            </c:numRef>
          </c:yVal>
          <c:smooth val="1"/>
          <c:extLst>
            <c:ext xmlns:c16="http://schemas.microsoft.com/office/drawing/2014/chart" uri="{C3380CC4-5D6E-409C-BE32-E72D297353CC}">
              <c16:uniqueId val="{00000000-C62C-4571-BAB1-F5074B6B7DC9}"/>
            </c:ext>
          </c:extLst>
        </c:ser>
        <c:ser>
          <c:idx val="2"/>
          <c:order val="1"/>
          <c:spPr>
            <a:ln w="19050" cap="rnd">
              <a:solidFill>
                <a:schemeClr val="accent1"/>
              </a:solidFill>
              <a:round/>
            </a:ln>
            <a:effectLst/>
          </c:spPr>
          <c:xVal>
            <c:numRef>
              <c:f>'BT09'!$E$5:$E$35</c:f>
              <c:numCache>
                <c:formatCode>0.00E+00</c:formatCode>
                <c:ptCount val="31"/>
                <c:pt idx="0">
                  <c:v>0.10107893496751701</c:v>
                </c:pt>
                <c:pt idx="1">
                  <c:v>9.7766764461994102E-2</c:v>
                </c:pt>
                <c:pt idx="2">
                  <c:v>9.5939032733440399E-2</c:v>
                </c:pt>
                <c:pt idx="3">
                  <c:v>9.4990968704223605E-2</c:v>
                </c:pt>
                <c:pt idx="4">
                  <c:v>9.4607152044773102E-2</c:v>
                </c:pt>
                <c:pt idx="5">
                  <c:v>9.4561055302619906E-2</c:v>
                </c:pt>
                <c:pt idx="6">
                  <c:v>9.4745106995105702E-2</c:v>
                </c:pt>
                <c:pt idx="7">
                  <c:v>9.5089614391326904E-2</c:v>
                </c:pt>
                <c:pt idx="8">
                  <c:v>9.5563389360904596E-2</c:v>
                </c:pt>
                <c:pt idx="9">
                  <c:v>9.61117222905159E-2</c:v>
                </c:pt>
                <c:pt idx="10">
                  <c:v>9.6717141568660694E-2</c:v>
                </c:pt>
                <c:pt idx="11">
                  <c:v>9.7350373864173806E-2</c:v>
                </c:pt>
                <c:pt idx="12">
                  <c:v>9.7960107028484303E-2</c:v>
                </c:pt>
                <c:pt idx="13">
                  <c:v>9.8524913191795294E-2</c:v>
                </c:pt>
                <c:pt idx="14">
                  <c:v>9.9028326570987701E-2</c:v>
                </c:pt>
                <c:pt idx="15">
                  <c:v>9.9459752440452506E-2</c:v>
                </c:pt>
                <c:pt idx="16">
                  <c:v>9.9766433238983099E-2</c:v>
                </c:pt>
                <c:pt idx="17">
                  <c:v>9.9996566772460896E-2</c:v>
                </c:pt>
                <c:pt idx="18">
                  <c:v>0.100146956741809</c:v>
                </c:pt>
                <c:pt idx="19">
                  <c:v>0.100253500044345</c:v>
                </c:pt>
                <c:pt idx="20">
                  <c:v>0.10032944381236999</c:v>
                </c:pt>
                <c:pt idx="21">
                  <c:v>0.10038537532091101</c:v>
                </c:pt>
                <c:pt idx="22">
                  <c:v>0.10043166577816</c:v>
                </c:pt>
                <c:pt idx="23">
                  <c:v>0.100484639406204</c:v>
                </c:pt>
                <c:pt idx="24">
                  <c:v>0.100528806447982</c:v>
                </c:pt>
                <c:pt idx="25">
                  <c:v>0.100592963397502</c:v>
                </c:pt>
                <c:pt idx="26">
                  <c:v>0.10070162266492801</c:v>
                </c:pt>
                <c:pt idx="27">
                  <c:v>0.100812450051307</c:v>
                </c:pt>
                <c:pt idx="28">
                  <c:v>0.100925162434577</c:v>
                </c:pt>
                <c:pt idx="29">
                  <c:v>0.10107422620058</c:v>
                </c:pt>
                <c:pt idx="30">
                  <c:v>0.10125359147787</c:v>
                </c:pt>
              </c:numCache>
            </c:numRef>
          </c:xVal>
          <c:yVal>
            <c:numRef>
              <c:f>'BT09'!$F$5:$F$35</c:f>
              <c:numCache>
                <c:formatCode>0.00E+00</c:formatCode>
                <c:ptCount val="31"/>
                <c:pt idx="0">
                  <c:v>-3.9725311100482899E-2</c:v>
                </c:pt>
                <c:pt idx="1">
                  <c:v>-2.7853373438119802E-2</c:v>
                </c:pt>
                <c:pt idx="2">
                  <c:v>-1.9193653017282399E-2</c:v>
                </c:pt>
                <c:pt idx="3">
                  <c:v>-1.2928567826747801E-2</c:v>
                </c:pt>
                <c:pt idx="4">
                  <c:v>-8.4540834650397301E-3</c:v>
                </c:pt>
                <c:pt idx="5">
                  <c:v>-5.2316798828542198E-3</c:v>
                </c:pt>
                <c:pt idx="6">
                  <c:v>-2.9359851032495499E-3</c:v>
                </c:pt>
                <c:pt idx="7">
                  <c:v>-1.27403216902166E-3</c:v>
                </c:pt>
                <c:pt idx="8">
                  <c:v>-1.08444466604851E-4</c:v>
                </c:pt>
                <c:pt idx="9">
                  <c:v>6.9773418363183704E-4</c:v>
                </c:pt>
                <c:pt idx="10">
                  <c:v>1.2369162868708301E-3</c:v>
                </c:pt>
                <c:pt idx="11">
                  <c:v>1.53562729246914E-3</c:v>
                </c:pt>
                <c:pt idx="12">
                  <c:v>1.64396758191287E-3</c:v>
                </c:pt>
                <c:pt idx="13">
                  <c:v>1.6332713421434099E-3</c:v>
                </c:pt>
                <c:pt idx="14">
                  <c:v>1.5146116493269799E-3</c:v>
                </c:pt>
                <c:pt idx="15">
                  <c:v>1.32915494032204E-3</c:v>
                </c:pt>
                <c:pt idx="16">
                  <c:v>1.1077228700742099E-3</c:v>
                </c:pt>
                <c:pt idx="17">
                  <c:v>8.8750227587297505E-4</c:v>
                </c:pt>
                <c:pt idx="18">
                  <c:v>7.1405363269150203E-4</c:v>
                </c:pt>
                <c:pt idx="19">
                  <c:v>5.7251402176916599E-4</c:v>
                </c:pt>
                <c:pt idx="20">
                  <c:v>4.8093835357576598E-4</c:v>
                </c:pt>
                <c:pt idx="21">
                  <c:v>4.21697011915966E-4</c:v>
                </c:pt>
                <c:pt idx="22">
                  <c:v>4.0242102113552299E-4</c:v>
                </c:pt>
                <c:pt idx="23">
                  <c:v>4.0730807813815702E-4</c:v>
                </c:pt>
                <c:pt idx="24">
                  <c:v>4.5177238644100699E-4</c:v>
                </c:pt>
                <c:pt idx="25">
                  <c:v>5.13449485879391E-4</c:v>
                </c:pt>
                <c:pt idx="26">
                  <c:v>6.0450332239270199E-4</c:v>
                </c:pt>
                <c:pt idx="27">
                  <c:v>7.4540742207318501E-4</c:v>
                </c:pt>
                <c:pt idx="28">
                  <c:v>9.2112348647788102E-4</c:v>
                </c:pt>
                <c:pt idx="29">
                  <c:v>1.1173450620844899E-3</c:v>
                </c:pt>
                <c:pt idx="30">
                  <c:v>1.3686579186469299E-3</c:v>
                </c:pt>
              </c:numCache>
            </c:numRef>
          </c:yVal>
          <c:smooth val="1"/>
          <c:extLst>
            <c:ext xmlns:c16="http://schemas.microsoft.com/office/drawing/2014/chart" uri="{C3380CC4-5D6E-409C-BE32-E72D297353CC}">
              <c16:uniqueId val="{00000001-C62C-4571-BAB1-F5074B6B7DC9}"/>
            </c:ext>
          </c:extLst>
        </c:ser>
        <c:ser>
          <c:idx val="3"/>
          <c:order val="2"/>
          <c:spPr>
            <a:ln w="19050" cap="rnd">
              <a:solidFill>
                <a:schemeClr val="accent1"/>
              </a:solidFill>
              <a:round/>
            </a:ln>
            <a:effectLst/>
          </c:spPr>
          <c:xVal>
            <c:numRef>
              <c:f>'BT10'!$D$5:$D$35</c:f>
              <c:numCache>
                <c:formatCode>0.00E+00</c:formatCode>
                <c:ptCount val="31"/>
                <c:pt idx="0">
                  <c:v>0.114119447767734</c:v>
                </c:pt>
                <c:pt idx="1">
                  <c:v>0.11120349913835501</c:v>
                </c:pt>
                <c:pt idx="2">
                  <c:v>0.109581939876079</c:v>
                </c:pt>
                <c:pt idx="3">
                  <c:v>0.10875824093818599</c:v>
                </c:pt>
                <c:pt idx="4">
                  <c:v>0.108457297086715</c:v>
                </c:pt>
                <c:pt idx="5">
                  <c:v>0.10846071690320901</c:v>
                </c:pt>
                <c:pt idx="6">
                  <c:v>0.10870900750160201</c:v>
                </c:pt>
                <c:pt idx="7">
                  <c:v>0.109059378504753</c:v>
                </c:pt>
                <c:pt idx="8">
                  <c:v>0.109528541564941</c:v>
                </c:pt>
                <c:pt idx="9">
                  <c:v>0.110040746629238</c:v>
                </c:pt>
                <c:pt idx="10">
                  <c:v>0.11060252785682601</c:v>
                </c:pt>
                <c:pt idx="11">
                  <c:v>0.11117953807115501</c:v>
                </c:pt>
                <c:pt idx="12">
                  <c:v>0.111765496432781</c:v>
                </c:pt>
                <c:pt idx="13">
                  <c:v>0.11233227699995001</c:v>
                </c:pt>
                <c:pt idx="14">
                  <c:v>0.112878300249576</c:v>
                </c:pt>
                <c:pt idx="15">
                  <c:v>0.113390140235424</c:v>
                </c:pt>
                <c:pt idx="16">
                  <c:v>0.11382766813039701</c:v>
                </c:pt>
                <c:pt idx="17">
                  <c:v>0.114204734563827</c:v>
                </c:pt>
                <c:pt idx="18">
                  <c:v>0.11451077461242599</c:v>
                </c:pt>
                <c:pt idx="19">
                  <c:v>0.114720121026039</c:v>
                </c:pt>
                <c:pt idx="20">
                  <c:v>0.11487740278244001</c:v>
                </c:pt>
                <c:pt idx="21">
                  <c:v>0.11503164470195699</c:v>
                </c:pt>
                <c:pt idx="22">
                  <c:v>0.115166172385215</c:v>
                </c:pt>
                <c:pt idx="23">
                  <c:v>0.115295700728893</c:v>
                </c:pt>
                <c:pt idx="24">
                  <c:v>0.115434028208255</c:v>
                </c:pt>
                <c:pt idx="25">
                  <c:v>0.11560583114624</c:v>
                </c:pt>
                <c:pt idx="26">
                  <c:v>0.115847758948802</c:v>
                </c:pt>
                <c:pt idx="27">
                  <c:v>0.116231061518192</c:v>
                </c:pt>
                <c:pt idx="28">
                  <c:v>0.11669659614562899</c:v>
                </c:pt>
                <c:pt idx="29">
                  <c:v>0.117129944264888</c:v>
                </c:pt>
                <c:pt idx="30">
                  <c:v>0.11742852628231</c:v>
                </c:pt>
              </c:numCache>
            </c:numRef>
          </c:xVal>
          <c:yVal>
            <c:numRef>
              <c:f>'BT10'!$E$5:$E$35</c:f>
              <c:numCache>
                <c:formatCode>0.00E+00</c:formatCode>
                <c:ptCount val="31"/>
                <c:pt idx="0">
                  <c:v>-2.71954797208309E-2</c:v>
                </c:pt>
                <c:pt idx="1">
                  <c:v>-1.9413560628890901E-2</c:v>
                </c:pt>
                <c:pt idx="2">
                  <c:v>-1.3498116284608799E-2</c:v>
                </c:pt>
                <c:pt idx="3">
                  <c:v>-9.07329563051462E-3</c:v>
                </c:pt>
                <c:pt idx="4">
                  <c:v>-5.8584678918123202E-3</c:v>
                </c:pt>
                <c:pt idx="5">
                  <c:v>-3.5149618051946098E-3</c:v>
                </c:pt>
                <c:pt idx="6">
                  <c:v>-1.8258804921060801E-3</c:v>
                </c:pt>
                <c:pt idx="7">
                  <c:v>-6.1702763196080901E-4</c:v>
                </c:pt>
                <c:pt idx="8">
                  <c:v>2.61189125012606E-4</c:v>
                </c:pt>
                <c:pt idx="9">
                  <c:v>8.6514890426769798E-4</c:v>
                </c:pt>
                <c:pt idx="10">
                  <c:v>1.2573810527101101E-3</c:v>
                </c:pt>
                <c:pt idx="11">
                  <c:v>1.50949601083993E-3</c:v>
                </c:pt>
                <c:pt idx="12">
                  <c:v>1.6368364449590399E-3</c:v>
                </c:pt>
                <c:pt idx="13">
                  <c:v>1.6920637572184201E-3</c:v>
                </c:pt>
                <c:pt idx="14">
                  <c:v>1.64366152603179E-3</c:v>
                </c:pt>
                <c:pt idx="15">
                  <c:v>1.54588418081402E-3</c:v>
                </c:pt>
                <c:pt idx="16">
                  <c:v>1.39616592787206E-3</c:v>
                </c:pt>
                <c:pt idx="17">
                  <c:v>1.1823069071397101E-3</c:v>
                </c:pt>
                <c:pt idx="18">
                  <c:v>9.8515790887176904E-4</c:v>
                </c:pt>
                <c:pt idx="19">
                  <c:v>8.0029811942949804E-4</c:v>
                </c:pt>
                <c:pt idx="20">
                  <c:v>6.5415858989581401E-4</c:v>
                </c:pt>
                <c:pt idx="21">
                  <c:v>5.6201149709522702E-4</c:v>
                </c:pt>
                <c:pt idx="22">
                  <c:v>5.11214428115636E-4</c:v>
                </c:pt>
                <c:pt idx="23">
                  <c:v>4.9339310498908097E-4</c:v>
                </c:pt>
                <c:pt idx="24">
                  <c:v>5.1962537690997102E-4</c:v>
                </c:pt>
                <c:pt idx="25">
                  <c:v>5.76028192881494E-4</c:v>
                </c:pt>
                <c:pt idx="26">
                  <c:v>6.5500155324116295E-4</c:v>
                </c:pt>
                <c:pt idx="27">
                  <c:v>7.8120990656316204E-4</c:v>
                </c:pt>
                <c:pt idx="28">
                  <c:v>9.6485536778345704E-4</c:v>
                </c:pt>
                <c:pt idx="29">
                  <c:v>1.1819676728919101E-3</c:v>
                </c:pt>
                <c:pt idx="30">
                  <c:v>1.44357304088771E-3</c:v>
                </c:pt>
              </c:numCache>
            </c:numRef>
          </c:yVal>
          <c:smooth val="1"/>
          <c:extLst>
            <c:ext xmlns:c16="http://schemas.microsoft.com/office/drawing/2014/chart" uri="{C3380CC4-5D6E-409C-BE32-E72D297353CC}">
              <c16:uniqueId val="{00000002-C62C-4571-BAB1-F5074B6B7DC9}"/>
            </c:ext>
          </c:extLst>
        </c:ser>
        <c:ser>
          <c:idx val="4"/>
          <c:order val="3"/>
          <c:xVal>
            <c:numRef>
              <c:f>'BT11'!$R$7:$R$45</c:f>
              <c:numCache>
                <c:formatCode>0.00E+00</c:formatCode>
                <c:ptCount val="39"/>
                <c:pt idx="0">
                  <c:v>0.101960003376007</c:v>
                </c:pt>
                <c:pt idx="1">
                  <c:v>9.8785966634750297E-2</c:v>
                </c:pt>
                <c:pt idx="2">
                  <c:v>9.7052052617073004E-2</c:v>
                </c:pt>
                <c:pt idx="3">
                  <c:v>9.6173219382762895E-2</c:v>
                </c:pt>
                <c:pt idx="4">
                  <c:v>9.5828063786029802E-2</c:v>
                </c:pt>
                <c:pt idx="5">
                  <c:v>9.5810458064079201E-2</c:v>
                </c:pt>
                <c:pt idx="6">
                  <c:v>9.60118994116783E-2</c:v>
                </c:pt>
                <c:pt idx="7">
                  <c:v>9.6355825662612901E-2</c:v>
                </c:pt>
                <c:pt idx="8">
                  <c:v>9.6784837543964303E-2</c:v>
                </c:pt>
                <c:pt idx="9">
                  <c:v>9.7286544740200001E-2</c:v>
                </c:pt>
                <c:pt idx="10">
                  <c:v>9.78093966841697E-2</c:v>
                </c:pt>
                <c:pt idx="11">
                  <c:v>9.8347969353199005E-2</c:v>
                </c:pt>
                <c:pt idx="12">
                  <c:v>9.88909006118774E-2</c:v>
                </c:pt>
                <c:pt idx="13">
                  <c:v>9.9441595375537803E-2</c:v>
                </c:pt>
                <c:pt idx="14">
                  <c:v>9.9943019449710804E-2</c:v>
                </c:pt>
                <c:pt idx="15">
                  <c:v>0.100422963500022</c:v>
                </c:pt>
                <c:pt idx="16">
                  <c:v>0.10084167867898899</c:v>
                </c:pt>
                <c:pt idx="17">
                  <c:v>0.101176895201206</c:v>
                </c:pt>
                <c:pt idx="18">
                  <c:v>0.101440854370594</c:v>
                </c:pt>
                <c:pt idx="19">
                  <c:v>0.10162194073200199</c:v>
                </c:pt>
                <c:pt idx="20">
                  <c:v>0.10175620019435801</c:v>
                </c:pt>
                <c:pt idx="21">
                  <c:v>0.101843751966953</c:v>
                </c:pt>
                <c:pt idx="22">
                  <c:v>0.101954989135265</c:v>
                </c:pt>
                <c:pt idx="23">
                  <c:v>0.10205640643835</c:v>
                </c:pt>
                <c:pt idx="24">
                  <c:v>0.102160327136516</c:v>
                </c:pt>
                <c:pt idx="25">
                  <c:v>0.102277666330337</c:v>
                </c:pt>
                <c:pt idx="26">
                  <c:v>0.102415300905704</c:v>
                </c:pt>
                <c:pt idx="27">
                  <c:v>0.102593839168548</c:v>
                </c:pt>
                <c:pt idx="28">
                  <c:v>0.102803446352481</c:v>
                </c:pt>
                <c:pt idx="29">
                  <c:v>0.102997556328773</c:v>
                </c:pt>
                <c:pt idx="30">
                  <c:v>0.103181295096874</c:v>
                </c:pt>
              </c:numCache>
            </c:numRef>
          </c:xVal>
          <c:yVal>
            <c:numRef>
              <c:f>'BT11'!$S$7:$S$45</c:f>
              <c:numCache>
                <c:formatCode>0.00E+00</c:formatCode>
                <c:ptCount val="39"/>
                <c:pt idx="0">
                  <c:v>-3.1485255807638099E-2</c:v>
                </c:pt>
                <c:pt idx="1">
                  <c:v>-2.2311734035611101E-2</c:v>
                </c:pt>
                <c:pt idx="2">
                  <c:v>-1.54251065105199E-2</c:v>
                </c:pt>
                <c:pt idx="3">
                  <c:v>-1.0410827584564601E-2</c:v>
                </c:pt>
                <c:pt idx="4">
                  <c:v>-6.7751775495707902E-3</c:v>
                </c:pt>
                <c:pt idx="5">
                  <c:v>-4.1524609550833702E-3</c:v>
                </c:pt>
                <c:pt idx="6">
                  <c:v>-2.26558721624314E-3</c:v>
                </c:pt>
                <c:pt idx="7">
                  <c:v>-9.0438243933022001E-4</c:v>
                </c:pt>
                <c:pt idx="8">
                  <c:v>3.0964176403358497E-5</c:v>
                </c:pt>
                <c:pt idx="9">
                  <c:v>6.9315708242356701E-4</c:v>
                </c:pt>
                <c:pt idx="10">
                  <c:v>1.12425826955586E-3</c:v>
                </c:pt>
                <c:pt idx="11">
                  <c:v>1.3974355533719E-3</c:v>
                </c:pt>
                <c:pt idx="12">
                  <c:v>1.5508027281612099E-3</c:v>
                </c:pt>
                <c:pt idx="13">
                  <c:v>1.61147629842162E-3</c:v>
                </c:pt>
                <c:pt idx="14">
                  <c:v>1.57225655857473E-3</c:v>
                </c:pt>
                <c:pt idx="15">
                  <c:v>1.4871823368594001E-3</c:v>
                </c:pt>
                <c:pt idx="16">
                  <c:v>1.32259831298142E-3</c:v>
                </c:pt>
                <c:pt idx="17">
                  <c:v>1.1348208645358599E-3</c:v>
                </c:pt>
                <c:pt idx="18">
                  <c:v>9.3420653138309695E-4</c:v>
                </c:pt>
                <c:pt idx="19">
                  <c:v>7.4641959508880897E-4</c:v>
                </c:pt>
                <c:pt idx="20">
                  <c:v>6.3476327341049899E-4</c:v>
                </c:pt>
                <c:pt idx="21">
                  <c:v>5.3660664707422202E-4</c:v>
                </c:pt>
                <c:pt idx="22">
                  <c:v>4.8316997708752703E-4</c:v>
                </c:pt>
                <c:pt idx="23">
                  <c:v>4.7881752834655301E-4</c:v>
                </c:pt>
                <c:pt idx="24">
                  <c:v>5.0979421939700799E-4</c:v>
                </c:pt>
                <c:pt idx="25">
                  <c:v>5.5832520592957703E-4</c:v>
                </c:pt>
                <c:pt idx="26">
                  <c:v>6.4390350598841895E-4</c:v>
                </c:pt>
                <c:pt idx="27">
                  <c:v>7.8184204176068295E-4</c:v>
                </c:pt>
                <c:pt idx="28">
                  <c:v>9.4540999270975503E-4</c:v>
                </c:pt>
                <c:pt idx="29">
                  <c:v>1.14864867646247E-3</c:v>
                </c:pt>
                <c:pt idx="30">
                  <c:v>1.4187478227540801E-3</c:v>
                </c:pt>
              </c:numCache>
            </c:numRef>
          </c:yVal>
          <c:smooth val="1"/>
          <c:extLst>
            <c:ext xmlns:c16="http://schemas.microsoft.com/office/drawing/2014/chart" uri="{C3380CC4-5D6E-409C-BE32-E72D297353CC}">
              <c16:uniqueId val="{00000003-C62C-4571-BAB1-F5074B6B7DC9}"/>
            </c:ext>
          </c:extLst>
        </c:ser>
        <c:ser>
          <c:idx val="5"/>
          <c:order val="4"/>
          <c:spPr>
            <a:ln w="19050" cap="rnd">
              <a:solidFill>
                <a:schemeClr val="accent1"/>
              </a:solidFill>
              <a:round/>
            </a:ln>
            <a:effectLst/>
          </c:spPr>
          <c:xVal>
            <c:numRef>
              <c:f>'BT12'!$D$7:$D$37</c:f>
              <c:numCache>
                <c:formatCode>0.00E+00</c:formatCode>
                <c:ptCount val="31"/>
                <c:pt idx="0">
                  <c:v>0.110203526914119</c:v>
                </c:pt>
                <c:pt idx="1">
                  <c:v>0.106949508190155</c:v>
                </c:pt>
                <c:pt idx="2">
                  <c:v>0.105227746069431</c:v>
                </c:pt>
                <c:pt idx="3">
                  <c:v>0.104439258575439</c:v>
                </c:pt>
                <c:pt idx="4">
                  <c:v>0.104188710451126</c:v>
                </c:pt>
                <c:pt idx="5">
                  <c:v>0.104304693639278</c:v>
                </c:pt>
                <c:pt idx="6">
                  <c:v>0.10462384670972801</c:v>
                </c:pt>
                <c:pt idx="7">
                  <c:v>0.105121284723281</c:v>
                </c:pt>
                <c:pt idx="8">
                  <c:v>0.105728477239608</c:v>
                </c:pt>
                <c:pt idx="9">
                  <c:v>0.106393054127693</c:v>
                </c:pt>
                <c:pt idx="10">
                  <c:v>0.107130832970142</c:v>
                </c:pt>
                <c:pt idx="11">
                  <c:v>0.10785965621471399</c:v>
                </c:pt>
                <c:pt idx="12">
                  <c:v>0.108597077429294</c:v>
                </c:pt>
                <c:pt idx="13">
                  <c:v>0.10927770286798399</c:v>
                </c:pt>
                <c:pt idx="14">
                  <c:v>0.109876856207847</c:v>
                </c:pt>
                <c:pt idx="15">
                  <c:v>0.110364697873592</c:v>
                </c:pt>
                <c:pt idx="16">
                  <c:v>0.11075434833764999</c:v>
                </c:pt>
                <c:pt idx="17">
                  <c:v>0.11105888336896901</c:v>
                </c:pt>
                <c:pt idx="18">
                  <c:v>0.111257687211036</c:v>
                </c:pt>
                <c:pt idx="19">
                  <c:v>0.111407950520515</c:v>
                </c:pt>
                <c:pt idx="20">
                  <c:v>0.111514680087566</c:v>
                </c:pt>
                <c:pt idx="21">
                  <c:v>0.111633189022541</c:v>
                </c:pt>
                <c:pt idx="22">
                  <c:v>0.11175175011157901</c:v>
                </c:pt>
                <c:pt idx="23">
                  <c:v>0.111889868974685</c:v>
                </c:pt>
                <c:pt idx="24">
                  <c:v>0.11206140369176799</c:v>
                </c:pt>
                <c:pt idx="25">
                  <c:v>0.112258456647396</c:v>
                </c:pt>
                <c:pt idx="26">
                  <c:v>0.112375065684318</c:v>
                </c:pt>
                <c:pt idx="27">
                  <c:v>0.11253856867551799</c:v>
                </c:pt>
                <c:pt idx="28">
                  <c:v>0.112642355263233</c:v>
                </c:pt>
                <c:pt idx="29">
                  <c:v>0.11277013272047</c:v>
                </c:pt>
                <c:pt idx="30">
                  <c:v>0.11295264959335299</c:v>
                </c:pt>
              </c:numCache>
            </c:numRef>
          </c:xVal>
          <c:yVal>
            <c:numRef>
              <c:f>'BT12'!$E$7:$E$37</c:f>
              <c:numCache>
                <c:formatCode>0.00E+00</c:formatCode>
                <c:ptCount val="31"/>
                <c:pt idx="0">
                  <c:v>-3.4905735403299297E-2</c:v>
                </c:pt>
                <c:pt idx="1">
                  <c:v>-2.4663574993610299E-2</c:v>
                </c:pt>
                <c:pt idx="2">
                  <c:v>-1.7041044309735302E-2</c:v>
                </c:pt>
                <c:pt idx="3">
                  <c:v>-1.1495088227093201E-2</c:v>
                </c:pt>
                <c:pt idx="4">
                  <c:v>-7.4841361492872203E-3</c:v>
                </c:pt>
                <c:pt idx="5">
                  <c:v>-4.5640985481441004E-3</c:v>
                </c:pt>
                <c:pt idx="6">
                  <c:v>-2.4730954319238602E-3</c:v>
                </c:pt>
                <c:pt idx="7">
                  <c:v>-9.6214452059939504E-4</c:v>
                </c:pt>
                <c:pt idx="8">
                  <c:v>1.0479446791578E-4</c:v>
                </c:pt>
                <c:pt idx="9">
                  <c:v>8.5797236533835498E-4</c:v>
                </c:pt>
                <c:pt idx="10">
                  <c:v>1.3447282835841101E-3</c:v>
                </c:pt>
                <c:pt idx="11">
                  <c:v>1.61466118879616E-3</c:v>
                </c:pt>
                <c:pt idx="12">
                  <c:v>1.7222352325916199E-3</c:v>
                </c:pt>
                <c:pt idx="13">
                  <c:v>1.6978878993541E-3</c:v>
                </c:pt>
                <c:pt idx="14">
                  <c:v>1.5579136088490399E-3</c:v>
                </c:pt>
                <c:pt idx="15">
                  <c:v>1.35136803146451E-3</c:v>
                </c:pt>
                <c:pt idx="16">
                  <c:v>1.12103449646383E-3</c:v>
                </c:pt>
                <c:pt idx="17">
                  <c:v>8.9436542475596005E-4</c:v>
                </c:pt>
                <c:pt idx="18">
                  <c:v>7.2107196319848299E-4</c:v>
                </c:pt>
                <c:pt idx="19">
                  <c:v>5.7841086527332598E-4</c:v>
                </c:pt>
                <c:pt idx="20">
                  <c:v>4.8090342897921801E-4</c:v>
                </c:pt>
                <c:pt idx="21">
                  <c:v>4.23569901613518E-4</c:v>
                </c:pt>
                <c:pt idx="22">
                  <c:v>4.07522107707336E-4</c:v>
                </c:pt>
                <c:pt idx="23">
                  <c:v>4.1046005208045201E-4</c:v>
                </c:pt>
                <c:pt idx="24">
                  <c:v>4.5681200572289499E-4</c:v>
                </c:pt>
                <c:pt idx="25">
                  <c:v>5.2284495905041597E-4</c:v>
                </c:pt>
                <c:pt idx="26">
                  <c:v>6.1616103630512899E-4</c:v>
                </c:pt>
                <c:pt idx="27">
                  <c:v>7.3813257040455905E-4</c:v>
                </c:pt>
                <c:pt idx="28">
                  <c:v>9.0308021754026402E-4</c:v>
                </c:pt>
                <c:pt idx="29">
                  <c:v>1.1266454821452501E-3</c:v>
                </c:pt>
                <c:pt idx="30">
                  <c:v>1.40744028612971E-3</c:v>
                </c:pt>
              </c:numCache>
            </c:numRef>
          </c:yVal>
          <c:smooth val="1"/>
          <c:extLst>
            <c:ext xmlns:c16="http://schemas.microsoft.com/office/drawing/2014/chart" uri="{C3380CC4-5D6E-409C-BE32-E72D297353CC}">
              <c16:uniqueId val="{00000004-C62C-4571-BAB1-F5074B6B7DC9}"/>
            </c:ext>
          </c:extLst>
        </c:ser>
        <c:ser>
          <c:idx val="6"/>
          <c:order val="5"/>
          <c:spPr>
            <a:ln w="19050" cap="rnd">
              <a:solidFill>
                <a:schemeClr val="accent1"/>
              </a:solidFill>
              <a:round/>
            </a:ln>
            <a:effectLst/>
          </c:spPr>
          <c:xVal>
            <c:numRef>
              <c:f>'BT13'!$E$7:$E$37</c:f>
              <c:numCache>
                <c:formatCode>0.00E+00</c:formatCode>
                <c:ptCount val="31"/>
                <c:pt idx="0">
                  <c:v>0.119080983102321</c:v>
                </c:pt>
                <c:pt idx="1">
                  <c:v>0.115893326699733</c:v>
                </c:pt>
                <c:pt idx="2">
                  <c:v>0.11411614716052999</c:v>
                </c:pt>
                <c:pt idx="3">
                  <c:v>0.11318852007389001</c:v>
                </c:pt>
                <c:pt idx="4">
                  <c:v>0.112822771072387</c:v>
                </c:pt>
                <c:pt idx="5">
                  <c:v>0.112804681062698</c:v>
                </c:pt>
                <c:pt idx="6">
                  <c:v>0.11300569772720299</c:v>
                </c:pt>
                <c:pt idx="7">
                  <c:v>0.113364152610302</c:v>
                </c:pt>
                <c:pt idx="8">
                  <c:v>0.11382557451725001</c:v>
                </c:pt>
                <c:pt idx="9">
                  <c:v>0.11439501494169201</c:v>
                </c:pt>
                <c:pt idx="10">
                  <c:v>0.11500188708305301</c:v>
                </c:pt>
                <c:pt idx="11">
                  <c:v>0.115628562867641</c:v>
                </c:pt>
                <c:pt idx="12">
                  <c:v>0.11624377220869</c:v>
                </c:pt>
                <c:pt idx="13">
                  <c:v>0.116823107004165</c:v>
                </c:pt>
                <c:pt idx="14">
                  <c:v>0.11735453456640201</c:v>
                </c:pt>
                <c:pt idx="15">
                  <c:v>0.117782846093177</c:v>
                </c:pt>
                <c:pt idx="16">
                  <c:v>0.118129447102546</c:v>
                </c:pt>
                <c:pt idx="17">
                  <c:v>0.11838377267122201</c:v>
                </c:pt>
                <c:pt idx="18">
                  <c:v>0.11855399608611999</c:v>
                </c:pt>
                <c:pt idx="19">
                  <c:v>0.118668906390667</c:v>
                </c:pt>
                <c:pt idx="20">
                  <c:v>0.118766851723194</c:v>
                </c:pt>
                <c:pt idx="21">
                  <c:v>0.118841469287872</c:v>
                </c:pt>
                <c:pt idx="22">
                  <c:v>0.11892236769199301</c:v>
                </c:pt>
                <c:pt idx="23">
                  <c:v>0.119016505777835</c:v>
                </c:pt>
                <c:pt idx="24">
                  <c:v>0.119139201939106</c:v>
                </c:pt>
                <c:pt idx="25">
                  <c:v>0.11928232014179201</c:v>
                </c:pt>
                <c:pt idx="26">
                  <c:v>0.119456507265567</c:v>
                </c:pt>
                <c:pt idx="27">
                  <c:v>0.119684725999832</c:v>
                </c:pt>
                <c:pt idx="28">
                  <c:v>0.11992397159338</c:v>
                </c:pt>
                <c:pt idx="29">
                  <c:v>0.120168551802635</c:v>
                </c:pt>
                <c:pt idx="30">
                  <c:v>0.120407335460186</c:v>
                </c:pt>
              </c:numCache>
            </c:numRef>
          </c:xVal>
          <c:yVal>
            <c:numRef>
              <c:f>'BT13'!$F$7:$F$37</c:f>
              <c:numCache>
                <c:formatCode>0.00E+00</c:formatCode>
                <c:ptCount val="31"/>
                <c:pt idx="0">
                  <c:v>-3.6071304231882102E-2</c:v>
                </c:pt>
                <c:pt idx="1">
                  <c:v>-2.5441484525799699E-2</c:v>
                </c:pt>
                <c:pt idx="2">
                  <c:v>-1.75871774554252E-2</c:v>
                </c:pt>
                <c:pt idx="3">
                  <c:v>-1.1892698705196301E-2</c:v>
                </c:pt>
                <c:pt idx="4">
                  <c:v>-7.7760280109941899E-3</c:v>
                </c:pt>
                <c:pt idx="5">
                  <c:v>-4.7871442511677699E-3</c:v>
                </c:pt>
                <c:pt idx="6">
                  <c:v>-2.6505151763558301E-3</c:v>
                </c:pt>
                <c:pt idx="7">
                  <c:v>-1.1074313661083501E-3</c:v>
                </c:pt>
                <c:pt idx="8">
                  <c:v>-3.1125742680160302E-5</c:v>
                </c:pt>
                <c:pt idx="9">
                  <c:v>7.2547368472441998E-4</c:v>
                </c:pt>
                <c:pt idx="10">
                  <c:v>1.2360018445178799E-3</c:v>
                </c:pt>
                <c:pt idx="11">
                  <c:v>1.5101298922672801E-3</c:v>
                </c:pt>
                <c:pt idx="12">
                  <c:v>1.62135472055524E-3</c:v>
                </c:pt>
                <c:pt idx="13">
                  <c:v>1.62413518410176E-3</c:v>
                </c:pt>
                <c:pt idx="14">
                  <c:v>1.5104218618944201E-3</c:v>
                </c:pt>
                <c:pt idx="15">
                  <c:v>1.3316211989149399E-3</c:v>
                </c:pt>
                <c:pt idx="16">
                  <c:v>1.11270754132419E-3</c:v>
                </c:pt>
                <c:pt idx="17">
                  <c:v>8.9276517974212701E-4</c:v>
                </c:pt>
                <c:pt idx="18">
                  <c:v>7.1859842864796498E-4</c:v>
                </c:pt>
                <c:pt idx="19">
                  <c:v>5.8311014436185295E-4</c:v>
                </c:pt>
                <c:pt idx="20">
                  <c:v>4.8849300947040298E-4</c:v>
                </c:pt>
                <c:pt idx="21">
                  <c:v>4.1741132736206E-4</c:v>
                </c:pt>
                <c:pt idx="22">
                  <c:v>3.9800474769435801E-4</c:v>
                </c:pt>
                <c:pt idx="23">
                  <c:v>3.9740736247040299E-4</c:v>
                </c:pt>
                <c:pt idx="24">
                  <c:v>4.41160082118585E-4</c:v>
                </c:pt>
                <c:pt idx="25">
                  <c:v>5.1545340102165905E-4</c:v>
                </c:pt>
                <c:pt idx="26">
                  <c:v>5.9741514269262498E-4</c:v>
                </c:pt>
                <c:pt idx="27">
                  <c:v>7.2343682404607502E-4</c:v>
                </c:pt>
                <c:pt idx="28">
                  <c:v>8.9717254741117304E-4</c:v>
                </c:pt>
                <c:pt idx="29">
                  <c:v>1.1040962999686601E-3</c:v>
                </c:pt>
                <c:pt idx="30">
                  <c:v>1.3588696019724001E-3</c:v>
                </c:pt>
              </c:numCache>
            </c:numRef>
          </c:yVal>
          <c:smooth val="1"/>
          <c:extLst>
            <c:ext xmlns:c16="http://schemas.microsoft.com/office/drawing/2014/chart" uri="{C3380CC4-5D6E-409C-BE32-E72D297353CC}">
              <c16:uniqueId val="{00000005-C62C-4571-BAB1-F5074B6B7DC9}"/>
            </c:ext>
          </c:extLst>
        </c:ser>
        <c:ser>
          <c:idx val="7"/>
          <c:order val="6"/>
          <c:spPr>
            <a:ln w="19050" cap="rnd">
              <a:solidFill>
                <a:schemeClr val="accent1"/>
              </a:solidFill>
              <a:round/>
            </a:ln>
            <a:effectLst/>
          </c:spPr>
          <c:xVal>
            <c:numRef>
              <c:f>'BT14'!$D$5:$D$35</c:f>
              <c:numCache>
                <c:formatCode>0.00E+00</c:formatCode>
                <c:ptCount val="31"/>
                <c:pt idx="0">
                  <c:v>0.118067897856235</c:v>
                </c:pt>
                <c:pt idx="1">
                  <c:v>0.114900052547454</c:v>
                </c:pt>
                <c:pt idx="2">
                  <c:v>0.113176524639129</c:v>
                </c:pt>
                <c:pt idx="3">
                  <c:v>0.112329371273517</c:v>
                </c:pt>
                <c:pt idx="4">
                  <c:v>0.112004309892654</c:v>
                </c:pt>
                <c:pt idx="5">
                  <c:v>0.112025916576385</c:v>
                </c:pt>
                <c:pt idx="6">
                  <c:v>0.11225393414497301</c:v>
                </c:pt>
                <c:pt idx="7">
                  <c:v>0.112635657191276</c:v>
                </c:pt>
                <c:pt idx="8">
                  <c:v>0.11311350762844</c:v>
                </c:pt>
                <c:pt idx="9">
                  <c:v>0.11368234455585401</c:v>
                </c:pt>
                <c:pt idx="10">
                  <c:v>0.114291578531265</c:v>
                </c:pt>
                <c:pt idx="11">
                  <c:v>0.114919409155845</c:v>
                </c:pt>
                <c:pt idx="12">
                  <c:v>0.11554004997014999</c:v>
                </c:pt>
                <c:pt idx="13">
                  <c:v>0.116103917360305</c:v>
                </c:pt>
                <c:pt idx="14">
                  <c:v>0.11661596596241</c:v>
                </c:pt>
                <c:pt idx="15">
                  <c:v>0.117040187120437</c:v>
                </c:pt>
                <c:pt idx="16">
                  <c:v>0.11734794825315401</c:v>
                </c:pt>
                <c:pt idx="17">
                  <c:v>0.11757676303386599</c:v>
                </c:pt>
                <c:pt idx="18">
                  <c:v>0.117748692631721</c:v>
                </c:pt>
                <c:pt idx="19">
                  <c:v>0.11786313354969</c:v>
                </c:pt>
                <c:pt idx="20">
                  <c:v>0.117950893938541</c:v>
                </c:pt>
                <c:pt idx="21">
                  <c:v>0.11801928281783999</c:v>
                </c:pt>
                <c:pt idx="22">
                  <c:v>0.118094131350517</c:v>
                </c:pt>
                <c:pt idx="23">
                  <c:v>0.118175260722637</c:v>
                </c:pt>
                <c:pt idx="24">
                  <c:v>0.118282042443752</c:v>
                </c:pt>
                <c:pt idx="25">
                  <c:v>0.118410393595695</c:v>
                </c:pt>
                <c:pt idx="26">
                  <c:v>0.11855486780405</c:v>
                </c:pt>
                <c:pt idx="27">
                  <c:v>0.118765071034431</c:v>
                </c:pt>
                <c:pt idx="28">
                  <c:v>0.119069427251815</c:v>
                </c:pt>
                <c:pt idx="29">
                  <c:v>0.11947031319141301</c:v>
                </c:pt>
                <c:pt idx="30">
                  <c:v>0.12002930790185901</c:v>
                </c:pt>
              </c:numCache>
            </c:numRef>
          </c:xVal>
          <c:yVal>
            <c:numRef>
              <c:f>'BT14'!$E$5:$E$35</c:f>
              <c:numCache>
                <c:formatCode>0.00E+00</c:formatCode>
                <c:ptCount val="31"/>
                <c:pt idx="0">
                  <c:v>-3.3768005669116898E-2</c:v>
                </c:pt>
                <c:pt idx="1">
                  <c:v>-2.38271467387676E-2</c:v>
                </c:pt>
                <c:pt idx="2">
                  <c:v>-1.6361717134714099E-2</c:v>
                </c:pt>
                <c:pt idx="3">
                  <c:v>-1.1049563996493801E-2</c:v>
                </c:pt>
                <c:pt idx="4">
                  <c:v>-7.1639460511505604E-3</c:v>
                </c:pt>
                <c:pt idx="5">
                  <c:v>-4.34564193710684E-3</c:v>
                </c:pt>
                <c:pt idx="6">
                  <c:v>-2.3442846722900798E-3</c:v>
                </c:pt>
                <c:pt idx="7">
                  <c:v>-9.0264796745031996E-4</c:v>
                </c:pt>
                <c:pt idx="8">
                  <c:v>1.2413204240147E-4</c:v>
                </c:pt>
                <c:pt idx="9">
                  <c:v>8.3131092833355004E-4</c:v>
                </c:pt>
                <c:pt idx="10">
                  <c:v>1.29857053980231E-3</c:v>
                </c:pt>
                <c:pt idx="11">
                  <c:v>1.5467556659132201E-3</c:v>
                </c:pt>
                <c:pt idx="12">
                  <c:v>1.6485609812661999E-3</c:v>
                </c:pt>
                <c:pt idx="13">
                  <c:v>1.61269342061132E-3</c:v>
                </c:pt>
                <c:pt idx="14">
                  <c:v>1.48495624307543E-3</c:v>
                </c:pt>
                <c:pt idx="15">
                  <c:v>1.2968509690836E-3</c:v>
                </c:pt>
                <c:pt idx="16">
                  <c:v>1.08333106618374E-3</c:v>
                </c:pt>
                <c:pt idx="17">
                  <c:v>8.6678366642445304E-4</c:v>
                </c:pt>
                <c:pt idx="18">
                  <c:v>6.9383188383653695E-4</c:v>
                </c:pt>
                <c:pt idx="19">
                  <c:v>5.6552840396761797E-4</c:v>
                </c:pt>
                <c:pt idx="20">
                  <c:v>4.5631526154465897E-4</c:v>
                </c:pt>
                <c:pt idx="21">
                  <c:v>4.1601134580560001E-4</c:v>
                </c:pt>
                <c:pt idx="22">
                  <c:v>3.9712197030894399E-4</c:v>
                </c:pt>
                <c:pt idx="23">
                  <c:v>4.0712853660807003E-4</c:v>
                </c:pt>
                <c:pt idx="24">
                  <c:v>4.5171295641921401E-4</c:v>
                </c:pt>
                <c:pt idx="25">
                  <c:v>5.2420812426134901E-4</c:v>
                </c:pt>
                <c:pt idx="26">
                  <c:v>6.1934295808896401E-4</c:v>
                </c:pt>
                <c:pt idx="27">
                  <c:v>7.4602139648050005E-4</c:v>
                </c:pt>
                <c:pt idx="28">
                  <c:v>9.1353413881734003E-4</c:v>
                </c:pt>
                <c:pt idx="29">
                  <c:v>1.1372771114110899E-3</c:v>
                </c:pt>
                <c:pt idx="30">
                  <c:v>1.3920628698542699E-3</c:v>
                </c:pt>
              </c:numCache>
            </c:numRef>
          </c:yVal>
          <c:smooth val="1"/>
          <c:extLst>
            <c:ext xmlns:c16="http://schemas.microsoft.com/office/drawing/2014/chart" uri="{C3380CC4-5D6E-409C-BE32-E72D297353CC}">
              <c16:uniqueId val="{00000006-C62C-4571-BAB1-F5074B6B7DC9}"/>
            </c:ext>
          </c:extLst>
        </c:ser>
        <c:ser>
          <c:idx val="8"/>
          <c:order val="7"/>
          <c:xVal>
            <c:numRef>
              <c:f>'BT15'!$D$5:$D$35</c:f>
              <c:numCache>
                <c:formatCode>0.00E+00</c:formatCode>
                <c:ptCount val="31"/>
                <c:pt idx="0">
                  <c:v>0.11542940139770499</c:v>
                </c:pt>
                <c:pt idx="1">
                  <c:v>0.11205794662237099</c:v>
                </c:pt>
                <c:pt idx="2">
                  <c:v>0.11021686345338801</c:v>
                </c:pt>
                <c:pt idx="3">
                  <c:v>0.10924208164215</c:v>
                </c:pt>
                <c:pt idx="4">
                  <c:v>0.10885466635227201</c:v>
                </c:pt>
                <c:pt idx="5">
                  <c:v>0.108830526471138</c:v>
                </c:pt>
                <c:pt idx="6">
                  <c:v>0.10902214795351001</c:v>
                </c:pt>
                <c:pt idx="7">
                  <c:v>0.109393075108528</c:v>
                </c:pt>
                <c:pt idx="8">
                  <c:v>0.109851948916912</c:v>
                </c:pt>
                <c:pt idx="9">
                  <c:v>0.11039790511131201</c:v>
                </c:pt>
                <c:pt idx="10">
                  <c:v>0.111022487282753</c:v>
                </c:pt>
                <c:pt idx="11">
                  <c:v>0.11164461076259601</c:v>
                </c:pt>
                <c:pt idx="12">
                  <c:v>0.112239204347133</c:v>
                </c:pt>
                <c:pt idx="13">
                  <c:v>0.112815558910369</c:v>
                </c:pt>
                <c:pt idx="14">
                  <c:v>0.11330844461917799</c:v>
                </c:pt>
                <c:pt idx="15">
                  <c:v>0.113747648894786</c:v>
                </c:pt>
                <c:pt idx="16">
                  <c:v>0.11404956877231601</c:v>
                </c:pt>
                <c:pt idx="17">
                  <c:v>0.114285565912723</c:v>
                </c:pt>
                <c:pt idx="18">
                  <c:v>0.114441685378551</c:v>
                </c:pt>
                <c:pt idx="19">
                  <c:v>0.114563323557376</c:v>
                </c:pt>
                <c:pt idx="20">
                  <c:v>0.114625073969364</c:v>
                </c:pt>
                <c:pt idx="21">
                  <c:v>0.114696808159351</c:v>
                </c:pt>
                <c:pt idx="22">
                  <c:v>0.114755719900131</c:v>
                </c:pt>
                <c:pt idx="23">
                  <c:v>0.11481395363807601</c:v>
                </c:pt>
                <c:pt idx="24">
                  <c:v>0.114895567297935</c:v>
                </c:pt>
                <c:pt idx="25">
                  <c:v>0.114970847964286</c:v>
                </c:pt>
                <c:pt idx="26">
                  <c:v>0.115056857466697</c:v>
                </c:pt>
                <c:pt idx="27">
                  <c:v>0.115181431174278</c:v>
                </c:pt>
                <c:pt idx="28">
                  <c:v>0.115341544151306</c:v>
                </c:pt>
                <c:pt idx="29">
                  <c:v>0.115522190928459</c:v>
                </c:pt>
                <c:pt idx="30">
                  <c:v>0.115696586668491</c:v>
                </c:pt>
              </c:numCache>
            </c:numRef>
          </c:xVal>
          <c:yVal>
            <c:numRef>
              <c:f>'BT15'!$E$5:$E$35</c:f>
              <c:numCache>
                <c:formatCode>0.00E+00</c:formatCode>
                <c:ptCount val="31"/>
                <c:pt idx="0">
                  <c:v>-3.5917513072490602E-2</c:v>
                </c:pt>
                <c:pt idx="1">
                  <c:v>-2.5305550545454001E-2</c:v>
                </c:pt>
                <c:pt idx="2">
                  <c:v>-1.7490012571215598E-2</c:v>
                </c:pt>
                <c:pt idx="3">
                  <c:v>-1.1773237958550399E-2</c:v>
                </c:pt>
                <c:pt idx="4">
                  <c:v>-7.6529388315975597E-3</c:v>
                </c:pt>
                <c:pt idx="5">
                  <c:v>-4.6944315545260898E-3</c:v>
                </c:pt>
                <c:pt idx="6">
                  <c:v>-2.5666267611086299E-3</c:v>
                </c:pt>
                <c:pt idx="7">
                  <c:v>-1.0455237934365799E-3</c:v>
                </c:pt>
                <c:pt idx="8">
                  <c:v>4.83252006233669E-5</c:v>
                </c:pt>
                <c:pt idx="9">
                  <c:v>7.8019773354753798E-4</c:v>
                </c:pt>
                <c:pt idx="10">
                  <c:v>1.2830230407416801E-3</c:v>
                </c:pt>
                <c:pt idx="11">
                  <c:v>1.54121895320713E-3</c:v>
                </c:pt>
                <c:pt idx="12">
                  <c:v>1.6641166293993499E-3</c:v>
                </c:pt>
                <c:pt idx="13">
                  <c:v>1.6272068023681599E-3</c:v>
                </c:pt>
                <c:pt idx="14">
                  <c:v>1.5177011955529399E-3</c:v>
                </c:pt>
                <c:pt idx="15">
                  <c:v>1.32319552358239E-3</c:v>
                </c:pt>
                <c:pt idx="16">
                  <c:v>1.0952748125418999E-3</c:v>
                </c:pt>
                <c:pt idx="17">
                  <c:v>9.0089743025600899E-4</c:v>
                </c:pt>
                <c:pt idx="18">
                  <c:v>7.0936512202024395E-4</c:v>
                </c:pt>
                <c:pt idx="19">
                  <c:v>5.7475169887766199E-4</c:v>
                </c:pt>
                <c:pt idx="20">
                  <c:v>4.85844822833314E-4</c:v>
                </c:pt>
                <c:pt idx="21">
                  <c:v>4.1721746674738803E-4</c:v>
                </c:pt>
                <c:pt idx="22">
                  <c:v>4.1444093221798501E-4</c:v>
                </c:pt>
                <c:pt idx="23">
                  <c:v>4.11563116358593E-4</c:v>
                </c:pt>
                <c:pt idx="24">
                  <c:v>4.5507939648814499E-4</c:v>
                </c:pt>
                <c:pt idx="25">
                  <c:v>5.2820355631411E-4</c:v>
                </c:pt>
                <c:pt idx="26">
                  <c:v>6.2631117179989804E-4</c:v>
                </c:pt>
                <c:pt idx="27">
                  <c:v>7.4684020364657001E-4</c:v>
                </c:pt>
                <c:pt idx="28">
                  <c:v>9.2210079310461803E-4</c:v>
                </c:pt>
                <c:pt idx="29">
                  <c:v>1.1483661364763899E-3</c:v>
                </c:pt>
                <c:pt idx="30">
                  <c:v>1.4218207215890199E-3</c:v>
                </c:pt>
              </c:numCache>
            </c:numRef>
          </c:yVal>
          <c:smooth val="1"/>
          <c:extLst>
            <c:ext xmlns:c16="http://schemas.microsoft.com/office/drawing/2014/chart" uri="{C3380CC4-5D6E-409C-BE32-E72D297353CC}">
              <c16:uniqueId val="{00000007-C62C-4571-BAB1-F5074B6B7DC9}"/>
            </c:ext>
          </c:extLst>
        </c:ser>
        <c:ser>
          <c:idx val="9"/>
          <c:order val="8"/>
          <c:xVal>
            <c:numRef>
              <c:f>'BT17'!$D$5:$D$35</c:f>
              <c:numCache>
                <c:formatCode>0.00E+00</c:formatCode>
                <c:ptCount val="31"/>
                <c:pt idx="0">
                  <c:v>0.116648137569427</c:v>
                </c:pt>
                <c:pt idx="1">
                  <c:v>0.1133489087224</c:v>
                </c:pt>
                <c:pt idx="2">
                  <c:v>0.11155205219984</c:v>
                </c:pt>
                <c:pt idx="3">
                  <c:v>0.110639303922653</c:v>
                </c:pt>
                <c:pt idx="4">
                  <c:v>0.11029901355504899</c:v>
                </c:pt>
                <c:pt idx="5">
                  <c:v>0.110276237130165</c:v>
                </c:pt>
                <c:pt idx="6">
                  <c:v>0.110491909086704</c:v>
                </c:pt>
                <c:pt idx="7">
                  <c:v>0.110865622758865</c:v>
                </c:pt>
                <c:pt idx="8">
                  <c:v>0.111348584294319</c:v>
                </c:pt>
                <c:pt idx="9">
                  <c:v>0.11193031072616499</c:v>
                </c:pt>
                <c:pt idx="10">
                  <c:v>0.11254689097404399</c:v>
                </c:pt>
                <c:pt idx="11">
                  <c:v>0.113201059401035</c:v>
                </c:pt>
                <c:pt idx="12">
                  <c:v>0.113820225000381</c:v>
                </c:pt>
                <c:pt idx="13">
                  <c:v>0.114416867494583</c:v>
                </c:pt>
                <c:pt idx="14">
                  <c:v>0.11493080109357801</c:v>
                </c:pt>
                <c:pt idx="15">
                  <c:v>0.11536949127912501</c:v>
                </c:pt>
                <c:pt idx="16">
                  <c:v>0.115699753165245</c:v>
                </c:pt>
                <c:pt idx="17">
                  <c:v>0.115934871137142</c:v>
                </c:pt>
                <c:pt idx="18">
                  <c:v>0.116102069616317</c:v>
                </c:pt>
                <c:pt idx="19">
                  <c:v>0.116212673485279</c:v>
                </c:pt>
                <c:pt idx="20">
                  <c:v>0.116284124553203</c:v>
                </c:pt>
                <c:pt idx="21">
                  <c:v>0.116367287933826</c:v>
                </c:pt>
                <c:pt idx="22">
                  <c:v>0.116431884467601</c:v>
                </c:pt>
                <c:pt idx="23">
                  <c:v>0.116503410041332</c:v>
                </c:pt>
                <c:pt idx="24">
                  <c:v>0.116591088473796</c:v>
                </c:pt>
                <c:pt idx="25">
                  <c:v>0.116683699190616</c:v>
                </c:pt>
                <c:pt idx="26">
                  <c:v>0.116794668138027</c:v>
                </c:pt>
                <c:pt idx="27">
                  <c:v>0.11694210022687899</c:v>
                </c:pt>
                <c:pt idx="28">
                  <c:v>0.117117382586002</c:v>
                </c:pt>
                <c:pt idx="29">
                  <c:v>0.11730347573757099</c:v>
                </c:pt>
                <c:pt idx="30">
                  <c:v>0.117506481707096</c:v>
                </c:pt>
              </c:numCache>
            </c:numRef>
          </c:xVal>
          <c:yVal>
            <c:numRef>
              <c:f>'BT17'!$E$5:$E$35</c:f>
              <c:numCache>
                <c:formatCode>0.00E+00</c:formatCode>
                <c:ptCount val="31"/>
                <c:pt idx="0">
                  <c:v>-3.4927181899547501E-2</c:v>
                </c:pt>
                <c:pt idx="1">
                  <c:v>-2.4653667584061598E-2</c:v>
                </c:pt>
                <c:pt idx="2">
                  <c:v>-1.6975963488221099E-2</c:v>
                </c:pt>
                <c:pt idx="3">
                  <c:v>-1.1465620249509799E-2</c:v>
                </c:pt>
                <c:pt idx="4">
                  <c:v>-7.4496190063655298E-3</c:v>
                </c:pt>
                <c:pt idx="5">
                  <c:v>-4.5492080971598599E-3</c:v>
                </c:pt>
                <c:pt idx="6">
                  <c:v>-2.4557863362133499E-3</c:v>
                </c:pt>
                <c:pt idx="7">
                  <c:v>-9.5608283299952702E-4</c:v>
                </c:pt>
                <c:pt idx="8">
                  <c:v>1.10222230432555E-4</c:v>
                </c:pt>
                <c:pt idx="9">
                  <c:v>8.49450996611267E-4</c:v>
                </c:pt>
                <c:pt idx="10">
                  <c:v>1.3297778787091301E-3</c:v>
                </c:pt>
                <c:pt idx="11">
                  <c:v>1.59834802616387E-3</c:v>
                </c:pt>
                <c:pt idx="12">
                  <c:v>1.6991909360513E-3</c:v>
                </c:pt>
                <c:pt idx="13">
                  <c:v>1.66093988809734E-3</c:v>
                </c:pt>
                <c:pt idx="14">
                  <c:v>1.54363515321165E-3</c:v>
                </c:pt>
                <c:pt idx="15">
                  <c:v>1.34105782490223E-3</c:v>
                </c:pt>
                <c:pt idx="16">
                  <c:v>1.11418101005256E-3</c:v>
                </c:pt>
                <c:pt idx="17">
                  <c:v>8.9123251382261504E-4</c:v>
                </c:pt>
                <c:pt idx="18">
                  <c:v>7.1659643435850696E-4</c:v>
                </c:pt>
                <c:pt idx="19">
                  <c:v>5.8616593014448805E-4</c:v>
                </c:pt>
                <c:pt idx="20">
                  <c:v>4.7687615733593702E-4</c:v>
                </c:pt>
                <c:pt idx="21">
                  <c:v>4.1739823063835502E-4</c:v>
                </c:pt>
                <c:pt idx="22">
                  <c:v>4.0542951319366601E-4</c:v>
                </c:pt>
                <c:pt idx="23">
                  <c:v>4.0666115819476501E-4</c:v>
                </c:pt>
                <c:pt idx="24">
                  <c:v>4.4883426744490802E-4</c:v>
                </c:pt>
                <c:pt idx="25">
                  <c:v>5.1553460070863301E-4</c:v>
                </c:pt>
                <c:pt idx="26">
                  <c:v>6.07912777923047E-4</c:v>
                </c:pt>
                <c:pt idx="27">
                  <c:v>7.2673900285735705E-4</c:v>
                </c:pt>
                <c:pt idx="28">
                  <c:v>9.0282299788668698E-4</c:v>
                </c:pt>
                <c:pt idx="29">
                  <c:v>1.12884864211082E-3</c:v>
                </c:pt>
                <c:pt idx="30">
                  <c:v>1.39378581661731E-3</c:v>
                </c:pt>
              </c:numCache>
            </c:numRef>
          </c:yVal>
          <c:smooth val="1"/>
          <c:extLst>
            <c:ext xmlns:c16="http://schemas.microsoft.com/office/drawing/2014/chart" uri="{C3380CC4-5D6E-409C-BE32-E72D297353CC}">
              <c16:uniqueId val="{00000008-C62C-4571-BAB1-F5074B6B7DC9}"/>
            </c:ext>
          </c:extLst>
        </c:ser>
        <c:ser>
          <c:idx val="10"/>
          <c:order val="9"/>
          <c:xVal>
            <c:numRef>
              <c:f>'BT18'!$H$7:$H$37</c:f>
              <c:numCache>
                <c:formatCode>0.00E+00</c:formatCode>
                <c:ptCount val="31"/>
                <c:pt idx="0">
                  <c:v>0.128632992506027</c:v>
                </c:pt>
                <c:pt idx="1">
                  <c:v>0.12574855983257199</c:v>
                </c:pt>
                <c:pt idx="2">
                  <c:v>0.124224230647087</c:v>
                </c:pt>
                <c:pt idx="3">
                  <c:v>0.123499006032943</c:v>
                </c:pt>
                <c:pt idx="4">
                  <c:v>0.123280972242355</c:v>
                </c:pt>
                <c:pt idx="5">
                  <c:v>0.123367629945278</c:v>
                </c:pt>
                <c:pt idx="6">
                  <c:v>0.12365841865539499</c:v>
                </c:pt>
                <c:pt idx="7">
                  <c:v>0.124097608029842</c:v>
                </c:pt>
                <c:pt idx="8">
                  <c:v>0.12464240938425</c:v>
                </c:pt>
                <c:pt idx="9">
                  <c:v>0.12524099647998799</c:v>
                </c:pt>
                <c:pt idx="10">
                  <c:v>0.12590394914150199</c:v>
                </c:pt>
                <c:pt idx="11">
                  <c:v>0.126579388976097</c:v>
                </c:pt>
                <c:pt idx="12">
                  <c:v>0.12722471356391901</c:v>
                </c:pt>
                <c:pt idx="13">
                  <c:v>0.12785255908966001</c:v>
                </c:pt>
                <c:pt idx="14">
                  <c:v>0.12838932871818501</c:v>
                </c:pt>
                <c:pt idx="15">
                  <c:v>0.12885653972625699</c:v>
                </c:pt>
                <c:pt idx="16">
                  <c:v>0.129203781485557</c:v>
                </c:pt>
                <c:pt idx="17">
                  <c:v>0.12947191298007901</c:v>
                </c:pt>
                <c:pt idx="18">
                  <c:v>0.12966331839561401</c:v>
                </c:pt>
                <c:pt idx="19">
                  <c:v>0.12979720532894101</c:v>
                </c:pt>
                <c:pt idx="20">
                  <c:v>0.129908367991447</c:v>
                </c:pt>
                <c:pt idx="21">
                  <c:v>0.130015969276428</c:v>
                </c:pt>
                <c:pt idx="22">
                  <c:v>0.13013061881065299</c:v>
                </c:pt>
                <c:pt idx="23">
                  <c:v>0.13027028739452301</c:v>
                </c:pt>
                <c:pt idx="24">
                  <c:v>0.13042159378528601</c:v>
                </c:pt>
                <c:pt idx="25">
                  <c:v>0.13060857355594599</c:v>
                </c:pt>
                <c:pt idx="26">
                  <c:v>0.13084121048450401</c:v>
                </c:pt>
                <c:pt idx="27">
                  <c:v>0.13114666938781699</c:v>
                </c:pt>
                <c:pt idx="28">
                  <c:v>0.13151669502258301</c:v>
                </c:pt>
                <c:pt idx="29">
                  <c:v>0.13194577395915899</c:v>
                </c:pt>
                <c:pt idx="30">
                  <c:v>0.132420033216476</c:v>
                </c:pt>
              </c:numCache>
            </c:numRef>
          </c:xVal>
          <c:yVal>
            <c:numRef>
              <c:f>'BT18'!$I$7:$I$37</c:f>
              <c:numCache>
                <c:formatCode>0.00E+00</c:formatCode>
                <c:ptCount val="31"/>
                <c:pt idx="0">
                  <c:v>-3.9403278380632401E-2</c:v>
                </c:pt>
                <c:pt idx="1">
                  <c:v>-2.7579596266150402E-2</c:v>
                </c:pt>
                <c:pt idx="2">
                  <c:v>-1.9038902595639201E-2</c:v>
                </c:pt>
                <c:pt idx="3">
                  <c:v>-1.27461329102516E-2</c:v>
                </c:pt>
                <c:pt idx="4">
                  <c:v>-8.3221336826682004E-3</c:v>
                </c:pt>
                <c:pt idx="5">
                  <c:v>-5.1338537596166099E-3</c:v>
                </c:pt>
                <c:pt idx="6">
                  <c:v>-2.8565765824168899E-3</c:v>
                </c:pt>
                <c:pt idx="7">
                  <c:v>-1.2558520538732401E-3</c:v>
                </c:pt>
                <c:pt idx="8">
                  <c:v>-1.0123864194610999E-4</c:v>
                </c:pt>
                <c:pt idx="9">
                  <c:v>6.9343333598226298E-4</c:v>
                </c:pt>
                <c:pt idx="10">
                  <c:v>1.22579094022512E-3</c:v>
                </c:pt>
                <c:pt idx="11">
                  <c:v>1.5101056778803401E-3</c:v>
                </c:pt>
                <c:pt idx="12">
                  <c:v>1.62692042067647E-3</c:v>
                </c:pt>
                <c:pt idx="13">
                  <c:v>1.61839835345745E-3</c:v>
                </c:pt>
                <c:pt idx="14">
                  <c:v>1.5072068199515299E-3</c:v>
                </c:pt>
                <c:pt idx="15">
                  <c:v>1.31819304078817E-3</c:v>
                </c:pt>
                <c:pt idx="16">
                  <c:v>1.1014906922355201E-3</c:v>
                </c:pt>
                <c:pt idx="17">
                  <c:v>8.8431942276656595E-4</c:v>
                </c:pt>
                <c:pt idx="18">
                  <c:v>7.1333372034132405E-4</c:v>
                </c:pt>
                <c:pt idx="19">
                  <c:v>5.6683976436033802E-4</c:v>
                </c:pt>
                <c:pt idx="20">
                  <c:v>4.8015639185905402E-4</c:v>
                </c:pt>
                <c:pt idx="21">
                  <c:v>4.2929596384055902E-4</c:v>
                </c:pt>
                <c:pt idx="22">
                  <c:v>4.0586406248621599E-4</c:v>
                </c:pt>
                <c:pt idx="23">
                  <c:v>4.1697436245158298E-4</c:v>
                </c:pt>
                <c:pt idx="24">
                  <c:v>4.5476909144781497E-4</c:v>
                </c:pt>
                <c:pt idx="25">
                  <c:v>5.2630045684054396E-4</c:v>
                </c:pt>
                <c:pt idx="26">
                  <c:v>6.1350443866103801E-4</c:v>
                </c:pt>
                <c:pt idx="27">
                  <c:v>7.5607164762914105E-4</c:v>
                </c:pt>
                <c:pt idx="28">
                  <c:v>9.34534997213631E-4</c:v>
                </c:pt>
                <c:pt idx="29">
                  <c:v>1.13800354301929E-3</c:v>
                </c:pt>
                <c:pt idx="30">
                  <c:v>1.39593763742595E-3</c:v>
                </c:pt>
              </c:numCache>
            </c:numRef>
          </c:yVal>
          <c:smooth val="1"/>
          <c:extLst>
            <c:ext xmlns:c16="http://schemas.microsoft.com/office/drawing/2014/chart" uri="{C3380CC4-5D6E-409C-BE32-E72D297353CC}">
              <c16:uniqueId val="{00000009-C62C-4571-BAB1-F5074B6B7DC9}"/>
            </c:ext>
          </c:extLst>
        </c:ser>
        <c:ser>
          <c:idx val="1"/>
          <c:order val="10"/>
          <c:xVal>
            <c:numRef>
              <c:f>'BT19'!$H$8:$H$38</c:f>
              <c:numCache>
                <c:formatCode>0.00E+00</c:formatCode>
                <c:ptCount val="31"/>
                <c:pt idx="0">
                  <c:v>0.11981917172670301</c:v>
                </c:pt>
                <c:pt idx="1">
                  <c:v>0.11655719578266099</c:v>
                </c:pt>
                <c:pt idx="2">
                  <c:v>0.114754371345043</c:v>
                </c:pt>
                <c:pt idx="3">
                  <c:v>0.11383627355098699</c:v>
                </c:pt>
                <c:pt idx="4">
                  <c:v>0.113460913300514</c:v>
                </c:pt>
                <c:pt idx="5">
                  <c:v>0.11342316865921</c:v>
                </c:pt>
                <c:pt idx="6">
                  <c:v>0.113631442189216</c:v>
                </c:pt>
                <c:pt idx="7">
                  <c:v>0.11399307101964901</c:v>
                </c:pt>
                <c:pt idx="8">
                  <c:v>0.11447674036026</c:v>
                </c:pt>
                <c:pt idx="9">
                  <c:v>0.115050353109836</c:v>
                </c:pt>
                <c:pt idx="10">
                  <c:v>0.11567286401986999</c:v>
                </c:pt>
                <c:pt idx="11">
                  <c:v>0.11630856990814201</c:v>
                </c:pt>
                <c:pt idx="12">
                  <c:v>0.116937018930912</c:v>
                </c:pt>
                <c:pt idx="13">
                  <c:v>0.117513597011566</c:v>
                </c:pt>
                <c:pt idx="14">
                  <c:v>0.118046559393405</c:v>
                </c:pt>
                <c:pt idx="15">
                  <c:v>0.118455305695533</c:v>
                </c:pt>
                <c:pt idx="16">
                  <c:v>0.118777424097061</c:v>
                </c:pt>
                <c:pt idx="17">
                  <c:v>0.119022846221923</c:v>
                </c:pt>
                <c:pt idx="18">
                  <c:v>0.119168817996978</c:v>
                </c:pt>
                <c:pt idx="19">
                  <c:v>0.119282118976116</c:v>
                </c:pt>
                <c:pt idx="20">
                  <c:v>0.119361214339733</c:v>
                </c:pt>
                <c:pt idx="21">
                  <c:v>0.119426965713501</c:v>
                </c:pt>
                <c:pt idx="22">
                  <c:v>0.119493022561073</c:v>
                </c:pt>
                <c:pt idx="23">
                  <c:v>0.11955180019140201</c:v>
                </c:pt>
                <c:pt idx="24">
                  <c:v>0.119629949331283</c:v>
                </c:pt>
                <c:pt idx="25">
                  <c:v>0.11972136050462701</c:v>
                </c:pt>
                <c:pt idx="26">
                  <c:v>0.119835920631885</c:v>
                </c:pt>
                <c:pt idx="27">
                  <c:v>0.119951143860817</c:v>
                </c:pt>
                <c:pt idx="28">
                  <c:v>0.120101988315582</c:v>
                </c:pt>
                <c:pt idx="29">
                  <c:v>0.12029635161161401</c:v>
                </c:pt>
                <c:pt idx="30">
                  <c:v>0.120527677237987</c:v>
                </c:pt>
              </c:numCache>
            </c:numRef>
          </c:xVal>
          <c:yVal>
            <c:numRef>
              <c:f>'BT19'!$I$8:$I$38</c:f>
              <c:numCache>
                <c:formatCode>0.00E+00</c:formatCode>
                <c:ptCount val="31"/>
                <c:pt idx="0">
                  <c:v>-3.5184964537620503E-2</c:v>
                </c:pt>
                <c:pt idx="1">
                  <c:v>-2.4798415601253499E-2</c:v>
                </c:pt>
                <c:pt idx="2">
                  <c:v>-1.7091907560825299E-2</c:v>
                </c:pt>
                <c:pt idx="3">
                  <c:v>-1.1525687761604699E-2</c:v>
                </c:pt>
                <c:pt idx="4">
                  <c:v>-7.4918731115758402E-3</c:v>
                </c:pt>
                <c:pt idx="5">
                  <c:v>-4.57525253295898E-3</c:v>
                </c:pt>
                <c:pt idx="6">
                  <c:v>-2.4752772878855402E-3</c:v>
                </c:pt>
                <c:pt idx="7">
                  <c:v>-9.7596104023978103E-4</c:v>
                </c:pt>
                <c:pt idx="8">
                  <c:v>1.1142355651827501E-4</c:v>
                </c:pt>
                <c:pt idx="9">
                  <c:v>8.4530247841030305E-4</c:v>
                </c:pt>
                <c:pt idx="10">
                  <c:v>1.33431679569184E-3</c:v>
                </c:pt>
                <c:pt idx="11">
                  <c:v>1.5939311124384401E-3</c:v>
                </c:pt>
                <c:pt idx="12">
                  <c:v>1.6939165070652901E-3</c:v>
                </c:pt>
                <c:pt idx="13">
                  <c:v>1.6692222561687201E-3</c:v>
                </c:pt>
                <c:pt idx="14">
                  <c:v>1.5481483424082401E-3</c:v>
                </c:pt>
                <c:pt idx="15">
                  <c:v>1.35128735564649E-3</c:v>
                </c:pt>
                <c:pt idx="16">
                  <c:v>1.10941822640597E-3</c:v>
                </c:pt>
                <c:pt idx="17">
                  <c:v>8.8672409765422301E-4</c:v>
                </c:pt>
                <c:pt idx="18">
                  <c:v>7.1017496520653302E-4</c:v>
                </c:pt>
                <c:pt idx="19">
                  <c:v>5.8541237376630295E-4</c:v>
                </c:pt>
                <c:pt idx="20">
                  <c:v>4.8858270747586998E-4</c:v>
                </c:pt>
                <c:pt idx="21">
                  <c:v>4.2950888746417999E-4</c:v>
                </c:pt>
                <c:pt idx="22">
                  <c:v>4.01779805542901E-4</c:v>
                </c:pt>
                <c:pt idx="23">
                  <c:v>4.1480053914710798E-4</c:v>
                </c:pt>
                <c:pt idx="24">
                  <c:v>4.4087728019803697E-4</c:v>
                </c:pt>
                <c:pt idx="25">
                  <c:v>5.1279243780299999E-4</c:v>
                </c:pt>
                <c:pt idx="26">
                  <c:v>6.1685929540544705E-4</c:v>
                </c:pt>
                <c:pt idx="27">
                  <c:v>7.4795645195990801E-4</c:v>
                </c:pt>
                <c:pt idx="28">
                  <c:v>9.0613233624026103E-4</c:v>
                </c:pt>
                <c:pt idx="29">
                  <c:v>1.10973790287971E-3</c:v>
                </c:pt>
                <c:pt idx="30">
                  <c:v>1.38700602110475E-3</c:v>
                </c:pt>
              </c:numCache>
            </c:numRef>
          </c:yVal>
          <c:smooth val="1"/>
          <c:extLst>
            <c:ext xmlns:c16="http://schemas.microsoft.com/office/drawing/2014/chart" uri="{C3380CC4-5D6E-409C-BE32-E72D297353CC}">
              <c16:uniqueId val="{0000000A-C62C-4571-BAB1-F5074B6B7DC9}"/>
            </c:ext>
          </c:extLst>
        </c:ser>
        <c:dLbls>
          <c:showLegendKey val="0"/>
          <c:showVal val="0"/>
          <c:showCatName val="0"/>
          <c:showSerName val="0"/>
          <c:showPercent val="0"/>
          <c:showBubbleSize val="0"/>
        </c:dLbls>
        <c:axId val="221000520"/>
        <c:axId val="220998880"/>
      </c:scatterChart>
      <c:valAx>
        <c:axId val="221000520"/>
        <c:scaling>
          <c:orientation val="minMax"/>
          <c:max val="0.13540000000000002"/>
          <c:min val="9.0000000000000024E-2"/>
        </c:scaling>
        <c:delete val="0"/>
        <c:axPos val="b"/>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0998880"/>
        <c:crosses val="autoZero"/>
        <c:crossBetween val="midCat"/>
        <c:majorUnit val="3.0000000000000009E-3"/>
      </c:valAx>
      <c:valAx>
        <c:axId val="220998880"/>
        <c:scaling>
          <c:orientation val="minMax"/>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1000520"/>
        <c:crosses val="autoZero"/>
        <c:crossBetween val="midCat"/>
      </c:valAx>
    </c:plotArea>
    <c:plotVisOnly val="1"/>
    <c:dispBlanksAs val="gap"/>
    <c:showDLblsOverMax val="0"/>
  </c:chart>
  <c:txPr>
    <a:bodyPr/>
    <a:lstStyle/>
    <a:p>
      <a:pPr>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4459155044951"/>
          <c:y val="6.0853416718137925E-2"/>
          <c:w val="0.78963849808523279"/>
          <c:h val="0.83947465599244664"/>
        </c:manualLayout>
      </c:layout>
      <c:scatterChart>
        <c:scatterStyle val="smoothMarker"/>
        <c:varyColors val="0"/>
        <c:ser>
          <c:idx val="1"/>
          <c:order val="0"/>
          <c:tx>
            <c:v>IF_02</c:v>
          </c:tx>
          <c:xVal>
            <c:numRef>
              <c:f>IF2_2!$A$3:$A$33</c:f>
              <c:numCache>
                <c:formatCode>0.00E+00</c:formatCode>
                <c:ptCount val="31"/>
                <c:pt idx="0">
                  <c:v>0.12221612781286199</c:v>
                </c:pt>
                <c:pt idx="1">
                  <c:v>0.119157031178474</c:v>
                </c:pt>
                <c:pt idx="2">
                  <c:v>0.117541670799255</c:v>
                </c:pt>
                <c:pt idx="3">
                  <c:v>0.116803340613842</c:v>
                </c:pt>
                <c:pt idx="4">
                  <c:v>0.116594240069389</c:v>
                </c:pt>
                <c:pt idx="5">
                  <c:v>0.116733662784099</c:v>
                </c:pt>
                <c:pt idx="6">
                  <c:v>0.117086134850978</c:v>
                </c:pt>
                <c:pt idx="7">
                  <c:v>0.117573954164981</c:v>
                </c:pt>
                <c:pt idx="8">
                  <c:v>0.118187718093395</c:v>
                </c:pt>
                <c:pt idx="9">
                  <c:v>0.118874937295913</c:v>
                </c:pt>
                <c:pt idx="10">
                  <c:v>0.11964606493711399</c:v>
                </c:pt>
                <c:pt idx="11">
                  <c:v>0.120433539152145</c:v>
                </c:pt>
                <c:pt idx="12">
                  <c:v>0.12122952938079801</c:v>
                </c:pt>
                <c:pt idx="13">
                  <c:v>0.122005239129066</c:v>
                </c:pt>
                <c:pt idx="14">
                  <c:v>0.122677437961101</c:v>
                </c:pt>
                <c:pt idx="15">
                  <c:v>0.12329118698835299</c:v>
                </c:pt>
                <c:pt idx="16">
                  <c:v>0.123806782066822</c:v>
                </c:pt>
                <c:pt idx="17">
                  <c:v>0.124192744493484</c:v>
                </c:pt>
                <c:pt idx="18">
                  <c:v>0.12447655946016301</c:v>
                </c:pt>
                <c:pt idx="19">
                  <c:v>0.124668180942535</c:v>
                </c:pt>
                <c:pt idx="20">
                  <c:v>0.12480773031711501</c:v>
                </c:pt>
                <c:pt idx="21">
                  <c:v>0.124914392828941</c:v>
                </c:pt>
                <c:pt idx="22">
                  <c:v>0.12502476572990401</c:v>
                </c:pt>
                <c:pt idx="23">
                  <c:v>0.12513226270675601</c:v>
                </c:pt>
                <c:pt idx="24">
                  <c:v>0.12525425851345001</c:v>
                </c:pt>
                <c:pt idx="25">
                  <c:v>0.12540943920612299</c:v>
                </c:pt>
                <c:pt idx="26">
                  <c:v>0.12553915381431499</c:v>
                </c:pt>
                <c:pt idx="27">
                  <c:v>0.12566938996315</c:v>
                </c:pt>
                <c:pt idx="28">
                  <c:v>0.12585711479187001</c:v>
                </c:pt>
                <c:pt idx="29">
                  <c:v>0.12605655193328799</c:v>
                </c:pt>
                <c:pt idx="30">
                  <c:v>0.12631879746913899</c:v>
                </c:pt>
              </c:numCache>
            </c:numRef>
          </c:xVal>
          <c:yVal>
            <c:numRef>
              <c:f>IF2_2!$B$3:$B$33</c:f>
              <c:numCache>
                <c:formatCode>0.00E+00</c:formatCode>
                <c:ptCount val="31"/>
                <c:pt idx="0">
                  <c:v>-3.5668041557073503E-2</c:v>
                </c:pt>
                <c:pt idx="1">
                  <c:v>-2.5143314152955999E-2</c:v>
                </c:pt>
                <c:pt idx="2">
                  <c:v>-1.7364459112286498E-2</c:v>
                </c:pt>
                <c:pt idx="3">
                  <c:v>-1.16154765710234E-2</c:v>
                </c:pt>
                <c:pt idx="4">
                  <c:v>-7.49840820208191E-3</c:v>
                </c:pt>
                <c:pt idx="5">
                  <c:v>-4.51636686921119E-3</c:v>
                </c:pt>
                <c:pt idx="6">
                  <c:v>-2.3511804174631799E-3</c:v>
                </c:pt>
                <c:pt idx="7">
                  <c:v>-8.0394046381115903E-4</c:v>
                </c:pt>
                <c:pt idx="8">
                  <c:v>3.3927639015018902E-4</c:v>
                </c:pt>
                <c:pt idx="9">
                  <c:v>1.12085719592869E-3</c:v>
                </c:pt>
                <c:pt idx="10">
                  <c:v>1.6764452448114701E-3</c:v>
                </c:pt>
                <c:pt idx="11">
                  <c:v>2.0203781314194198E-3</c:v>
                </c:pt>
                <c:pt idx="12">
                  <c:v>2.1680707577615898E-3</c:v>
                </c:pt>
                <c:pt idx="13">
                  <c:v>2.1732980385422698E-3</c:v>
                </c:pt>
                <c:pt idx="14">
                  <c:v>2.06081103533506E-3</c:v>
                </c:pt>
                <c:pt idx="15">
                  <c:v>1.8570132087916099E-3</c:v>
                </c:pt>
                <c:pt idx="16">
                  <c:v>1.5939852455630901E-3</c:v>
                </c:pt>
                <c:pt idx="17">
                  <c:v>1.3107992708683001E-3</c:v>
                </c:pt>
                <c:pt idx="18">
                  <c:v>1.0426106164231901E-3</c:v>
                </c:pt>
                <c:pt idx="19">
                  <c:v>8.2893681246787299E-4</c:v>
                </c:pt>
                <c:pt idx="20">
                  <c:v>6.7100021988153403E-4</c:v>
                </c:pt>
                <c:pt idx="21">
                  <c:v>5.5715464986860698E-4</c:v>
                </c:pt>
                <c:pt idx="22">
                  <c:v>4.9185316311195395E-4</c:v>
                </c:pt>
                <c:pt idx="23">
                  <c:v>4.86077973619103E-4</c:v>
                </c:pt>
                <c:pt idx="24">
                  <c:v>4.9660465447232095E-4</c:v>
                </c:pt>
                <c:pt idx="25">
                  <c:v>5.5295065976679303E-4</c:v>
                </c:pt>
                <c:pt idx="26">
                  <c:v>6.3990871421992703E-4</c:v>
                </c:pt>
                <c:pt idx="27">
                  <c:v>7.6236878521740404E-4</c:v>
                </c:pt>
                <c:pt idx="28">
                  <c:v>9.1262022033333702E-4</c:v>
                </c:pt>
                <c:pt idx="29">
                  <c:v>1.1221566237509201E-3</c:v>
                </c:pt>
                <c:pt idx="30">
                  <c:v>1.4086713781580301E-3</c:v>
                </c:pt>
              </c:numCache>
            </c:numRef>
          </c:yVal>
          <c:smooth val="1"/>
          <c:extLst>
            <c:ext xmlns:c16="http://schemas.microsoft.com/office/drawing/2014/chart" uri="{C3380CC4-5D6E-409C-BE32-E72D297353CC}">
              <c16:uniqueId val="{00000000-C9EC-4FA3-B0D6-F2754E419E74}"/>
            </c:ext>
          </c:extLst>
        </c:ser>
        <c:ser>
          <c:idx val="2"/>
          <c:order val="1"/>
          <c:tx>
            <c:v>BT_12</c:v>
          </c:tx>
          <c:spPr>
            <a:ln w="19050" cap="rnd">
              <a:solidFill>
                <a:srgbClr val="7030A0"/>
              </a:solidFill>
              <a:round/>
            </a:ln>
            <a:effectLst/>
          </c:spPr>
          <c:marker>
            <c:symbol val="triangle"/>
            <c:size val="6"/>
            <c:spPr>
              <a:noFill/>
              <a:ln>
                <a:solidFill>
                  <a:srgbClr val="7030A0"/>
                </a:solidFill>
              </a:ln>
            </c:spPr>
          </c:marker>
          <c:xVal>
            <c:numRef>
              <c:f>'BT12'!$D$7:$D$37</c:f>
              <c:numCache>
                <c:formatCode>0.00E+00</c:formatCode>
                <c:ptCount val="31"/>
                <c:pt idx="0">
                  <c:v>0.110203526914119</c:v>
                </c:pt>
                <c:pt idx="1">
                  <c:v>0.106949508190155</c:v>
                </c:pt>
                <c:pt idx="2">
                  <c:v>0.105227746069431</c:v>
                </c:pt>
                <c:pt idx="3">
                  <c:v>0.104439258575439</c:v>
                </c:pt>
                <c:pt idx="4">
                  <c:v>0.104188710451126</c:v>
                </c:pt>
                <c:pt idx="5">
                  <c:v>0.104304693639278</c:v>
                </c:pt>
                <c:pt idx="6">
                  <c:v>0.10462384670972801</c:v>
                </c:pt>
                <c:pt idx="7">
                  <c:v>0.105121284723281</c:v>
                </c:pt>
                <c:pt idx="8">
                  <c:v>0.105728477239608</c:v>
                </c:pt>
                <c:pt idx="9">
                  <c:v>0.106393054127693</c:v>
                </c:pt>
                <c:pt idx="10">
                  <c:v>0.107130832970142</c:v>
                </c:pt>
                <c:pt idx="11">
                  <c:v>0.10785965621471399</c:v>
                </c:pt>
                <c:pt idx="12">
                  <c:v>0.108597077429294</c:v>
                </c:pt>
                <c:pt idx="13">
                  <c:v>0.10927770286798399</c:v>
                </c:pt>
                <c:pt idx="14">
                  <c:v>0.109876856207847</c:v>
                </c:pt>
                <c:pt idx="15">
                  <c:v>0.110364697873592</c:v>
                </c:pt>
                <c:pt idx="16">
                  <c:v>0.11075434833764999</c:v>
                </c:pt>
                <c:pt idx="17">
                  <c:v>0.11105888336896901</c:v>
                </c:pt>
                <c:pt idx="18">
                  <c:v>0.111257687211036</c:v>
                </c:pt>
                <c:pt idx="19">
                  <c:v>0.111407950520515</c:v>
                </c:pt>
                <c:pt idx="20">
                  <c:v>0.111514680087566</c:v>
                </c:pt>
                <c:pt idx="21">
                  <c:v>0.111633189022541</c:v>
                </c:pt>
                <c:pt idx="22">
                  <c:v>0.11175175011157901</c:v>
                </c:pt>
                <c:pt idx="23">
                  <c:v>0.111889868974685</c:v>
                </c:pt>
                <c:pt idx="24">
                  <c:v>0.11206140369176799</c:v>
                </c:pt>
                <c:pt idx="25">
                  <c:v>0.112258456647396</c:v>
                </c:pt>
                <c:pt idx="26">
                  <c:v>0.112375065684318</c:v>
                </c:pt>
                <c:pt idx="27">
                  <c:v>0.11253856867551799</c:v>
                </c:pt>
                <c:pt idx="28">
                  <c:v>0.112642355263233</c:v>
                </c:pt>
                <c:pt idx="29">
                  <c:v>0.11277013272047</c:v>
                </c:pt>
                <c:pt idx="30">
                  <c:v>0.11295264959335299</c:v>
                </c:pt>
              </c:numCache>
            </c:numRef>
          </c:xVal>
          <c:yVal>
            <c:numRef>
              <c:f>'BT12'!$E$7:$E$37</c:f>
              <c:numCache>
                <c:formatCode>0.00E+00</c:formatCode>
                <c:ptCount val="31"/>
                <c:pt idx="0">
                  <c:v>-3.4905735403299297E-2</c:v>
                </c:pt>
                <c:pt idx="1">
                  <c:v>-2.4663574993610299E-2</c:v>
                </c:pt>
                <c:pt idx="2">
                  <c:v>-1.7041044309735302E-2</c:v>
                </c:pt>
                <c:pt idx="3">
                  <c:v>-1.1495088227093201E-2</c:v>
                </c:pt>
                <c:pt idx="4">
                  <c:v>-7.4841361492872203E-3</c:v>
                </c:pt>
                <c:pt idx="5">
                  <c:v>-4.5640985481441004E-3</c:v>
                </c:pt>
                <c:pt idx="6">
                  <c:v>-2.4730954319238602E-3</c:v>
                </c:pt>
                <c:pt idx="7">
                  <c:v>-9.6214452059939504E-4</c:v>
                </c:pt>
                <c:pt idx="8">
                  <c:v>1.0479446791578E-4</c:v>
                </c:pt>
                <c:pt idx="9">
                  <c:v>8.5797236533835498E-4</c:v>
                </c:pt>
                <c:pt idx="10">
                  <c:v>1.3447282835841101E-3</c:v>
                </c:pt>
                <c:pt idx="11">
                  <c:v>1.61466118879616E-3</c:v>
                </c:pt>
                <c:pt idx="12">
                  <c:v>1.7222352325916199E-3</c:v>
                </c:pt>
                <c:pt idx="13">
                  <c:v>1.6978878993541E-3</c:v>
                </c:pt>
                <c:pt idx="14">
                  <c:v>1.5579136088490399E-3</c:v>
                </c:pt>
                <c:pt idx="15">
                  <c:v>1.35136803146451E-3</c:v>
                </c:pt>
                <c:pt idx="16">
                  <c:v>1.12103449646383E-3</c:v>
                </c:pt>
                <c:pt idx="17">
                  <c:v>8.9436542475596005E-4</c:v>
                </c:pt>
                <c:pt idx="18">
                  <c:v>7.2107196319848299E-4</c:v>
                </c:pt>
                <c:pt idx="19">
                  <c:v>5.7841086527332598E-4</c:v>
                </c:pt>
                <c:pt idx="20">
                  <c:v>4.8090342897921801E-4</c:v>
                </c:pt>
                <c:pt idx="21">
                  <c:v>4.23569901613518E-4</c:v>
                </c:pt>
                <c:pt idx="22">
                  <c:v>4.07522107707336E-4</c:v>
                </c:pt>
                <c:pt idx="23">
                  <c:v>4.1046005208045201E-4</c:v>
                </c:pt>
                <c:pt idx="24">
                  <c:v>4.5681200572289499E-4</c:v>
                </c:pt>
                <c:pt idx="25">
                  <c:v>5.2284495905041597E-4</c:v>
                </c:pt>
                <c:pt idx="26">
                  <c:v>6.1616103630512899E-4</c:v>
                </c:pt>
                <c:pt idx="27">
                  <c:v>7.3813257040455905E-4</c:v>
                </c:pt>
                <c:pt idx="28">
                  <c:v>9.0308021754026402E-4</c:v>
                </c:pt>
                <c:pt idx="29">
                  <c:v>1.1266454821452501E-3</c:v>
                </c:pt>
                <c:pt idx="30">
                  <c:v>1.40744028612971E-3</c:v>
                </c:pt>
              </c:numCache>
            </c:numRef>
          </c:yVal>
          <c:smooth val="1"/>
          <c:extLst>
            <c:ext xmlns:c16="http://schemas.microsoft.com/office/drawing/2014/chart" uri="{C3380CC4-5D6E-409C-BE32-E72D297353CC}">
              <c16:uniqueId val="{00000001-C9EC-4FA3-B0D6-F2754E419E74}"/>
            </c:ext>
          </c:extLst>
        </c:ser>
        <c:ser>
          <c:idx val="0"/>
          <c:order val="2"/>
          <c:tx>
            <c:v>IF_01</c:v>
          </c:tx>
          <c:spPr>
            <a:ln w="19050" cap="rnd">
              <a:solidFill>
                <a:srgbClr val="002060"/>
              </a:solidFill>
              <a:round/>
            </a:ln>
            <a:effectLst/>
          </c:spPr>
          <c:marker>
            <c:symbol val="circle"/>
            <c:size val="6"/>
            <c:spPr>
              <a:noFill/>
              <a:ln w="9525">
                <a:solidFill>
                  <a:srgbClr val="002060"/>
                </a:solidFill>
              </a:ln>
              <a:effectLst/>
            </c:spPr>
          </c:marker>
          <c:xVal>
            <c:numRef>
              <c:f>IF1_2!$A$3:$A$33</c:f>
              <c:numCache>
                <c:formatCode>0.00E+00</c:formatCode>
                <c:ptCount val="31"/>
                <c:pt idx="0">
                  <c:v>0.13396817445754999</c:v>
                </c:pt>
                <c:pt idx="1">
                  <c:v>0.13058513402938801</c:v>
                </c:pt>
                <c:pt idx="2">
                  <c:v>0.12872363626956901</c:v>
                </c:pt>
                <c:pt idx="3">
                  <c:v>0.12775869667529999</c:v>
                </c:pt>
                <c:pt idx="4">
                  <c:v>0.127408057451248</c:v>
                </c:pt>
                <c:pt idx="5">
                  <c:v>0.12741605937480899</c:v>
                </c:pt>
                <c:pt idx="6">
                  <c:v>0.127644002437591</c:v>
                </c:pt>
                <c:pt idx="7">
                  <c:v>0.12805642187595301</c:v>
                </c:pt>
                <c:pt idx="8">
                  <c:v>0.12859633564949</c:v>
                </c:pt>
                <c:pt idx="9">
                  <c:v>0.12924422323703699</c:v>
                </c:pt>
                <c:pt idx="10">
                  <c:v>0.12996695935726099</c:v>
                </c:pt>
                <c:pt idx="11">
                  <c:v>0.13073484599590299</c:v>
                </c:pt>
                <c:pt idx="12">
                  <c:v>0.13150402903556799</c:v>
                </c:pt>
                <c:pt idx="13">
                  <c:v>0.13225091993808699</c:v>
                </c:pt>
                <c:pt idx="14">
                  <c:v>0.132930487394332</c:v>
                </c:pt>
                <c:pt idx="15">
                  <c:v>0.133528247475624</c:v>
                </c:pt>
                <c:pt idx="16">
                  <c:v>0.13401952385902399</c:v>
                </c:pt>
                <c:pt idx="17">
                  <c:v>0.134385660290718</c:v>
                </c:pt>
                <c:pt idx="18">
                  <c:v>0.134660303592681</c:v>
                </c:pt>
                <c:pt idx="19">
                  <c:v>0.13484001159667899</c:v>
                </c:pt>
                <c:pt idx="20">
                  <c:v>0.13495317101478499</c:v>
                </c:pt>
                <c:pt idx="21">
                  <c:v>0.13504567742347701</c:v>
                </c:pt>
                <c:pt idx="22">
                  <c:v>0.135127618908882</c:v>
                </c:pt>
                <c:pt idx="23">
                  <c:v>0.13523626327514601</c:v>
                </c:pt>
                <c:pt idx="24">
                  <c:v>0.135350972414016</c:v>
                </c:pt>
                <c:pt idx="25">
                  <c:v>0.135463446378707</c:v>
                </c:pt>
                <c:pt idx="26">
                  <c:v>0.135669991374015</c:v>
                </c:pt>
                <c:pt idx="27">
                  <c:v>0.135900437831878</c:v>
                </c:pt>
                <c:pt idx="28">
                  <c:v>0.13627873361110601</c:v>
                </c:pt>
                <c:pt idx="29">
                  <c:v>0.13677869737148199</c:v>
                </c:pt>
                <c:pt idx="30">
                  <c:v>0.137756258249282</c:v>
                </c:pt>
              </c:numCache>
            </c:numRef>
          </c:xVal>
          <c:yVal>
            <c:numRef>
              <c:f>IF1_2!$B$3:$B$33</c:f>
              <c:numCache>
                <c:formatCode>0.00E+00</c:formatCode>
                <c:ptCount val="31"/>
                <c:pt idx="0">
                  <c:v>-3.7185993045568397E-2</c:v>
                </c:pt>
                <c:pt idx="1">
                  <c:v>-2.62088496237993E-2</c:v>
                </c:pt>
                <c:pt idx="2">
                  <c:v>-1.8210489302873601E-2</c:v>
                </c:pt>
                <c:pt idx="3">
                  <c:v>-1.21665317565202E-2</c:v>
                </c:pt>
                <c:pt idx="4">
                  <c:v>-7.8694028779864294E-3</c:v>
                </c:pt>
                <c:pt idx="5">
                  <c:v>-4.7718854621052699E-3</c:v>
                </c:pt>
                <c:pt idx="6">
                  <c:v>-2.5235859211534201E-3</c:v>
                </c:pt>
                <c:pt idx="7">
                  <c:v>-9.0018403716385299E-4</c:v>
                </c:pt>
                <c:pt idx="8">
                  <c:v>2.7242765645496498E-4</c:v>
                </c:pt>
                <c:pt idx="9">
                  <c:v>1.1035723146051099E-3</c:v>
                </c:pt>
                <c:pt idx="10">
                  <c:v>1.6949818236753299E-3</c:v>
                </c:pt>
                <c:pt idx="11">
                  <c:v>2.0404821261763499E-3</c:v>
                </c:pt>
                <c:pt idx="12">
                  <c:v>2.2144916001707298E-3</c:v>
                </c:pt>
                <c:pt idx="13">
                  <c:v>2.2076840978115801E-3</c:v>
                </c:pt>
                <c:pt idx="14">
                  <c:v>2.0940371323376799E-3</c:v>
                </c:pt>
                <c:pt idx="15">
                  <c:v>1.88647315371781E-3</c:v>
                </c:pt>
                <c:pt idx="16">
                  <c:v>1.61432661116123E-3</c:v>
                </c:pt>
                <c:pt idx="17">
                  <c:v>1.32700242102146E-3</c:v>
                </c:pt>
                <c:pt idx="18">
                  <c:v>1.05530780274421E-3</c:v>
                </c:pt>
                <c:pt idx="19">
                  <c:v>8.36057064589113E-4</c:v>
                </c:pt>
                <c:pt idx="20">
                  <c:v>6.8762525916099505E-4</c:v>
                </c:pt>
                <c:pt idx="21">
                  <c:v>5.8090907987207098E-4</c:v>
                </c:pt>
                <c:pt idx="22">
                  <c:v>5.06363983731716E-4</c:v>
                </c:pt>
                <c:pt idx="23">
                  <c:v>4.9245508853346099E-4</c:v>
                </c:pt>
                <c:pt idx="24">
                  <c:v>5.1618024008348497E-4</c:v>
                </c:pt>
                <c:pt idx="25">
                  <c:v>5.6599208619445497E-4</c:v>
                </c:pt>
                <c:pt idx="26">
                  <c:v>6.5472547430545005E-4</c:v>
                </c:pt>
                <c:pt idx="27">
                  <c:v>7.8866194235160903E-4</c:v>
                </c:pt>
                <c:pt idx="28">
                  <c:v>9.5133163267746503E-4</c:v>
                </c:pt>
                <c:pt idx="29">
                  <c:v>1.1538101825863099E-3</c:v>
                </c:pt>
                <c:pt idx="30">
                  <c:v>1.46130169741809E-3</c:v>
                </c:pt>
              </c:numCache>
            </c:numRef>
          </c:yVal>
          <c:smooth val="1"/>
          <c:extLst>
            <c:ext xmlns:c16="http://schemas.microsoft.com/office/drawing/2014/chart" uri="{C3380CC4-5D6E-409C-BE32-E72D297353CC}">
              <c16:uniqueId val="{00000002-C9EC-4FA3-B0D6-F2754E419E74}"/>
            </c:ext>
          </c:extLst>
        </c:ser>
        <c:dLbls>
          <c:showLegendKey val="0"/>
          <c:showVal val="0"/>
          <c:showCatName val="0"/>
          <c:showSerName val="0"/>
          <c:showPercent val="0"/>
          <c:showBubbleSize val="0"/>
        </c:dLbls>
        <c:axId val="587985600"/>
        <c:axId val="587989864"/>
      </c:scatterChart>
      <c:valAx>
        <c:axId val="587985600"/>
        <c:scaling>
          <c:orientation val="minMax"/>
          <c:max val="0.13800000000000001"/>
          <c:min val="0.10500000000000001"/>
        </c:scaling>
        <c:delete val="1"/>
        <c:axPos val="b"/>
        <c:majorGridlines>
          <c:spPr>
            <a:ln w="9525" cap="flat" cmpd="sng" algn="ctr">
              <a:solidFill>
                <a:schemeClr val="tx1">
                  <a:lumMod val="15000"/>
                  <a:lumOff val="85000"/>
                </a:schemeClr>
              </a:solidFill>
              <a:round/>
            </a:ln>
            <a:effectLst/>
          </c:spPr>
        </c:majorGridlines>
        <c:numFmt formatCode="0.00E+00" sourceLinked="1"/>
        <c:majorTickMark val="out"/>
        <c:minorTickMark val="none"/>
        <c:tickLblPos val="nextTo"/>
        <c:crossAx val="587989864"/>
        <c:crosses val="autoZero"/>
        <c:crossBetween val="midCat"/>
      </c:valAx>
      <c:valAx>
        <c:axId val="587989864"/>
        <c:scaling>
          <c:orientation val="minMax"/>
          <c:min val="-1.0000000000000002E-3"/>
        </c:scaling>
        <c:delete val="0"/>
        <c:axPos val="l"/>
        <c:majorGridlines>
          <c:spPr>
            <a:ln w="9525" cap="flat" cmpd="sng" algn="ctr">
              <a:solidFill>
                <a:schemeClr val="tx1">
                  <a:lumMod val="15000"/>
                  <a:lumOff val="85000"/>
                </a:schemeClr>
              </a:solidFill>
              <a:round/>
            </a:ln>
            <a:effectLst/>
          </c:spPr>
        </c:majorGridlines>
        <c:numFmt formatCode="0.00E+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87985600"/>
        <c:crosses val="autoZero"/>
        <c:crossBetween val="midCat"/>
      </c:valAx>
    </c:plotArea>
    <c:plotVisOnly val="1"/>
    <c:dispBlanksAs val="gap"/>
    <c:showDLblsOverMax val="0"/>
  </c:chart>
  <c:txPr>
    <a:bodyPr/>
    <a:lstStyle/>
    <a:p>
      <a:pPr>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57621975177956"/>
          <c:y val="3.187850269549692E-2"/>
          <c:w val="0.83768249831537911"/>
          <c:h val="0.89066882622993881"/>
        </c:manualLayout>
      </c:layout>
      <c:scatterChart>
        <c:scatterStyle val="smoothMarker"/>
        <c:varyColors val="0"/>
        <c:ser>
          <c:idx val="1"/>
          <c:order val="0"/>
          <c:xVal>
            <c:numRef>
              <c:f>'IF8'!$EB$26:$EB$56</c:f>
              <c:numCache>
                <c:formatCode>0.00E+00</c:formatCode>
                <c:ptCount val="31"/>
                <c:pt idx="0">
                  <c:v>8.9587718248367296E-2</c:v>
                </c:pt>
                <c:pt idx="1">
                  <c:v>8.6127482354640905E-2</c:v>
                </c:pt>
                <c:pt idx="2">
                  <c:v>8.4216907620429896E-2</c:v>
                </c:pt>
                <c:pt idx="3">
                  <c:v>8.32482874393463E-2</c:v>
                </c:pt>
                <c:pt idx="4">
                  <c:v>8.2842089235782596E-2</c:v>
                </c:pt>
                <c:pt idx="5">
                  <c:v>8.2798801362514496E-2</c:v>
                </c:pt>
                <c:pt idx="6">
                  <c:v>8.2984320819377899E-2</c:v>
                </c:pt>
                <c:pt idx="7">
                  <c:v>8.3304941654205295E-2</c:v>
                </c:pt>
                <c:pt idx="8">
                  <c:v>8.3695150911808E-2</c:v>
                </c:pt>
                <c:pt idx="9">
                  <c:v>8.4166355431079795E-2</c:v>
                </c:pt>
                <c:pt idx="10">
                  <c:v>8.4662891924381201E-2</c:v>
                </c:pt>
                <c:pt idx="11">
                  <c:v>8.5175402462482397E-2</c:v>
                </c:pt>
                <c:pt idx="12">
                  <c:v>8.5651837289333302E-2</c:v>
                </c:pt>
                <c:pt idx="13">
                  <c:v>8.6099550127982996E-2</c:v>
                </c:pt>
                <c:pt idx="14">
                  <c:v>8.6452886462211595E-2</c:v>
                </c:pt>
                <c:pt idx="15">
                  <c:v>8.6741827428340898E-2</c:v>
                </c:pt>
                <c:pt idx="16">
                  <c:v>8.6940780282020499E-2</c:v>
                </c:pt>
                <c:pt idx="17">
                  <c:v>8.7089583277702304E-2</c:v>
                </c:pt>
                <c:pt idx="18">
                  <c:v>8.7186336517333901E-2</c:v>
                </c:pt>
                <c:pt idx="19">
                  <c:v>8.7261050939559895E-2</c:v>
                </c:pt>
                <c:pt idx="20">
                  <c:v>8.7317004799842807E-2</c:v>
                </c:pt>
                <c:pt idx="21">
                  <c:v>8.7362356483936296E-2</c:v>
                </c:pt>
                <c:pt idx="22">
                  <c:v>8.74227955937385E-2</c:v>
                </c:pt>
                <c:pt idx="23">
                  <c:v>8.7488733232021304E-2</c:v>
                </c:pt>
                <c:pt idx="24">
                  <c:v>8.7555631995201097E-2</c:v>
                </c:pt>
                <c:pt idx="25">
                  <c:v>8.7657831609249101E-2</c:v>
                </c:pt>
                <c:pt idx="26">
                  <c:v>8.7780669331550598E-2</c:v>
                </c:pt>
                <c:pt idx="27">
                  <c:v>8.7927930057048798E-2</c:v>
                </c:pt>
                <c:pt idx="28">
                  <c:v>8.8130198419094002E-2</c:v>
                </c:pt>
                <c:pt idx="29">
                  <c:v>8.8401883840560899E-2</c:v>
                </c:pt>
                <c:pt idx="30">
                  <c:v>8.8721185922622597E-2</c:v>
                </c:pt>
              </c:numCache>
            </c:numRef>
          </c:xVal>
          <c:yVal>
            <c:numRef>
              <c:f>'IF8'!$EC$26:$EC$56</c:f>
              <c:numCache>
                <c:formatCode>0.00E+00</c:formatCode>
                <c:ptCount val="31"/>
                <c:pt idx="0">
                  <c:v>-3.6434005945920903E-2</c:v>
                </c:pt>
                <c:pt idx="1">
                  <c:v>-2.5685666128993E-2</c:v>
                </c:pt>
                <c:pt idx="2">
                  <c:v>-1.7794180661439899E-2</c:v>
                </c:pt>
                <c:pt idx="3">
                  <c:v>-1.1963675729930401E-2</c:v>
                </c:pt>
                <c:pt idx="4">
                  <c:v>-7.8355614095926198E-3</c:v>
                </c:pt>
                <c:pt idx="5">
                  <c:v>-4.8706359229981899E-3</c:v>
                </c:pt>
                <c:pt idx="6">
                  <c:v>-2.76134558953344E-3</c:v>
                </c:pt>
                <c:pt idx="7">
                  <c:v>-1.2821289710700499E-3</c:v>
                </c:pt>
                <c:pt idx="8">
                  <c:v>-2.65914277406409E-4</c:v>
                </c:pt>
                <c:pt idx="9">
                  <c:v>4.3452833779156203E-4</c:v>
                </c:pt>
                <c:pt idx="10">
                  <c:v>8.6886482313275305E-4</c:v>
                </c:pt>
                <c:pt idx="11">
                  <c:v>1.1058291420340499E-3</c:v>
                </c:pt>
                <c:pt idx="12">
                  <c:v>1.2106061913073E-3</c:v>
                </c:pt>
                <c:pt idx="13">
                  <c:v>1.1743206996470601E-3</c:v>
                </c:pt>
                <c:pt idx="14">
                  <c:v>1.0631573386490299E-3</c:v>
                </c:pt>
                <c:pt idx="15">
                  <c:v>9.0599694522097696E-4</c:v>
                </c:pt>
                <c:pt idx="16">
                  <c:v>7.4520963244140105E-4</c:v>
                </c:pt>
                <c:pt idx="17">
                  <c:v>6.0909707099199295E-4</c:v>
                </c:pt>
                <c:pt idx="18">
                  <c:v>4.8807234270498102E-4</c:v>
                </c:pt>
                <c:pt idx="19">
                  <c:v>4.1876453906297602E-4</c:v>
                </c:pt>
                <c:pt idx="20">
                  <c:v>3.87357780709862E-4</c:v>
                </c:pt>
                <c:pt idx="21">
                  <c:v>3.6561017623171199E-4</c:v>
                </c:pt>
                <c:pt idx="22">
                  <c:v>3.8611268973909302E-4</c:v>
                </c:pt>
                <c:pt idx="23">
                  <c:v>4.4042067020200101E-4</c:v>
                </c:pt>
                <c:pt idx="24">
                  <c:v>5.1079870900139202E-4</c:v>
                </c:pt>
                <c:pt idx="25">
                  <c:v>6.1278656357899297E-4</c:v>
                </c:pt>
                <c:pt idx="26">
                  <c:v>7.6229945989325599E-4</c:v>
                </c:pt>
                <c:pt idx="27">
                  <c:v>9.3837326858192596E-4</c:v>
                </c:pt>
                <c:pt idx="28">
                  <c:v>1.1462571565061799E-3</c:v>
                </c:pt>
                <c:pt idx="29">
                  <c:v>1.4075913932174401E-3</c:v>
                </c:pt>
                <c:pt idx="30">
                  <c:v>1.7668078653514301E-3</c:v>
                </c:pt>
              </c:numCache>
            </c:numRef>
          </c:yVal>
          <c:smooth val="1"/>
          <c:extLst>
            <c:ext xmlns:c16="http://schemas.microsoft.com/office/drawing/2014/chart" uri="{C3380CC4-5D6E-409C-BE32-E72D297353CC}">
              <c16:uniqueId val="{00000000-C8AC-4FA2-9DE8-BA4C5BEE85ED}"/>
            </c:ext>
          </c:extLst>
        </c:ser>
        <c:ser>
          <c:idx val="2"/>
          <c:order val="1"/>
          <c:spPr>
            <a:ln w="19050" cap="rnd">
              <a:solidFill>
                <a:srgbClr val="002060"/>
              </a:solidFill>
              <a:round/>
            </a:ln>
            <a:effectLst/>
          </c:spPr>
          <c:marker>
            <c:symbol val="diamond"/>
            <c:size val="6"/>
            <c:spPr>
              <a:solidFill>
                <a:srgbClr val="0070C0"/>
              </a:solidFill>
            </c:spPr>
          </c:marker>
          <c:xVal>
            <c:numRef>
              <c:f>'IF8'!$EL$30:$EL$60</c:f>
              <c:numCache>
                <c:formatCode>0.00E+00</c:formatCode>
                <c:ptCount val="31"/>
                <c:pt idx="0">
                  <c:v>9.3819826841354301E-2</c:v>
                </c:pt>
                <c:pt idx="1">
                  <c:v>9.0363301336765206E-2</c:v>
                </c:pt>
                <c:pt idx="2">
                  <c:v>8.8461041450500405E-2</c:v>
                </c:pt>
                <c:pt idx="3">
                  <c:v>8.7481863796710899E-2</c:v>
                </c:pt>
                <c:pt idx="4">
                  <c:v>8.7070085108280099E-2</c:v>
                </c:pt>
                <c:pt idx="5">
                  <c:v>8.70063826441764E-2</c:v>
                </c:pt>
                <c:pt idx="6">
                  <c:v>8.7161615490913294E-2</c:v>
                </c:pt>
                <c:pt idx="7">
                  <c:v>8.74628946185112E-2</c:v>
                </c:pt>
                <c:pt idx="8">
                  <c:v>8.7838299572467804E-2</c:v>
                </c:pt>
                <c:pt idx="9">
                  <c:v>8.8282227516174303E-2</c:v>
                </c:pt>
                <c:pt idx="10">
                  <c:v>8.8740192353725406E-2</c:v>
                </c:pt>
                <c:pt idx="11">
                  <c:v>8.9187510311603505E-2</c:v>
                </c:pt>
                <c:pt idx="12">
                  <c:v>8.9599862694740295E-2</c:v>
                </c:pt>
                <c:pt idx="13">
                  <c:v>8.9968405663967105E-2</c:v>
                </c:pt>
                <c:pt idx="14">
                  <c:v>9.0264134109020205E-2</c:v>
                </c:pt>
                <c:pt idx="15">
                  <c:v>9.0471200644969899E-2</c:v>
                </c:pt>
                <c:pt idx="16">
                  <c:v>9.0618535876274095E-2</c:v>
                </c:pt>
                <c:pt idx="17">
                  <c:v>9.0719416737556402E-2</c:v>
                </c:pt>
                <c:pt idx="18">
                  <c:v>9.0785339474677998E-2</c:v>
                </c:pt>
                <c:pt idx="19">
                  <c:v>9.0842396020889199E-2</c:v>
                </c:pt>
                <c:pt idx="20">
                  <c:v>9.0886734426021507E-2</c:v>
                </c:pt>
                <c:pt idx="21">
                  <c:v>9.0940177440643297E-2</c:v>
                </c:pt>
                <c:pt idx="22">
                  <c:v>9.0984314680099404E-2</c:v>
                </c:pt>
                <c:pt idx="23">
                  <c:v>9.1046519577503204E-2</c:v>
                </c:pt>
                <c:pt idx="24">
                  <c:v>9.1110475361347198E-2</c:v>
                </c:pt>
                <c:pt idx="25">
                  <c:v>9.1197267174720695E-2</c:v>
                </c:pt>
                <c:pt idx="26">
                  <c:v>9.1324292123317705E-2</c:v>
                </c:pt>
                <c:pt idx="27">
                  <c:v>9.1482274234294794E-2</c:v>
                </c:pt>
                <c:pt idx="28">
                  <c:v>9.1658033430576297E-2</c:v>
                </c:pt>
                <c:pt idx="29">
                  <c:v>9.1876856982707894E-2</c:v>
                </c:pt>
                <c:pt idx="30">
                  <c:v>9.2162169516086495E-2</c:v>
                </c:pt>
              </c:numCache>
            </c:numRef>
          </c:xVal>
          <c:yVal>
            <c:numRef>
              <c:f>'IF8'!$EM$30:$EM$60</c:f>
              <c:numCache>
                <c:formatCode>0.00E+00</c:formatCode>
                <c:ptCount val="31"/>
                <c:pt idx="0">
                  <c:v>-3.8173455744981703E-2</c:v>
                </c:pt>
                <c:pt idx="1">
                  <c:v>-2.6859667152166301E-2</c:v>
                </c:pt>
                <c:pt idx="2">
                  <c:v>-1.8587026745080899E-2</c:v>
                </c:pt>
                <c:pt idx="3">
                  <c:v>-1.2538912706077101E-2</c:v>
                </c:pt>
                <c:pt idx="4">
                  <c:v>-8.2472581416368398E-3</c:v>
                </c:pt>
                <c:pt idx="5">
                  <c:v>-5.181226413697E-3</c:v>
                </c:pt>
                <c:pt idx="6">
                  <c:v>-3.0214502476155702E-3</c:v>
                </c:pt>
                <c:pt idx="7">
                  <c:v>-1.50560459587723E-3</c:v>
                </c:pt>
                <c:pt idx="8">
                  <c:v>-4.53790562460199E-4</c:v>
                </c:pt>
                <c:pt idx="9">
                  <c:v>2.34991675824858E-4</c:v>
                </c:pt>
                <c:pt idx="10">
                  <c:v>6.6586013417690895E-4</c:v>
                </c:pt>
                <c:pt idx="11">
                  <c:v>8.7931181769818002E-4</c:v>
                </c:pt>
                <c:pt idx="12">
                  <c:v>9.6499780192971197E-4</c:v>
                </c:pt>
                <c:pt idx="13">
                  <c:v>9.2177558690309503E-4</c:v>
                </c:pt>
                <c:pt idx="14">
                  <c:v>8.2528864732012098E-4</c:v>
                </c:pt>
                <c:pt idx="15">
                  <c:v>6.9971423363313003E-4</c:v>
                </c:pt>
                <c:pt idx="16">
                  <c:v>5.6739087449386705E-4</c:v>
                </c:pt>
                <c:pt idx="17">
                  <c:v>4.4911226723343101E-4</c:v>
                </c:pt>
                <c:pt idx="18">
                  <c:v>3.7849289947189299E-4</c:v>
                </c:pt>
                <c:pt idx="19">
                  <c:v>3.4593418240547099E-4</c:v>
                </c:pt>
                <c:pt idx="20">
                  <c:v>3.1383530586026598E-4</c:v>
                </c:pt>
                <c:pt idx="21">
                  <c:v>3.22949461406096E-4</c:v>
                </c:pt>
                <c:pt idx="22">
                  <c:v>3.5178387770429199E-4</c:v>
                </c:pt>
                <c:pt idx="23">
                  <c:v>4.0159089257940601E-4</c:v>
                </c:pt>
                <c:pt idx="24">
                  <c:v>4.8384044202975902E-4</c:v>
                </c:pt>
                <c:pt idx="25">
                  <c:v>5.9061538195237496E-4</c:v>
                </c:pt>
                <c:pt idx="26">
                  <c:v>7.2900007944554004E-4</c:v>
                </c:pt>
                <c:pt idx="27">
                  <c:v>9.2383398441597798E-4</c:v>
                </c:pt>
                <c:pt idx="28">
                  <c:v>1.15519459359347E-3</c:v>
                </c:pt>
                <c:pt idx="29">
                  <c:v>1.4149784110486501E-3</c:v>
                </c:pt>
                <c:pt idx="30">
                  <c:v>1.73717678990215E-3</c:v>
                </c:pt>
              </c:numCache>
            </c:numRef>
          </c:yVal>
          <c:smooth val="1"/>
          <c:extLst>
            <c:ext xmlns:c16="http://schemas.microsoft.com/office/drawing/2014/chart" uri="{C3380CC4-5D6E-409C-BE32-E72D297353CC}">
              <c16:uniqueId val="{00000001-C8AC-4FA2-9DE8-BA4C5BEE85ED}"/>
            </c:ext>
          </c:extLst>
        </c:ser>
        <c:ser>
          <c:idx val="5"/>
          <c:order val="2"/>
          <c:spPr>
            <a:ln w="19050" cap="rnd">
              <a:solidFill>
                <a:srgbClr val="00B050"/>
              </a:solidFill>
              <a:round/>
            </a:ln>
            <a:effectLst/>
          </c:spPr>
          <c:marker>
            <c:symbol val="triangle"/>
            <c:size val="7"/>
            <c:spPr>
              <a:noFill/>
              <a:ln>
                <a:solidFill>
                  <a:srgbClr val="00B050"/>
                </a:solidFill>
              </a:ln>
            </c:spPr>
          </c:marker>
          <c:xVal>
            <c:numRef>
              <c:f>'IF8'!$FM$40:$FM$70</c:f>
              <c:numCache>
                <c:formatCode>0.00E+00</c:formatCode>
                <c:ptCount val="31"/>
                <c:pt idx="0">
                  <c:v>9.6472978591918904E-2</c:v>
                </c:pt>
                <c:pt idx="1">
                  <c:v>9.3110717833042103E-2</c:v>
                </c:pt>
                <c:pt idx="2">
                  <c:v>9.1259963810443795E-2</c:v>
                </c:pt>
                <c:pt idx="3">
                  <c:v>9.0319581329822499E-2</c:v>
                </c:pt>
                <c:pt idx="4">
                  <c:v>8.9931502938270499E-2</c:v>
                </c:pt>
                <c:pt idx="5">
                  <c:v>8.9890100061893394E-2</c:v>
                </c:pt>
                <c:pt idx="6">
                  <c:v>9.0055376291274997E-2</c:v>
                </c:pt>
                <c:pt idx="7">
                  <c:v>9.0349353849887806E-2</c:v>
                </c:pt>
                <c:pt idx="8">
                  <c:v>9.0736903250217396E-2</c:v>
                </c:pt>
                <c:pt idx="9">
                  <c:v>9.1168448328971793E-2</c:v>
                </c:pt>
                <c:pt idx="10">
                  <c:v>9.1611400246620095E-2</c:v>
                </c:pt>
                <c:pt idx="11">
                  <c:v>9.2047996819019304E-2</c:v>
                </c:pt>
                <c:pt idx="12">
                  <c:v>9.2441938817500999E-2</c:v>
                </c:pt>
                <c:pt idx="13">
                  <c:v>9.2779606580734197E-2</c:v>
                </c:pt>
                <c:pt idx="14">
                  <c:v>9.3048349022865295E-2</c:v>
                </c:pt>
                <c:pt idx="15">
                  <c:v>9.3251116573810494E-2</c:v>
                </c:pt>
                <c:pt idx="16">
                  <c:v>9.3377746641635798E-2</c:v>
                </c:pt>
                <c:pt idx="17">
                  <c:v>9.3470446765422793E-2</c:v>
                </c:pt>
                <c:pt idx="18">
                  <c:v>9.3528129160404205E-2</c:v>
                </c:pt>
                <c:pt idx="19">
                  <c:v>9.3587026000022805E-2</c:v>
                </c:pt>
                <c:pt idx="20">
                  <c:v>9.3628779053687994E-2</c:v>
                </c:pt>
                <c:pt idx="21">
                  <c:v>9.3662016093730899E-2</c:v>
                </c:pt>
                <c:pt idx="22">
                  <c:v>9.3709386885166099E-2</c:v>
                </c:pt>
                <c:pt idx="23">
                  <c:v>9.3755103647708796E-2</c:v>
                </c:pt>
                <c:pt idx="24">
                  <c:v>9.3800783157348605E-2</c:v>
                </c:pt>
                <c:pt idx="25">
                  <c:v>9.3857243657112094E-2</c:v>
                </c:pt>
                <c:pt idx="26">
                  <c:v>9.3937374651431996E-2</c:v>
                </c:pt>
                <c:pt idx="27">
                  <c:v>9.4033040106296498E-2</c:v>
                </c:pt>
                <c:pt idx="28">
                  <c:v>9.4134822487831102E-2</c:v>
                </c:pt>
                <c:pt idx="29">
                  <c:v>9.4267658889293601E-2</c:v>
                </c:pt>
                <c:pt idx="30">
                  <c:v>9.4445474445819799E-2</c:v>
                </c:pt>
              </c:numCache>
            </c:numRef>
          </c:xVal>
          <c:yVal>
            <c:numRef>
              <c:f>'IF8'!$FN$40:$FN$70</c:f>
              <c:numCache>
                <c:formatCode>0.00E+00</c:formatCode>
                <c:ptCount val="31"/>
                <c:pt idx="0">
                  <c:v>-4.2122043669223702E-2</c:v>
                </c:pt>
                <c:pt idx="1">
                  <c:v>-2.95028518885374E-2</c:v>
                </c:pt>
                <c:pt idx="2">
                  <c:v>-2.03821454197168E-2</c:v>
                </c:pt>
                <c:pt idx="3">
                  <c:v>-1.3740106485784E-2</c:v>
                </c:pt>
                <c:pt idx="4">
                  <c:v>-9.0568875893950393E-3</c:v>
                </c:pt>
                <c:pt idx="5">
                  <c:v>-5.73357846587896E-3</c:v>
                </c:pt>
                <c:pt idx="6">
                  <c:v>-3.3907666802406298E-3</c:v>
                </c:pt>
                <c:pt idx="7">
                  <c:v>-1.7699782038107499E-3</c:v>
                </c:pt>
                <c:pt idx="8">
                  <c:v>-6.5549829741939902E-4</c:v>
                </c:pt>
                <c:pt idx="9">
                  <c:v>8.5365078120958006E-5</c:v>
                </c:pt>
                <c:pt idx="10">
                  <c:v>5.3100887453183499E-4</c:v>
                </c:pt>
                <c:pt idx="11">
                  <c:v>7.6679972698912003E-4</c:v>
                </c:pt>
                <c:pt idx="12">
                  <c:v>8.5395370842888897E-4</c:v>
                </c:pt>
                <c:pt idx="13">
                  <c:v>8.3262799307703896E-4</c:v>
                </c:pt>
                <c:pt idx="14">
                  <c:v>7.5038883369415998E-4</c:v>
                </c:pt>
                <c:pt idx="15">
                  <c:v>6.2522204825654604E-4</c:v>
                </c:pt>
                <c:pt idx="16">
                  <c:v>5.1239342428743796E-4</c:v>
                </c:pt>
                <c:pt idx="17">
                  <c:v>4.1864774539135402E-4</c:v>
                </c:pt>
                <c:pt idx="18">
                  <c:v>3.5849816049449102E-4</c:v>
                </c:pt>
                <c:pt idx="19">
                  <c:v>3.1136494362726802E-4</c:v>
                </c:pt>
                <c:pt idx="20">
                  <c:v>2.8388810460455699E-4</c:v>
                </c:pt>
                <c:pt idx="21">
                  <c:v>2.8692610794678298E-4</c:v>
                </c:pt>
                <c:pt idx="22">
                  <c:v>2.9386606183834298E-4</c:v>
                </c:pt>
                <c:pt idx="23">
                  <c:v>3.3251283457502701E-4</c:v>
                </c:pt>
                <c:pt idx="24">
                  <c:v>4.0090939728543097E-4</c:v>
                </c:pt>
                <c:pt idx="25">
                  <c:v>4.84570977278053E-4</c:v>
                </c:pt>
                <c:pt idx="26">
                  <c:v>5.7933543575927604E-4</c:v>
                </c:pt>
                <c:pt idx="27">
                  <c:v>7.1998505154624495E-4</c:v>
                </c:pt>
                <c:pt idx="28">
                  <c:v>8.8447629241272796E-4</c:v>
                </c:pt>
                <c:pt idx="29">
                  <c:v>1.05971051380038E-3</c:v>
                </c:pt>
                <c:pt idx="30">
                  <c:v>1.2807138264179199E-3</c:v>
                </c:pt>
              </c:numCache>
            </c:numRef>
          </c:yVal>
          <c:smooth val="1"/>
          <c:extLst>
            <c:ext xmlns:c16="http://schemas.microsoft.com/office/drawing/2014/chart" uri="{C3380CC4-5D6E-409C-BE32-E72D297353CC}">
              <c16:uniqueId val="{00000002-C8AC-4FA2-9DE8-BA4C5BEE85ED}"/>
            </c:ext>
          </c:extLst>
        </c:ser>
        <c:ser>
          <c:idx val="6"/>
          <c:order val="3"/>
          <c:spPr>
            <a:ln w="19050" cap="rnd">
              <a:solidFill>
                <a:schemeClr val="accent1"/>
              </a:solidFill>
              <a:round/>
            </a:ln>
            <a:effectLst/>
          </c:spPr>
          <c:xVal>
            <c:numRef>
              <c:f>'IF8'!$GC$41:$GC$71</c:f>
              <c:numCache>
                <c:formatCode>0.00E+00</c:formatCode>
                <c:ptCount val="31"/>
                <c:pt idx="0">
                  <c:v>9.4566613435745198E-2</c:v>
                </c:pt>
                <c:pt idx="1">
                  <c:v>9.1254211962222997E-2</c:v>
                </c:pt>
                <c:pt idx="2">
                  <c:v>8.9406102895736597E-2</c:v>
                </c:pt>
                <c:pt idx="3">
                  <c:v>8.8497214019298498E-2</c:v>
                </c:pt>
                <c:pt idx="4">
                  <c:v>8.8122494518756797E-2</c:v>
                </c:pt>
                <c:pt idx="5">
                  <c:v>8.8071115314960396E-2</c:v>
                </c:pt>
                <c:pt idx="6">
                  <c:v>8.8243715465068803E-2</c:v>
                </c:pt>
                <c:pt idx="7">
                  <c:v>8.8561996817588806E-2</c:v>
                </c:pt>
                <c:pt idx="8">
                  <c:v>8.8924400508403695E-2</c:v>
                </c:pt>
                <c:pt idx="9">
                  <c:v>8.9365750551223699E-2</c:v>
                </c:pt>
                <c:pt idx="10">
                  <c:v>8.9853733777999795E-2</c:v>
                </c:pt>
                <c:pt idx="11">
                  <c:v>9.0347789227962397E-2</c:v>
                </c:pt>
                <c:pt idx="12">
                  <c:v>9.0833820402622195E-2</c:v>
                </c:pt>
                <c:pt idx="13">
                  <c:v>9.1290377080440493E-2</c:v>
                </c:pt>
                <c:pt idx="14">
                  <c:v>9.1731421649455996E-2</c:v>
                </c:pt>
                <c:pt idx="15">
                  <c:v>9.2124424874782507E-2</c:v>
                </c:pt>
                <c:pt idx="16">
                  <c:v>9.2451646924018804E-2</c:v>
                </c:pt>
                <c:pt idx="17">
                  <c:v>9.2704541981220204E-2</c:v>
                </c:pt>
                <c:pt idx="18">
                  <c:v>9.2900209128856603E-2</c:v>
                </c:pt>
                <c:pt idx="19">
                  <c:v>9.3023799359798404E-2</c:v>
                </c:pt>
                <c:pt idx="20">
                  <c:v>9.3116298317909199E-2</c:v>
                </c:pt>
                <c:pt idx="21">
                  <c:v>9.3204252421855899E-2</c:v>
                </c:pt>
                <c:pt idx="22">
                  <c:v>9.3260496854782104E-2</c:v>
                </c:pt>
                <c:pt idx="23">
                  <c:v>9.3344882130622794E-2</c:v>
                </c:pt>
                <c:pt idx="24">
                  <c:v>9.3424305319786002E-2</c:v>
                </c:pt>
                <c:pt idx="25">
                  <c:v>9.3508273363113403E-2</c:v>
                </c:pt>
                <c:pt idx="26">
                  <c:v>9.3608565628528595E-2</c:v>
                </c:pt>
                <c:pt idx="27">
                  <c:v>9.3745343387126895E-2</c:v>
                </c:pt>
                <c:pt idx="28">
                  <c:v>9.3897670507431003E-2</c:v>
                </c:pt>
                <c:pt idx="29">
                  <c:v>9.4070315361022894E-2</c:v>
                </c:pt>
                <c:pt idx="30">
                  <c:v>9.4276212155818898E-2</c:v>
                </c:pt>
              </c:numCache>
            </c:numRef>
          </c:xVal>
          <c:yVal>
            <c:numRef>
              <c:f>'IF8'!$GD$41:$GD$71</c:f>
              <c:numCache>
                <c:formatCode>0.00E+00</c:formatCode>
                <c:ptCount val="31"/>
                <c:pt idx="0">
                  <c:v>-4.1081428527831997E-2</c:v>
                </c:pt>
                <c:pt idx="1">
                  <c:v>-2.88012977689504E-2</c:v>
                </c:pt>
                <c:pt idx="2">
                  <c:v>-1.9757991656660999E-2</c:v>
                </c:pt>
                <c:pt idx="3">
                  <c:v>-1.33971562609076E-2</c:v>
                </c:pt>
                <c:pt idx="4">
                  <c:v>-8.8072614744305593E-3</c:v>
                </c:pt>
                <c:pt idx="5">
                  <c:v>-5.5443490855395699E-3</c:v>
                </c:pt>
                <c:pt idx="6">
                  <c:v>-3.2457250636070902E-3</c:v>
                </c:pt>
                <c:pt idx="7">
                  <c:v>-1.63468951359391E-3</c:v>
                </c:pt>
                <c:pt idx="8">
                  <c:v>-5.1021843682974501E-4</c:v>
                </c:pt>
                <c:pt idx="9">
                  <c:v>2.7283400413580201E-4</c:v>
                </c:pt>
                <c:pt idx="10">
                  <c:v>7.7186641283333302E-4</c:v>
                </c:pt>
                <c:pt idx="11">
                  <c:v>1.1027822038158701E-3</c:v>
                </c:pt>
                <c:pt idx="12">
                  <c:v>1.27221946604549E-3</c:v>
                </c:pt>
                <c:pt idx="13">
                  <c:v>1.3376903953030699E-3</c:v>
                </c:pt>
                <c:pt idx="14">
                  <c:v>1.3152328319847499E-3</c:v>
                </c:pt>
                <c:pt idx="15">
                  <c:v>1.21206289622932E-3</c:v>
                </c:pt>
                <c:pt idx="16">
                  <c:v>1.05668243486434E-3</c:v>
                </c:pt>
                <c:pt idx="17">
                  <c:v>9.0470688883215102E-4</c:v>
                </c:pt>
                <c:pt idx="18">
                  <c:v>7.5484259286895297E-4</c:v>
                </c:pt>
                <c:pt idx="19">
                  <c:v>6.1983248451724605E-4</c:v>
                </c:pt>
                <c:pt idx="20">
                  <c:v>5.3117237985134103E-4</c:v>
                </c:pt>
                <c:pt idx="21">
                  <c:v>4.8093582154251603E-4</c:v>
                </c:pt>
                <c:pt idx="22">
                  <c:v>4.6130569535307499E-4</c:v>
                </c:pt>
                <c:pt idx="23">
                  <c:v>4.6141986967995698E-4</c:v>
                </c:pt>
                <c:pt idx="24">
                  <c:v>5.0369167001917904E-4</c:v>
                </c:pt>
                <c:pt idx="25">
                  <c:v>5.7141768047585997E-4</c:v>
                </c:pt>
                <c:pt idx="26">
                  <c:v>6.5487442770972805E-4</c:v>
                </c:pt>
                <c:pt idx="27">
                  <c:v>7.8535254579037395E-4</c:v>
                </c:pt>
                <c:pt idx="28">
                  <c:v>9.64975799433887E-4</c:v>
                </c:pt>
                <c:pt idx="29">
                  <c:v>1.1869488516822401E-3</c:v>
                </c:pt>
                <c:pt idx="30">
                  <c:v>1.45414436701685E-3</c:v>
                </c:pt>
              </c:numCache>
            </c:numRef>
          </c:yVal>
          <c:smooth val="1"/>
          <c:extLst>
            <c:ext xmlns:c16="http://schemas.microsoft.com/office/drawing/2014/chart" uri="{C3380CC4-5D6E-409C-BE32-E72D297353CC}">
              <c16:uniqueId val="{00000003-C8AC-4FA2-9DE8-BA4C5BEE85ED}"/>
            </c:ext>
          </c:extLst>
        </c:ser>
        <c:ser>
          <c:idx val="7"/>
          <c:order val="4"/>
          <c:spPr>
            <a:ln w="19050" cap="rnd">
              <a:solidFill>
                <a:schemeClr val="accent1"/>
              </a:solidFill>
              <a:round/>
            </a:ln>
            <a:effectLst/>
          </c:spPr>
          <c:xVal>
            <c:numRef>
              <c:f>'IF8'!$GM$44:$GM$74</c:f>
              <c:numCache>
                <c:formatCode>0.00E+00</c:formatCode>
                <c:ptCount val="31"/>
                <c:pt idx="0">
                  <c:v>9.4528704881667994E-2</c:v>
                </c:pt>
                <c:pt idx="1">
                  <c:v>9.1215185821056297E-2</c:v>
                </c:pt>
                <c:pt idx="2">
                  <c:v>8.9391097426414406E-2</c:v>
                </c:pt>
                <c:pt idx="3">
                  <c:v>8.8469408452510806E-2</c:v>
                </c:pt>
                <c:pt idx="4">
                  <c:v>8.80763605237007E-2</c:v>
                </c:pt>
                <c:pt idx="5">
                  <c:v>8.80190655589103E-2</c:v>
                </c:pt>
                <c:pt idx="6">
                  <c:v>8.8186897337436607E-2</c:v>
                </c:pt>
                <c:pt idx="7">
                  <c:v>8.8479742407798698E-2</c:v>
                </c:pt>
                <c:pt idx="8">
                  <c:v>8.88514444231987E-2</c:v>
                </c:pt>
                <c:pt idx="9">
                  <c:v>8.92789736390113E-2</c:v>
                </c:pt>
                <c:pt idx="10">
                  <c:v>8.9725755155086503E-2</c:v>
                </c:pt>
                <c:pt idx="11">
                  <c:v>9.0193137526512104E-2</c:v>
                </c:pt>
                <c:pt idx="12">
                  <c:v>9.0668588876724202E-2</c:v>
                </c:pt>
                <c:pt idx="13">
                  <c:v>9.11415144801139E-2</c:v>
                </c:pt>
                <c:pt idx="14">
                  <c:v>9.1598294675350106E-2</c:v>
                </c:pt>
                <c:pt idx="15">
                  <c:v>9.2036768794059698E-2</c:v>
                </c:pt>
                <c:pt idx="16">
                  <c:v>9.2473000288009602E-2</c:v>
                </c:pt>
                <c:pt idx="17">
                  <c:v>9.2879384756088201E-2</c:v>
                </c:pt>
                <c:pt idx="18">
                  <c:v>9.3270383775234195E-2</c:v>
                </c:pt>
                <c:pt idx="19">
                  <c:v>9.3622617423534296E-2</c:v>
                </c:pt>
                <c:pt idx="20">
                  <c:v>9.3906275928020394E-2</c:v>
                </c:pt>
                <c:pt idx="21">
                  <c:v>9.4175398349761894E-2</c:v>
                </c:pt>
                <c:pt idx="22">
                  <c:v>9.4372451305389404E-2</c:v>
                </c:pt>
                <c:pt idx="23">
                  <c:v>9.4557166099548298E-2</c:v>
                </c:pt>
                <c:pt idx="24">
                  <c:v>9.4716668128967202E-2</c:v>
                </c:pt>
                <c:pt idx="25">
                  <c:v>9.4858974218368503E-2</c:v>
                </c:pt>
                <c:pt idx="26">
                  <c:v>9.5020055770873996E-2</c:v>
                </c:pt>
                <c:pt idx="27">
                  <c:v>9.5204800367355305E-2</c:v>
                </c:pt>
                <c:pt idx="28">
                  <c:v>9.53994020819664E-2</c:v>
                </c:pt>
                <c:pt idx="29">
                  <c:v>9.5618262887000996E-2</c:v>
                </c:pt>
                <c:pt idx="30">
                  <c:v>9.5888704061508095E-2</c:v>
                </c:pt>
              </c:numCache>
            </c:numRef>
          </c:xVal>
          <c:yVal>
            <c:numRef>
              <c:f>'IF8'!$GN$44:$GN$74</c:f>
              <c:numCache>
                <c:formatCode>0.00E+00</c:formatCode>
                <c:ptCount val="31"/>
                <c:pt idx="0">
                  <c:v>-4.1041221469640697E-2</c:v>
                </c:pt>
                <c:pt idx="1">
                  <c:v>-2.87535991519689E-2</c:v>
                </c:pt>
                <c:pt idx="2">
                  <c:v>-1.9827894866466501E-2</c:v>
                </c:pt>
                <c:pt idx="3">
                  <c:v>-1.3398473151028101E-2</c:v>
                </c:pt>
                <c:pt idx="4">
                  <c:v>-8.8169993832707405E-3</c:v>
                </c:pt>
                <c:pt idx="5">
                  <c:v>-5.5715069174766497E-3</c:v>
                </c:pt>
                <c:pt idx="6">
                  <c:v>-3.2954432535916502E-3</c:v>
                </c:pt>
                <c:pt idx="7">
                  <c:v>-1.6581882955506401E-3</c:v>
                </c:pt>
                <c:pt idx="8">
                  <c:v>-5.3484004456549796E-4</c:v>
                </c:pt>
                <c:pt idx="9">
                  <c:v>2.4294036848004899E-4</c:v>
                </c:pt>
                <c:pt idx="10">
                  <c:v>7.6839764369651599E-4</c:v>
                </c:pt>
                <c:pt idx="11">
                  <c:v>1.12325383815914E-3</c:v>
                </c:pt>
                <c:pt idx="12">
                  <c:v>1.3518268242478299E-3</c:v>
                </c:pt>
                <c:pt idx="13">
                  <c:v>1.4667903305962599E-3</c:v>
                </c:pt>
                <c:pt idx="14">
                  <c:v>1.5427317703142699E-3</c:v>
                </c:pt>
                <c:pt idx="15">
                  <c:v>1.5487527707591601E-3</c:v>
                </c:pt>
                <c:pt idx="16">
                  <c:v>1.52221007738262E-3</c:v>
                </c:pt>
                <c:pt idx="17">
                  <c:v>1.4709263341501301E-3</c:v>
                </c:pt>
                <c:pt idx="18">
                  <c:v>1.3900927733629901E-3</c:v>
                </c:pt>
                <c:pt idx="19">
                  <c:v>1.2756683863699399E-3</c:v>
                </c:pt>
                <c:pt idx="20">
                  <c:v>1.1429113801568701E-3</c:v>
                </c:pt>
                <c:pt idx="21">
                  <c:v>1.02400570176541E-3</c:v>
                </c:pt>
                <c:pt idx="22">
                  <c:v>9.3244900926947496E-4</c:v>
                </c:pt>
                <c:pt idx="23">
                  <c:v>8.6780072888359395E-4</c:v>
                </c:pt>
                <c:pt idx="24">
                  <c:v>8.6298905080184297E-4</c:v>
                </c:pt>
                <c:pt idx="25">
                  <c:v>8.8696455350145698E-4</c:v>
                </c:pt>
                <c:pt idx="26">
                  <c:v>9.37438744585961E-4</c:v>
                </c:pt>
                <c:pt idx="27">
                  <c:v>1.0531045263633099E-3</c:v>
                </c:pt>
                <c:pt idx="28">
                  <c:v>1.22661958448588E-3</c:v>
                </c:pt>
                <c:pt idx="29">
                  <c:v>1.45061512012034E-3</c:v>
                </c:pt>
                <c:pt idx="30">
                  <c:v>1.7301372718065899E-3</c:v>
                </c:pt>
              </c:numCache>
            </c:numRef>
          </c:yVal>
          <c:smooth val="1"/>
          <c:extLst>
            <c:ext xmlns:c16="http://schemas.microsoft.com/office/drawing/2014/chart" uri="{C3380CC4-5D6E-409C-BE32-E72D297353CC}">
              <c16:uniqueId val="{00000004-C8AC-4FA2-9DE8-BA4C5BEE85ED}"/>
            </c:ext>
          </c:extLst>
        </c:ser>
        <c:ser>
          <c:idx val="8"/>
          <c:order val="5"/>
          <c:spPr>
            <a:ln w="19050" cap="rnd">
              <a:solidFill>
                <a:srgbClr val="FFC000"/>
              </a:solidFill>
              <a:round/>
            </a:ln>
            <a:effectLst/>
          </c:spPr>
          <c:marker>
            <c:symbol val="x"/>
            <c:size val="5"/>
            <c:spPr>
              <a:solidFill>
                <a:schemeClr val="accent4"/>
              </a:solidFill>
            </c:spPr>
          </c:marker>
          <c:xVal>
            <c:numRef>
              <c:f>'IF8'!$HU$50:$HU$80</c:f>
              <c:numCache>
                <c:formatCode>0.00E+00</c:formatCode>
                <c:ptCount val="31"/>
                <c:pt idx="0">
                  <c:v>9.9945090711116694E-2</c:v>
                </c:pt>
                <c:pt idx="1">
                  <c:v>9.6607275307178497E-2</c:v>
                </c:pt>
                <c:pt idx="2">
                  <c:v>9.4773009419441195E-2</c:v>
                </c:pt>
                <c:pt idx="3">
                  <c:v>9.3822672963142395E-2</c:v>
                </c:pt>
                <c:pt idx="4">
                  <c:v>9.3443050980567904E-2</c:v>
                </c:pt>
                <c:pt idx="5">
                  <c:v>9.3376740813255296E-2</c:v>
                </c:pt>
                <c:pt idx="6">
                  <c:v>9.3543760478496496E-2</c:v>
                </c:pt>
                <c:pt idx="7">
                  <c:v>9.3835063278674996E-2</c:v>
                </c:pt>
                <c:pt idx="8">
                  <c:v>9.4233721494674599E-2</c:v>
                </c:pt>
                <c:pt idx="9">
                  <c:v>9.4675838947296101E-2</c:v>
                </c:pt>
                <c:pt idx="10">
                  <c:v>9.5181316137313801E-2</c:v>
                </c:pt>
                <c:pt idx="11">
                  <c:v>9.5706686377525302E-2</c:v>
                </c:pt>
                <c:pt idx="12">
                  <c:v>9.6241451799869496E-2</c:v>
                </c:pt>
                <c:pt idx="13">
                  <c:v>9.6805781126022297E-2</c:v>
                </c:pt>
                <c:pt idx="14">
                  <c:v>9.73481014370918E-2</c:v>
                </c:pt>
                <c:pt idx="15">
                  <c:v>9.7860850393772097E-2</c:v>
                </c:pt>
                <c:pt idx="16">
                  <c:v>9.8337806761264801E-2</c:v>
                </c:pt>
                <c:pt idx="17">
                  <c:v>9.8791554570198004E-2</c:v>
                </c:pt>
                <c:pt idx="18">
                  <c:v>9.9298000335693304E-2</c:v>
                </c:pt>
                <c:pt idx="19">
                  <c:v>9.9960990250110598E-2</c:v>
                </c:pt>
                <c:pt idx="20">
                  <c:v>0.100815139710903</c:v>
                </c:pt>
                <c:pt idx="21">
                  <c:v>0.102007158100605</c:v>
                </c:pt>
                <c:pt idx="22">
                  <c:v>0.103611253201961</c:v>
                </c:pt>
                <c:pt idx="23">
                  <c:v>0.10563368350267401</c:v>
                </c:pt>
                <c:pt idx="24">
                  <c:v>0.107739180326461</c:v>
                </c:pt>
                <c:pt idx="25">
                  <c:v>0.110209077596664</c:v>
                </c:pt>
                <c:pt idx="26">
                  <c:v>0.112669147551059</c:v>
                </c:pt>
                <c:pt idx="27">
                  <c:v>0.114817202091217</c:v>
                </c:pt>
                <c:pt idx="28">
                  <c:v>0.116748906672</c:v>
                </c:pt>
                <c:pt idx="29">
                  <c:v>0.118599407374858</c:v>
                </c:pt>
                <c:pt idx="30">
                  <c:v>0.12038231641054099</c:v>
                </c:pt>
              </c:numCache>
            </c:numRef>
          </c:xVal>
          <c:yVal>
            <c:numRef>
              <c:f>'IF8'!$HV$50:$HV$80</c:f>
              <c:numCache>
                <c:formatCode>0.00E+00</c:formatCode>
                <c:ptCount val="31"/>
                <c:pt idx="0">
                  <c:v>-4.0492754429578698E-2</c:v>
                </c:pt>
                <c:pt idx="1">
                  <c:v>-2.83929482102394E-2</c:v>
                </c:pt>
                <c:pt idx="2">
                  <c:v>-1.9589465111493998E-2</c:v>
                </c:pt>
                <c:pt idx="3">
                  <c:v>-1.3216568157076799E-2</c:v>
                </c:pt>
                <c:pt idx="4">
                  <c:v>-8.6792120710015297E-3</c:v>
                </c:pt>
                <c:pt idx="5">
                  <c:v>-5.4399031214416001E-3</c:v>
                </c:pt>
                <c:pt idx="6">
                  <c:v>-3.15109733492136E-3</c:v>
                </c:pt>
                <c:pt idx="7">
                  <c:v>-1.5394311631098301E-3</c:v>
                </c:pt>
                <c:pt idx="8">
                  <c:v>-3.6331257433630499E-4</c:v>
                </c:pt>
                <c:pt idx="9">
                  <c:v>4.5119621790945497E-4</c:v>
                </c:pt>
                <c:pt idx="10">
                  <c:v>1.03549100458622E-3</c:v>
                </c:pt>
                <c:pt idx="11">
                  <c:v>1.4510552864521701E-3</c:v>
                </c:pt>
                <c:pt idx="12">
                  <c:v>1.74545648042112E-3</c:v>
                </c:pt>
                <c:pt idx="13">
                  <c:v>1.9508982077240901E-3</c:v>
                </c:pt>
                <c:pt idx="14">
                  <c:v>2.12281919084489E-3</c:v>
                </c:pt>
                <c:pt idx="15">
                  <c:v>2.2524222731590202E-3</c:v>
                </c:pt>
                <c:pt idx="16">
                  <c:v>2.4326036218553699E-3</c:v>
                </c:pt>
                <c:pt idx="17">
                  <c:v>2.7376885991543501E-3</c:v>
                </c:pt>
                <c:pt idx="18">
                  <c:v>3.1941828783601501E-3</c:v>
                </c:pt>
                <c:pt idx="19">
                  <c:v>3.8045970723032899E-3</c:v>
                </c:pt>
                <c:pt idx="20">
                  <c:v>4.6226391568779902E-3</c:v>
                </c:pt>
                <c:pt idx="21">
                  <c:v>5.7319053448736598E-3</c:v>
                </c:pt>
                <c:pt idx="22">
                  <c:v>6.5728365443646899E-3</c:v>
                </c:pt>
                <c:pt idx="23">
                  <c:v>7.6464684680104204E-3</c:v>
                </c:pt>
                <c:pt idx="24">
                  <c:v>8.2390382885932905E-3</c:v>
                </c:pt>
                <c:pt idx="25">
                  <c:v>8.5098538547754201E-3</c:v>
                </c:pt>
                <c:pt idx="26">
                  <c:v>8.6330771446227993E-3</c:v>
                </c:pt>
                <c:pt idx="27">
                  <c:v>8.5984384641051206E-3</c:v>
                </c:pt>
                <c:pt idx="28">
                  <c:v>8.4102293476462295E-3</c:v>
                </c:pt>
                <c:pt idx="29">
                  <c:v>8.3178207278251596E-3</c:v>
                </c:pt>
                <c:pt idx="30">
                  <c:v>8.5631990805268201E-3</c:v>
                </c:pt>
              </c:numCache>
            </c:numRef>
          </c:yVal>
          <c:smooth val="1"/>
          <c:extLst>
            <c:ext xmlns:c16="http://schemas.microsoft.com/office/drawing/2014/chart" uri="{C3380CC4-5D6E-409C-BE32-E72D297353CC}">
              <c16:uniqueId val="{00000005-C8AC-4FA2-9DE8-BA4C5BEE85ED}"/>
            </c:ext>
          </c:extLst>
        </c:ser>
        <c:ser>
          <c:idx val="9"/>
          <c:order val="6"/>
          <c:spPr>
            <a:ln w="19050" cap="rnd">
              <a:solidFill>
                <a:srgbClr val="7030A0"/>
              </a:solidFill>
              <a:round/>
            </a:ln>
            <a:effectLst/>
          </c:spPr>
          <c:marker>
            <c:symbol val="circle"/>
            <c:size val="8"/>
            <c:spPr>
              <a:noFill/>
              <a:ln w="6350">
                <a:solidFill>
                  <a:srgbClr val="7030A0"/>
                </a:solidFill>
              </a:ln>
            </c:spPr>
          </c:marker>
          <c:xVal>
            <c:numRef>
              <c:f>'IF8'!$IB$52:$IB$82</c:f>
              <c:numCache>
                <c:formatCode>0.00E+00</c:formatCode>
                <c:ptCount val="31"/>
                <c:pt idx="0">
                  <c:v>0.10607758164405801</c:v>
                </c:pt>
                <c:pt idx="1">
                  <c:v>0.102432295680046</c:v>
                </c:pt>
                <c:pt idx="2">
                  <c:v>0.100412085652351</c:v>
                </c:pt>
                <c:pt idx="3">
                  <c:v>9.9355258047580705E-2</c:v>
                </c:pt>
                <c:pt idx="4">
                  <c:v>9.8907880485057803E-2</c:v>
                </c:pt>
                <c:pt idx="5">
                  <c:v>9.8835356533527305E-2</c:v>
                </c:pt>
                <c:pt idx="6">
                  <c:v>9.9007435142993899E-2</c:v>
                </c:pt>
                <c:pt idx="7">
                  <c:v>9.9316343665122903E-2</c:v>
                </c:pt>
                <c:pt idx="8">
                  <c:v>9.9728971719741794E-2</c:v>
                </c:pt>
                <c:pt idx="9">
                  <c:v>0.10021612793207101</c:v>
                </c:pt>
                <c:pt idx="10">
                  <c:v>0.100759305059909</c:v>
                </c:pt>
                <c:pt idx="11">
                  <c:v>0.10134003311395599</c:v>
                </c:pt>
                <c:pt idx="12">
                  <c:v>0.10194294154644</c:v>
                </c:pt>
                <c:pt idx="13">
                  <c:v>0.102576978504657</c:v>
                </c:pt>
                <c:pt idx="14">
                  <c:v>0.10318639129400201</c:v>
                </c:pt>
                <c:pt idx="15">
                  <c:v>0.10379669815301901</c:v>
                </c:pt>
                <c:pt idx="16">
                  <c:v>0.10434392839670099</c:v>
                </c:pt>
                <c:pt idx="17">
                  <c:v>0.104874283075332</c:v>
                </c:pt>
                <c:pt idx="18">
                  <c:v>0.105399176478385</c:v>
                </c:pt>
                <c:pt idx="19">
                  <c:v>0.106100164353847</c:v>
                </c:pt>
                <c:pt idx="20">
                  <c:v>0.10696493834257099</c:v>
                </c:pt>
                <c:pt idx="21">
                  <c:v>0.10807612538337701</c:v>
                </c:pt>
                <c:pt idx="22">
                  <c:v>0.10991270840168001</c:v>
                </c:pt>
                <c:pt idx="23">
                  <c:v>0.112024158239364</c:v>
                </c:pt>
                <c:pt idx="24">
                  <c:v>0.114654175937175</c:v>
                </c:pt>
                <c:pt idx="25">
                  <c:v>0.117951795458793</c:v>
                </c:pt>
                <c:pt idx="26">
                  <c:v>0.121282041072845</c:v>
                </c:pt>
                <c:pt idx="27">
                  <c:v>0.12438129633665</c:v>
                </c:pt>
                <c:pt idx="28">
                  <c:v>0.12740778923034601</c:v>
                </c:pt>
                <c:pt idx="29">
                  <c:v>0.13027702271938299</c:v>
                </c:pt>
                <c:pt idx="30">
                  <c:v>0.13284836709499301</c:v>
                </c:pt>
              </c:numCache>
            </c:numRef>
          </c:xVal>
          <c:yVal>
            <c:numRef>
              <c:f>'IF8'!$IC$52:$IC$82</c:f>
              <c:numCache>
                <c:formatCode>0.00E+00</c:formatCode>
                <c:ptCount val="31"/>
                <c:pt idx="0">
                  <c:v>-4.7178149223327602E-2</c:v>
                </c:pt>
                <c:pt idx="1">
                  <c:v>-3.3074352890252998E-2</c:v>
                </c:pt>
                <c:pt idx="2">
                  <c:v>-2.2834602743387201E-2</c:v>
                </c:pt>
                <c:pt idx="3">
                  <c:v>-1.54255088418722E-2</c:v>
                </c:pt>
                <c:pt idx="4">
                  <c:v>-1.0167758911848001E-2</c:v>
                </c:pt>
                <c:pt idx="5">
                  <c:v>-6.4304382540285501E-3</c:v>
                </c:pt>
                <c:pt idx="6">
                  <c:v>-3.7765037268400101E-3</c:v>
                </c:pt>
                <c:pt idx="7">
                  <c:v>-1.8931232625618499E-3</c:v>
                </c:pt>
                <c:pt idx="8">
                  <c:v>-5.5045168846845605E-4</c:v>
                </c:pt>
                <c:pt idx="9">
                  <c:v>4.0225029806606401E-4</c:v>
                </c:pt>
                <c:pt idx="10">
                  <c:v>1.08945649117231E-3</c:v>
                </c:pt>
                <c:pt idx="11">
                  <c:v>1.5842330176383201E-3</c:v>
                </c:pt>
                <c:pt idx="12">
                  <c:v>1.92708848044276E-3</c:v>
                </c:pt>
                <c:pt idx="13">
                  <c:v>2.1952230017632198E-3</c:v>
                </c:pt>
                <c:pt idx="14">
                  <c:v>2.4000497069209801E-3</c:v>
                </c:pt>
                <c:pt idx="15">
                  <c:v>2.5472685229033201E-3</c:v>
                </c:pt>
                <c:pt idx="16">
                  <c:v>2.7503152377903401E-3</c:v>
                </c:pt>
                <c:pt idx="17">
                  <c:v>3.0432173516601298E-3</c:v>
                </c:pt>
                <c:pt idx="18">
                  <c:v>3.51677392609417E-3</c:v>
                </c:pt>
                <c:pt idx="19">
                  <c:v>4.2152209207415503E-3</c:v>
                </c:pt>
                <c:pt idx="20">
                  <c:v>5.1529975607991201E-3</c:v>
                </c:pt>
                <c:pt idx="21">
                  <c:v>6.5034846775233702E-3</c:v>
                </c:pt>
                <c:pt idx="22">
                  <c:v>7.7612041495740396E-3</c:v>
                </c:pt>
                <c:pt idx="23">
                  <c:v>9.3943346291780402E-3</c:v>
                </c:pt>
                <c:pt idx="24">
                  <c:v>1.0444579645991299E-2</c:v>
                </c:pt>
                <c:pt idx="25">
                  <c:v>1.13467434421181E-2</c:v>
                </c:pt>
                <c:pt idx="26">
                  <c:v>1.1991893872618601E-2</c:v>
                </c:pt>
                <c:pt idx="27">
                  <c:v>1.20818177238106E-2</c:v>
                </c:pt>
                <c:pt idx="28">
                  <c:v>1.18255745619535E-2</c:v>
                </c:pt>
                <c:pt idx="29">
                  <c:v>1.17073487490415E-2</c:v>
                </c:pt>
                <c:pt idx="30">
                  <c:v>1.1920327320694901E-2</c:v>
                </c:pt>
              </c:numCache>
            </c:numRef>
          </c:yVal>
          <c:smooth val="1"/>
          <c:extLst>
            <c:ext xmlns:c16="http://schemas.microsoft.com/office/drawing/2014/chart" uri="{C3380CC4-5D6E-409C-BE32-E72D297353CC}">
              <c16:uniqueId val="{00000006-C8AC-4FA2-9DE8-BA4C5BEE85ED}"/>
            </c:ext>
          </c:extLst>
        </c:ser>
        <c:ser>
          <c:idx val="10"/>
          <c:order val="7"/>
          <c:spPr>
            <a:ln>
              <a:solidFill>
                <a:srgbClr val="FF0000"/>
              </a:solidFill>
            </a:ln>
          </c:spPr>
          <c:marker>
            <c:symbol val="diamond"/>
            <c:size val="7"/>
            <c:spPr>
              <a:noFill/>
              <a:ln>
                <a:solidFill>
                  <a:srgbClr val="FF0000"/>
                </a:solidFill>
              </a:ln>
            </c:spPr>
          </c:marker>
          <c:xVal>
            <c:numRef>
              <c:f>'IF8'!$BF$15:$BF$45</c:f>
              <c:numCache>
                <c:formatCode>0.00E+00</c:formatCode>
                <c:ptCount val="31"/>
                <c:pt idx="0">
                  <c:v>9.3530617654323495E-2</c:v>
                </c:pt>
                <c:pt idx="1">
                  <c:v>9.0444192290305994E-2</c:v>
                </c:pt>
                <c:pt idx="2">
                  <c:v>8.8770076632499598E-2</c:v>
                </c:pt>
                <c:pt idx="3">
                  <c:v>8.79190042614936E-2</c:v>
                </c:pt>
                <c:pt idx="4">
                  <c:v>8.7582394480705206E-2</c:v>
                </c:pt>
                <c:pt idx="5">
                  <c:v>8.7554790079593603E-2</c:v>
                </c:pt>
                <c:pt idx="6">
                  <c:v>8.7723232805728898E-2</c:v>
                </c:pt>
                <c:pt idx="7">
                  <c:v>8.8017039000988007E-2</c:v>
                </c:pt>
                <c:pt idx="8">
                  <c:v>8.8419206440448705E-2</c:v>
                </c:pt>
                <c:pt idx="9">
                  <c:v>8.8845938444137504E-2</c:v>
                </c:pt>
                <c:pt idx="10">
                  <c:v>8.9331306517124107E-2</c:v>
                </c:pt>
                <c:pt idx="11">
                  <c:v>8.9851185679435702E-2</c:v>
                </c:pt>
                <c:pt idx="12">
                  <c:v>9.0396627783775302E-2</c:v>
                </c:pt>
                <c:pt idx="13">
                  <c:v>9.0993106365203802E-2</c:v>
                </c:pt>
                <c:pt idx="14">
                  <c:v>9.1659389436244895E-2</c:v>
                </c:pt>
                <c:pt idx="15">
                  <c:v>9.2402465641498496E-2</c:v>
                </c:pt>
                <c:pt idx="16">
                  <c:v>9.3223094940185505E-2</c:v>
                </c:pt>
                <c:pt idx="17">
                  <c:v>9.4147227704524897E-2</c:v>
                </c:pt>
                <c:pt idx="18">
                  <c:v>9.5185682177543599E-2</c:v>
                </c:pt>
                <c:pt idx="19">
                  <c:v>9.6313752233982003E-2</c:v>
                </c:pt>
                <c:pt idx="20">
                  <c:v>9.7528316080570193E-2</c:v>
                </c:pt>
                <c:pt idx="21">
                  <c:v>9.8956011235713903E-2</c:v>
                </c:pt>
                <c:pt idx="22">
                  <c:v>0.10030762106180099</c:v>
                </c:pt>
                <c:pt idx="23">
                  <c:v>0.102057345211505</c:v>
                </c:pt>
                <c:pt idx="24">
                  <c:v>0.10371831804513899</c:v>
                </c:pt>
                <c:pt idx="25">
                  <c:v>0.105464950203895</c:v>
                </c:pt>
                <c:pt idx="26">
                  <c:v>0.10752882063388799</c:v>
                </c:pt>
                <c:pt idx="27">
                  <c:v>0.10986278951168001</c:v>
                </c:pt>
                <c:pt idx="28">
                  <c:v>0.112280532717704</c:v>
                </c:pt>
                <c:pt idx="29">
                  <c:v>0.11502306163311</c:v>
                </c:pt>
                <c:pt idx="30">
                  <c:v>0.118484400212764</c:v>
                </c:pt>
              </c:numCache>
            </c:numRef>
          </c:xVal>
          <c:yVal>
            <c:numRef>
              <c:f>'IF8'!$BG$15:$BG$45</c:f>
              <c:numCache>
                <c:formatCode>0.00E+00</c:formatCode>
                <c:ptCount val="31"/>
                <c:pt idx="0">
                  <c:v>-3.3633314073085702E-2</c:v>
                </c:pt>
                <c:pt idx="1">
                  <c:v>-2.36624423414468E-2</c:v>
                </c:pt>
                <c:pt idx="2">
                  <c:v>-1.6354337334632801E-2</c:v>
                </c:pt>
                <c:pt idx="3">
                  <c:v>-1.09753431752324E-2</c:v>
                </c:pt>
                <c:pt idx="4">
                  <c:v>-7.1411561220884297E-3</c:v>
                </c:pt>
                <c:pt idx="5">
                  <c:v>-4.3935929425060697E-3</c:v>
                </c:pt>
                <c:pt idx="6">
                  <c:v>-2.4312164168804802E-3</c:v>
                </c:pt>
                <c:pt idx="7">
                  <c:v>-1.0023751528933601E-3</c:v>
                </c:pt>
                <c:pt idx="8">
                  <c:v>6.3696897996123804E-6</c:v>
                </c:pt>
                <c:pt idx="9">
                  <c:v>7.2447949787601796E-4</c:v>
                </c:pt>
                <c:pt idx="10">
                  <c:v>1.3184277340769701E-3</c:v>
                </c:pt>
                <c:pt idx="11">
                  <c:v>1.7597648547962299E-3</c:v>
                </c:pt>
                <c:pt idx="12">
                  <c:v>2.1457395050674599E-3</c:v>
                </c:pt>
                <c:pt idx="13">
                  <c:v>2.52290093339979E-3</c:v>
                </c:pt>
                <c:pt idx="14">
                  <c:v>2.9003939125686802E-3</c:v>
                </c:pt>
                <c:pt idx="15">
                  <c:v>3.2920325174927698E-3</c:v>
                </c:pt>
                <c:pt idx="16">
                  <c:v>3.7039737217128199E-3</c:v>
                </c:pt>
                <c:pt idx="17">
                  <c:v>4.1558137163519799E-3</c:v>
                </c:pt>
                <c:pt idx="18">
                  <c:v>4.6349987387657096E-3</c:v>
                </c:pt>
                <c:pt idx="19">
                  <c:v>5.0861258059739997E-3</c:v>
                </c:pt>
                <c:pt idx="20">
                  <c:v>5.6370943784713702E-3</c:v>
                </c:pt>
                <c:pt idx="21">
                  <c:v>6.2113800086081002E-3</c:v>
                </c:pt>
                <c:pt idx="22">
                  <c:v>6.8277101963758399E-3</c:v>
                </c:pt>
                <c:pt idx="23">
                  <c:v>7.6156477443873804E-3</c:v>
                </c:pt>
                <c:pt idx="24">
                  <c:v>8.7226303294300998E-3</c:v>
                </c:pt>
                <c:pt idx="25">
                  <c:v>9.8724979907274194E-3</c:v>
                </c:pt>
                <c:pt idx="26">
                  <c:v>1.11001832410693E-2</c:v>
                </c:pt>
                <c:pt idx="27">
                  <c:v>1.29079539328813E-2</c:v>
                </c:pt>
                <c:pt idx="28">
                  <c:v>1.5181199647486199E-2</c:v>
                </c:pt>
                <c:pt idx="29">
                  <c:v>1.78562607616186E-2</c:v>
                </c:pt>
                <c:pt idx="30">
                  <c:v>2.1477553993463499E-2</c:v>
                </c:pt>
              </c:numCache>
            </c:numRef>
          </c:yVal>
          <c:smooth val="1"/>
          <c:extLst>
            <c:ext xmlns:c16="http://schemas.microsoft.com/office/drawing/2014/chart" uri="{C3380CC4-5D6E-409C-BE32-E72D297353CC}">
              <c16:uniqueId val="{00000007-C8AC-4FA2-9DE8-BA4C5BEE85ED}"/>
            </c:ext>
          </c:extLst>
        </c:ser>
        <c:ser>
          <c:idx val="0"/>
          <c:order val="8"/>
          <c:spPr>
            <a:ln w="19050" cap="rnd">
              <a:solidFill>
                <a:schemeClr val="accent1"/>
              </a:solidFill>
              <a:round/>
            </a:ln>
            <a:effectLst/>
          </c:spPr>
          <c:marker>
            <c:symbol val="x"/>
            <c:size val="5"/>
            <c:spPr>
              <a:solidFill>
                <a:schemeClr val="accent1"/>
              </a:solidFill>
              <a:ln w="9525">
                <a:solidFill>
                  <a:schemeClr val="accent1"/>
                </a:solidFill>
              </a:ln>
              <a:effectLst/>
            </c:spPr>
          </c:marker>
          <c:xVal>
            <c:numRef>
              <c:f>'IF8'!$AU$16:$AU$46</c:f>
              <c:numCache>
                <c:formatCode>0.00E+00</c:formatCode>
                <c:ptCount val="31"/>
                <c:pt idx="0">
                  <c:v>9.7836203873157501E-2</c:v>
                </c:pt>
                <c:pt idx="1">
                  <c:v>9.47724133729934E-2</c:v>
                </c:pt>
                <c:pt idx="2">
                  <c:v>9.3124590814113603E-2</c:v>
                </c:pt>
                <c:pt idx="3">
                  <c:v>9.2290543019771507E-2</c:v>
                </c:pt>
                <c:pt idx="4">
                  <c:v>9.1953665018081596E-2</c:v>
                </c:pt>
                <c:pt idx="5">
                  <c:v>9.1942474246025002E-2</c:v>
                </c:pt>
                <c:pt idx="6">
                  <c:v>9.2125132679939201E-2</c:v>
                </c:pt>
                <c:pt idx="7">
                  <c:v>9.2438071966171195E-2</c:v>
                </c:pt>
                <c:pt idx="8">
                  <c:v>9.28450971841812E-2</c:v>
                </c:pt>
                <c:pt idx="9">
                  <c:v>9.3316994607448495E-2</c:v>
                </c:pt>
                <c:pt idx="10">
                  <c:v>9.3842752277851105E-2</c:v>
                </c:pt>
                <c:pt idx="11">
                  <c:v>9.4392731785774203E-2</c:v>
                </c:pt>
                <c:pt idx="12">
                  <c:v>9.4953514635562897E-2</c:v>
                </c:pt>
                <c:pt idx="13">
                  <c:v>9.5567338168620994E-2</c:v>
                </c:pt>
                <c:pt idx="14">
                  <c:v>9.6168033778667394E-2</c:v>
                </c:pt>
                <c:pt idx="15">
                  <c:v>9.6774719655513694E-2</c:v>
                </c:pt>
                <c:pt idx="16">
                  <c:v>9.7401663661003099E-2</c:v>
                </c:pt>
                <c:pt idx="17">
                  <c:v>9.7960434854030595E-2</c:v>
                </c:pt>
                <c:pt idx="18">
                  <c:v>9.8557874560356099E-2</c:v>
                </c:pt>
                <c:pt idx="19">
                  <c:v>9.9223159253597204E-2</c:v>
                </c:pt>
                <c:pt idx="20">
                  <c:v>9.9918209016323006E-2</c:v>
                </c:pt>
                <c:pt idx="21">
                  <c:v>0.100664719939231</c:v>
                </c:pt>
                <c:pt idx="22">
                  <c:v>0.101588532328605</c:v>
                </c:pt>
                <c:pt idx="23">
                  <c:v>0.102474585175514</c:v>
                </c:pt>
                <c:pt idx="24">
                  <c:v>0.103407710790634</c:v>
                </c:pt>
                <c:pt idx="25">
                  <c:v>0.104445464909076</c:v>
                </c:pt>
                <c:pt idx="26">
                  <c:v>0.10546405613422299</c:v>
                </c:pt>
                <c:pt idx="27">
                  <c:v>0.10642915964126499</c:v>
                </c:pt>
                <c:pt idx="28">
                  <c:v>0.107489071786403</c:v>
                </c:pt>
                <c:pt idx="29">
                  <c:v>0.10869162529706899</c:v>
                </c:pt>
                <c:pt idx="30">
                  <c:v>0.109952732920646</c:v>
                </c:pt>
              </c:numCache>
            </c:numRef>
          </c:xVal>
          <c:yVal>
            <c:numRef>
              <c:f>'IF8'!$AV$16:$AV$46</c:f>
              <c:numCache>
                <c:formatCode>0.00E+00</c:formatCode>
                <c:ptCount val="31"/>
                <c:pt idx="0">
                  <c:v>-3.2976992428302702E-2</c:v>
                </c:pt>
                <c:pt idx="1">
                  <c:v>-2.3200888186693101E-2</c:v>
                </c:pt>
                <c:pt idx="2">
                  <c:v>-1.6045928001403802E-2</c:v>
                </c:pt>
                <c:pt idx="3">
                  <c:v>-1.07325231656432E-2</c:v>
                </c:pt>
                <c:pt idx="4">
                  <c:v>-6.96042086929082E-3</c:v>
                </c:pt>
                <c:pt idx="5">
                  <c:v>-4.2604613117873599E-3</c:v>
                </c:pt>
                <c:pt idx="6">
                  <c:v>-2.32096039690077E-3</c:v>
                </c:pt>
                <c:pt idx="7">
                  <c:v>-9.3415286391973495E-4</c:v>
                </c:pt>
                <c:pt idx="8">
                  <c:v>6.8011991970706704E-5</c:v>
                </c:pt>
                <c:pt idx="9">
                  <c:v>7.8043178655207103E-4</c:v>
                </c:pt>
                <c:pt idx="10">
                  <c:v>1.31056737154722E-3</c:v>
                </c:pt>
                <c:pt idx="11">
                  <c:v>1.6749077476561E-3</c:v>
                </c:pt>
                <c:pt idx="12">
                  <c:v>1.9456594018265601E-3</c:v>
                </c:pt>
                <c:pt idx="13">
                  <c:v>2.1576017607003398E-3</c:v>
                </c:pt>
                <c:pt idx="14">
                  <c:v>2.3023611865937701E-3</c:v>
                </c:pt>
                <c:pt idx="15">
                  <c:v>2.4102972820401101E-3</c:v>
                </c:pt>
                <c:pt idx="16">
                  <c:v>2.4682355578988699E-3</c:v>
                </c:pt>
                <c:pt idx="17">
                  <c:v>2.5654882192611599E-3</c:v>
                </c:pt>
                <c:pt idx="18">
                  <c:v>2.7075128164142301E-3</c:v>
                </c:pt>
                <c:pt idx="19">
                  <c:v>2.89294472895562E-3</c:v>
                </c:pt>
                <c:pt idx="20">
                  <c:v>3.1174102332442999E-3</c:v>
                </c:pt>
                <c:pt idx="21">
                  <c:v>3.4359039273112999E-3</c:v>
                </c:pt>
                <c:pt idx="22">
                  <c:v>3.6602062173187698E-3</c:v>
                </c:pt>
                <c:pt idx="23">
                  <c:v>3.9739441126584998E-3</c:v>
                </c:pt>
                <c:pt idx="24">
                  <c:v>4.1830418631434397E-3</c:v>
                </c:pt>
                <c:pt idx="25">
                  <c:v>4.4725681655108903E-3</c:v>
                </c:pt>
                <c:pt idx="26">
                  <c:v>4.9093454144894999E-3</c:v>
                </c:pt>
                <c:pt idx="27">
                  <c:v>5.4034958593547301E-3</c:v>
                </c:pt>
                <c:pt idx="28">
                  <c:v>5.9975059702992396E-3</c:v>
                </c:pt>
                <c:pt idx="29">
                  <c:v>6.8741454742848804E-3</c:v>
                </c:pt>
                <c:pt idx="30">
                  <c:v>8.1679802387952805E-3</c:v>
                </c:pt>
              </c:numCache>
            </c:numRef>
          </c:yVal>
          <c:smooth val="1"/>
          <c:extLst>
            <c:ext xmlns:c16="http://schemas.microsoft.com/office/drawing/2014/chart" uri="{C3380CC4-5D6E-409C-BE32-E72D297353CC}">
              <c16:uniqueId val="{00000008-C8AC-4FA2-9DE8-BA4C5BEE85ED}"/>
            </c:ext>
          </c:extLst>
        </c:ser>
        <c:dLbls>
          <c:showLegendKey val="0"/>
          <c:showVal val="0"/>
          <c:showCatName val="0"/>
          <c:showSerName val="0"/>
          <c:showPercent val="0"/>
          <c:showBubbleSize val="0"/>
        </c:dLbls>
        <c:axId val="414045032"/>
        <c:axId val="414049296"/>
      </c:scatterChart>
      <c:valAx>
        <c:axId val="414045032"/>
        <c:scaling>
          <c:orientation val="minMax"/>
          <c:max val="0.14000000000000001"/>
          <c:min val="8.0000000000000016E-2"/>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sz="1200">
                    <a:latin typeface="Times New Roman" panose="02020603050405020304" pitchFamily="18" charset="0"/>
                    <a:cs typeface="Times New Roman" panose="02020603050405020304" pitchFamily="18" charset="0"/>
                  </a:rPr>
                  <a:t>Re (Z)</a:t>
                </a:r>
              </a:p>
            </c:rich>
          </c:tx>
          <c:layout>
            <c:manualLayout>
              <c:xMode val="edge"/>
              <c:yMode val="edge"/>
              <c:x val="0.49260487422977706"/>
              <c:y val="0.95830437804030577"/>
            </c:manualLayout>
          </c:layout>
          <c:overlay val="0"/>
        </c:title>
        <c:numFmt formatCode="0.00E+00"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049296"/>
        <c:crosses val="autoZero"/>
        <c:crossBetween val="midCat"/>
      </c:valAx>
      <c:valAx>
        <c:axId val="414049296"/>
        <c:scaling>
          <c:orientation val="minMax"/>
          <c:max val="3.0000000000000006E-2"/>
          <c:min val="-5.000000000000001E-2"/>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sz="1200">
                    <a:latin typeface="Times New Roman" panose="02020603050405020304" pitchFamily="18" charset="0"/>
                    <a:cs typeface="Times New Roman" panose="02020603050405020304" pitchFamily="18" charset="0"/>
                  </a:rPr>
                  <a:t>-Im</a:t>
                </a:r>
                <a:r>
                  <a:rPr lang="en-US" sz="1200" baseline="0">
                    <a:latin typeface="Times New Roman" panose="02020603050405020304" pitchFamily="18" charset="0"/>
                    <a:cs typeface="Times New Roman" panose="02020603050405020304" pitchFamily="18" charset="0"/>
                  </a:rPr>
                  <a:t> (Z)</a:t>
                </a:r>
                <a:endParaRPr lang="en-US" sz="1200">
                  <a:latin typeface="Times New Roman" panose="02020603050405020304" pitchFamily="18" charset="0"/>
                  <a:cs typeface="Times New Roman" panose="02020603050405020304" pitchFamily="18" charset="0"/>
                </a:endParaRPr>
              </a:p>
            </c:rich>
          </c:tx>
          <c:layout>
            <c:manualLayout>
              <c:xMode val="edge"/>
              <c:yMode val="edge"/>
              <c:x val="8.842171900057965E-3"/>
              <c:y val="0.36769326124032814"/>
            </c:manualLayout>
          </c:layout>
          <c:overlay val="0"/>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045032"/>
        <c:crosses val="autoZero"/>
        <c:crossBetween val="midCat"/>
      </c:valAx>
    </c:plotArea>
    <c:plotVisOnly val="1"/>
    <c:dispBlanksAs val="gap"/>
    <c:showDLblsOverMax val="0"/>
  </c:chart>
  <c:txPr>
    <a:bodyPr/>
    <a:lstStyle/>
    <a:p>
      <a:pPr>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2"/>
          <c:order val="0"/>
          <c:tx>
            <c:v>21C</c:v>
          </c:tx>
          <c:spPr>
            <a:ln w="19050" cap="rnd">
              <a:solidFill>
                <a:srgbClr val="FF0000"/>
              </a:solidFill>
              <a:round/>
            </a:ln>
            <a:effectLst/>
          </c:spPr>
          <c:marker>
            <c:symbol val="circle"/>
            <c:size val="5"/>
            <c:spPr>
              <a:ln>
                <a:solidFill>
                  <a:srgbClr val="FF0000"/>
                </a:solidFill>
              </a:ln>
            </c:spPr>
          </c:marker>
          <c:xVal>
            <c:numRef>
              <c:f>'IF6'!$A$3:$A$33</c:f>
              <c:numCache>
                <c:formatCode>0.00E+00</c:formatCode>
                <c:ptCount val="31"/>
                <c:pt idx="0">
                  <c:v>7.17283189296722E-2</c:v>
                </c:pt>
                <c:pt idx="1">
                  <c:v>6.8814903497695895E-2</c:v>
                </c:pt>
                <c:pt idx="2">
                  <c:v>6.7197971045970903E-2</c:v>
                </c:pt>
                <c:pt idx="3">
                  <c:v>6.6398620605468694E-2</c:v>
                </c:pt>
                <c:pt idx="4">
                  <c:v>6.6083565354347201E-2</c:v>
                </c:pt>
                <c:pt idx="5">
                  <c:v>6.6104583442211096E-2</c:v>
                </c:pt>
                <c:pt idx="6">
                  <c:v>6.6351115703582694E-2</c:v>
                </c:pt>
                <c:pt idx="7">
                  <c:v>6.6745586693286896E-2</c:v>
                </c:pt>
                <c:pt idx="8">
                  <c:v>6.7233212292194297E-2</c:v>
                </c:pt>
                <c:pt idx="9">
                  <c:v>6.7854747176170294E-2</c:v>
                </c:pt>
                <c:pt idx="10">
                  <c:v>6.8532735109329196E-2</c:v>
                </c:pt>
                <c:pt idx="11">
                  <c:v>6.9259151816368103E-2</c:v>
                </c:pt>
                <c:pt idx="12">
                  <c:v>6.9980844855308505E-2</c:v>
                </c:pt>
                <c:pt idx="13">
                  <c:v>7.0682689547538702E-2</c:v>
                </c:pt>
                <c:pt idx="14">
                  <c:v>7.1311689913272802E-2</c:v>
                </c:pt>
                <c:pt idx="15">
                  <c:v>7.1876510977745001E-2</c:v>
                </c:pt>
                <c:pt idx="16">
                  <c:v>7.2321861982345498E-2</c:v>
                </c:pt>
                <c:pt idx="17">
                  <c:v>7.2658009827136896E-2</c:v>
                </c:pt>
                <c:pt idx="18">
                  <c:v>7.2874896228313404E-2</c:v>
                </c:pt>
                <c:pt idx="19">
                  <c:v>7.302787899971E-2</c:v>
                </c:pt>
                <c:pt idx="20">
                  <c:v>7.3127672076225197E-2</c:v>
                </c:pt>
                <c:pt idx="21">
                  <c:v>7.3199622333049705E-2</c:v>
                </c:pt>
                <c:pt idx="22">
                  <c:v>7.3262073099613106E-2</c:v>
                </c:pt>
                <c:pt idx="23">
                  <c:v>7.331433147192E-2</c:v>
                </c:pt>
                <c:pt idx="24">
                  <c:v>7.3357708752155304E-2</c:v>
                </c:pt>
                <c:pt idx="25">
                  <c:v>7.3415383696555994E-2</c:v>
                </c:pt>
                <c:pt idx="26">
                  <c:v>7.34460204839706E-2</c:v>
                </c:pt>
                <c:pt idx="27">
                  <c:v>7.3515504598617498E-2</c:v>
                </c:pt>
                <c:pt idx="28">
                  <c:v>7.3571123182773507E-2</c:v>
                </c:pt>
                <c:pt idx="29">
                  <c:v>7.3666289448738098E-2</c:v>
                </c:pt>
                <c:pt idx="30">
                  <c:v>7.3766998946666704E-2</c:v>
                </c:pt>
              </c:numCache>
            </c:numRef>
          </c:xVal>
          <c:yVal>
            <c:numRef>
              <c:f>'IF6'!$B$3:$B$33</c:f>
              <c:numCache>
                <c:formatCode>0.00E+00</c:formatCode>
                <c:ptCount val="31"/>
                <c:pt idx="0">
                  <c:v>-3.0184902250766699E-2</c:v>
                </c:pt>
                <c:pt idx="1">
                  <c:v>-2.12828777730464E-2</c:v>
                </c:pt>
                <c:pt idx="2">
                  <c:v>-1.46404700353741E-2</c:v>
                </c:pt>
                <c:pt idx="3">
                  <c:v>-9.74693056195974E-3</c:v>
                </c:pt>
                <c:pt idx="4">
                  <c:v>-6.1908378265797996E-3</c:v>
                </c:pt>
                <c:pt idx="5">
                  <c:v>-3.63559345714747E-3</c:v>
                </c:pt>
                <c:pt idx="6">
                  <c:v>-1.76609039772301E-3</c:v>
                </c:pt>
                <c:pt idx="7">
                  <c:v>-3.8878933992236798E-4</c:v>
                </c:pt>
                <c:pt idx="8">
                  <c:v>6.1221921350806897E-4</c:v>
                </c:pt>
                <c:pt idx="9">
                  <c:v>1.3158493675291499E-3</c:v>
                </c:pt>
                <c:pt idx="10">
                  <c:v>1.8117408035323E-3</c:v>
                </c:pt>
                <c:pt idx="11">
                  <c:v>2.0864058751612902E-3</c:v>
                </c:pt>
                <c:pt idx="12">
                  <c:v>2.2122531663626402E-3</c:v>
                </c:pt>
                <c:pt idx="13">
                  <c:v>2.1822813432663601E-3</c:v>
                </c:pt>
                <c:pt idx="14">
                  <c:v>2.0406029652804102E-3</c:v>
                </c:pt>
                <c:pt idx="15">
                  <c:v>1.81509752292186E-3</c:v>
                </c:pt>
                <c:pt idx="16">
                  <c:v>1.5466280747204999E-3</c:v>
                </c:pt>
                <c:pt idx="17">
                  <c:v>1.26200274098664E-3</c:v>
                </c:pt>
                <c:pt idx="18">
                  <c:v>1.0042111389338901E-3</c:v>
                </c:pt>
                <c:pt idx="19">
                  <c:v>8.0975645687431097E-4</c:v>
                </c:pt>
                <c:pt idx="20">
                  <c:v>6.5710779745131699E-4</c:v>
                </c:pt>
                <c:pt idx="21">
                  <c:v>5.5178633192554105E-4</c:v>
                </c:pt>
                <c:pt idx="22">
                  <c:v>4.9665011465549404E-4</c:v>
                </c:pt>
                <c:pt idx="23">
                  <c:v>4.9036124255508098E-4</c:v>
                </c:pt>
                <c:pt idx="24">
                  <c:v>5.0458114128559795E-4</c:v>
                </c:pt>
                <c:pt idx="25">
                  <c:v>5.6025269441306504E-4</c:v>
                </c:pt>
                <c:pt idx="26">
                  <c:v>6.6290720133110805E-4</c:v>
                </c:pt>
                <c:pt idx="27">
                  <c:v>7.8423687955364498E-4</c:v>
                </c:pt>
                <c:pt idx="28">
                  <c:v>9.3895324971526796E-4</c:v>
                </c:pt>
                <c:pt idx="29">
                  <c:v>1.16625532973557E-3</c:v>
                </c:pt>
                <c:pt idx="30">
                  <c:v>1.46836997009813E-3</c:v>
                </c:pt>
              </c:numCache>
            </c:numRef>
          </c:yVal>
          <c:smooth val="1"/>
          <c:extLst>
            <c:ext xmlns:c16="http://schemas.microsoft.com/office/drawing/2014/chart" uri="{C3380CC4-5D6E-409C-BE32-E72D297353CC}">
              <c16:uniqueId val="{00000000-B91A-4BC7-A847-831E37BDEAFB}"/>
            </c:ext>
          </c:extLst>
        </c:ser>
        <c:ser>
          <c:idx val="1"/>
          <c:order val="1"/>
          <c:tx>
            <c:v>25C</c:v>
          </c:tx>
          <c:marker>
            <c:symbol val="square"/>
            <c:size val="6"/>
            <c:spPr>
              <a:noFill/>
            </c:spPr>
          </c:marker>
          <c:xVal>
            <c:numRef>
              <c:f>'IF6'!$N$10:$N$40</c:f>
              <c:numCache>
                <c:formatCode>0.00E+00</c:formatCode>
                <c:ptCount val="31"/>
                <c:pt idx="0">
                  <c:v>7.5590901076793601E-2</c:v>
                </c:pt>
                <c:pt idx="1">
                  <c:v>7.2754658758640206E-2</c:v>
                </c:pt>
                <c:pt idx="2">
                  <c:v>7.1210473775863606E-2</c:v>
                </c:pt>
                <c:pt idx="3">
                  <c:v>7.0435643196105902E-2</c:v>
                </c:pt>
                <c:pt idx="4">
                  <c:v>7.0164516568183899E-2</c:v>
                </c:pt>
                <c:pt idx="5">
                  <c:v>7.0181392133235904E-2</c:v>
                </c:pt>
                <c:pt idx="6">
                  <c:v>7.0390157401561695E-2</c:v>
                </c:pt>
                <c:pt idx="7">
                  <c:v>7.0762105286121299E-2</c:v>
                </c:pt>
                <c:pt idx="8">
                  <c:v>7.1183890104293795E-2</c:v>
                </c:pt>
                <c:pt idx="9">
                  <c:v>7.1657642722129794E-2</c:v>
                </c:pt>
                <c:pt idx="10">
                  <c:v>7.2174072265625E-2</c:v>
                </c:pt>
                <c:pt idx="11">
                  <c:v>7.2664529085159302E-2</c:v>
                </c:pt>
                <c:pt idx="12">
                  <c:v>7.3120623826980494E-2</c:v>
                </c:pt>
                <c:pt idx="13">
                  <c:v>7.3541857302188804E-2</c:v>
                </c:pt>
                <c:pt idx="14">
                  <c:v>7.3870129883289296E-2</c:v>
                </c:pt>
                <c:pt idx="15">
                  <c:v>7.4139706790447193E-2</c:v>
                </c:pt>
                <c:pt idx="16">
                  <c:v>7.4315845966339097E-2</c:v>
                </c:pt>
                <c:pt idx="17">
                  <c:v>7.4443534016609095E-2</c:v>
                </c:pt>
                <c:pt idx="18">
                  <c:v>7.4532218277454307E-2</c:v>
                </c:pt>
                <c:pt idx="19">
                  <c:v>7.4604593217372797E-2</c:v>
                </c:pt>
                <c:pt idx="20">
                  <c:v>7.4653193354606601E-2</c:v>
                </c:pt>
                <c:pt idx="21">
                  <c:v>7.46950283646583E-2</c:v>
                </c:pt>
                <c:pt idx="22">
                  <c:v>7.4745245277881595E-2</c:v>
                </c:pt>
                <c:pt idx="23">
                  <c:v>7.4793078005313804E-2</c:v>
                </c:pt>
                <c:pt idx="24">
                  <c:v>7.4845775961875902E-2</c:v>
                </c:pt>
                <c:pt idx="25">
                  <c:v>7.4921526014804798E-2</c:v>
                </c:pt>
                <c:pt idx="26">
                  <c:v>7.5006507337093298E-2</c:v>
                </c:pt>
                <c:pt idx="27">
                  <c:v>7.5088538229465401E-2</c:v>
                </c:pt>
                <c:pt idx="28">
                  <c:v>7.5198322534561102E-2</c:v>
                </c:pt>
                <c:pt idx="29">
                  <c:v>7.5345329940319006E-2</c:v>
                </c:pt>
                <c:pt idx="30">
                  <c:v>7.5496435165405204E-2</c:v>
                </c:pt>
              </c:numCache>
            </c:numRef>
          </c:xVal>
          <c:yVal>
            <c:numRef>
              <c:f>'IF6'!$O$10:$O$40</c:f>
              <c:numCache>
                <c:formatCode>0.00E+00</c:formatCode>
                <c:ptCount val="31"/>
                <c:pt idx="0">
                  <c:v>-3.2089740037918001E-2</c:v>
                </c:pt>
                <c:pt idx="1">
                  <c:v>-2.25566457957029E-2</c:v>
                </c:pt>
                <c:pt idx="2">
                  <c:v>-1.5626253560185401E-2</c:v>
                </c:pt>
                <c:pt idx="3">
                  <c:v>-1.03841684758663E-2</c:v>
                </c:pt>
                <c:pt idx="4">
                  <c:v>-6.7180395126342704E-3</c:v>
                </c:pt>
                <c:pt idx="5">
                  <c:v>-4.0873149409890097E-3</c:v>
                </c:pt>
                <c:pt idx="6">
                  <c:v>-2.2100175265222701E-3</c:v>
                </c:pt>
                <c:pt idx="7">
                  <c:v>-8.9108478277921601E-4</c:v>
                </c:pt>
                <c:pt idx="8">
                  <c:v>1.09466573121608E-5</c:v>
                </c:pt>
                <c:pt idx="9">
                  <c:v>6.1689189169555902E-4</c:v>
                </c:pt>
                <c:pt idx="10">
                  <c:v>9.8611938301473791E-4</c:v>
                </c:pt>
                <c:pt idx="11">
                  <c:v>1.1548694455996099E-3</c:v>
                </c:pt>
                <c:pt idx="12">
                  <c:v>1.2138886377215301E-3</c:v>
                </c:pt>
                <c:pt idx="13">
                  <c:v>1.1597846169024699E-3</c:v>
                </c:pt>
                <c:pt idx="14">
                  <c:v>1.0277426335960601E-3</c:v>
                </c:pt>
                <c:pt idx="15">
                  <c:v>8.6006935453042301E-4</c:v>
                </c:pt>
                <c:pt idx="16">
                  <c:v>7.03247846104204E-4</c:v>
                </c:pt>
                <c:pt idx="17">
                  <c:v>5.6921259965747497E-4</c:v>
                </c:pt>
                <c:pt idx="18">
                  <c:v>4.62344498373568E-4</c:v>
                </c:pt>
                <c:pt idx="19">
                  <c:v>3.8571716868318601E-4</c:v>
                </c:pt>
                <c:pt idx="20">
                  <c:v>3.4830989898182398E-4</c:v>
                </c:pt>
                <c:pt idx="21">
                  <c:v>3.4066184889525099E-4</c:v>
                </c:pt>
                <c:pt idx="22">
                  <c:v>3.4359801793470897E-4</c:v>
                </c:pt>
                <c:pt idx="23">
                  <c:v>3.8258847780525598E-4</c:v>
                </c:pt>
                <c:pt idx="24">
                  <c:v>4.3360915151424701E-4</c:v>
                </c:pt>
                <c:pt idx="25">
                  <c:v>5.1486422307789304E-4</c:v>
                </c:pt>
                <c:pt idx="26">
                  <c:v>6.2712252838537097E-4</c:v>
                </c:pt>
                <c:pt idx="27">
                  <c:v>7.5945648131891998E-4</c:v>
                </c:pt>
                <c:pt idx="28">
                  <c:v>9.1457343660294999E-4</c:v>
                </c:pt>
                <c:pt idx="29">
                  <c:v>1.1125924065709101E-3</c:v>
                </c:pt>
                <c:pt idx="30">
                  <c:v>1.3886709930375201E-3</c:v>
                </c:pt>
              </c:numCache>
            </c:numRef>
          </c:yVal>
          <c:smooth val="1"/>
          <c:extLst>
            <c:ext xmlns:c16="http://schemas.microsoft.com/office/drawing/2014/chart" uri="{C3380CC4-5D6E-409C-BE32-E72D297353CC}">
              <c16:uniqueId val="{00000001-B91A-4BC7-A847-831E37BDEAFB}"/>
            </c:ext>
          </c:extLst>
        </c:ser>
        <c:ser>
          <c:idx val="0"/>
          <c:order val="2"/>
          <c:tx>
            <c:v>30C</c:v>
          </c:tx>
          <c:spPr>
            <a:ln>
              <a:solidFill>
                <a:srgbClr val="FFC000"/>
              </a:solidFill>
            </a:ln>
          </c:spPr>
          <c:marker>
            <c:symbol val="diamond"/>
            <c:size val="7"/>
            <c:spPr>
              <a:noFill/>
              <a:ln>
                <a:solidFill>
                  <a:srgbClr val="FFC000"/>
                </a:solidFill>
              </a:ln>
            </c:spPr>
          </c:marker>
          <c:xVal>
            <c:numRef>
              <c:f>'IF6'!$Q$6:$Q$36</c:f>
              <c:numCache>
                <c:formatCode>0.00E+00</c:formatCode>
                <c:ptCount val="31"/>
                <c:pt idx="0">
                  <c:v>8.3653450012207003E-2</c:v>
                </c:pt>
                <c:pt idx="1">
                  <c:v>8.0587506294250405E-2</c:v>
                </c:pt>
                <c:pt idx="2">
                  <c:v>7.8917369246482794E-2</c:v>
                </c:pt>
                <c:pt idx="3">
                  <c:v>7.8071415424346896E-2</c:v>
                </c:pt>
                <c:pt idx="4">
                  <c:v>7.7723212540149605E-2</c:v>
                </c:pt>
                <c:pt idx="5">
                  <c:v>7.7690206468105302E-2</c:v>
                </c:pt>
                <c:pt idx="6">
                  <c:v>7.7820576727390206E-2</c:v>
                </c:pt>
                <c:pt idx="7">
                  <c:v>7.8049644827842699E-2</c:v>
                </c:pt>
                <c:pt idx="8">
                  <c:v>7.8312769532203605E-2</c:v>
                </c:pt>
                <c:pt idx="9">
                  <c:v>7.8580200672149603E-2</c:v>
                </c:pt>
                <c:pt idx="10">
                  <c:v>7.88460373878479E-2</c:v>
                </c:pt>
                <c:pt idx="11">
                  <c:v>7.9064711928367601E-2</c:v>
                </c:pt>
                <c:pt idx="12">
                  <c:v>7.9256631433963706E-2</c:v>
                </c:pt>
                <c:pt idx="13">
                  <c:v>7.9409040510654394E-2</c:v>
                </c:pt>
                <c:pt idx="14">
                  <c:v>7.9498626291751806E-2</c:v>
                </c:pt>
                <c:pt idx="15">
                  <c:v>7.9560786485671997E-2</c:v>
                </c:pt>
                <c:pt idx="16">
                  <c:v>7.9627864062786102E-2</c:v>
                </c:pt>
                <c:pt idx="17">
                  <c:v>7.9662978649139404E-2</c:v>
                </c:pt>
                <c:pt idx="18">
                  <c:v>7.9706810414791093E-2</c:v>
                </c:pt>
                <c:pt idx="19">
                  <c:v>7.9730167984962394E-2</c:v>
                </c:pt>
                <c:pt idx="20">
                  <c:v>7.9761810600757599E-2</c:v>
                </c:pt>
                <c:pt idx="21">
                  <c:v>7.9819992184638894E-2</c:v>
                </c:pt>
                <c:pt idx="22">
                  <c:v>7.9870939254760701E-2</c:v>
                </c:pt>
                <c:pt idx="23">
                  <c:v>7.99417644739151E-2</c:v>
                </c:pt>
                <c:pt idx="24">
                  <c:v>8.0013707280158997E-2</c:v>
                </c:pt>
                <c:pt idx="25">
                  <c:v>8.0102771520614596E-2</c:v>
                </c:pt>
                <c:pt idx="26">
                  <c:v>8.0210275948047596E-2</c:v>
                </c:pt>
                <c:pt idx="27">
                  <c:v>8.0332450568675898E-2</c:v>
                </c:pt>
                <c:pt idx="28">
                  <c:v>8.0518439412117004E-2</c:v>
                </c:pt>
                <c:pt idx="29">
                  <c:v>8.0743603408336598E-2</c:v>
                </c:pt>
                <c:pt idx="30">
                  <c:v>8.10296386480331E-2</c:v>
                </c:pt>
              </c:numCache>
            </c:numRef>
          </c:xVal>
          <c:yVal>
            <c:numRef>
              <c:f>'IF6'!$R$6:$R$36</c:f>
              <c:numCache>
                <c:formatCode>0.00E+00</c:formatCode>
                <c:ptCount val="31"/>
                <c:pt idx="0">
                  <c:v>-3.4120649099349899E-2</c:v>
                </c:pt>
                <c:pt idx="1">
                  <c:v>-2.4025630205869598E-2</c:v>
                </c:pt>
                <c:pt idx="2">
                  <c:v>-1.6642440110444998E-2</c:v>
                </c:pt>
                <c:pt idx="3">
                  <c:v>-1.1234899051487401E-2</c:v>
                </c:pt>
                <c:pt idx="4">
                  <c:v>-7.4186269193887702E-3</c:v>
                </c:pt>
                <c:pt idx="5">
                  <c:v>-4.7492817975580597E-3</c:v>
                </c:pt>
                <c:pt idx="6">
                  <c:v>-2.90566077455878E-3</c:v>
                </c:pt>
                <c:pt idx="7">
                  <c:v>-1.6379361040890199E-3</c:v>
                </c:pt>
                <c:pt idx="8">
                  <c:v>-7.97408807557076E-4</c:v>
                </c:pt>
                <c:pt idx="9">
                  <c:v>-2.7279413188807601E-4</c:v>
                </c:pt>
                <c:pt idx="10">
                  <c:v>4.6380260755540803E-5</c:v>
                </c:pt>
                <c:pt idx="11">
                  <c:v>2.12902727071195E-4</c:v>
                </c:pt>
                <c:pt idx="12">
                  <c:v>2.7299523935653199E-4</c:v>
                </c:pt>
                <c:pt idx="13">
                  <c:v>2.7374268393032199E-4</c:v>
                </c:pt>
                <c:pt idx="14">
                  <c:v>2.7261572540737602E-4</c:v>
                </c:pt>
                <c:pt idx="15">
                  <c:v>2.2364237520377999E-4</c:v>
                </c:pt>
                <c:pt idx="16">
                  <c:v>2.1221692441031299E-4</c:v>
                </c:pt>
                <c:pt idx="17">
                  <c:v>1.84409422217868E-4</c:v>
                </c:pt>
                <c:pt idx="18">
                  <c:v>1.9400620658416301E-4</c:v>
                </c:pt>
                <c:pt idx="19">
                  <c:v>1.9427156075835201E-4</c:v>
                </c:pt>
                <c:pt idx="20">
                  <c:v>2.0890781888738199E-4</c:v>
                </c:pt>
                <c:pt idx="21">
                  <c:v>2.4352544278372001E-4</c:v>
                </c:pt>
                <c:pt idx="22">
                  <c:v>2.8633940382860601E-4</c:v>
                </c:pt>
                <c:pt idx="23">
                  <c:v>3.4040655009448501E-4</c:v>
                </c:pt>
                <c:pt idx="24">
                  <c:v>4.2011571349576099E-4</c:v>
                </c:pt>
                <c:pt idx="25">
                  <c:v>5.0620135152712399E-4</c:v>
                </c:pt>
                <c:pt idx="26">
                  <c:v>6.0608686180785298E-4</c:v>
                </c:pt>
                <c:pt idx="27">
                  <c:v>7.4498669710010203E-4</c:v>
                </c:pt>
                <c:pt idx="28">
                  <c:v>9.0060674119740703E-4</c:v>
                </c:pt>
                <c:pt idx="29">
                  <c:v>1.07553333509713E-3</c:v>
                </c:pt>
                <c:pt idx="30">
                  <c:v>1.30405137315392E-3</c:v>
                </c:pt>
              </c:numCache>
            </c:numRef>
          </c:yVal>
          <c:smooth val="1"/>
          <c:extLst>
            <c:ext xmlns:c16="http://schemas.microsoft.com/office/drawing/2014/chart" uri="{C3380CC4-5D6E-409C-BE32-E72D297353CC}">
              <c16:uniqueId val="{00000002-B91A-4BC7-A847-831E37BDEAFB}"/>
            </c:ext>
          </c:extLst>
        </c:ser>
        <c:ser>
          <c:idx val="3"/>
          <c:order val="3"/>
          <c:tx>
            <c:v>40C</c:v>
          </c:tx>
          <c:spPr>
            <a:ln w="19050" cap="rnd">
              <a:solidFill>
                <a:schemeClr val="tx1"/>
              </a:solidFill>
              <a:round/>
            </a:ln>
            <a:effectLst/>
          </c:spPr>
          <c:xVal>
            <c:numRef>
              <c:f>'IF6'!$AT$19:$AT$49</c:f>
              <c:numCache>
                <c:formatCode>0.00E+00</c:formatCode>
                <c:ptCount val="31"/>
                <c:pt idx="0">
                  <c:v>9.4017334282398196E-2</c:v>
                </c:pt>
                <c:pt idx="1">
                  <c:v>9.1041989624500205E-2</c:v>
                </c:pt>
                <c:pt idx="2">
                  <c:v>8.9373640716075897E-2</c:v>
                </c:pt>
                <c:pt idx="3">
                  <c:v>8.85449573397636E-2</c:v>
                </c:pt>
                <c:pt idx="4">
                  <c:v>8.8166691362857805E-2</c:v>
                </c:pt>
                <c:pt idx="5">
                  <c:v>8.8059708476066506E-2</c:v>
                </c:pt>
                <c:pt idx="6">
                  <c:v>8.8088355958461706E-2</c:v>
                </c:pt>
                <c:pt idx="7">
                  <c:v>8.8205702602863298E-2</c:v>
                </c:pt>
                <c:pt idx="8">
                  <c:v>8.8339701294898904E-2</c:v>
                </c:pt>
                <c:pt idx="9">
                  <c:v>8.8492855429649298E-2</c:v>
                </c:pt>
                <c:pt idx="10">
                  <c:v>8.8612921535968697E-2</c:v>
                </c:pt>
                <c:pt idx="11">
                  <c:v>8.8717482984065996E-2</c:v>
                </c:pt>
                <c:pt idx="12">
                  <c:v>8.8792458176612798E-2</c:v>
                </c:pt>
                <c:pt idx="13">
                  <c:v>8.8847003877162906E-2</c:v>
                </c:pt>
                <c:pt idx="14">
                  <c:v>8.8889017701148904E-2</c:v>
                </c:pt>
                <c:pt idx="15">
                  <c:v>8.8924452662467901E-2</c:v>
                </c:pt>
                <c:pt idx="16">
                  <c:v>8.8958323001861503E-2</c:v>
                </c:pt>
                <c:pt idx="17">
                  <c:v>8.9000187814235604E-2</c:v>
                </c:pt>
                <c:pt idx="18">
                  <c:v>8.9017815887927995E-2</c:v>
                </c:pt>
                <c:pt idx="19">
                  <c:v>8.9054897427558899E-2</c:v>
                </c:pt>
                <c:pt idx="20">
                  <c:v>8.90979394316673E-2</c:v>
                </c:pt>
                <c:pt idx="21">
                  <c:v>8.9135818183422005E-2</c:v>
                </c:pt>
                <c:pt idx="22">
                  <c:v>8.9200109243392903E-2</c:v>
                </c:pt>
                <c:pt idx="23">
                  <c:v>8.9273072779178606E-2</c:v>
                </c:pt>
                <c:pt idx="24">
                  <c:v>8.9353762567043304E-2</c:v>
                </c:pt>
                <c:pt idx="25">
                  <c:v>8.9468590915202997E-2</c:v>
                </c:pt>
                <c:pt idx="26">
                  <c:v>8.9615866541862405E-2</c:v>
                </c:pt>
                <c:pt idx="27">
                  <c:v>8.9790724217891596E-2</c:v>
                </c:pt>
                <c:pt idx="28">
                  <c:v>9.0022809803485801E-2</c:v>
                </c:pt>
                <c:pt idx="29">
                  <c:v>9.0357363224029499E-2</c:v>
                </c:pt>
                <c:pt idx="30">
                  <c:v>9.1026023030280998E-2</c:v>
                </c:pt>
              </c:numCache>
            </c:numRef>
          </c:xVal>
          <c:yVal>
            <c:numRef>
              <c:f>'IF6'!$AU$19:$AU$49</c:f>
              <c:numCache>
                <c:formatCode>0.00E+00</c:formatCode>
                <c:ptCount val="31"/>
                <c:pt idx="0">
                  <c:v>-3.5011216998100197E-2</c:v>
                </c:pt>
                <c:pt idx="1">
                  <c:v>-2.4651750922203002E-2</c:v>
                </c:pt>
                <c:pt idx="2">
                  <c:v>-1.6965450718998899E-2</c:v>
                </c:pt>
                <c:pt idx="3">
                  <c:v>-1.16702234372496E-2</c:v>
                </c:pt>
                <c:pt idx="4">
                  <c:v>-7.82749243080616E-3</c:v>
                </c:pt>
                <c:pt idx="5">
                  <c:v>-5.16149261966347E-3</c:v>
                </c:pt>
                <c:pt idx="6">
                  <c:v>-3.3365071285516002E-3</c:v>
                </c:pt>
                <c:pt idx="7">
                  <c:v>-2.0849986467510401E-3</c:v>
                </c:pt>
                <c:pt idx="8">
                  <c:v>-1.25870446208864E-3</c:v>
                </c:pt>
                <c:pt idx="9">
                  <c:v>-7.2847091360017603E-4</c:v>
                </c:pt>
                <c:pt idx="10">
                  <c:v>-4.0524476207792699E-4</c:v>
                </c:pt>
                <c:pt idx="11">
                  <c:v>-2.24385075853206E-4</c:v>
                </c:pt>
                <c:pt idx="12">
                  <c:v>-8.6695537902414799E-5</c:v>
                </c:pt>
                <c:pt idx="13">
                  <c:v>-2.8845648557762598E-5</c:v>
                </c:pt>
                <c:pt idx="14">
                  <c:v>1.9322529624332599E-5</c:v>
                </c:pt>
                <c:pt idx="15">
                  <c:v>4.4606091250898303E-5</c:v>
                </c:pt>
                <c:pt idx="16">
                  <c:v>6.6447471908759299E-5</c:v>
                </c:pt>
                <c:pt idx="17">
                  <c:v>9.4776034529786503E-5</c:v>
                </c:pt>
                <c:pt idx="18">
                  <c:v>1.24865895486436E-4</c:v>
                </c:pt>
                <c:pt idx="19">
                  <c:v>1.52761553181335E-4</c:v>
                </c:pt>
                <c:pt idx="20">
                  <c:v>1.91900675417855E-4</c:v>
                </c:pt>
                <c:pt idx="21">
                  <c:v>2.33903672778978E-4</c:v>
                </c:pt>
                <c:pt idx="22">
                  <c:v>2.7954982942901498E-4</c:v>
                </c:pt>
                <c:pt idx="23">
                  <c:v>3.5232180380262402E-4</c:v>
                </c:pt>
                <c:pt idx="24">
                  <c:v>4.2568505159579201E-4</c:v>
                </c:pt>
                <c:pt idx="25">
                  <c:v>5.1392748719081196E-4</c:v>
                </c:pt>
                <c:pt idx="26">
                  <c:v>6.2380899908020995E-4</c:v>
                </c:pt>
                <c:pt idx="27">
                  <c:v>7.4693054193630804E-4</c:v>
                </c:pt>
                <c:pt idx="28">
                  <c:v>8.7731768144294598E-4</c:v>
                </c:pt>
                <c:pt idx="29">
                  <c:v>1.0528155835345301E-3</c:v>
                </c:pt>
                <c:pt idx="30">
                  <c:v>1.3344829203560901E-3</c:v>
                </c:pt>
              </c:numCache>
            </c:numRef>
          </c:yVal>
          <c:smooth val="1"/>
          <c:extLst>
            <c:ext xmlns:c16="http://schemas.microsoft.com/office/drawing/2014/chart" uri="{C3380CC4-5D6E-409C-BE32-E72D297353CC}">
              <c16:uniqueId val="{00000003-B91A-4BC7-A847-831E37BDEAFB}"/>
            </c:ext>
          </c:extLst>
        </c:ser>
        <c:dLbls>
          <c:showLegendKey val="0"/>
          <c:showVal val="0"/>
          <c:showCatName val="0"/>
          <c:showSerName val="0"/>
          <c:showPercent val="0"/>
          <c:showBubbleSize val="0"/>
        </c:dLbls>
        <c:axId val="421853352"/>
        <c:axId val="527989096"/>
      </c:scatterChart>
      <c:valAx>
        <c:axId val="421853352"/>
        <c:scaling>
          <c:orientation val="minMax"/>
          <c:min val="5.5000000000000007E-2"/>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dirty="0"/>
                  <a:t>Re(Z)</a:t>
                </a:r>
              </a:p>
            </c:rich>
          </c:tx>
          <c:layout>
            <c:manualLayout>
              <c:xMode val="edge"/>
              <c:yMode val="edge"/>
              <c:x val="0.50181909978316619"/>
              <c:y val="0.95653775768856353"/>
            </c:manualLayout>
          </c:layout>
          <c:overlay val="0"/>
        </c:title>
        <c:numFmt formatCode="0.00E+00"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989096"/>
        <c:crosses val="autoZero"/>
        <c:crossBetween val="midCat"/>
      </c:valAx>
      <c:valAx>
        <c:axId val="527989096"/>
        <c:scaling>
          <c:orientation val="minMax"/>
          <c:max val="6.9999999000000023E-3"/>
          <c:min val="-3.7000000000000005E-2"/>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sz="1200" b="1" i="0" baseline="0" dirty="0" err="1">
                    <a:effectLst/>
                  </a:rPr>
                  <a:t>Im</a:t>
                </a:r>
                <a:r>
                  <a:rPr lang="en-US" sz="1200" b="1" i="0" baseline="0" dirty="0">
                    <a:effectLst/>
                  </a:rPr>
                  <a:t>(Z)</a:t>
                </a:r>
                <a:endParaRPr lang="en-US" sz="1200" dirty="0">
                  <a:effectLst/>
                </a:endParaRPr>
              </a:p>
            </c:rich>
          </c:tx>
          <c:layout>
            <c:manualLayout>
              <c:xMode val="edge"/>
              <c:yMode val="edge"/>
              <c:x val="1.733906277860256E-3"/>
              <c:y val="0.42366778693977719"/>
            </c:manualLayout>
          </c:layout>
          <c:overlay val="0"/>
        </c:title>
        <c:numFmt formatCode="0.00E+00" sourceLinked="1"/>
        <c:majorTickMark val="none"/>
        <c:minorTickMark val="none"/>
        <c:tickLblPos val="nextTo"/>
        <c:spPr>
          <a:noFill/>
          <a:ln w="9525" cap="flat" cmpd="sng" algn="ctr">
            <a:solidFill>
              <a:schemeClr val="dk1">
                <a:shade val="95000"/>
                <a:satMod val="105000"/>
              </a:schemeClr>
            </a:solidFill>
            <a:prstDash val="solid"/>
          </a:ln>
          <a:effectLst/>
        </c:spPr>
        <c:txPr>
          <a:bodyPr rot="-60000000" spcFirstLastPara="1" vertOverflow="ellipsis" vert="horz" wrap="square" anchor="ctr" anchorCtr="1"/>
          <a:lstStyle/>
          <a:p>
            <a:pPr>
              <a:defRPr>
                <a:solidFill>
                  <a:schemeClr val="tx1"/>
                </a:solidFill>
                <a:latin typeface="+mn-lt"/>
                <a:ea typeface="+mn-ea"/>
                <a:cs typeface="+mn-cs"/>
              </a:defRPr>
            </a:pPr>
            <a:endParaRPr lang="en-US"/>
          </a:p>
        </c:txPr>
        <c:crossAx val="421853352"/>
        <c:crosses val="autoZero"/>
        <c:crossBetween val="midCat"/>
      </c:valAx>
      <c:spPr>
        <a:ln>
          <a:solidFill>
            <a:schemeClr val="tx1"/>
          </a:solidFill>
        </a:ln>
      </c:spPr>
    </c:plotArea>
    <c:plotVisOnly val="1"/>
    <c:dispBlanksAs val="gap"/>
    <c:showDLblsOverMax val="0"/>
  </c:chart>
  <c:txPr>
    <a:bodyPr/>
    <a:lstStyle/>
    <a:p>
      <a:pPr>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0.72179</cdr:x>
      <cdr:y>0.2652</cdr:y>
    </cdr:from>
    <cdr:to>
      <cdr:x>0.88468</cdr:x>
      <cdr:y>0.36582</cdr:y>
    </cdr:to>
    <cdr:sp macro="" textlink="">
      <cdr:nvSpPr>
        <cdr:cNvPr id="2" name="TextBox 24"/>
        <cdr:cNvSpPr txBox="1"/>
      </cdr:nvSpPr>
      <cdr:spPr>
        <a:xfrm xmlns:a="http://schemas.openxmlformats.org/drawingml/2006/main">
          <a:off x="2942120" y="892283"/>
          <a:ext cx="663964"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b="1" dirty="0"/>
            <a:t>3.6 V</a:t>
          </a:r>
        </a:p>
      </cdr:txBody>
    </cdr:sp>
  </cdr:relSizeAnchor>
</c:userShapes>
</file>

<file path=ppt/drawings/drawing2.xml><?xml version="1.0" encoding="utf-8"?>
<c:userShapes xmlns:c="http://schemas.openxmlformats.org/drawingml/2006/chart">
  <cdr:relSizeAnchor xmlns:cdr="http://schemas.openxmlformats.org/drawingml/2006/chartDrawing">
    <cdr:from>
      <cdr:x>0.70799</cdr:x>
      <cdr:y>0.27027</cdr:y>
    </cdr:from>
    <cdr:to>
      <cdr:x>0.75694</cdr:x>
      <cdr:y>0.32229</cdr:y>
    </cdr:to>
    <cdr:sp macro="" textlink="">
      <cdr:nvSpPr>
        <cdr:cNvPr id="2" name="TextBox 1"/>
        <cdr:cNvSpPr txBox="1"/>
      </cdr:nvSpPr>
      <cdr:spPr>
        <a:xfrm xmlns:a="http://schemas.openxmlformats.org/drawingml/2006/main">
          <a:off x="5615712" y="1359231"/>
          <a:ext cx="388248"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100" kern="1200" dirty="0">
              <a:solidFill>
                <a:schemeClr val="tx1"/>
              </a:solidFill>
              <a:latin typeface="+mn-lt"/>
              <a:ea typeface="+mn-ea"/>
              <a:cs typeface="+mn-cs"/>
            </a:rPr>
            <a:t>IF2</a:t>
          </a:r>
        </a:p>
      </cdr:txBody>
    </cdr:sp>
  </cdr:relSizeAnchor>
</c:userShapes>
</file>

<file path=ppt/drawings/drawing3.xml><?xml version="1.0" encoding="utf-8"?>
<c:userShapes xmlns:c="http://schemas.openxmlformats.org/drawingml/2006/chart">
  <cdr:relSizeAnchor xmlns:cdr="http://schemas.openxmlformats.org/drawingml/2006/chartDrawing">
    <cdr:from>
      <cdr:x>0.62582</cdr:x>
      <cdr:y>0.29018</cdr:y>
    </cdr:from>
    <cdr:to>
      <cdr:x>0.6837</cdr:x>
      <cdr:y>0.33772</cdr:y>
    </cdr:to>
    <cdr:sp macro="" textlink="">
      <cdr:nvSpPr>
        <cdr:cNvPr id="2" name="TextBox 1"/>
        <cdr:cNvSpPr txBox="1"/>
      </cdr:nvSpPr>
      <cdr:spPr>
        <a:xfrm xmlns:a="http://schemas.openxmlformats.org/drawingml/2006/main">
          <a:off x="5653600" y="1596786"/>
          <a:ext cx="522900"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kern="1200" dirty="0">
              <a:solidFill>
                <a:schemeClr val="tx1"/>
              </a:solidFill>
              <a:latin typeface="+mn-lt"/>
              <a:ea typeface="+mn-ea"/>
              <a:cs typeface="+mn-cs"/>
            </a:rPr>
            <a:t>BT08</a:t>
          </a:r>
        </a:p>
      </cdr:txBody>
    </cdr:sp>
  </cdr:relSizeAnchor>
  <cdr:relSizeAnchor xmlns:cdr="http://schemas.openxmlformats.org/drawingml/2006/chartDrawing">
    <cdr:from>
      <cdr:x>0.7291</cdr:x>
      <cdr:y>0.27367</cdr:y>
    </cdr:from>
    <cdr:to>
      <cdr:x>0.78698</cdr:x>
      <cdr:y>0.32121</cdr:y>
    </cdr:to>
    <cdr:sp macro="" textlink="">
      <cdr:nvSpPr>
        <cdr:cNvPr id="3" name="TextBox 1"/>
        <cdr:cNvSpPr txBox="1"/>
      </cdr:nvSpPr>
      <cdr:spPr>
        <a:xfrm xmlns:a="http://schemas.openxmlformats.org/drawingml/2006/main">
          <a:off x="6586603" y="1505918"/>
          <a:ext cx="522900"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kern="1200" dirty="0">
              <a:solidFill>
                <a:schemeClr val="tx1"/>
              </a:solidFill>
              <a:latin typeface="+mn-lt"/>
              <a:ea typeface="+mn-ea"/>
              <a:cs typeface="+mn-cs"/>
            </a:rPr>
            <a:t>BT19</a:t>
          </a:r>
        </a:p>
      </cdr:txBody>
    </cdr:sp>
  </cdr:relSizeAnchor>
  <cdr:relSizeAnchor xmlns:cdr="http://schemas.openxmlformats.org/drawingml/2006/chartDrawing">
    <cdr:from>
      <cdr:x>0.12598</cdr:x>
      <cdr:y>0.41162</cdr:y>
    </cdr:from>
    <cdr:to>
      <cdr:x>0.18387</cdr:x>
      <cdr:y>0.45917</cdr:y>
    </cdr:to>
    <cdr:sp macro="" textlink="">
      <cdr:nvSpPr>
        <cdr:cNvPr id="4" name="TextBox 1"/>
        <cdr:cNvSpPr txBox="1"/>
      </cdr:nvSpPr>
      <cdr:spPr>
        <a:xfrm xmlns:a="http://schemas.openxmlformats.org/drawingml/2006/main">
          <a:off x="1138124" y="2265056"/>
          <a:ext cx="522900"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kern="1200" dirty="0">
              <a:solidFill>
                <a:schemeClr val="tx1"/>
              </a:solidFill>
              <a:latin typeface="+mn-lt"/>
              <a:ea typeface="+mn-ea"/>
              <a:cs typeface="+mn-cs"/>
            </a:rPr>
            <a:t>BT10</a:t>
          </a:r>
        </a:p>
      </cdr:txBody>
    </cdr:sp>
  </cdr:relSizeAnchor>
  <cdr:relSizeAnchor xmlns:cdr="http://schemas.openxmlformats.org/drawingml/2006/chartDrawing">
    <cdr:from>
      <cdr:x>0.19647</cdr:x>
      <cdr:y>0.31437</cdr:y>
    </cdr:from>
    <cdr:to>
      <cdr:x>0.25435</cdr:x>
      <cdr:y>0.36191</cdr:y>
    </cdr:to>
    <cdr:sp macro="" textlink="">
      <cdr:nvSpPr>
        <cdr:cNvPr id="5" name="TextBox 1"/>
        <cdr:cNvSpPr txBox="1"/>
      </cdr:nvSpPr>
      <cdr:spPr>
        <a:xfrm xmlns:a="http://schemas.openxmlformats.org/drawingml/2006/main">
          <a:off x="1774913" y="1729868"/>
          <a:ext cx="522900"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kern="1200" dirty="0">
              <a:solidFill>
                <a:schemeClr val="tx1"/>
              </a:solidFill>
              <a:latin typeface="+mn-lt"/>
              <a:ea typeface="+mn-ea"/>
              <a:cs typeface="+mn-cs"/>
            </a:rPr>
            <a:t>BT12</a:t>
          </a:r>
        </a:p>
      </cdr:txBody>
    </cdr:sp>
  </cdr:relSizeAnchor>
  <cdr:relSizeAnchor xmlns:cdr="http://schemas.openxmlformats.org/drawingml/2006/chartDrawing">
    <cdr:from>
      <cdr:x>0.32969</cdr:x>
      <cdr:y>0.45246</cdr:y>
    </cdr:from>
    <cdr:to>
      <cdr:x>0.38757</cdr:x>
      <cdr:y>0.5</cdr:y>
    </cdr:to>
    <cdr:sp macro="" textlink="">
      <cdr:nvSpPr>
        <cdr:cNvPr id="6" name="TextBox 1"/>
        <cdr:cNvSpPr txBox="1"/>
      </cdr:nvSpPr>
      <cdr:spPr>
        <a:xfrm xmlns:a="http://schemas.openxmlformats.org/drawingml/2006/main">
          <a:off x="2978372" y="2489754"/>
          <a:ext cx="522900"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kern="1200" dirty="0">
              <a:solidFill>
                <a:schemeClr val="tx1"/>
              </a:solidFill>
              <a:latin typeface="+mn-lt"/>
              <a:ea typeface="+mn-ea"/>
              <a:cs typeface="+mn-cs"/>
            </a:rPr>
            <a:t>BT14</a:t>
          </a:r>
        </a:p>
      </cdr:txBody>
    </cdr:sp>
  </cdr:relSizeAnchor>
  <cdr:relSizeAnchor xmlns:cdr="http://schemas.openxmlformats.org/drawingml/2006/chartDrawing">
    <cdr:from>
      <cdr:x>0.54163</cdr:x>
      <cdr:y>0.32516</cdr:y>
    </cdr:from>
    <cdr:to>
      <cdr:x>0.59951</cdr:x>
      <cdr:y>0.3727</cdr:y>
    </cdr:to>
    <cdr:sp macro="" textlink="">
      <cdr:nvSpPr>
        <cdr:cNvPr id="7" name="TextBox 1"/>
        <cdr:cNvSpPr txBox="1"/>
      </cdr:nvSpPr>
      <cdr:spPr>
        <a:xfrm xmlns:a="http://schemas.openxmlformats.org/drawingml/2006/main">
          <a:off x="4893031" y="1789254"/>
          <a:ext cx="522900"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kern="1200" dirty="0">
              <a:solidFill>
                <a:schemeClr val="tx1"/>
              </a:solidFill>
              <a:latin typeface="+mn-lt"/>
              <a:ea typeface="+mn-ea"/>
              <a:cs typeface="+mn-cs"/>
            </a:rPr>
            <a:t>BT09</a:t>
          </a:r>
        </a:p>
      </cdr:txBody>
    </cdr:sp>
  </cdr:relSizeAnchor>
</c:userShapes>
</file>

<file path=ppt/drawings/drawing4.xml><?xml version="1.0" encoding="utf-8"?>
<c:userShapes xmlns:c="http://schemas.openxmlformats.org/drawingml/2006/chart">
  <cdr:relSizeAnchor xmlns:cdr="http://schemas.openxmlformats.org/drawingml/2006/chartDrawing">
    <cdr:from>
      <cdr:x>0.51445</cdr:x>
      <cdr:y>0.59431</cdr:y>
    </cdr:from>
    <cdr:to>
      <cdr:x>0.74853</cdr:x>
      <cdr:y>0.68028</cdr:y>
    </cdr:to>
    <cdr:sp macro="" textlink="">
      <cdr:nvSpPr>
        <cdr:cNvPr id="3" name="TextBox 2"/>
        <cdr:cNvSpPr txBox="1"/>
      </cdr:nvSpPr>
      <cdr:spPr>
        <a:xfrm xmlns:a="http://schemas.openxmlformats.org/drawingml/2006/main">
          <a:off x="3550395" y="2553170"/>
          <a:ext cx="1615459" cy="369332"/>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a:spcBef>
              <a:spcPts val="1000"/>
            </a:spcBef>
            <a:spcAft>
              <a:spcPts val="600"/>
            </a:spcAft>
          </a:pPr>
          <a:r>
            <a:rPr lang="en-US" sz="1800" b="1" dirty="0"/>
            <a:t>R</a:t>
          </a:r>
          <a:r>
            <a:rPr lang="en-US" sz="1100" b="1" dirty="0"/>
            <a:t>CT</a:t>
          </a:r>
        </a:p>
      </cdr:txBody>
    </cdr:sp>
  </cdr:relSizeAnchor>
  <cdr:relSizeAnchor xmlns:cdr="http://schemas.openxmlformats.org/drawingml/2006/chartDrawing">
    <cdr:from>
      <cdr:x>0.41186</cdr:x>
      <cdr:y>0.12628</cdr:y>
    </cdr:from>
    <cdr:to>
      <cdr:x>0.41186</cdr:x>
      <cdr:y>0.66288</cdr:y>
    </cdr:to>
    <cdr:cxnSp macro="">
      <cdr:nvCxnSpPr>
        <cdr:cNvPr id="5" name="Straight Arrow Connector 4">
          <a:extLst xmlns:a="http://schemas.openxmlformats.org/drawingml/2006/main">
            <a:ext uri="{FF2B5EF4-FFF2-40B4-BE49-F238E27FC236}">
              <a16:creationId xmlns:a16="http://schemas.microsoft.com/office/drawing/2014/main" id="{A7EF1C28-21C1-8567-3B08-6ABADCA1A437}"/>
            </a:ext>
          </a:extLst>
        </cdr:cNvPr>
        <cdr:cNvCxnSpPr/>
      </cdr:nvCxnSpPr>
      <cdr:spPr>
        <a:xfrm xmlns:a="http://schemas.openxmlformats.org/drawingml/2006/main" flipH="1">
          <a:off x="2842342" y="542491"/>
          <a:ext cx="0" cy="2305264"/>
        </a:xfrm>
        <a:prstGeom xmlns:a="http://schemas.openxmlformats.org/drawingml/2006/main" prst="straightConnector1">
          <a:avLst/>
        </a:prstGeom>
        <a:ln xmlns:a="http://schemas.openxmlformats.org/drawingml/2006/main">
          <a:headEnd type="triangle"/>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0.37237</cdr:x>
      <cdr:y>0.05483</cdr:y>
    </cdr:from>
    <cdr:to>
      <cdr:x>0.60644</cdr:x>
      <cdr:y>0.1408</cdr:y>
    </cdr:to>
    <cdr:sp macro="" textlink="">
      <cdr:nvSpPr>
        <cdr:cNvPr id="7" name="TextBox 1"/>
        <cdr:cNvSpPr txBox="1"/>
      </cdr:nvSpPr>
      <cdr:spPr>
        <a:xfrm xmlns:a="http://schemas.openxmlformats.org/drawingml/2006/main">
          <a:off x="2569844" y="235567"/>
          <a:ext cx="161539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spcBef>
              <a:spcPts val="1000"/>
            </a:spcBef>
            <a:spcAft>
              <a:spcPts val="600"/>
            </a:spcAft>
          </a:pPr>
          <a:r>
            <a:rPr lang="en-US" sz="1800" b="1" dirty="0"/>
            <a:t>C</a:t>
          </a:r>
          <a:r>
            <a:rPr lang="en-US" b="1" dirty="0"/>
            <a:t>DL</a:t>
          </a:r>
          <a:endParaRPr lang="en-US" sz="11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0.56124</cdr:x>
      <cdr:y>0.09927</cdr:y>
    </cdr:from>
    <cdr:to>
      <cdr:x>0.69</cdr:x>
      <cdr:y>0.26605</cdr:y>
    </cdr:to>
    <cdr:sp macro="" textlink="">
      <cdr:nvSpPr>
        <cdr:cNvPr id="2" name="TextBox 1"/>
        <cdr:cNvSpPr txBox="1"/>
      </cdr:nvSpPr>
      <cdr:spPr>
        <a:xfrm xmlns:a="http://schemas.openxmlformats.org/drawingml/2006/main" rot="19828895">
          <a:off x="4099457" y="571439"/>
          <a:ext cx="940504" cy="9600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latin typeface="Times New Roman" panose="02020603050405020304" pitchFamily="18" charset="0"/>
              <a:cs typeface="Times New Roman" panose="02020603050405020304" pitchFamily="18" charset="0"/>
            </a:rPr>
            <a:t>2.5 V</a:t>
          </a:r>
        </a:p>
      </cdr:txBody>
    </cdr:sp>
  </cdr:relSizeAnchor>
  <cdr:relSizeAnchor xmlns:cdr="http://schemas.openxmlformats.org/drawingml/2006/chartDrawing">
    <cdr:from>
      <cdr:x>0.20114</cdr:x>
      <cdr:y>0.65754</cdr:y>
    </cdr:from>
    <cdr:to>
      <cdr:x>0.33258</cdr:x>
      <cdr:y>0.8209</cdr:y>
    </cdr:to>
    <cdr:sp macro="" textlink="">
      <cdr:nvSpPr>
        <cdr:cNvPr id="3" name="TextBox 1"/>
        <cdr:cNvSpPr txBox="1"/>
      </cdr:nvSpPr>
      <cdr:spPr>
        <a:xfrm xmlns:a="http://schemas.openxmlformats.org/drawingml/2006/main" rot="16527613">
          <a:off x="1479022" y="3775385"/>
          <a:ext cx="940431" cy="96009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latin typeface="Times New Roman" panose="02020603050405020304" pitchFamily="18" charset="0"/>
              <a:cs typeface="Times New Roman" panose="02020603050405020304" pitchFamily="18" charset="0"/>
            </a:rPr>
            <a:t>4.0 V</a:t>
          </a:r>
        </a:p>
      </cdr:txBody>
    </cdr:sp>
  </cdr:relSizeAnchor>
  <cdr:relSizeAnchor xmlns:cdr="http://schemas.openxmlformats.org/drawingml/2006/chartDrawing">
    <cdr:from>
      <cdr:x>0.35292</cdr:x>
      <cdr:y>0.77527</cdr:y>
    </cdr:from>
    <cdr:to>
      <cdr:x>0.4145</cdr:x>
      <cdr:y>0.93865</cdr:y>
    </cdr:to>
    <cdr:sp macro="" textlink="">
      <cdr:nvSpPr>
        <cdr:cNvPr id="4" name="TextBox 1"/>
        <cdr:cNvSpPr txBox="1"/>
      </cdr:nvSpPr>
      <cdr:spPr>
        <a:xfrm xmlns:a="http://schemas.openxmlformats.org/drawingml/2006/main" rot="16867797">
          <a:off x="2332482" y="4708306"/>
          <a:ext cx="940503" cy="4497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latin typeface="Times New Roman" panose="02020603050405020304" pitchFamily="18" charset="0"/>
              <a:cs typeface="Times New Roman" panose="02020603050405020304" pitchFamily="18" charset="0"/>
            </a:rPr>
            <a:t>3.6 V</a:t>
          </a:r>
        </a:p>
      </cdr:txBody>
    </cdr:sp>
  </cdr:relSizeAnchor>
  <cdr:relSizeAnchor xmlns:cdr="http://schemas.openxmlformats.org/drawingml/2006/chartDrawing">
    <cdr:from>
      <cdr:x>0.47554</cdr:x>
      <cdr:y>0.72709</cdr:y>
    </cdr:from>
    <cdr:to>
      <cdr:x>0.60698</cdr:x>
      <cdr:y>0.89046</cdr:y>
    </cdr:to>
    <cdr:sp macro="" textlink="">
      <cdr:nvSpPr>
        <cdr:cNvPr id="5" name="TextBox 1"/>
        <cdr:cNvSpPr txBox="1"/>
      </cdr:nvSpPr>
      <cdr:spPr>
        <a:xfrm xmlns:a="http://schemas.openxmlformats.org/drawingml/2006/main" rot="17153370">
          <a:off x="3483284" y="4175779"/>
          <a:ext cx="940503" cy="96009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latin typeface="Times New Roman" panose="02020603050405020304" pitchFamily="18" charset="0"/>
              <a:cs typeface="Times New Roman" panose="02020603050405020304" pitchFamily="18" charset="0"/>
            </a:rPr>
            <a:t>3.14 V</a:t>
          </a:r>
        </a:p>
      </cdr:txBody>
    </cdr:sp>
  </cdr:relSizeAnchor>
  <cdr:relSizeAnchor xmlns:cdr="http://schemas.openxmlformats.org/drawingml/2006/chartDrawing">
    <cdr:from>
      <cdr:x>0.39269</cdr:x>
      <cdr:y>0.74556</cdr:y>
    </cdr:from>
    <cdr:to>
      <cdr:x>0.52414</cdr:x>
      <cdr:y>0.90893</cdr:y>
    </cdr:to>
    <cdr:sp macro="" textlink="">
      <cdr:nvSpPr>
        <cdr:cNvPr id="6" name="TextBox 1"/>
        <cdr:cNvSpPr txBox="1"/>
      </cdr:nvSpPr>
      <cdr:spPr>
        <a:xfrm xmlns:a="http://schemas.openxmlformats.org/drawingml/2006/main" rot="17032821">
          <a:off x="2878189" y="4282113"/>
          <a:ext cx="940430" cy="96009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latin typeface="Times New Roman" panose="02020603050405020304" pitchFamily="18" charset="0"/>
              <a:cs typeface="Times New Roman" panose="02020603050405020304" pitchFamily="18" charset="0"/>
            </a:rPr>
            <a:t>3.2 V</a:t>
          </a:r>
        </a:p>
      </cdr:txBody>
    </cdr:sp>
  </cdr:relSizeAnchor>
  <cdr:relSizeAnchor xmlns:cdr="http://schemas.openxmlformats.org/drawingml/2006/chartDrawing">
    <cdr:from>
      <cdr:x>0.22926</cdr:x>
      <cdr:y>0.4012</cdr:y>
    </cdr:from>
    <cdr:to>
      <cdr:x>0.35801</cdr:x>
      <cdr:y>0.56799</cdr:y>
    </cdr:to>
    <cdr:sp macro="" textlink="">
      <cdr:nvSpPr>
        <cdr:cNvPr id="7" name="TextBox 1"/>
        <cdr:cNvSpPr txBox="1"/>
      </cdr:nvSpPr>
      <cdr:spPr>
        <a:xfrm xmlns:a="http://schemas.openxmlformats.org/drawingml/2006/main" rot="15392445">
          <a:off x="1628139" y="2199642"/>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a:latin typeface="Times New Roman" panose="02020603050405020304" pitchFamily="18" charset="0"/>
              <a:cs typeface="Times New Roman" panose="02020603050405020304" pitchFamily="18" charset="0"/>
            </a:rPr>
            <a:t>2.9 V</a:t>
          </a:r>
        </a:p>
      </cdr:txBody>
    </cdr:sp>
  </cdr:relSizeAnchor>
  <cdr:relSizeAnchor xmlns:cdr="http://schemas.openxmlformats.org/drawingml/2006/chartDrawing">
    <cdr:from>
      <cdr:x>0.36308</cdr:x>
      <cdr:y>0.7313</cdr:y>
    </cdr:from>
    <cdr:to>
      <cdr:x>0.368</cdr:x>
      <cdr:y>0.83516</cdr:y>
    </cdr:to>
    <cdr:cxnSp macro="">
      <cdr:nvCxnSpPr>
        <cdr:cNvPr id="9" name="Straight Arrow Connector 8">
          <a:extLst xmlns:a="http://schemas.openxmlformats.org/drawingml/2006/main">
            <a:ext uri="{FF2B5EF4-FFF2-40B4-BE49-F238E27FC236}">
              <a16:creationId xmlns:a16="http://schemas.microsoft.com/office/drawing/2014/main" id="{B93C0766-EF21-A61A-C2FC-7BCF696B15C2}"/>
            </a:ext>
          </a:extLst>
        </cdr:cNvPr>
        <cdr:cNvCxnSpPr/>
      </cdr:nvCxnSpPr>
      <cdr:spPr>
        <a:xfrm xmlns:a="http://schemas.openxmlformats.org/drawingml/2006/main" flipH="1" flipV="1">
          <a:off x="2652040" y="4209831"/>
          <a:ext cx="35920" cy="59787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0.19338</cdr:x>
      <cdr:y>0.46583</cdr:y>
    </cdr:from>
    <cdr:to>
      <cdr:x>0.32214</cdr:x>
      <cdr:y>0.63261</cdr:y>
    </cdr:to>
    <cdr:sp macro="" textlink="">
      <cdr:nvSpPr>
        <cdr:cNvPr id="13" name="TextBox 1"/>
        <cdr:cNvSpPr txBox="1"/>
      </cdr:nvSpPr>
      <cdr:spPr>
        <a:xfrm xmlns:a="http://schemas.openxmlformats.org/drawingml/2006/main" rot="16200000">
          <a:off x="1402684" y="2691437"/>
          <a:ext cx="960092" cy="94050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latin typeface="Times New Roman" panose="02020603050405020304" pitchFamily="18" charset="0"/>
              <a:cs typeface="Times New Roman" panose="02020603050405020304" pitchFamily="18" charset="0"/>
            </a:rPr>
            <a:t>3.8 V</a:t>
          </a:r>
        </a:p>
      </cdr:txBody>
    </cdr:sp>
  </cdr:relSizeAnchor>
  <cdr:relSizeAnchor xmlns:cdr="http://schemas.openxmlformats.org/drawingml/2006/chartDrawing">
    <cdr:from>
      <cdr:x>0.29011</cdr:x>
      <cdr:y>0.75391</cdr:y>
    </cdr:from>
    <cdr:to>
      <cdr:x>0.35168</cdr:x>
      <cdr:y>0.91728</cdr:y>
    </cdr:to>
    <cdr:sp macro="" textlink="">
      <cdr:nvSpPr>
        <cdr:cNvPr id="18" name="TextBox 1"/>
        <cdr:cNvSpPr txBox="1"/>
      </cdr:nvSpPr>
      <cdr:spPr>
        <a:xfrm xmlns:a="http://schemas.openxmlformats.org/drawingml/2006/main" rot="17199555">
          <a:off x="1873704" y="4585328"/>
          <a:ext cx="940430" cy="4497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latin typeface="Times New Roman" panose="02020603050405020304" pitchFamily="18" charset="0"/>
              <a:cs typeface="Times New Roman" panose="02020603050405020304" pitchFamily="18" charset="0"/>
            </a:rPr>
            <a:t>3.4 V</a:t>
          </a:r>
        </a:p>
      </cdr:txBody>
    </cdr:sp>
  </cdr:relSizeAnchor>
</c:userShapes>
</file>

<file path=ppt/drawings/drawing6.xml><?xml version="1.0" encoding="utf-8"?>
<c:userShapes xmlns:c="http://schemas.openxmlformats.org/drawingml/2006/chart">
  <cdr:relSizeAnchor xmlns:cdr="http://schemas.openxmlformats.org/drawingml/2006/chartDrawing">
    <cdr:from>
      <cdr:x>0.73492</cdr:x>
      <cdr:y>0.18812</cdr:y>
    </cdr:from>
    <cdr:to>
      <cdr:x>0.79188</cdr:x>
      <cdr:y>0.23491</cdr:y>
    </cdr:to>
    <cdr:sp macro="" textlink="">
      <cdr:nvSpPr>
        <cdr:cNvPr id="2" name="TextBox 2"/>
        <cdr:cNvSpPr txBox="1"/>
      </cdr:nvSpPr>
      <cdr:spPr>
        <a:xfrm xmlns:a="http://schemas.openxmlformats.org/drawingml/2006/main">
          <a:off x="5382913" y="961972"/>
          <a:ext cx="417204" cy="239266"/>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40C</a:t>
          </a:r>
        </a:p>
      </cdr:txBody>
    </cdr:sp>
  </cdr:relSizeAnchor>
  <cdr:relSizeAnchor xmlns:cdr="http://schemas.openxmlformats.org/drawingml/2006/chartDrawing">
    <cdr:from>
      <cdr:x>0.52274</cdr:x>
      <cdr:y>0.28809</cdr:y>
    </cdr:from>
    <cdr:to>
      <cdr:x>0.5797</cdr:x>
      <cdr:y>0.33488</cdr:y>
    </cdr:to>
    <cdr:sp macro="" textlink="">
      <cdr:nvSpPr>
        <cdr:cNvPr id="3" name="TextBox 2"/>
        <cdr:cNvSpPr txBox="1"/>
      </cdr:nvSpPr>
      <cdr:spPr>
        <a:xfrm xmlns:a="http://schemas.openxmlformats.org/drawingml/2006/main">
          <a:off x="3828774" y="1473191"/>
          <a:ext cx="417212" cy="239266"/>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30C</a:t>
          </a:r>
        </a:p>
      </cdr:txBody>
    </cdr:sp>
  </cdr:relSizeAnchor>
  <cdr:relSizeAnchor xmlns:cdr="http://schemas.openxmlformats.org/drawingml/2006/chartDrawing">
    <cdr:from>
      <cdr:x>0.3991</cdr:x>
      <cdr:y>0.36991</cdr:y>
    </cdr:from>
    <cdr:to>
      <cdr:x>0.45606</cdr:x>
      <cdr:y>0.4167</cdr:y>
    </cdr:to>
    <cdr:sp macro="" textlink="">
      <cdr:nvSpPr>
        <cdr:cNvPr id="4" name="TextBox 1"/>
        <cdr:cNvSpPr txBox="1"/>
      </cdr:nvSpPr>
      <cdr:spPr>
        <a:xfrm xmlns:a="http://schemas.openxmlformats.org/drawingml/2006/main">
          <a:off x="2923202" y="1891592"/>
          <a:ext cx="417212" cy="239266"/>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25C</a:t>
          </a:r>
        </a:p>
      </cdr:txBody>
    </cdr:sp>
  </cdr:relSizeAnchor>
  <cdr:relSizeAnchor xmlns:cdr="http://schemas.openxmlformats.org/drawingml/2006/chartDrawing">
    <cdr:from>
      <cdr:x>0.26913</cdr:x>
      <cdr:y>0.47661</cdr:y>
    </cdr:from>
    <cdr:to>
      <cdr:x>0.32609</cdr:x>
      <cdr:y>0.52339</cdr:y>
    </cdr:to>
    <cdr:sp macro="" textlink="">
      <cdr:nvSpPr>
        <cdr:cNvPr id="5" name="TextBox 1"/>
        <cdr:cNvSpPr txBox="1"/>
      </cdr:nvSpPr>
      <cdr:spPr>
        <a:xfrm xmlns:a="http://schemas.openxmlformats.org/drawingml/2006/main">
          <a:off x="1971246" y="2437184"/>
          <a:ext cx="417212" cy="239266"/>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21C</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4283" cy="497021"/>
          </a:xfrm>
          <a:prstGeom prst="rect">
            <a:avLst/>
          </a:prstGeom>
        </p:spPr>
        <p:txBody>
          <a:bodyPr vert="horz" lIns="91440" tIns="45720" rIns="91440" bIns="45720" rtlCol="0"/>
          <a:lstStyle>
            <a:lvl1pPr algn="l">
              <a:defRPr sz="1200"/>
            </a:lvl1pPr>
          </a:lstStyle>
          <a:p>
            <a:endParaRPr lang="en-US" dirty="0"/>
          </a:p>
        </p:txBody>
      </p:sp>
      <p:sp>
        <p:nvSpPr>
          <p:cNvPr id="3" name="Espace réservé de la date 2"/>
          <p:cNvSpPr>
            <a:spLocks noGrp="1"/>
          </p:cNvSpPr>
          <p:nvPr>
            <p:ph type="dt" sz="quarter" idx="1"/>
          </p:nvPr>
        </p:nvSpPr>
        <p:spPr>
          <a:xfrm>
            <a:off x="3848645" y="0"/>
            <a:ext cx="2944283" cy="497021"/>
          </a:xfrm>
          <a:prstGeom prst="rect">
            <a:avLst/>
          </a:prstGeom>
        </p:spPr>
        <p:txBody>
          <a:bodyPr vert="horz" lIns="91440" tIns="45720" rIns="91440" bIns="45720" rtlCol="0"/>
          <a:lstStyle>
            <a:lvl1pPr algn="r">
              <a:defRPr sz="1200"/>
            </a:lvl1pPr>
          </a:lstStyle>
          <a:p>
            <a:fld id="{EA2448F7-0272-4D0F-BA66-D65B303392B9}" type="datetimeFigureOut">
              <a:rPr lang="en-US" smtClean="0"/>
              <a:t>12/14/2025</a:t>
            </a:fld>
            <a:endParaRPr lang="en-US" dirty="0"/>
          </a:p>
        </p:txBody>
      </p:sp>
      <p:sp>
        <p:nvSpPr>
          <p:cNvPr id="4" name="Espace réservé du pied de page 3"/>
          <p:cNvSpPr>
            <a:spLocks noGrp="1"/>
          </p:cNvSpPr>
          <p:nvPr>
            <p:ph type="ftr" sz="quarter" idx="2"/>
          </p:nvPr>
        </p:nvSpPr>
        <p:spPr>
          <a:xfrm>
            <a:off x="1" y="9408984"/>
            <a:ext cx="2944283" cy="497020"/>
          </a:xfrm>
          <a:prstGeom prst="rect">
            <a:avLst/>
          </a:prstGeom>
        </p:spPr>
        <p:txBody>
          <a:bodyPr vert="horz" lIns="91440" tIns="45720" rIns="91440" bIns="45720" rtlCol="0" anchor="b"/>
          <a:lstStyle>
            <a:lvl1pPr algn="l">
              <a:defRPr sz="1200"/>
            </a:lvl1pPr>
          </a:lstStyle>
          <a:p>
            <a:endParaRPr lang="en-US" dirty="0"/>
          </a:p>
        </p:txBody>
      </p:sp>
      <p:sp>
        <p:nvSpPr>
          <p:cNvPr id="5" name="Espace réservé du numéro de diapositive 4"/>
          <p:cNvSpPr>
            <a:spLocks noGrp="1"/>
          </p:cNvSpPr>
          <p:nvPr>
            <p:ph type="sldNum" sz="quarter" idx="3"/>
          </p:nvPr>
        </p:nvSpPr>
        <p:spPr>
          <a:xfrm>
            <a:off x="3848645" y="9408984"/>
            <a:ext cx="2944283" cy="497020"/>
          </a:xfrm>
          <a:prstGeom prst="rect">
            <a:avLst/>
          </a:prstGeom>
        </p:spPr>
        <p:txBody>
          <a:bodyPr vert="horz" lIns="91440" tIns="45720" rIns="91440" bIns="45720" rtlCol="0" anchor="b"/>
          <a:lstStyle>
            <a:lvl1pPr algn="r">
              <a:defRPr sz="1200"/>
            </a:lvl1pPr>
          </a:lstStyle>
          <a:p>
            <a:fld id="{4A32AA12-A6FE-4C91-A074-2765A7ABF2A3}" type="slidenum">
              <a:rPr lang="en-US" smtClean="0"/>
              <a:t>‹#›</a:t>
            </a:fld>
            <a:endParaRPr lang="en-US" dirty="0"/>
          </a:p>
        </p:txBody>
      </p:sp>
    </p:spTree>
    <p:extLst>
      <p:ext uri="{BB962C8B-B14F-4D97-AF65-F5344CB8AC3E}">
        <p14:creationId xmlns:p14="http://schemas.microsoft.com/office/powerpoint/2010/main" val="15272507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4283" cy="497021"/>
          </a:xfrm>
          <a:prstGeom prst="rect">
            <a:avLst/>
          </a:prstGeom>
        </p:spPr>
        <p:txBody>
          <a:bodyPr vert="horz" lIns="91440" tIns="45720" rIns="91440" bIns="45720" rtlCol="0"/>
          <a:lstStyle>
            <a:lvl1pPr algn="l">
              <a:defRPr sz="1200"/>
            </a:lvl1pPr>
          </a:lstStyle>
          <a:p>
            <a:endParaRPr lang="en-US" dirty="0"/>
          </a:p>
        </p:txBody>
      </p:sp>
      <p:sp>
        <p:nvSpPr>
          <p:cNvPr id="3" name="Espace réservé de la date 2"/>
          <p:cNvSpPr>
            <a:spLocks noGrp="1"/>
          </p:cNvSpPr>
          <p:nvPr>
            <p:ph type="dt" idx="1"/>
          </p:nvPr>
        </p:nvSpPr>
        <p:spPr>
          <a:xfrm>
            <a:off x="3848645" y="0"/>
            <a:ext cx="2944283" cy="497021"/>
          </a:xfrm>
          <a:prstGeom prst="rect">
            <a:avLst/>
          </a:prstGeom>
        </p:spPr>
        <p:txBody>
          <a:bodyPr vert="horz" lIns="91440" tIns="45720" rIns="91440" bIns="45720" rtlCol="0"/>
          <a:lstStyle>
            <a:lvl1pPr algn="r">
              <a:defRPr sz="1200"/>
            </a:lvl1pPr>
          </a:lstStyle>
          <a:p>
            <a:fld id="{5DA16448-2BDC-44AE-BD3D-055F68DCCA9A}" type="datetimeFigureOut">
              <a:rPr lang="en-US" smtClean="0"/>
              <a:t>12/14/2025</a:t>
            </a:fld>
            <a:endParaRPr lang="en-US" dirty="0"/>
          </a:p>
        </p:txBody>
      </p:sp>
      <p:sp>
        <p:nvSpPr>
          <p:cNvPr id="4" name="Espace réservé de l'image des diapositives 3"/>
          <p:cNvSpPr>
            <a:spLocks noGrp="1" noRot="1" noChangeAspect="1"/>
          </p:cNvSpPr>
          <p:nvPr>
            <p:ph type="sldImg" idx="2"/>
          </p:nvPr>
        </p:nvSpPr>
        <p:spPr>
          <a:xfrm>
            <a:off x="427038" y="1239838"/>
            <a:ext cx="5940425" cy="3341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Espace réservé des notes 4"/>
          <p:cNvSpPr>
            <a:spLocks noGrp="1"/>
          </p:cNvSpPr>
          <p:nvPr>
            <p:ph type="body" sz="quarter" idx="3"/>
          </p:nvPr>
        </p:nvSpPr>
        <p:spPr>
          <a:xfrm>
            <a:off x="679450" y="4767264"/>
            <a:ext cx="5435600" cy="3900487"/>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1" y="9408984"/>
            <a:ext cx="2944283" cy="497020"/>
          </a:xfrm>
          <a:prstGeom prst="rect">
            <a:avLst/>
          </a:prstGeom>
        </p:spPr>
        <p:txBody>
          <a:bodyPr vert="horz" lIns="91440" tIns="45720" rIns="91440" bIns="45720" rtlCol="0" anchor="b"/>
          <a:lstStyle>
            <a:lvl1pPr algn="l">
              <a:defRPr sz="1200"/>
            </a:lvl1pPr>
          </a:lstStyle>
          <a:p>
            <a:endParaRPr lang="en-US" dirty="0"/>
          </a:p>
        </p:txBody>
      </p:sp>
      <p:sp>
        <p:nvSpPr>
          <p:cNvPr id="7" name="Espace réservé du numéro de diapositive 6"/>
          <p:cNvSpPr>
            <a:spLocks noGrp="1"/>
          </p:cNvSpPr>
          <p:nvPr>
            <p:ph type="sldNum" sz="quarter" idx="5"/>
          </p:nvPr>
        </p:nvSpPr>
        <p:spPr>
          <a:xfrm>
            <a:off x="3848645" y="9408984"/>
            <a:ext cx="2944283" cy="497020"/>
          </a:xfrm>
          <a:prstGeom prst="rect">
            <a:avLst/>
          </a:prstGeom>
        </p:spPr>
        <p:txBody>
          <a:bodyPr vert="horz" lIns="91440" tIns="45720" rIns="91440" bIns="45720" rtlCol="0" anchor="b"/>
          <a:lstStyle>
            <a:lvl1pPr algn="r">
              <a:defRPr sz="1200"/>
            </a:lvl1pPr>
          </a:lstStyle>
          <a:p>
            <a:fld id="{7FEB2A8F-DB5F-40B4-8722-A16259517A69}" type="slidenum">
              <a:rPr lang="en-US" smtClean="0"/>
              <a:t>‹#›</a:t>
            </a:fld>
            <a:endParaRPr lang="en-US" dirty="0"/>
          </a:p>
        </p:txBody>
      </p:sp>
    </p:spTree>
    <p:extLst>
      <p:ext uri="{BB962C8B-B14F-4D97-AF65-F5344CB8AC3E}">
        <p14:creationId xmlns:p14="http://schemas.microsoft.com/office/powerpoint/2010/main" val="3039536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We are using AI to understand the nature of orangish radiations captured during thermal runaway and we are obtaining some convincing clues</a:t>
            </a:r>
          </a:p>
        </p:txBody>
      </p:sp>
      <p:sp>
        <p:nvSpPr>
          <p:cNvPr id="4" name="Espace réservé du numéro de diapositive 3"/>
          <p:cNvSpPr>
            <a:spLocks noGrp="1"/>
          </p:cNvSpPr>
          <p:nvPr>
            <p:ph type="sldNum" sz="quarter" idx="5"/>
          </p:nvPr>
        </p:nvSpPr>
        <p:spPr/>
        <p:txBody>
          <a:bodyPr/>
          <a:lstStyle/>
          <a:p>
            <a:fld id="{7FEB2A8F-DB5F-40B4-8722-A16259517A69}" type="slidenum">
              <a:rPr lang="en-US" smtClean="0"/>
              <a:t>1</a:t>
            </a:fld>
            <a:endParaRPr lang="en-US" dirty="0"/>
          </a:p>
        </p:txBody>
      </p:sp>
    </p:spTree>
    <p:extLst>
      <p:ext uri="{BB962C8B-B14F-4D97-AF65-F5344CB8AC3E}">
        <p14:creationId xmlns:p14="http://schemas.microsoft.com/office/powerpoint/2010/main" val="996503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W:\batPhys\scripts\jellyRollLength.m </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2774027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a:t>Supplementary Material 2 (SM-2) 1</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a:t>Opening of the battery cells 2</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a:t>Main article 3</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a:t>Design, properties, and manufacturing of cylindrical Li-ion 4 battery cells – A generic overview 5</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a:t>Sabri Baazouzi 1,*, Niklas Feistel 1, Johannes Wanner 1, Inga Landwehr 1, Alexander Fill 2 and Kai Peter BirkeThe cell jellyroll is electrically isolated from the cell casing by a thin plastic layer (thickness 20 µm) in the radial direction. In the axial direction, there is a thick plastic disc (thickness 0.22 mm) at the bottom and a perforated fibrous membrane (thickness 0.2 mm) at the top (Fig. S1). These components significantly lower the axial thermal conductivity by forming a barrier for heat conduction through the current collectors to the casing. The jellyroll is comprised of an electrode stack of two separators, a double-side coated positive electrode, and a double-side coated negative electrode. The copper current collector was not completely coated (Fig. S1). </a:t>
            </a:r>
          </a:p>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380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https://www.biologic.net/topics/why-use-electrochemical-impedance-spectroscopy-for-battery-research/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053EA-6907-8F47-ACA5-08DBFA1C37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503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3:notes"/>
          <p:cNvSpPr>
            <a:spLocks noGrp="1" noRot="1" noChangeAspect="1"/>
          </p:cNvSpPr>
          <p:nvPr>
            <p:ph type="sldImg" idx="2"/>
          </p:nvPr>
        </p:nvSpPr>
        <p:spPr>
          <a:xfrm>
            <a:off x="419100" y="703263"/>
            <a:ext cx="6264275" cy="3524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 name="Google Shape;62;p3:notes"/>
          <p:cNvSpPr txBox="1">
            <a:spLocks noGrp="1"/>
          </p:cNvSpPr>
          <p:nvPr>
            <p:ph type="body" idx="1"/>
          </p:nvPr>
        </p:nvSpPr>
        <p:spPr>
          <a:xfrm>
            <a:off x="709606" y="4460491"/>
            <a:ext cx="5683264" cy="4225134"/>
          </a:xfrm>
          <a:prstGeom prst="rect">
            <a:avLst/>
          </a:prstGeom>
          <a:noFill/>
          <a:ln>
            <a:noFill/>
          </a:ln>
        </p:spPr>
        <p:txBody>
          <a:bodyPr spcFirstLastPara="1" wrap="square" lIns="93625" tIns="46800" rIns="93625" bIns="46800" anchor="t" anchorCtr="0">
            <a:noAutofit/>
          </a:bodyPr>
          <a:lstStyle/>
          <a:p>
            <a:pPr marL="0" lvl="0" indent="0" algn="l" rtl="0">
              <a:spcBef>
                <a:spcPts val="0"/>
              </a:spcBef>
              <a:spcAft>
                <a:spcPts val="0"/>
              </a:spcAft>
              <a:buNone/>
            </a:pPr>
            <a:endParaRPr/>
          </a:p>
        </p:txBody>
      </p:sp>
      <p:sp>
        <p:nvSpPr>
          <p:cNvPr id="63" name="Google Shape;63;p3:notes"/>
          <p:cNvSpPr txBox="1">
            <a:spLocks noGrp="1"/>
          </p:cNvSpPr>
          <p:nvPr>
            <p:ph type="sldNum" idx="12"/>
          </p:nvPr>
        </p:nvSpPr>
        <p:spPr>
          <a:xfrm>
            <a:off x="4023242" y="8917771"/>
            <a:ext cx="3077633" cy="469104"/>
          </a:xfrm>
          <a:prstGeom prst="rect">
            <a:avLst/>
          </a:prstGeom>
          <a:noFill/>
          <a:ln>
            <a:noFill/>
          </a:ln>
        </p:spPr>
        <p:txBody>
          <a:bodyPr spcFirstLastPara="1" wrap="square" lIns="93625" tIns="46800" rIns="93625" bIns="468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161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A7A1A-8011-3A42-91B8-EE1BD44E4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752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https://www.biologic.net/topics/why-use-electrochemical-impedance-spectroscopy-for-battery-research/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053EA-6907-8F47-ACA5-08DBFA1C37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981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EDS = Energy dispersive spectroscopy (coupled with SEM) semi quantitative</a:t>
            </a:r>
          </a:p>
          <a:p>
            <a:r>
              <a:rPr lang="en-US" dirty="0"/>
              <a:t>GDOES = glow discharge optical emission spectroscopy (very quantitative)</a:t>
            </a:r>
          </a:p>
        </p:txBody>
      </p:sp>
      <p:sp>
        <p:nvSpPr>
          <p:cNvPr id="4" name="Espace réservé du numéro de diapositive 3"/>
          <p:cNvSpPr>
            <a:spLocks noGrp="1"/>
          </p:cNvSpPr>
          <p:nvPr>
            <p:ph type="sldNum" sz="quarter" idx="5"/>
          </p:nvPr>
        </p:nvSpPr>
        <p:spPr/>
        <p:txBody>
          <a:bodyPr/>
          <a:lstStyle/>
          <a:p>
            <a:fld id="{7FEB2A8F-DB5F-40B4-8722-A16259517A69}" type="slidenum">
              <a:rPr lang="en-US" smtClean="0"/>
              <a:t>41</a:t>
            </a:fld>
            <a:endParaRPr lang="en-US" dirty="0"/>
          </a:p>
        </p:txBody>
      </p:sp>
    </p:spTree>
    <p:extLst>
      <p:ext uri="{BB962C8B-B14F-4D97-AF65-F5344CB8AC3E}">
        <p14:creationId xmlns:p14="http://schemas.microsoft.com/office/powerpoint/2010/main" val="391022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err="1">
                <a:solidFill>
                  <a:schemeClr val="tx1"/>
                </a:solidFill>
                <a:effectLst/>
                <a:latin typeface="+mn-lt"/>
                <a:ea typeface="+mn-ea"/>
                <a:cs typeface="+mn-cs"/>
              </a:rPr>
              <a:t>electrolyte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for M50LT </a:t>
            </a:r>
            <a:r>
              <a:rPr lang="fr-FR" sz="1200" kern="1200" dirty="0" err="1">
                <a:solidFill>
                  <a:schemeClr val="tx1"/>
                </a:solidFill>
                <a:effectLst/>
                <a:latin typeface="+mn-lt"/>
                <a:ea typeface="+mn-ea"/>
                <a:cs typeface="+mn-cs"/>
              </a:rPr>
              <a:t>cell</a:t>
            </a:r>
            <a:r>
              <a:rPr lang="fr-FR" sz="1200" kern="1200" dirty="0">
                <a:solidFill>
                  <a:schemeClr val="tx1"/>
                </a:solidFill>
                <a:effectLst/>
                <a:latin typeface="+mn-lt"/>
                <a:ea typeface="+mn-ea"/>
                <a:cs typeface="+mn-cs"/>
              </a:rPr>
              <a:t>? talk about how </a:t>
            </a:r>
            <a:r>
              <a:rPr lang="fr-FR" sz="1200" kern="1200" dirty="0" err="1">
                <a:solidFill>
                  <a:schemeClr val="tx1"/>
                </a:solidFill>
                <a:effectLst/>
                <a:latin typeface="+mn-lt"/>
                <a:ea typeface="+mn-ea"/>
                <a:cs typeface="+mn-cs"/>
              </a:rPr>
              <a:t>we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standardize</a:t>
            </a:r>
            <a:r>
              <a:rPr lang="fr-FR" sz="1200" kern="1200" dirty="0">
                <a:solidFill>
                  <a:schemeClr val="tx1"/>
                </a:solidFill>
                <a:effectLst/>
                <a:latin typeface="+mn-lt"/>
                <a:ea typeface="+mn-ea"/>
                <a:cs typeface="+mn-cs"/>
              </a:rPr>
              <a:t> on </a:t>
            </a:r>
            <a:r>
              <a:rPr lang="fr-FR" sz="1200" kern="1200" dirty="0" err="1">
                <a:solidFill>
                  <a:schemeClr val="tx1"/>
                </a:solidFill>
                <a:effectLst/>
                <a:latin typeface="+mn-lt"/>
                <a:ea typeface="+mn-ea"/>
                <a:cs typeface="+mn-cs"/>
              </a:rPr>
              <a:t>our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assumption</a:t>
            </a:r>
            <a:r>
              <a:rPr lang="fr-FR" sz="1200" kern="1200" dirty="0">
                <a:solidFill>
                  <a:schemeClr val="tx1"/>
                </a:solidFill>
                <a:effectLst/>
                <a:latin typeface="+mn-lt"/>
                <a:ea typeface="+mn-ea"/>
                <a:cs typeface="+mn-cs"/>
              </a:rPr>
              <a:t> and express </a:t>
            </a:r>
            <a:r>
              <a:rPr lang="fr-FR" sz="1200" kern="1200" dirty="0" err="1">
                <a:solidFill>
                  <a:schemeClr val="tx1"/>
                </a:solidFill>
                <a:effectLst/>
                <a:latin typeface="+mn-lt"/>
                <a:ea typeface="+mn-ea"/>
                <a:cs typeface="+mn-cs"/>
              </a:rPr>
              <a:t>uncertainty</a:t>
            </a:r>
            <a:r>
              <a:rPr lang="fr-FR" sz="1200" kern="1200" dirty="0">
                <a:solidFill>
                  <a:schemeClr val="tx1"/>
                </a:solidFill>
                <a:effectLst/>
                <a:latin typeface="+mn-lt"/>
                <a:ea typeface="+mn-ea"/>
                <a:cs typeface="+mn-cs"/>
              </a:rPr>
              <a:t>.</a:t>
            </a:r>
            <a:endParaRPr lang="en-US" dirty="0"/>
          </a:p>
        </p:txBody>
      </p:sp>
      <p:sp>
        <p:nvSpPr>
          <p:cNvPr id="4" name="Espace réservé du numéro de diapositive 3"/>
          <p:cNvSpPr>
            <a:spLocks noGrp="1"/>
          </p:cNvSpPr>
          <p:nvPr>
            <p:ph type="sldNum" sz="quarter" idx="5"/>
          </p:nvPr>
        </p:nvSpPr>
        <p:spPr/>
        <p:txBody>
          <a:bodyPr/>
          <a:lstStyle/>
          <a:p>
            <a:fld id="{7FEB2A8F-DB5F-40B4-8722-A16259517A69}" type="slidenum">
              <a:rPr lang="en-US" smtClean="0"/>
              <a:t>42</a:t>
            </a:fld>
            <a:endParaRPr lang="en-US" dirty="0"/>
          </a:p>
        </p:txBody>
      </p:sp>
    </p:spTree>
    <p:extLst>
      <p:ext uri="{BB962C8B-B14F-4D97-AF65-F5344CB8AC3E}">
        <p14:creationId xmlns:p14="http://schemas.microsoft.com/office/powerpoint/2010/main" val="1766014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DSC analysis provide important information of </a:t>
            </a:r>
            <a:r>
              <a:rPr lang="en-US" dirty="0" err="1"/>
              <a:t>exhotermal</a:t>
            </a:r>
            <a:r>
              <a:rPr lang="en-US" dirty="0"/>
              <a:t> reactions that can be linked to specific steps of thermal runaway</a:t>
            </a:r>
          </a:p>
          <a:p>
            <a:r>
              <a:rPr lang="en-US" dirty="0"/>
              <a:t>This is of high importance for understanding and potentially significant for calibrating reactivity model such as the one from Kim</a:t>
            </a:r>
          </a:p>
          <a:p>
            <a:r>
              <a:rPr lang="en-US" dirty="0"/>
              <a:t>What we learned is that taking separately the reactivity from anode and cathode does not work</a:t>
            </a:r>
          </a:p>
        </p:txBody>
      </p:sp>
      <p:sp>
        <p:nvSpPr>
          <p:cNvPr id="4" name="Espace réservé du numéro de diapositive 3"/>
          <p:cNvSpPr>
            <a:spLocks noGrp="1"/>
          </p:cNvSpPr>
          <p:nvPr>
            <p:ph type="sldNum" sz="quarter" idx="5"/>
          </p:nvPr>
        </p:nvSpPr>
        <p:spPr/>
        <p:txBody>
          <a:bodyPr/>
          <a:lstStyle/>
          <a:p>
            <a:fld id="{7FEB2A8F-DB5F-40B4-8722-A16259517A69}" type="slidenum">
              <a:rPr lang="en-US" smtClean="0"/>
              <a:t>45</a:t>
            </a:fld>
            <a:endParaRPr lang="en-US" dirty="0"/>
          </a:p>
        </p:txBody>
      </p:sp>
    </p:spTree>
    <p:extLst>
      <p:ext uri="{BB962C8B-B14F-4D97-AF65-F5344CB8AC3E}">
        <p14:creationId xmlns:p14="http://schemas.microsoft.com/office/powerpoint/2010/main" val="158361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W:\batPhys\scripts\ExamineCell6_TemperatureAndVoltage.m, figure 9</a:t>
            </a:r>
          </a:p>
          <a:p>
            <a:r>
              <a:rPr lang="en-US" dirty="0"/>
              <a:t>W:\batPhys\scripts\trimMovie.m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B2A8F-DB5F-40B4-8722-A16259517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893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ARC. Say: If </a:t>
            </a:r>
            <a:r>
              <a:rPr lang="fr-FR" sz="1200" kern="1200" dirty="0" err="1">
                <a:solidFill>
                  <a:schemeClr val="tx1"/>
                </a:solidFill>
                <a:effectLst/>
                <a:latin typeface="+mn-lt"/>
                <a:ea typeface="+mn-ea"/>
                <a:cs typeface="+mn-cs"/>
              </a:rPr>
              <a:t>our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models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runaway</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gas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generation</a:t>
            </a:r>
            <a:r>
              <a:rPr lang="fr-FR" sz="1200" kern="1200" dirty="0">
                <a:solidFill>
                  <a:schemeClr val="tx1"/>
                </a:solidFill>
                <a:effectLst/>
                <a:latin typeface="+mn-lt"/>
                <a:ea typeface="+mn-ea"/>
                <a:cs typeface="+mn-cs"/>
              </a:rPr>
              <a:t> are </a:t>
            </a:r>
            <a:r>
              <a:rPr lang="fr-FR" sz="1200" kern="1200" dirty="0" err="1">
                <a:solidFill>
                  <a:schemeClr val="tx1"/>
                </a:solidFill>
                <a:effectLst/>
                <a:latin typeface="+mn-lt"/>
                <a:ea typeface="+mn-ea"/>
                <a:cs typeface="+mn-cs"/>
              </a:rPr>
              <a:t>accurate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should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work</a:t>
            </a:r>
            <a:r>
              <a:rPr lang="fr-FR" sz="1200" kern="1200" dirty="0">
                <a:solidFill>
                  <a:schemeClr val="tx1"/>
                </a:solidFill>
                <a:effectLst/>
                <a:latin typeface="+mn-lt"/>
                <a:ea typeface="+mn-ea"/>
                <a:cs typeface="+mn-cs"/>
              </a:rPr>
              <a:t> for </a:t>
            </a:r>
            <a:r>
              <a:rPr lang="fr-FR" sz="1200" kern="1200" dirty="0" err="1">
                <a:solidFill>
                  <a:schemeClr val="tx1"/>
                </a:solidFill>
                <a:effectLst/>
                <a:latin typeface="+mn-lt"/>
                <a:ea typeface="+mn-ea"/>
                <a:cs typeface="+mn-cs"/>
              </a:rPr>
              <a:t>both</a:t>
            </a:r>
            <a:r>
              <a:rPr lang="fr-FR" sz="1200" kern="1200" dirty="0">
                <a:solidFill>
                  <a:schemeClr val="tx1"/>
                </a:solidFill>
                <a:effectLst/>
                <a:latin typeface="+mn-lt"/>
                <a:ea typeface="+mn-ea"/>
                <a:cs typeface="+mn-cs"/>
              </a:rPr>
              <a:t> T </a:t>
            </a:r>
            <a:r>
              <a:rPr lang="fr-FR" sz="1200" kern="1200" dirty="0" err="1">
                <a:solidFill>
                  <a:schemeClr val="tx1"/>
                </a:solidFill>
                <a:effectLst/>
                <a:latin typeface="+mn-lt"/>
                <a:ea typeface="+mn-ea"/>
                <a:cs typeface="+mn-cs"/>
              </a:rPr>
              <a:t>ramp</a:t>
            </a:r>
            <a:r>
              <a:rPr lang="fr-FR" sz="1200" kern="1200" dirty="0">
                <a:solidFill>
                  <a:schemeClr val="tx1"/>
                </a:solidFill>
                <a:effectLst/>
                <a:latin typeface="+mn-lt"/>
                <a:ea typeface="+mn-ea"/>
                <a:cs typeface="+mn-cs"/>
              </a:rPr>
              <a:t> as </a:t>
            </a:r>
            <a:r>
              <a:rPr lang="fr-FR" sz="1200" kern="1200" dirty="0" err="1">
                <a:solidFill>
                  <a:schemeClr val="tx1"/>
                </a:solidFill>
                <a:effectLst/>
                <a:latin typeface="+mn-lt"/>
                <a:ea typeface="+mn-ea"/>
                <a:cs typeface="+mn-cs"/>
              </a:rPr>
              <a:t>well</a:t>
            </a:r>
            <a:r>
              <a:rPr lang="fr-FR" sz="1200" kern="1200" dirty="0">
                <a:solidFill>
                  <a:schemeClr val="tx1"/>
                </a:solidFill>
                <a:effectLst/>
                <a:latin typeface="+mn-lt"/>
                <a:ea typeface="+mn-ea"/>
                <a:cs typeface="+mn-cs"/>
              </a:rPr>
              <a:t> as ARC </a:t>
            </a:r>
            <a:r>
              <a:rPr lang="fr-FR" sz="1200" kern="1200" dirty="0" err="1">
                <a:solidFill>
                  <a:schemeClr val="tx1"/>
                </a:solidFill>
                <a:effectLst/>
                <a:latin typeface="+mn-lt"/>
                <a:ea typeface="+mn-ea"/>
                <a:cs typeface="+mn-cs"/>
              </a:rPr>
              <a:t>method</a:t>
            </a:r>
            <a:r>
              <a:rPr lang="fr-FR" sz="1200" kern="1200" dirty="0">
                <a:solidFill>
                  <a:schemeClr val="tx1"/>
                </a:solidFill>
                <a:effectLst/>
                <a:latin typeface="+mn-lt"/>
                <a:ea typeface="+mn-ea"/>
                <a:cs typeface="+mn-cs"/>
              </a:rPr>
              <a:t>. Is T_VD (voltage drop or circuit open) </a:t>
            </a:r>
            <a:r>
              <a:rPr lang="fr-FR" sz="1200" kern="1200" dirty="0" err="1">
                <a:solidFill>
                  <a:schemeClr val="tx1"/>
                </a:solidFill>
                <a:effectLst/>
                <a:latin typeface="+mn-lt"/>
                <a:ea typeface="+mn-ea"/>
                <a:cs typeface="+mn-cs"/>
              </a:rPr>
              <a:t>lower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because</a:t>
            </a:r>
            <a:r>
              <a:rPr lang="fr-FR" sz="1200" kern="1200" dirty="0">
                <a:solidFill>
                  <a:schemeClr val="tx1"/>
                </a:solidFill>
                <a:effectLst/>
                <a:latin typeface="+mn-lt"/>
                <a:ea typeface="+mn-ea"/>
                <a:cs typeface="+mn-cs"/>
              </a:rPr>
              <a:t> ARC </a:t>
            </a:r>
            <a:r>
              <a:rPr lang="fr-FR" sz="1200" kern="1200" dirty="0" err="1">
                <a:solidFill>
                  <a:schemeClr val="tx1"/>
                </a:solidFill>
                <a:effectLst/>
                <a:latin typeface="+mn-lt"/>
                <a:ea typeface="+mn-ea"/>
                <a:cs typeface="+mn-cs"/>
              </a:rPr>
              <a:t>gives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much</a:t>
            </a:r>
            <a:r>
              <a:rPr lang="fr-FR" sz="1200" kern="1200" dirty="0">
                <a:solidFill>
                  <a:schemeClr val="tx1"/>
                </a:solidFill>
                <a:effectLst/>
                <a:latin typeface="+mn-lt"/>
                <a:ea typeface="+mn-ea"/>
                <a:cs typeface="+mn-cs"/>
              </a:rPr>
              <a:t> more time for </a:t>
            </a:r>
            <a:r>
              <a:rPr lang="fr-FR" sz="1200" kern="1200" dirty="0" err="1">
                <a:solidFill>
                  <a:schemeClr val="tx1"/>
                </a:solidFill>
                <a:effectLst/>
                <a:latin typeface="+mn-lt"/>
                <a:ea typeface="+mn-ea"/>
                <a:cs typeface="+mn-cs"/>
              </a:rPr>
              <a:t>gas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generation</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we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should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predict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a:t>
            </a:r>
            <a:endParaRPr lang="en-US" dirty="0"/>
          </a:p>
        </p:txBody>
      </p:sp>
      <p:sp>
        <p:nvSpPr>
          <p:cNvPr id="4" name="Espace réservé du numéro de diapositive 3"/>
          <p:cNvSpPr>
            <a:spLocks noGrp="1"/>
          </p:cNvSpPr>
          <p:nvPr>
            <p:ph type="sldNum" sz="quarter" idx="5"/>
          </p:nvPr>
        </p:nvSpPr>
        <p:spPr/>
        <p:txBody>
          <a:bodyPr/>
          <a:lstStyle/>
          <a:p>
            <a:fld id="{7FEB2A8F-DB5F-40B4-8722-A16259517A69}" type="slidenum">
              <a:rPr lang="en-US" smtClean="0"/>
              <a:t>12</a:t>
            </a:fld>
            <a:endParaRPr lang="en-US" dirty="0"/>
          </a:p>
        </p:txBody>
      </p:sp>
    </p:spTree>
    <p:extLst>
      <p:ext uri="{BB962C8B-B14F-4D97-AF65-F5344CB8AC3E}">
        <p14:creationId xmlns:p14="http://schemas.microsoft.com/office/powerpoint/2010/main" val="274043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W:\batPhys\specs_21700\EES\DMCflashPlots.m</a:t>
            </a:r>
            <a:endParaRPr lang="en-US" dirty="0"/>
          </a:p>
        </p:txBody>
      </p:sp>
      <p:sp>
        <p:nvSpPr>
          <p:cNvPr id="4" name="Slide Number Placeholder 3"/>
          <p:cNvSpPr>
            <a:spLocks noGrp="1"/>
          </p:cNvSpPr>
          <p:nvPr>
            <p:ph type="sldNum" sz="quarter" idx="10"/>
          </p:nvPr>
        </p:nvSpPr>
        <p:spPr/>
        <p:txBody>
          <a:bodyPr/>
          <a:lstStyle/>
          <a:p>
            <a:fld id="{D95BCFA3-85CD-4E69-B830-7B3CC4B186DF}" type="slidenum">
              <a:rPr lang="en-US" smtClean="0"/>
              <a:t>55</a:t>
            </a:fld>
            <a:endParaRPr lang="en-US"/>
          </a:p>
        </p:txBody>
      </p:sp>
    </p:spTree>
    <p:extLst>
      <p:ext uri="{BB962C8B-B14F-4D97-AF65-F5344CB8AC3E}">
        <p14:creationId xmlns:p14="http://schemas.microsoft.com/office/powerpoint/2010/main" val="1424495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https://iopscience.iop.org/article/10.1149/1945-7111/acce72/meta</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93929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a:t>
            </a:r>
            <a:r>
              <a:rPr lang="en-US" dirty="0" err="1"/>
              <a:t>paraView</a:t>
            </a:r>
            <a:r>
              <a:rPr lang="en-US" dirty="0"/>
              <a:t> with the </a:t>
            </a:r>
            <a:r>
              <a:rPr lang="en-US" dirty="0" err="1"/>
              <a:t>idreg</a:t>
            </a:r>
            <a:r>
              <a:rPr lang="en-US" dirty="0"/>
              <a:t> plot </a:t>
            </a:r>
          </a:p>
        </p:txBody>
      </p:sp>
      <p:sp>
        <p:nvSpPr>
          <p:cNvPr id="4" name="Slide Number Placeholder 3"/>
          <p:cNvSpPr>
            <a:spLocks noGrp="1"/>
          </p:cNvSpPr>
          <p:nvPr>
            <p:ph type="sldNum" sz="quarter" idx="5"/>
          </p:nvPr>
        </p:nvSpPr>
        <p:spPr/>
        <p:txBody>
          <a:bodyPr/>
          <a:lstStyle/>
          <a:p>
            <a:fld id="{016D4E1B-016D-40FB-8CB8-4005BDEF287C}" type="slidenum">
              <a:rPr lang="en-US" smtClean="0"/>
              <a:t>65</a:t>
            </a:fld>
            <a:endParaRPr lang="en-US"/>
          </a:p>
        </p:txBody>
      </p:sp>
    </p:spTree>
    <p:extLst>
      <p:ext uri="{BB962C8B-B14F-4D97-AF65-F5344CB8AC3E}">
        <p14:creationId xmlns:p14="http://schemas.microsoft.com/office/powerpoint/2010/main" val="2176353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C:/pickett/batPhys/sims/coolCathode/output/ here </a:t>
            </a:r>
          </a:p>
        </p:txBody>
      </p:sp>
      <p:sp>
        <p:nvSpPr>
          <p:cNvPr id="4" name="Slide Number Placeholder 3"/>
          <p:cNvSpPr>
            <a:spLocks noGrp="1"/>
          </p:cNvSpPr>
          <p:nvPr>
            <p:ph type="sldNum" sz="quarter" idx="5"/>
          </p:nvPr>
        </p:nvSpPr>
        <p:spPr/>
        <p:txBody>
          <a:bodyPr/>
          <a:lstStyle/>
          <a:p>
            <a:fld id="{016D4E1B-016D-40FB-8CB8-4005BDEF287C}" type="slidenum">
              <a:rPr lang="en-US" smtClean="0"/>
              <a:t>69</a:t>
            </a:fld>
            <a:endParaRPr lang="en-US"/>
          </a:p>
        </p:txBody>
      </p:sp>
    </p:spTree>
    <p:extLst>
      <p:ext uri="{BB962C8B-B14F-4D97-AF65-F5344CB8AC3E}">
        <p14:creationId xmlns:p14="http://schemas.microsoft.com/office/powerpoint/2010/main" val="3756955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B2A8F-DB5F-40B4-8722-A16259517A69}" type="slidenum">
              <a:rPr lang="en-US" smtClean="0"/>
              <a:t>70</a:t>
            </a:fld>
            <a:endParaRPr lang="en-US" dirty="0"/>
          </a:p>
        </p:txBody>
      </p:sp>
    </p:spTree>
    <p:extLst>
      <p:ext uri="{BB962C8B-B14F-4D97-AF65-F5344CB8AC3E}">
        <p14:creationId xmlns:p14="http://schemas.microsoft.com/office/powerpoint/2010/main" val="3432024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EB2A8F-DB5F-40B4-8722-A16259517A69}" type="slidenum">
              <a:rPr lang="en-US" smtClean="0"/>
              <a:t>75</a:t>
            </a:fld>
            <a:endParaRPr lang="en-US" dirty="0"/>
          </a:p>
        </p:txBody>
      </p:sp>
    </p:spTree>
    <p:extLst>
      <p:ext uri="{BB962C8B-B14F-4D97-AF65-F5344CB8AC3E}">
        <p14:creationId xmlns:p14="http://schemas.microsoft.com/office/powerpoint/2010/main" val="1858573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B2A8F-DB5F-40B4-8722-A16259517A69}" type="slidenum">
              <a:rPr lang="en-US" smtClean="0"/>
              <a:t>78</a:t>
            </a:fld>
            <a:endParaRPr lang="en-US" dirty="0"/>
          </a:p>
        </p:txBody>
      </p:sp>
    </p:spTree>
    <p:extLst>
      <p:ext uri="{BB962C8B-B14F-4D97-AF65-F5344CB8AC3E}">
        <p14:creationId xmlns:p14="http://schemas.microsoft.com/office/powerpoint/2010/main" val="2210118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https://doi.org/10.3390/batteries9060309 and supplemental material https://zenodo.org/records/7798920#.ZCw1nBTP0uV  for Fig. 18 on SM-2</a:t>
            </a:r>
          </a:p>
          <a:p>
            <a:r>
              <a:rPr lang="en-US"/>
              <a:t>The wavelength evaluation was conducted on two sides: The tab-free side (homogeneous side) and the side with two tabs (inhomogeneous side). The mean composite thickness and standard deviation on the homogeneous side are 325.23 μm ± 32.8 μm (anode-to-anode) and 326.37 μm ± 25.15 μm (cathode-to-cathode). The inhomogeneous side has a mean composite thickness and standard deviation of 326.34 μm ± 25.24 μm and 326.33 μm ± 25.22 μm, respectively (see Figure 5c). The mean thickness values for both sides were very similar, resulting in an overall mean thickness of 326 μm. The standard deviations are more significant than the coating tolerances of electrodes, typically varying between ±2 μm and ±5 μm, according to experts. These differences can be explained by three factors: (i) The tab influence, as the tabs compress the coating and cause mechanical damage visible in several successive windings (see Figure 5d). (ii) Measurement errors due to the resolution. (iii) The coating tolerances for the studied cell are unknown.</a:t>
            </a:r>
          </a:p>
          <a:p>
            <a:r>
              <a:rPr lang="en-US"/>
              <a:t>After determining the composite thickness t in the rolled state by evaluating the CT measurements, the cell was opened, and the different components of the composite were measured individually. The following values were obtained as an average by recording five values in randomly selected positions: ts = 11 μm, t1 = 52.5 μm, ta = 82.5 μm, tAl = 25 μm, and tCu = 10 μm. This results in a composite thickness of 327 μm. The difference between CT and post-mortem measurement is less than 0.3%. Therefore, the radius in the wound state increases between winding n and winding n+1 by exactly the composite thickness t, and thus the jelly roll can be approximated very well with the Archimedean spiral.</a:t>
            </a:r>
          </a:p>
          <a:p>
            <a:r>
              <a:rPr lang="en-US"/>
              <a:t>Along the marked line in the CT image, 24.5 windings with the entire composite (1× double-side coated anode, 1× double-side coated cathode, and two separators) are identified. Using the corresponding inner and outer diameters of 4 mm and 19.9 mm measured in the CT image and the analytical Archimedean spiral equation (see Equations (2)–(4)), 24.4 windings are calculated. The deviation between measurement and analytical verification is less than 0.4%</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1293790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FR"/>
          </a:p>
        </p:txBody>
      </p:sp>
      <p:sp>
        <p:nvSpPr>
          <p:cNvPr id="3" name="Notes Placeholder 2"/>
          <p:cNvSpPr>
            <a:spLocks noGrp="1"/>
          </p:cNvSpPr>
          <p:nvPr>
            <p:ph type="body" idx="1"/>
          </p:nvPr>
        </p:nvSpPr>
        <p:spPr/>
        <p:txBody>
          <a:bodyPr/>
          <a:lstStyle/>
          <a:p>
            <a:r>
              <a:rPr lang="en-US"/>
              <a:t>https://doi.org/10.1016/j.electacta.2022.140700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A7A1A-8011-3A42-91B8-EE1BD44E44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7998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FR"/>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W:\batPhys\scripts\scanThroughCathodeTabBT08.m, </a:t>
            </a:r>
            <a:r>
              <a:rPr lang="en-US" sz="1200" b="0" i="0" u="none" strike="noStrike" kern="1200" baseline="0">
                <a:solidFill>
                  <a:schemeClr val="tx1"/>
                </a:solidFill>
                <a:latin typeface="+mn-lt"/>
                <a:ea typeface="+mn-ea"/>
                <a:cs typeface="+mn-cs"/>
              </a:rPr>
              <a:t>save('W:\batPhys\data\xray\20250409 C167a_FP 8um1 Top recon DR Slices 0 to 35000 BT08\CIDallJellyRoll.mat','im');</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A7A1A-8011-3A42-91B8-EE1BD44E44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8674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FR"/>
          </a:p>
        </p:txBody>
      </p:sp>
      <p:sp>
        <p:nvSpPr>
          <p:cNvPr id="3" name="Notes Placeholder 2"/>
          <p:cNvSpPr>
            <a:spLocks noGrp="1"/>
          </p:cNvSpPr>
          <p:nvPr>
            <p:ph type="body" idx="1"/>
          </p:nvPr>
        </p:nvSpPr>
        <p:spPr/>
        <p:txBody>
          <a:bodyPr/>
          <a:lstStyle/>
          <a:p>
            <a:r>
              <a:rPr lang="en-US"/>
              <a:t>W:\batPhys\scripts\scanThroughCathodeTabBT08.m</a:t>
            </a:r>
          </a:p>
          <a:p>
            <a:r>
              <a:rPr lang="en-US"/>
              <a:t>https://doi.org/10.1016/j.est.2023.108838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A7A1A-8011-3A42-91B8-EE1BD44E44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533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FR"/>
          </a:p>
        </p:txBody>
      </p:sp>
      <p:sp>
        <p:nvSpPr>
          <p:cNvPr id="3" name="Notes Placeholder 2"/>
          <p:cNvSpPr>
            <a:spLocks noGrp="1"/>
          </p:cNvSpPr>
          <p:nvPr>
            <p:ph type="body" idx="1"/>
          </p:nvPr>
        </p:nvSpPr>
        <p:spPr/>
        <p:txBody>
          <a:bodyPr/>
          <a:lstStyle/>
          <a:p>
            <a:r>
              <a:rPr lang="en-US" dirty="0"/>
              <a:t>W:\batPhys\scripts\scanThroughCathodeTabBT08.m , Figure(66) is the groove;</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A7A1A-8011-3A42-91B8-EE1BD44E44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1514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3:notes"/>
          <p:cNvSpPr>
            <a:spLocks noGrp="1" noRot="1" noChangeAspect="1"/>
          </p:cNvSpPr>
          <p:nvPr>
            <p:ph type="sldImg" idx="2"/>
          </p:nvPr>
        </p:nvSpPr>
        <p:spPr>
          <a:xfrm>
            <a:off x="419100" y="703263"/>
            <a:ext cx="6264275" cy="3524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FR"/>
          </a:p>
        </p:txBody>
      </p:sp>
      <p:sp>
        <p:nvSpPr>
          <p:cNvPr id="62" name="Google Shape;62;p3:notes"/>
          <p:cNvSpPr txBox="1">
            <a:spLocks noGrp="1"/>
          </p:cNvSpPr>
          <p:nvPr>
            <p:ph type="body" idx="1"/>
          </p:nvPr>
        </p:nvSpPr>
        <p:spPr>
          <a:xfrm>
            <a:off x="709606" y="4460491"/>
            <a:ext cx="5683264" cy="4225134"/>
          </a:xfrm>
          <a:prstGeom prst="rect">
            <a:avLst/>
          </a:prstGeom>
          <a:noFill/>
          <a:ln>
            <a:noFill/>
          </a:ln>
        </p:spPr>
        <p:txBody>
          <a:bodyPr spcFirstLastPara="1" wrap="square" lIns="93625" tIns="46800" rIns="93625" bIns="46800" anchor="t" anchorCtr="0">
            <a:noAutofit/>
          </a:bodyPr>
          <a:lstStyle/>
          <a:p>
            <a:pPr marL="0" lvl="0" indent="0" algn="l" rtl="0">
              <a:spcBef>
                <a:spcPts val="0"/>
              </a:spcBef>
              <a:spcAft>
                <a:spcPts val="0"/>
              </a:spcAft>
              <a:buNone/>
            </a:pPr>
            <a:r>
              <a:rPr lang="en-US"/>
              <a:t>D:\xray\batPhys\bt08closeup8umVoxel.m</a:t>
            </a:r>
            <a:endParaRPr/>
          </a:p>
        </p:txBody>
      </p:sp>
      <p:sp>
        <p:nvSpPr>
          <p:cNvPr id="63" name="Google Shape;63;p3:notes"/>
          <p:cNvSpPr txBox="1">
            <a:spLocks noGrp="1"/>
          </p:cNvSpPr>
          <p:nvPr>
            <p:ph type="sldNum" idx="12"/>
          </p:nvPr>
        </p:nvSpPr>
        <p:spPr>
          <a:xfrm>
            <a:off x="4023242" y="8917771"/>
            <a:ext cx="3077633" cy="469104"/>
          </a:xfrm>
          <a:prstGeom prst="rect">
            <a:avLst/>
          </a:prstGeom>
          <a:noFill/>
          <a:ln>
            <a:noFill/>
          </a:ln>
        </p:spPr>
        <p:txBody>
          <a:bodyPr spcFirstLastPara="1" wrap="square" lIns="93625" tIns="46800" rIns="93625" bIns="468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080291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W:\batPhys\scripts\jellyRollLength.m </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4160367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5.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p:cNvSpPr/>
          <p:nvPr userDrawn="1"/>
        </p:nvSpPr>
        <p:spPr>
          <a:xfrm>
            <a:off x="163286" y="2394857"/>
            <a:ext cx="8370434" cy="2155372"/>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Espace réservé pour une image  14"/>
          <p:cNvSpPr>
            <a:spLocks noGrp="1"/>
          </p:cNvSpPr>
          <p:nvPr>
            <p:ph type="pic" sz="quarter" idx="10"/>
          </p:nvPr>
        </p:nvSpPr>
        <p:spPr>
          <a:xfrm>
            <a:off x="8635471" y="127000"/>
            <a:ext cx="3429529" cy="4424363"/>
          </a:xfrm>
        </p:spPr>
        <p:txBody>
          <a:bodyPr/>
          <a:lstStyle/>
          <a:p>
            <a:endParaRPr lang="en-US" dirty="0"/>
          </a:p>
        </p:txBody>
      </p:sp>
      <p:sp>
        <p:nvSpPr>
          <p:cNvPr id="17" name="Espace réservé pour une image  16"/>
          <p:cNvSpPr>
            <a:spLocks noGrp="1"/>
          </p:cNvSpPr>
          <p:nvPr>
            <p:ph type="pic" sz="quarter" idx="11"/>
          </p:nvPr>
        </p:nvSpPr>
        <p:spPr>
          <a:xfrm>
            <a:off x="163286" y="127001"/>
            <a:ext cx="8370434" cy="2167707"/>
          </a:xfrm>
        </p:spPr>
        <p:txBody>
          <a:bodyPr/>
          <a:lstStyle/>
          <a:p>
            <a:endParaRPr lang="en-US" dirty="0"/>
          </a:p>
        </p:txBody>
      </p:sp>
      <p:sp>
        <p:nvSpPr>
          <p:cNvPr id="19" name="Espace réservé pour une image  18"/>
          <p:cNvSpPr>
            <a:spLocks noGrp="1"/>
          </p:cNvSpPr>
          <p:nvPr>
            <p:ph type="pic" sz="quarter" idx="12"/>
          </p:nvPr>
        </p:nvSpPr>
        <p:spPr>
          <a:xfrm>
            <a:off x="163287" y="4651375"/>
            <a:ext cx="3684134" cy="2081212"/>
          </a:xfrm>
        </p:spPr>
        <p:txBody>
          <a:bodyPr/>
          <a:lstStyle/>
          <a:p>
            <a:endParaRPr lang="en-US" dirty="0"/>
          </a:p>
        </p:txBody>
      </p:sp>
      <p:sp>
        <p:nvSpPr>
          <p:cNvPr id="21" name="Espace réservé pour une image  20"/>
          <p:cNvSpPr>
            <a:spLocks noGrp="1"/>
          </p:cNvSpPr>
          <p:nvPr>
            <p:ph type="pic" sz="quarter" idx="13"/>
          </p:nvPr>
        </p:nvSpPr>
        <p:spPr>
          <a:xfrm>
            <a:off x="3962400" y="4651375"/>
            <a:ext cx="4571320" cy="2081212"/>
          </a:xfrm>
        </p:spPr>
        <p:txBody>
          <a:bodyPr/>
          <a:lstStyle/>
          <a:p>
            <a:endParaRPr lang="en-US" dirty="0"/>
          </a:p>
        </p:txBody>
      </p:sp>
      <p:sp>
        <p:nvSpPr>
          <p:cNvPr id="5" name="Espace réservé du texte 4"/>
          <p:cNvSpPr>
            <a:spLocks noGrp="1"/>
          </p:cNvSpPr>
          <p:nvPr>
            <p:ph type="body" sz="quarter" idx="14" hasCustomPrompt="1"/>
          </p:nvPr>
        </p:nvSpPr>
        <p:spPr>
          <a:xfrm>
            <a:off x="420133" y="3056944"/>
            <a:ext cx="7802311" cy="483967"/>
          </a:xfrm>
        </p:spPr>
        <p:txBody>
          <a:bodyPr/>
          <a:lstStyle>
            <a:lvl1pPr marL="0" indent="0">
              <a:buNone/>
              <a:defRPr b="0" cap="all" baseline="0">
                <a:solidFill>
                  <a:srgbClr val="006AB2"/>
                </a:solidFill>
                <a:latin typeface="Arial" panose="020B0604020202020204" pitchFamily="34" charset="0"/>
              </a:defRPr>
            </a:lvl1pPr>
          </a:lstStyle>
          <a:p>
            <a:pPr lvl="0"/>
            <a:r>
              <a:rPr lang="fr-FR" dirty="0"/>
              <a:t>TITRE / TITLE</a:t>
            </a:r>
          </a:p>
        </p:txBody>
      </p:sp>
      <p:sp>
        <p:nvSpPr>
          <p:cNvPr id="11" name="Espace réservé du texte 10"/>
          <p:cNvSpPr>
            <a:spLocks noGrp="1"/>
          </p:cNvSpPr>
          <p:nvPr>
            <p:ph type="body" sz="quarter" idx="15" hasCustomPrompt="1"/>
          </p:nvPr>
        </p:nvSpPr>
        <p:spPr>
          <a:xfrm>
            <a:off x="420134" y="3547084"/>
            <a:ext cx="7802310" cy="546100"/>
          </a:xfrm>
        </p:spPr>
        <p:txBody>
          <a:bodyPr>
            <a:normAutofit/>
          </a:bodyPr>
          <a:lstStyle>
            <a:lvl1pPr marL="0" indent="0">
              <a:buNone/>
              <a:defRPr sz="2400" cap="all" baseline="0">
                <a:solidFill>
                  <a:srgbClr val="006AB2"/>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SOUS-TITRE / SUB-TITLE</a:t>
            </a:r>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39416" y="5335584"/>
            <a:ext cx="1651007" cy="707717"/>
          </a:xfrm>
          <a:prstGeom prst="rect">
            <a:avLst/>
          </a:prstGeom>
        </p:spPr>
      </p:pic>
      <p:sp>
        <p:nvSpPr>
          <p:cNvPr id="3" name="Slide Number Placeholder 7">
            <a:extLst>
              <a:ext uri="{FF2B5EF4-FFF2-40B4-BE49-F238E27FC236}">
                <a16:creationId xmlns:a16="http://schemas.microsoft.com/office/drawing/2014/main" id="{944FCFA4-8AEF-D6FD-254A-81E7C1E06955}"/>
              </a:ext>
            </a:extLst>
          </p:cNvPr>
          <p:cNvSpPr>
            <a:spLocks noGrp="1"/>
          </p:cNvSpPr>
          <p:nvPr>
            <p:ph type="sldNum" sz="quarter" idx="4"/>
          </p:nvPr>
        </p:nvSpPr>
        <p:spPr>
          <a:xfrm>
            <a:off x="-77764" y="6562201"/>
            <a:ext cx="384128" cy="274637"/>
          </a:xfrm>
          <a:prstGeom prst="rect">
            <a:avLst/>
          </a:prstGeom>
        </p:spPr>
        <p:txBody>
          <a:bodyPr vert="horz" lIns="91440" tIns="45720" rIns="91440" bIns="45720" rtlCol="0" anchor="ctr"/>
          <a:lstStyle>
            <a:lvl1pPr algn="ctr">
              <a:defRPr sz="1200">
                <a:solidFill>
                  <a:srgbClr val="000000"/>
                </a:solidFill>
              </a:defRPr>
            </a:lvl1pPr>
          </a:lstStyle>
          <a:p>
            <a:fld id="{ED278EB1-C8FB-40EE-BB5A-A41569F381C6}" type="slidenum">
              <a:rPr lang="en-US" smtClean="0"/>
              <a:pPr/>
              <a:t>‹#›</a:t>
            </a:fld>
            <a:endParaRPr lang="en-US"/>
          </a:p>
        </p:txBody>
      </p:sp>
    </p:spTree>
    <p:extLst>
      <p:ext uri="{BB962C8B-B14F-4D97-AF65-F5344CB8AC3E}">
        <p14:creationId xmlns:p14="http://schemas.microsoft.com/office/powerpoint/2010/main" val="326381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05543B-1122-4C65-BBA4-FFE7B9751326}" type="datetimeFigureOut">
              <a:rPr lang="en-US" smtClean="0"/>
              <a:t>12/14/2025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49A4DB-1448-4AE9-9536-2B94F7EF58DD}" type="slidenum">
              <a:rPr lang="en-US" smtClean="0"/>
              <a:t>‹#›</a:t>
            </a:fld>
            <a:endParaRPr lang="en-US"/>
          </a:p>
        </p:txBody>
      </p:sp>
    </p:spTree>
    <p:extLst>
      <p:ext uri="{BB962C8B-B14F-4D97-AF65-F5344CB8AC3E}">
        <p14:creationId xmlns:p14="http://schemas.microsoft.com/office/powerpoint/2010/main" val="959735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xfrm>
            <a:off x="-152400" y="6588461"/>
            <a:ext cx="609600" cy="182880"/>
          </a:xfrm>
          <a:ln/>
        </p:spPr>
        <p:txBody>
          <a:bodyPr/>
          <a:lstStyle>
            <a:lvl1pPr>
              <a:defRPr/>
            </a:lvl1pPr>
          </a:lstStyle>
          <a:p>
            <a:pPr>
              <a:defRPr/>
            </a:pPr>
            <a:fld id="{67F79DC8-E77A-4146-81E9-0630D8F39297}" type="slidenum">
              <a:rPr lang="en-US"/>
              <a:pPr>
                <a:defRPr/>
              </a:pPr>
              <a:t>‹#›</a:t>
            </a:fld>
            <a:endParaRPr lang="en-US"/>
          </a:p>
        </p:txBody>
      </p:sp>
      <p:sp>
        <p:nvSpPr>
          <p:cNvPr id="6" name="Titolo 5">
            <a:extLst>
              <a:ext uri="{FF2B5EF4-FFF2-40B4-BE49-F238E27FC236}">
                <a16:creationId xmlns:a16="http://schemas.microsoft.com/office/drawing/2014/main" id="{F68A2FBE-00E0-458F-920A-C6614C7E1A0B}"/>
              </a:ext>
            </a:extLst>
          </p:cNvPr>
          <p:cNvSpPr>
            <a:spLocks noGrp="1"/>
          </p:cNvSpPr>
          <p:nvPr>
            <p:ph type="title"/>
          </p:nvPr>
        </p:nvSpPr>
        <p:spPr/>
        <p:txBody>
          <a:bodyPr/>
          <a:lstStyle>
            <a:lvl1pPr>
              <a:defRPr>
                <a:latin typeface="+mj-lt"/>
                <a:cs typeface="Arial" panose="020B0604020202020204" pitchFamily="34" charset="0"/>
              </a:defRPr>
            </a:lvl1pPr>
          </a:lstStyle>
          <a:p>
            <a:r>
              <a:rPr lang="it-IT" dirty="0"/>
              <a:t>Fare clic per modificare lo stile del titolo dello schema</a:t>
            </a:r>
          </a:p>
        </p:txBody>
      </p:sp>
    </p:spTree>
    <p:extLst>
      <p:ext uri="{BB962C8B-B14F-4D97-AF65-F5344CB8AC3E}">
        <p14:creationId xmlns:p14="http://schemas.microsoft.com/office/powerpoint/2010/main" val="2088336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05208"/>
            <a:ext cx="11163868" cy="828948"/>
          </a:xfrm>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8777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6"/>
                </a:solidFill>
              </a:defRPr>
            </a:lvl1pPr>
          </a:lstStyle>
          <a:p>
            <a:r>
              <a:rPr lang="en-US" dirty="0"/>
              <a:t>Slide subtitle optional -  delete as needed</a:t>
            </a:r>
          </a:p>
        </p:txBody>
      </p:sp>
      <p:sp>
        <p:nvSpPr>
          <p:cNvPr id="4" name="Slide Number Placeholder 3"/>
          <p:cNvSpPr>
            <a:spLocks noGrp="1"/>
          </p:cNvSpPr>
          <p:nvPr>
            <p:ph type="sldNum" sz="quarter" idx="13"/>
          </p:nvPr>
        </p:nvSpPr>
        <p:spPr/>
        <p:txBody>
          <a:bodyPr/>
          <a:lstStyle/>
          <a:p>
            <a:fld id="{ED278EB1-C8FB-40EE-BB5A-A41569F381C6}" type="slidenum">
              <a:rPr lang="en-US" smtClean="0"/>
              <a:t>‹#›</a:t>
            </a:fld>
            <a:endParaRPr lang="en-US"/>
          </a:p>
        </p:txBody>
      </p:sp>
    </p:spTree>
    <p:extLst>
      <p:ext uri="{BB962C8B-B14F-4D97-AF65-F5344CB8AC3E}">
        <p14:creationId xmlns:p14="http://schemas.microsoft.com/office/powerpoint/2010/main" val="1716460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ED957E-D398-4E68-A2DB-D71A2211F856}"/>
              </a:ext>
            </a:extLst>
          </p:cNvPr>
          <p:cNvSpPr>
            <a:spLocks noGrp="1"/>
          </p:cNvSpPr>
          <p:nvPr>
            <p:ph type="dt" sz="half" idx="10"/>
          </p:nvPr>
        </p:nvSpPr>
        <p:spPr/>
        <p:txBody>
          <a:bodyPr/>
          <a:lstStyle/>
          <a:p>
            <a:fld id="{26DD13F2-18D8-49E7-A870-1CAFBF1DCCB0}" type="datetimeFigureOut">
              <a:rPr lang="en-US" smtClean="0"/>
              <a:t>12/14/2025</a:t>
            </a:fld>
            <a:endParaRPr lang="en-US"/>
          </a:p>
        </p:txBody>
      </p:sp>
      <p:sp>
        <p:nvSpPr>
          <p:cNvPr id="3" name="Footer Placeholder 2">
            <a:extLst>
              <a:ext uri="{FF2B5EF4-FFF2-40B4-BE49-F238E27FC236}">
                <a16:creationId xmlns:a16="http://schemas.microsoft.com/office/drawing/2014/main" id="{88215AC6-5949-89EB-00B9-043C24B328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08A0-EC23-3446-1727-5D89A967D26C}"/>
              </a:ext>
            </a:extLst>
          </p:cNvPr>
          <p:cNvSpPr>
            <a:spLocks noGrp="1"/>
          </p:cNvSpPr>
          <p:nvPr>
            <p:ph type="sldNum" sz="quarter" idx="12"/>
          </p:nvPr>
        </p:nvSpPr>
        <p:spPr/>
        <p:txBody>
          <a:bodyPr/>
          <a:lstStyle/>
          <a:p>
            <a:fld id="{E9C3567E-F7DF-4ADC-9780-977DA8B9BDA1}" type="slidenum">
              <a:rPr lang="en-US" smtClean="0"/>
              <a:t>‹#›</a:t>
            </a:fld>
            <a:endParaRPr lang="en-US"/>
          </a:p>
        </p:txBody>
      </p:sp>
    </p:spTree>
    <p:extLst>
      <p:ext uri="{BB962C8B-B14F-4D97-AF65-F5344CB8AC3E}">
        <p14:creationId xmlns:p14="http://schemas.microsoft.com/office/powerpoint/2010/main" val="3768024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p>
        </p:txBody>
      </p:sp>
      <p:sp>
        <p:nvSpPr>
          <p:cNvPr id="6" name="Text Placeholder 5"/>
          <p:cNvSpPr>
            <a:spLocks noGrp="1"/>
          </p:cNvSpPr>
          <p:nvPr>
            <p:ph type="body" sz="quarter" idx="12" hasCustomPrompt="1"/>
          </p:nvPr>
        </p:nvSpPr>
        <p:spPr>
          <a:xfrm>
            <a:off x="487680" y="487680"/>
            <a:ext cx="11460480" cy="438912"/>
          </a:xfrm>
          <a:prstGeom prst="rect">
            <a:avLst/>
          </a:prstGeom>
        </p:spPr>
        <p:txBody>
          <a:bodyPr lIns="45720" rIns="45720" bIns="0" anchor="ctr">
            <a:noAutofit/>
          </a:bodyPr>
          <a:lstStyle>
            <a:lvl1pPr marL="0" indent="0">
              <a:lnSpc>
                <a:spcPct val="90000"/>
              </a:lnSpc>
              <a:spcBef>
                <a:spcPts val="0"/>
              </a:spcBef>
              <a:buNone/>
              <a:defRPr sz="24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939965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8777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6"/>
                </a:solidFill>
              </a:defRPr>
            </a:lvl1pPr>
          </a:lstStyle>
          <a:p>
            <a:r>
              <a:rPr lang="en-US" dirty="0"/>
              <a:t>Slide subtitle optional -  delete as needed</a:t>
            </a:r>
          </a:p>
        </p:txBody>
      </p:sp>
      <p:sp>
        <p:nvSpPr>
          <p:cNvPr id="4" name="Slide Number Placeholder 3"/>
          <p:cNvSpPr>
            <a:spLocks noGrp="1"/>
          </p:cNvSpPr>
          <p:nvPr>
            <p:ph type="sldNum" sz="quarter" idx="13"/>
          </p:nvPr>
        </p:nvSpPr>
        <p:spPr/>
        <p:txBody>
          <a:bodyPr/>
          <a:lstStyle/>
          <a:p>
            <a:fld id="{ED278EB1-C8FB-40EE-BB5A-A41569F381C6}" type="slidenum">
              <a:rPr lang="en-US" smtClean="0"/>
              <a:t>‹#›</a:t>
            </a:fld>
            <a:endParaRPr lang="en-US"/>
          </a:p>
        </p:txBody>
      </p:sp>
    </p:spTree>
    <p:extLst>
      <p:ext uri="{BB962C8B-B14F-4D97-AF65-F5344CB8AC3E}">
        <p14:creationId xmlns:p14="http://schemas.microsoft.com/office/powerpoint/2010/main" val="3829306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6"/>
                </a:solidFill>
              </a:defRPr>
            </a:lvl1pPr>
          </a:lstStyle>
          <a:p>
            <a:r>
              <a:rPr lang="en-US" dirty="0"/>
              <a:t>Slide subtitle optional -  delete as needed</a:t>
            </a:r>
          </a:p>
        </p:txBody>
      </p:sp>
      <p:sp>
        <p:nvSpPr>
          <p:cNvPr id="4" name="Slide Number Placeholder 3"/>
          <p:cNvSpPr>
            <a:spLocks noGrp="1"/>
          </p:cNvSpPr>
          <p:nvPr>
            <p:ph type="sldNum" sz="quarter" idx="13"/>
          </p:nvPr>
        </p:nvSpPr>
        <p:spPr/>
        <p:txBody>
          <a:bodyPr/>
          <a:lstStyle/>
          <a:p>
            <a:fld id="{ED278EB1-C8FB-40EE-BB5A-A41569F381C6}" type="slidenum">
              <a:rPr lang="en-US" smtClean="0"/>
              <a:t>‹#›</a:t>
            </a:fld>
            <a:endParaRPr lang="en-US"/>
          </a:p>
        </p:txBody>
      </p:sp>
    </p:spTree>
    <p:extLst>
      <p:ext uri="{BB962C8B-B14F-4D97-AF65-F5344CB8AC3E}">
        <p14:creationId xmlns:p14="http://schemas.microsoft.com/office/powerpoint/2010/main" val="1808124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625061" y="766261"/>
            <a:ext cx="7580467" cy="406205"/>
          </a:xfrm>
        </p:spPr>
        <p:txBody>
          <a:bodyPr lIns="0" bIns="0" anchor="b">
            <a:normAutofit/>
          </a:bodyPr>
          <a:lstStyle>
            <a:lvl1pPr marL="0" indent="0">
              <a:buNone/>
              <a:defRPr sz="2400" b="1" cap="all" baseline="0">
                <a:solidFill>
                  <a:srgbClr val="47484A"/>
                </a:solidFill>
              </a:defRPr>
            </a:lvl1pPr>
            <a:lvl2pPr marL="0" indent="0">
              <a:buNone/>
              <a:defRPr/>
            </a:lvl2pPr>
            <a:lvl3pPr marL="0" indent="0">
              <a:spcBef>
                <a:spcPts val="2400"/>
              </a:spcBef>
              <a:buNone/>
              <a:defRPr/>
            </a:lvl3pPr>
          </a:lstStyle>
          <a:p>
            <a:pPr lvl="0"/>
            <a:r>
              <a:rPr lang="en-US" dirty="0"/>
              <a:t>Optional one line subhead, </a:t>
            </a:r>
            <a:r>
              <a:rPr lang="en-US" dirty="0" err="1"/>
              <a:t>url</a:t>
            </a:r>
            <a:r>
              <a:rPr lang="en-US" dirty="0"/>
              <a:t> or date</a:t>
            </a:r>
          </a:p>
        </p:txBody>
      </p:sp>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6"/>
          </a:solidFill>
        </p:spPr>
        <p:txBody>
          <a:bodyPr lIns="457200" rIns="91440" anchor="ctr">
            <a:normAutofit/>
          </a:bodyPr>
          <a:lstStyle>
            <a:lvl1pPr>
              <a:defRPr sz="3733"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2" y="1689100"/>
            <a:ext cx="319619" cy="2706624"/>
          </a:xfrm>
          <a:solidFill>
            <a:schemeClr val="accent4"/>
          </a:solidFill>
        </p:spPr>
        <p:txBody>
          <a:bodyPr bIns="0" anchor="b"/>
          <a:lstStyle>
            <a:lvl1pPr marL="0" indent="0">
              <a:buNone/>
              <a:defRPr sz="133"/>
            </a:lvl1pPr>
          </a:lstStyle>
          <a:p>
            <a:pPr lvl="0"/>
            <a:r>
              <a:rPr lang="en-US" dirty="0"/>
              <a:t>  </a:t>
            </a:r>
          </a:p>
        </p:txBody>
      </p:sp>
      <p:sp>
        <p:nvSpPr>
          <p:cNvPr id="48"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3"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5"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pic>
        <p:nvPicPr>
          <p:cNvPr id="18" name="Picture 17">
            <a:extLst>
              <a:ext uri="{FF2B5EF4-FFF2-40B4-BE49-F238E27FC236}">
                <a16:creationId xmlns:a16="http://schemas.microsoft.com/office/drawing/2014/main" id="{1A961A96-98DB-4B30-B9E9-F36B50B4688D}"/>
              </a:ext>
            </a:extLst>
          </p:cNvPr>
          <p:cNvPicPr>
            <a:picLocks noChangeAspect="1"/>
          </p:cNvPicPr>
          <p:nvPr userDrawn="1"/>
        </p:nvPicPr>
        <p:blipFill>
          <a:blip r:embed="rId2"/>
          <a:stretch>
            <a:fillRect/>
          </a:stretch>
        </p:blipFill>
        <p:spPr>
          <a:xfrm>
            <a:off x="11006424" y="6326388"/>
            <a:ext cx="1154320" cy="477520"/>
          </a:xfrm>
          <a:prstGeom prst="rect">
            <a:avLst/>
          </a:prstGeom>
        </p:spPr>
      </p:pic>
    </p:spTree>
    <p:extLst>
      <p:ext uri="{BB962C8B-B14F-4D97-AF65-F5344CB8AC3E}">
        <p14:creationId xmlns:p14="http://schemas.microsoft.com/office/powerpoint/2010/main" val="4272462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p>
        </p:txBody>
      </p:sp>
      <p:sp>
        <p:nvSpPr>
          <p:cNvPr id="6" name="Text Placeholder 5"/>
          <p:cNvSpPr>
            <a:spLocks noGrp="1"/>
          </p:cNvSpPr>
          <p:nvPr>
            <p:ph type="body" sz="quarter" idx="12" hasCustomPrompt="1"/>
          </p:nvPr>
        </p:nvSpPr>
        <p:spPr>
          <a:xfrm>
            <a:off x="487680" y="487680"/>
            <a:ext cx="11460480" cy="438912"/>
          </a:xfrm>
          <a:prstGeom prst="rect">
            <a:avLst/>
          </a:prstGeom>
        </p:spPr>
        <p:txBody>
          <a:bodyPr lIns="45720" rIns="45720" bIns="0" anchor="ctr">
            <a:noAutofit/>
          </a:bodyPr>
          <a:lstStyle>
            <a:lvl1pPr marL="0" indent="0">
              <a:lnSpc>
                <a:spcPct val="90000"/>
              </a:lnSpc>
              <a:spcBef>
                <a:spcPts val="0"/>
              </a:spcBef>
              <a:buNone/>
              <a:defRPr sz="24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949909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apositive de text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38201" y="415929"/>
            <a:ext cx="8277225" cy="514203"/>
          </a:xfrm>
        </p:spPr>
        <p:txBody>
          <a:bodyPr>
            <a:noAutofit/>
          </a:bodyPr>
          <a:lstStyle>
            <a:lvl1pPr>
              <a:defRPr sz="2200" b="0" cap="all" baseline="0">
                <a:solidFill>
                  <a:srgbClr val="0070C0"/>
                </a:solidFill>
                <a:latin typeface="Arial" panose="020B0604020202020204" pitchFamily="34" charset="0"/>
              </a:defRPr>
            </a:lvl1pPr>
          </a:lstStyle>
          <a:p>
            <a:r>
              <a:rPr lang="fr-FR" dirty="0"/>
              <a:t>ENTREZ LE TITRE</a:t>
            </a:r>
            <a:endParaRPr lang="en-US" dirty="0"/>
          </a:p>
        </p:txBody>
      </p:sp>
      <p:sp>
        <p:nvSpPr>
          <p:cNvPr id="13" name="Rectangle 12"/>
          <p:cNvSpPr/>
          <p:nvPr userDrawn="1"/>
        </p:nvSpPr>
        <p:spPr>
          <a:xfrm>
            <a:off x="650861" y="2"/>
            <a:ext cx="111140" cy="790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016" y="6286789"/>
            <a:ext cx="1026881" cy="440180"/>
          </a:xfrm>
          <a:prstGeom prst="rect">
            <a:avLst/>
          </a:prstGeom>
        </p:spPr>
      </p:pic>
      <p:sp>
        <p:nvSpPr>
          <p:cNvPr id="9" name="Espace réservé du contenu 2"/>
          <p:cNvSpPr>
            <a:spLocks noGrp="1"/>
          </p:cNvSpPr>
          <p:nvPr>
            <p:ph idx="1"/>
          </p:nvPr>
        </p:nvSpPr>
        <p:spPr>
          <a:xfrm>
            <a:off x="838200" y="1825625"/>
            <a:ext cx="10515600" cy="4351339"/>
          </a:xfrm>
        </p:spPr>
        <p:txBody>
          <a:bodyPr>
            <a:normAutofit/>
          </a:bodyPr>
          <a:lstStyle>
            <a:lvl1pPr marL="228594" indent="-228594">
              <a:buFontTx/>
              <a:buBlip>
                <a:blip r:embed="rId3"/>
              </a:buBlip>
              <a:defRPr sz="2200">
                <a:solidFill>
                  <a:srgbClr val="0070C0"/>
                </a:solidFill>
                <a:latin typeface="Calibri" panose="020F0502020204030204" pitchFamily="34" charset="0"/>
              </a:defRPr>
            </a:lvl1pPr>
            <a:lvl2pPr marL="685783" indent="-228594">
              <a:buFontTx/>
              <a:buBlip>
                <a:blip r:embed="rId3"/>
              </a:buBlip>
              <a:defRPr sz="2000">
                <a:solidFill>
                  <a:srgbClr val="0070C0"/>
                </a:solidFill>
                <a:latin typeface="Calibri" panose="020F0502020204030204" pitchFamily="34" charset="0"/>
              </a:defRPr>
            </a:lvl2pPr>
            <a:lvl3pPr marL="1142971" indent="-228594">
              <a:buFontTx/>
              <a:buBlip>
                <a:blip r:embed="rId3"/>
              </a:buBlip>
              <a:defRPr sz="1800">
                <a:solidFill>
                  <a:srgbClr val="0070C0"/>
                </a:solidFill>
                <a:latin typeface="Calibri" panose="020F0502020204030204" pitchFamily="34" charset="0"/>
              </a:defRPr>
            </a:lvl3pPr>
            <a:lvl4pPr marL="1600160" indent="-228594">
              <a:buFontTx/>
              <a:buBlip>
                <a:blip r:embed="rId3"/>
              </a:buBlip>
              <a:defRPr sz="1600">
                <a:solidFill>
                  <a:srgbClr val="0070C0"/>
                </a:solidFill>
                <a:latin typeface="Calibri" panose="020F0502020204030204" pitchFamily="34" charset="0"/>
              </a:defRPr>
            </a:lvl4pPr>
            <a:lvl5pPr marL="2057349" indent="-228594">
              <a:buFontTx/>
              <a:buBlip>
                <a:blip r:embed="rId3"/>
              </a:buBlip>
              <a:defRPr sz="1600">
                <a:solidFill>
                  <a:srgbClr val="0070C0"/>
                </a:solidFill>
                <a:latin typeface="Roboto Light" panose="020000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
        <p:nvSpPr>
          <p:cNvPr id="7" name="Espace réservé du pied de page 4"/>
          <p:cNvSpPr txBox="1">
            <a:spLocks/>
          </p:cNvSpPr>
          <p:nvPr userDrawn="1"/>
        </p:nvSpPr>
        <p:spPr>
          <a:xfrm>
            <a:off x="526911" y="6548985"/>
            <a:ext cx="9185815" cy="184139"/>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Roboto 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b="1" dirty="0">
                <a:solidFill>
                  <a:srgbClr val="0070C0"/>
                </a:solidFill>
                <a:latin typeface="Calibri" panose="020F0502020204030204" pitchFamily="34" charset="0"/>
              </a:rPr>
              <a:t>|   </a:t>
            </a:r>
            <a:r>
              <a:rPr lang="fr-FR" sz="800" dirty="0">
                <a:solidFill>
                  <a:srgbClr val="0070C0"/>
                </a:solidFill>
                <a:latin typeface="Calibri" panose="020F0502020204030204" pitchFamily="34" charset="0"/>
              </a:rPr>
              <a:t> </a:t>
            </a:r>
            <a:r>
              <a:rPr lang="fr-FR" sz="800" kern="1500" spc="200" baseline="0" dirty="0">
                <a:solidFill>
                  <a:srgbClr val="006AB2"/>
                </a:solidFill>
                <a:latin typeface="Calibri" panose="020F0502020204030204" pitchFamily="34" charset="0"/>
              </a:rPr>
              <a:t>© 2016 IFPEN</a:t>
            </a:r>
            <a:endParaRPr lang="en-US" sz="800" kern="1500" spc="200" baseline="0" dirty="0">
              <a:solidFill>
                <a:srgbClr val="006AB2"/>
              </a:solidFill>
              <a:latin typeface="Calibri" panose="020F0502020204030204" pitchFamily="34" charset="0"/>
            </a:endParaRPr>
          </a:p>
        </p:txBody>
      </p:sp>
    </p:spTree>
    <p:extLst>
      <p:ext uri="{BB962C8B-B14F-4D97-AF65-F5344CB8AC3E}">
        <p14:creationId xmlns:p14="http://schemas.microsoft.com/office/powerpoint/2010/main" val="1472626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sans photos">
    <p:spTree>
      <p:nvGrpSpPr>
        <p:cNvPr id="1" name=""/>
        <p:cNvGrpSpPr/>
        <p:nvPr/>
      </p:nvGrpSpPr>
      <p:grpSpPr>
        <a:xfrm>
          <a:off x="0" y="0"/>
          <a:ext cx="0" cy="0"/>
          <a:chOff x="0" y="0"/>
          <a:chExt cx="0" cy="0"/>
        </a:xfrm>
      </p:grpSpPr>
      <p:sp>
        <p:nvSpPr>
          <p:cNvPr id="5" name="Espace réservé du texte 4"/>
          <p:cNvSpPr>
            <a:spLocks noGrp="1"/>
          </p:cNvSpPr>
          <p:nvPr>
            <p:ph type="body" sz="quarter" idx="14" hasCustomPrompt="1"/>
          </p:nvPr>
        </p:nvSpPr>
        <p:spPr>
          <a:xfrm>
            <a:off x="0" y="2918721"/>
            <a:ext cx="12192000" cy="483967"/>
          </a:xfrm>
        </p:spPr>
        <p:txBody>
          <a:bodyPr/>
          <a:lstStyle>
            <a:lvl1pPr marL="0" indent="0" algn="ctr">
              <a:buNone/>
              <a:defRPr b="0" cap="all" baseline="0">
                <a:solidFill>
                  <a:srgbClr val="006AB2"/>
                </a:solidFill>
                <a:latin typeface="Arial" panose="020B0604020202020204" pitchFamily="34" charset="0"/>
              </a:defRPr>
            </a:lvl1pPr>
          </a:lstStyle>
          <a:p>
            <a:pPr lvl="0"/>
            <a:r>
              <a:rPr lang="fr-FR" dirty="0"/>
              <a:t>TITRE / TITLE</a:t>
            </a:r>
          </a:p>
        </p:txBody>
      </p:sp>
      <p:sp>
        <p:nvSpPr>
          <p:cNvPr id="11" name="Espace réservé du texte 10"/>
          <p:cNvSpPr>
            <a:spLocks noGrp="1"/>
          </p:cNvSpPr>
          <p:nvPr>
            <p:ph type="body" sz="quarter" idx="15" hasCustomPrompt="1"/>
          </p:nvPr>
        </p:nvSpPr>
        <p:spPr>
          <a:xfrm>
            <a:off x="0" y="3612712"/>
            <a:ext cx="12192000" cy="352705"/>
          </a:xfrm>
        </p:spPr>
        <p:txBody>
          <a:bodyPr>
            <a:noAutofit/>
          </a:bodyPr>
          <a:lstStyle>
            <a:lvl1pPr marL="0" indent="0" algn="ctr">
              <a:buNone/>
              <a:defRPr sz="2400" cap="all" baseline="0">
                <a:solidFill>
                  <a:srgbClr val="006AB2"/>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SOUS-TITRE / SUB-TITLE</a:t>
            </a:r>
          </a:p>
        </p:txBody>
      </p:sp>
      <p:cxnSp>
        <p:nvCxnSpPr>
          <p:cNvPr id="12" name="Connecteur droit 11"/>
          <p:cNvCxnSpPr/>
          <p:nvPr userDrawn="1"/>
        </p:nvCxnSpPr>
        <p:spPr>
          <a:xfrm rot="5400000">
            <a:off x="6096000" y="2270448"/>
            <a:ext cx="0" cy="2404497"/>
          </a:xfrm>
          <a:prstGeom prst="line">
            <a:avLst/>
          </a:prstGeom>
          <a:ln w="12700">
            <a:solidFill>
              <a:srgbClr val="006AB2"/>
            </a:solidFill>
            <a:prstDash val="sysDot"/>
          </a:ln>
        </p:spPr>
        <p:style>
          <a:lnRef idx="1">
            <a:schemeClr val="accent1"/>
          </a:lnRef>
          <a:fillRef idx="0">
            <a:schemeClr val="accent1"/>
          </a:fillRef>
          <a:effectRef idx="0">
            <a:schemeClr val="accent1"/>
          </a:effectRef>
          <a:fontRef idx="minor">
            <a:schemeClr val="tx1"/>
          </a:fontRef>
        </p:style>
      </p:cxnSp>
      <p:sp>
        <p:nvSpPr>
          <p:cNvPr id="2" name="Slide Number Placeholder 7">
            <a:extLst>
              <a:ext uri="{FF2B5EF4-FFF2-40B4-BE49-F238E27FC236}">
                <a16:creationId xmlns:a16="http://schemas.microsoft.com/office/drawing/2014/main" id="{AC0BA1EF-DD03-BE86-52FF-8712C1B7457B}"/>
              </a:ext>
            </a:extLst>
          </p:cNvPr>
          <p:cNvSpPr>
            <a:spLocks noGrp="1"/>
          </p:cNvSpPr>
          <p:nvPr>
            <p:ph type="sldNum" sz="quarter" idx="4"/>
          </p:nvPr>
        </p:nvSpPr>
        <p:spPr>
          <a:xfrm>
            <a:off x="-77764" y="6562201"/>
            <a:ext cx="384128" cy="274637"/>
          </a:xfrm>
          <a:prstGeom prst="rect">
            <a:avLst/>
          </a:prstGeom>
        </p:spPr>
        <p:txBody>
          <a:bodyPr vert="horz" lIns="91440" tIns="45720" rIns="91440" bIns="45720" rtlCol="0" anchor="ctr"/>
          <a:lstStyle>
            <a:lvl1pPr algn="ctr">
              <a:defRPr sz="1200">
                <a:solidFill>
                  <a:srgbClr val="000000"/>
                </a:solidFill>
              </a:defRPr>
            </a:lvl1pPr>
          </a:lstStyle>
          <a:p>
            <a:fld id="{ED278EB1-C8FB-40EE-BB5A-A41569F381C6}" type="slidenum">
              <a:rPr lang="en-US" smtClean="0"/>
              <a:pPr/>
              <a:t>‹#›</a:t>
            </a:fld>
            <a:endParaRPr lang="en-US"/>
          </a:p>
        </p:txBody>
      </p:sp>
    </p:spTree>
    <p:extLst>
      <p:ext uri="{BB962C8B-B14F-4D97-AF65-F5344CB8AC3E}">
        <p14:creationId xmlns:p14="http://schemas.microsoft.com/office/powerpoint/2010/main" val="357515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xfrm>
            <a:off x="-152400" y="6588461"/>
            <a:ext cx="609600" cy="182880"/>
          </a:xfrm>
          <a:ln/>
        </p:spPr>
        <p:txBody>
          <a:bodyPr/>
          <a:lstStyle>
            <a:lvl1pPr>
              <a:defRPr/>
            </a:lvl1pPr>
          </a:lstStyle>
          <a:p>
            <a:pPr>
              <a:defRPr/>
            </a:pPr>
            <a:fld id="{67F79DC8-E77A-4146-81E9-0630D8F39297}" type="slidenum">
              <a:rPr lang="en-US"/>
              <a:pPr>
                <a:defRPr/>
              </a:pPr>
              <a:t>‹#›</a:t>
            </a:fld>
            <a:endParaRPr lang="en-US"/>
          </a:p>
        </p:txBody>
      </p:sp>
    </p:spTree>
    <p:extLst>
      <p:ext uri="{BB962C8B-B14F-4D97-AF65-F5344CB8AC3E}">
        <p14:creationId xmlns:p14="http://schemas.microsoft.com/office/powerpoint/2010/main" val="3067968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xfrm>
            <a:off x="-152400" y="6588461"/>
            <a:ext cx="609600" cy="182880"/>
          </a:xfrm>
          <a:ln/>
        </p:spPr>
        <p:txBody>
          <a:bodyPr/>
          <a:lstStyle>
            <a:lvl1pPr>
              <a:defRPr/>
            </a:lvl1pPr>
          </a:lstStyle>
          <a:p>
            <a:pPr>
              <a:defRPr/>
            </a:pPr>
            <a:fld id="{67F79DC8-E77A-4146-81E9-0630D8F39297}" type="slidenum">
              <a:rPr lang="en-US"/>
              <a:pPr>
                <a:defRPr/>
              </a:pPr>
              <a:t>‹#›</a:t>
            </a:fld>
            <a:endParaRPr lang="en-US"/>
          </a:p>
        </p:txBody>
      </p:sp>
    </p:spTree>
    <p:extLst>
      <p:ext uri="{BB962C8B-B14F-4D97-AF65-F5344CB8AC3E}">
        <p14:creationId xmlns:p14="http://schemas.microsoft.com/office/powerpoint/2010/main" val="1537421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pic>
        <p:nvPicPr>
          <p:cNvPr id="4" name="Picture 8" descr="http://www.sandia.gov/ecn/assets/images/ecn-banner.jpg"/>
          <p:cNvPicPr>
            <a:picLocks noChangeAspect="1" noChangeArrowheads="1"/>
          </p:cNvPicPr>
          <p:nvPr userDrawn="1"/>
        </p:nvPicPr>
        <p:blipFill>
          <a:blip r:embed="rId2" cstate="print"/>
          <a:srcRect/>
          <a:stretch>
            <a:fillRect/>
          </a:stretch>
        </p:blipFill>
        <p:spPr bwMode="auto">
          <a:xfrm>
            <a:off x="2117" y="3176"/>
            <a:ext cx="12192000" cy="1268413"/>
          </a:xfrm>
          <a:prstGeom prst="rect">
            <a:avLst/>
          </a:prstGeom>
          <a:noFill/>
          <a:ln w="9525">
            <a:noFill/>
            <a:miter lim="800000"/>
            <a:headEnd/>
            <a:tailEnd/>
          </a:ln>
        </p:spPr>
      </p:pic>
      <p:pic>
        <p:nvPicPr>
          <p:cNvPr id="6" name="Picture 3"/>
          <p:cNvPicPr>
            <a:picLocks noChangeAspect="1" noChangeArrowheads="1"/>
          </p:cNvPicPr>
          <p:nvPr userDrawn="1"/>
        </p:nvPicPr>
        <p:blipFill>
          <a:blip r:embed="rId3" cstate="print"/>
          <a:srcRect/>
          <a:stretch>
            <a:fillRect/>
          </a:stretch>
        </p:blipFill>
        <p:spPr bwMode="auto">
          <a:xfrm>
            <a:off x="0" y="6381750"/>
            <a:ext cx="12192000" cy="503239"/>
          </a:xfrm>
          <a:prstGeom prst="rect">
            <a:avLst/>
          </a:prstGeom>
          <a:noFill/>
          <a:ln w="9525">
            <a:noFill/>
            <a:miter lim="800000"/>
            <a:headEnd/>
            <a:tailEnd/>
          </a:ln>
        </p:spPr>
      </p:pic>
      <p:sp>
        <p:nvSpPr>
          <p:cNvPr id="7" name="10 CuadroTexto"/>
          <p:cNvSpPr txBox="1">
            <a:spLocks noChangeArrowheads="1"/>
          </p:cNvSpPr>
          <p:nvPr userDrawn="1"/>
        </p:nvSpPr>
        <p:spPr bwMode="auto">
          <a:xfrm>
            <a:off x="3790953" y="6550026"/>
            <a:ext cx="4610100" cy="307777"/>
          </a:xfrm>
          <a:prstGeom prst="rect">
            <a:avLst/>
          </a:prstGeom>
          <a:noFill/>
          <a:ln>
            <a:noFill/>
          </a:ln>
        </p:spPr>
        <p:txBody>
          <a:bodyPr>
            <a:spAutoFit/>
          </a:bodyPr>
          <a:lstStyle/>
          <a:p>
            <a:pPr algn="ctr"/>
            <a:r>
              <a:rPr lang="en-US" sz="1400" dirty="0"/>
              <a:t>ECN 5</a:t>
            </a:r>
            <a:endParaRPr lang="es-ES" sz="1400" dirty="0"/>
          </a:p>
        </p:txBody>
      </p:sp>
      <p:sp>
        <p:nvSpPr>
          <p:cNvPr id="8" name="11 CuadroTexto"/>
          <p:cNvSpPr txBox="1">
            <a:spLocks noChangeArrowheads="1"/>
          </p:cNvSpPr>
          <p:nvPr userDrawn="1"/>
        </p:nvSpPr>
        <p:spPr bwMode="auto">
          <a:xfrm>
            <a:off x="10930467" y="6548440"/>
            <a:ext cx="1261533" cy="307777"/>
          </a:xfrm>
          <a:prstGeom prst="rect">
            <a:avLst/>
          </a:prstGeom>
          <a:noFill/>
          <a:ln>
            <a:noFill/>
          </a:ln>
        </p:spPr>
        <p:txBody>
          <a:bodyPr>
            <a:spAutoFit/>
          </a:bodyPr>
          <a:lstStyle/>
          <a:p>
            <a:pPr algn="ctr"/>
            <a:fld id="{D284F732-DEEF-4939-B55C-EFBE25F49331}" type="slidenum">
              <a:rPr lang="es-ES" sz="1400" smtClean="0"/>
              <a:pPr algn="ctr"/>
              <a:t>‹#›</a:t>
            </a:fld>
            <a:r>
              <a:rPr lang="es-ES" sz="1400" dirty="0"/>
              <a:t>/8</a:t>
            </a:r>
          </a:p>
        </p:txBody>
      </p:sp>
      <p:sp>
        <p:nvSpPr>
          <p:cNvPr id="9" name="Rectangle 5"/>
          <p:cNvSpPr/>
          <p:nvPr userDrawn="1"/>
        </p:nvSpPr>
        <p:spPr>
          <a:xfrm>
            <a:off x="0" y="620714"/>
            <a:ext cx="12192000" cy="72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10 CuadroTexto"/>
          <p:cNvSpPr txBox="1">
            <a:spLocks noChangeArrowheads="1"/>
          </p:cNvSpPr>
          <p:nvPr userDrawn="1"/>
        </p:nvSpPr>
        <p:spPr bwMode="auto">
          <a:xfrm>
            <a:off x="46567" y="6550026"/>
            <a:ext cx="2017184" cy="307777"/>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1400" dirty="0"/>
              <a:t>2017</a:t>
            </a:r>
            <a:endParaRPr lang="es-ES" sz="1400" dirty="0"/>
          </a:p>
        </p:txBody>
      </p:sp>
      <p:pic>
        <p:nvPicPr>
          <p:cNvPr id="12" name="Picture 2" descr="C:\Julien\ECN Working Group\ECN_WorkShop2_Sep2012\Presentation\ECN- Banner-LP.jpg"/>
          <p:cNvPicPr>
            <a:picLocks noChangeAspect="1" noChangeArrowheads="1"/>
          </p:cNvPicPr>
          <p:nvPr userDrawn="1"/>
        </p:nvPicPr>
        <p:blipFill>
          <a:blip r:embed="rId4" cstate="print"/>
          <a:srcRect r="75075"/>
          <a:stretch>
            <a:fillRect/>
          </a:stretch>
        </p:blipFill>
        <p:spPr bwMode="auto">
          <a:xfrm>
            <a:off x="-1" y="-1"/>
            <a:ext cx="1534445" cy="640080"/>
          </a:xfrm>
          <a:prstGeom prst="rect">
            <a:avLst/>
          </a:prstGeom>
          <a:noFill/>
          <a:ln w="9525">
            <a:noFill/>
            <a:miter lim="800000"/>
            <a:headEnd/>
            <a:tailEnd/>
          </a:ln>
        </p:spPr>
      </p:pic>
      <p:sp>
        <p:nvSpPr>
          <p:cNvPr id="13" name="Rectangle 8"/>
          <p:cNvSpPr/>
          <p:nvPr userDrawn="1"/>
        </p:nvSpPr>
        <p:spPr>
          <a:xfrm>
            <a:off x="363496" y="58693"/>
            <a:ext cx="1161507" cy="523220"/>
          </a:xfrm>
          <a:prstGeom prst="rect">
            <a:avLst/>
          </a:prstGeom>
          <a:noFill/>
          <a:scene3d>
            <a:camera prst="orthographicFront"/>
            <a:lightRig rig="flood" dir="t"/>
          </a:scene3d>
          <a:sp3d extrusionH="76200" prstMaterial="metal">
            <a:bevelT w="12700"/>
            <a:extrusionClr>
              <a:schemeClr val="tx2"/>
            </a:extrusionClr>
          </a:sp3d>
        </p:spPr>
        <p:txBody>
          <a:bodyPr>
            <a:spAutoFit/>
          </a:bodyPr>
          <a:lstStyle/>
          <a:p>
            <a:pPr algn="ctr">
              <a:defRPr/>
            </a:pPr>
            <a:r>
              <a:rPr lang="en-US" sz="2800" b="1"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ECN</a:t>
            </a:r>
          </a:p>
        </p:txBody>
      </p:sp>
      <p:sp>
        <p:nvSpPr>
          <p:cNvPr id="17" name="Text Placeholder 16"/>
          <p:cNvSpPr>
            <a:spLocks noGrp="1"/>
          </p:cNvSpPr>
          <p:nvPr>
            <p:ph type="body" sz="quarter" idx="10"/>
          </p:nvPr>
        </p:nvSpPr>
        <p:spPr>
          <a:xfrm>
            <a:off x="857215" y="1142984"/>
            <a:ext cx="10096500" cy="4500563"/>
          </a:xfrm>
          <a:prstGeom prst="rect">
            <a:avLst/>
          </a:prstGeom>
        </p:spPr>
        <p:txBody>
          <a:bodyPr/>
          <a:lstStyle>
            <a:lvl1pPr>
              <a:defRPr sz="2400"/>
            </a:lvl1pPr>
            <a:lvl2pPr>
              <a:defRPr sz="1800"/>
            </a:lvl2pPr>
            <a:lvl3pPr>
              <a:defRPr sz="16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6 Rectángulo"/>
          <p:cNvSpPr/>
          <p:nvPr userDrawn="1"/>
        </p:nvSpPr>
        <p:spPr>
          <a:xfrm>
            <a:off x="1488017" y="1"/>
            <a:ext cx="10701867" cy="639763"/>
          </a:xfrm>
          <a:prstGeom prst="rect">
            <a:avLst/>
          </a:prstGeom>
          <a:gradFill flip="none" rotWithShape="1">
            <a:gsLst>
              <a:gs pos="0">
                <a:srgbClr val="002060"/>
              </a:gs>
              <a:gs pos="60000">
                <a:srgbClr val="85C2FF">
                  <a:lumMod val="100000"/>
                </a:srgbClr>
              </a:gs>
              <a:gs pos="100000">
                <a:srgbClr val="C4D6EB"/>
              </a:gs>
              <a:gs pos="100000">
                <a:srgbClr val="FFEBF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a:p>
        </p:txBody>
      </p:sp>
      <p:sp>
        <p:nvSpPr>
          <p:cNvPr id="15" name="Title Placeholder 1"/>
          <p:cNvSpPr>
            <a:spLocks noGrp="1"/>
          </p:cNvSpPr>
          <p:nvPr>
            <p:ph type="title"/>
          </p:nvPr>
        </p:nvSpPr>
        <p:spPr>
          <a:xfrm>
            <a:off x="1619219" y="38665"/>
            <a:ext cx="10096571" cy="582049"/>
          </a:xfrm>
          <a:prstGeom prst="rect">
            <a:avLst/>
          </a:prstGeom>
        </p:spPr>
        <p:txBody>
          <a:bodyPr vert="horz" lIns="91440" tIns="45720" rIns="91440" bIns="45720" rtlCol="0" anchor="ctr">
            <a:normAutofit/>
          </a:bodyPr>
          <a:lstStyle>
            <a:lvl1pPr algn="ctr">
              <a:lnSpc>
                <a:spcPts val="2400"/>
              </a:lnSpc>
              <a:defRPr sz="3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92030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2613" y="190500"/>
            <a:ext cx="10618397" cy="685800"/>
          </a:xfrm>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marL="231769" indent="-231769">
              <a:spcBef>
                <a:spcPts val="300"/>
              </a:spcBef>
              <a:defRPr/>
            </a:lvl1pPr>
            <a:lvl2pPr marL="463539" indent="-231769">
              <a:defRPr/>
            </a:lvl2pPr>
            <a:lvl3pPr marL="682608" indent="-173034">
              <a:defRPr/>
            </a:lvl3pPr>
            <a:lvl4pPr marL="914377" indent="-173034">
              <a:defRPr/>
            </a:lvl4pPr>
            <a:lvl5pPr marL="1087411" indent="-1730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a:p>
            <a:pPr lvl="0"/>
            <a:endParaRPr lang="en-US" dirty="0"/>
          </a:p>
          <a:p>
            <a:pPr lvl="0"/>
            <a:endParaRPr lang="en-US" dirty="0"/>
          </a:p>
        </p:txBody>
      </p:sp>
      <p:sp>
        <p:nvSpPr>
          <p:cNvPr id="5" name="Slide Number Placeholder 2"/>
          <p:cNvSpPr>
            <a:spLocks noGrp="1"/>
          </p:cNvSpPr>
          <p:nvPr>
            <p:ph type="sldNum" sz="quarter" idx="10"/>
          </p:nvPr>
        </p:nvSpPr>
        <p:spPr>
          <a:xfrm>
            <a:off x="5892800" y="6629402"/>
            <a:ext cx="457200" cy="228599"/>
          </a:xfrm>
        </p:spPr>
        <p:txBody>
          <a:bodyPr/>
          <a:lstStyle>
            <a:lvl1pPr>
              <a:defRPr sz="1000"/>
            </a:lvl1pPr>
          </a:lstStyle>
          <a:p>
            <a:fld id="{E59F633D-C799-4FEB-A525-92D1F47B25DA}" type="slidenum">
              <a:rPr lang="en-US" smtClean="0"/>
              <a:pPr/>
              <a:t>‹#›</a:t>
            </a:fld>
            <a:endParaRPr lang="en-US"/>
          </a:p>
        </p:txBody>
      </p:sp>
    </p:spTree>
    <p:extLst>
      <p:ext uri="{BB962C8B-B14F-4D97-AF65-F5344CB8AC3E}">
        <p14:creationId xmlns:p14="http://schemas.microsoft.com/office/powerpoint/2010/main" val="1095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6 Rectángulo"/>
          <p:cNvSpPr/>
          <p:nvPr/>
        </p:nvSpPr>
        <p:spPr>
          <a:xfrm>
            <a:off x="1488017" y="1"/>
            <a:ext cx="10701867" cy="639763"/>
          </a:xfrm>
          <a:prstGeom prst="rect">
            <a:avLst/>
          </a:prstGeom>
          <a:gradFill flip="none" rotWithShape="1">
            <a:gsLst>
              <a:gs pos="0">
                <a:srgbClr val="002060"/>
              </a:gs>
              <a:gs pos="60000">
                <a:srgbClr val="85C2FF">
                  <a:lumMod val="100000"/>
                </a:srgbClr>
              </a:gs>
              <a:gs pos="100000">
                <a:srgbClr val="C4D6EB"/>
              </a:gs>
              <a:gs pos="100000">
                <a:srgbClr val="FFEBF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es-ES" sz="1800">
              <a:solidFill>
                <a:prstClr val="white"/>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1750"/>
            <a:ext cx="12192000" cy="503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10 CuadroTexto"/>
          <p:cNvSpPr txBox="1">
            <a:spLocks noChangeArrowheads="1"/>
          </p:cNvSpPr>
          <p:nvPr/>
        </p:nvSpPr>
        <p:spPr bwMode="auto">
          <a:xfrm>
            <a:off x="3790953" y="6550026"/>
            <a:ext cx="4610100" cy="307777"/>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sz="1400" dirty="0">
                <a:solidFill>
                  <a:prstClr val="black"/>
                </a:solidFill>
              </a:rPr>
              <a:t>ECN 5: Spray G – Internal Flow Modelling</a:t>
            </a:r>
            <a:endParaRPr lang="es-ES" sz="1400" dirty="0">
              <a:solidFill>
                <a:prstClr val="black"/>
              </a:solidFill>
            </a:endParaRPr>
          </a:p>
        </p:txBody>
      </p:sp>
      <p:sp>
        <p:nvSpPr>
          <p:cNvPr id="5" name="11 CuadroTexto"/>
          <p:cNvSpPr txBox="1">
            <a:spLocks noChangeArrowheads="1"/>
          </p:cNvSpPr>
          <p:nvPr/>
        </p:nvSpPr>
        <p:spPr bwMode="auto">
          <a:xfrm>
            <a:off x="10930467" y="6548440"/>
            <a:ext cx="1261533" cy="307777"/>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fld id="{F5DC4D45-CDB5-4047-94B5-0C16A8314271}" type="slidenum">
              <a:rPr lang="es-ES" sz="1400" smtClean="0">
                <a:solidFill>
                  <a:prstClr val="black"/>
                </a:solidFill>
              </a:rPr>
              <a:pPr algn="ctr" eaLnBrk="1" hangingPunct="1">
                <a:defRPr/>
              </a:pPr>
              <a:t>‹#›</a:t>
            </a:fld>
            <a:endParaRPr lang="es-ES" sz="1400" dirty="0">
              <a:solidFill>
                <a:prstClr val="black"/>
              </a:solidFill>
            </a:endParaRPr>
          </a:p>
        </p:txBody>
      </p:sp>
      <p:sp>
        <p:nvSpPr>
          <p:cNvPr id="6" name="Rectangle 5"/>
          <p:cNvSpPr/>
          <p:nvPr/>
        </p:nvSpPr>
        <p:spPr>
          <a:xfrm>
            <a:off x="0" y="620714"/>
            <a:ext cx="12192000" cy="72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pic>
        <p:nvPicPr>
          <p:cNvPr id="8" name="Picture 2" descr="C:\Julien\ECN Working Group\ECN_WorkShop2_Sep2012\Presentation\ECN- Banner-LP.jpg"/>
          <p:cNvPicPr>
            <a:picLocks noChangeAspect="1" noChangeArrowheads="1"/>
          </p:cNvPicPr>
          <p:nvPr/>
        </p:nvPicPr>
        <p:blipFill>
          <a:blip r:embed="rId3">
            <a:extLst>
              <a:ext uri="{28A0092B-C50C-407E-A947-70E740481C1C}">
                <a14:useLocalDpi xmlns:a14="http://schemas.microsoft.com/office/drawing/2010/main" val="0"/>
              </a:ext>
            </a:extLst>
          </a:blip>
          <a:srcRect r="75075"/>
          <a:stretch>
            <a:fillRect/>
          </a:stretch>
        </p:blipFill>
        <p:spPr bwMode="auto">
          <a:xfrm>
            <a:off x="2" y="1"/>
            <a:ext cx="1488017"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63496" y="58693"/>
            <a:ext cx="1161507" cy="523220"/>
          </a:xfrm>
          <a:prstGeom prst="rect">
            <a:avLst/>
          </a:prstGeom>
          <a:noFill/>
          <a:scene3d>
            <a:camera prst="orthographicFront"/>
            <a:lightRig rig="flood" dir="t"/>
          </a:scene3d>
          <a:sp3d extrusionH="76200" prstMaterial="metal">
            <a:bevelT w="12700"/>
            <a:extrusionClr>
              <a:schemeClr val="tx2"/>
            </a:extrusionClr>
          </a:sp3d>
        </p:spPr>
        <p:txBody>
          <a:bodyPr>
            <a:spAutoFit/>
          </a:bodyPr>
          <a:lstStyle/>
          <a:p>
            <a:pPr algn="ctr">
              <a:defRPr/>
            </a:pPr>
            <a:r>
              <a:rPr lang="en-US" sz="2800" b="1" spc="51"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rPr>
              <a:t>ECN</a:t>
            </a:r>
          </a:p>
        </p:txBody>
      </p:sp>
      <p:sp>
        <p:nvSpPr>
          <p:cNvPr id="10" name="Title 9"/>
          <p:cNvSpPr>
            <a:spLocks noGrp="1"/>
          </p:cNvSpPr>
          <p:nvPr>
            <p:ph type="title"/>
          </p:nvPr>
        </p:nvSpPr>
        <p:spPr>
          <a:xfrm>
            <a:off x="1488017" y="1"/>
            <a:ext cx="10701868" cy="620713"/>
          </a:xfrm>
          <a:prstGeom prst="rect">
            <a:avLst/>
          </a:prstGeom>
        </p:spPr>
        <p:txBody>
          <a:bodyPr>
            <a:normAutofit/>
          </a:bodyPr>
          <a:lstStyle>
            <a:lvl1pPr algn="l">
              <a:defRPr sz="3600">
                <a:solidFill>
                  <a:schemeClr val="bg1"/>
                </a:solidFill>
              </a:defRPr>
            </a:lvl1pPr>
          </a:lstStyle>
          <a:p>
            <a:r>
              <a:rPr lang="en-US" dirty="0"/>
              <a:t>Click to edit Master title style</a:t>
            </a:r>
          </a:p>
        </p:txBody>
      </p:sp>
      <p:sp>
        <p:nvSpPr>
          <p:cNvPr id="12" name="Content Placeholder 11"/>
          <p:cNvSpPr>
            <a:spLocks noGrp="1"/>
          </p:cNvSpPr>
          <p:nvPr>
            <p:ph sz="quarter" idx="10"/>
          </p:nvPr>
        </p:nvSpPr>
        <p:spPr>
          <a:xfrm>
            <a:off x="364067" y="914401"/>
            <a:ext cx="5427133" cy="5467351"/>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1"/>
          </p:nvPr>
        </p:nvSpPr>
        <p:spPr>
          <a:xfrm>
            <a:off x="6400800" y="914400"/>
            <a:ext cx="5486400" cy="5410200"/>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10 CuadroTexto"/>
          <p:cNvSpPr txBox="1">
            <a:spLocks noChangeArrowheads="1"/>
          </p:cNvSpPr>
          <p:nvPr userDrawn="1"/>
        </p:nvSpPr>
        <p:spPr bwMode="auto">
          <a:xfrm>
            <a:off x="46566" y="6550026"/>
            <a:ext cx="3120381" cy="307777"/>
          </a:xfrm>
          <a:prstGeom prst="rect">
            <a:avLst/>
          </a:prstGeom>
          <a:no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1400" dirty="0">
                <a:solidFill>
                  <a:prstClr val="black"/>
                </a:solidFill>
              </a:rPr>
              <a:t>31</a:t>
            </a:r>
            <a:r>
              <a:rPr lang="en-US" sz="1400" baseline="30000" dirty="0">
                <a:solidFill>
                  <a:prstClr val="black"/>
                </a:solidFill>
              </a:rPr>
              <a:t>st</a:t>
            </a:r>
            <a:r>
              <a:rPr lang="en-US" sz="1400" baseline="0" dirty="0">
                <a:solidFill>
                  <a:prstClr val="black"/>
                </a:solidFill>
              </a:rPr>
              <a:t> March – 1</a:t>
            </a:r>
            <a:r>
              <a:rPr lang="en-US" sz="1400" baseline="30000" dirty="0">
                <a:solidFill>
                  <a:prstClr val="black"/>
                </a:solidFill>
              </a:rPr>
              <a:t>st</a:t>
            </a:r>
            <a:r>
              <a:rPr lang="en-US" sz="1400" baseline="0" dirty="0">
                <a:solidFill>
                  <a:prstClr val="black"/>
                </a:solidFill>
              </a:rPr>
              <a:t> April</a:t>
            </a:r>
            <a:r>
              <a:rPr lang="en-US" sz="1400" dirty="0">
                <a:solidFill>
                  <a:prstClr val="black"/>
                </a:solidFill>
              </a:rPr>
              <a:t>, 2017</a:t>
            </a:r>
            <a:endParaRPr lang="es-ES" sz="1400" dirty="0">
              <a:solidFill>
                <a:prstClr val="black"/>
              </a:solidFill>
            </a:endParaRPr>
          </a:p>
        </p:txBody>
      </p:sp>
    </p:spTree>
    <p:extLst>
      <p:ext uri="{BB962C8B-B14F-4D97-AF65-F5344CB8AC3E}">
        <p14:creationId xmlns:p14="http://schemas.microsoft.com/office/powerpoint/2010/main" val="1307389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2" name="6 Rectángulo"/>
          <p:cNvSpPr/>
          <p:nvPr userDrawn="1"/>
        </p:nvSpPr>
        <p:spPr>
          <a:xfrm>
            <a:off x="1488017" y="1"/>
            <a:ext cx="10701867" cy="639763"/>
          </a:xfrm>
          <a:prstGeom prst="rect">
            <a:avLst/>
          </a:prstGeom>
          <a:gradFill flip="none" rotWithShape="1">
            <a:gsLst>
              <a:gs pos="0">
                <a:srgbClr val="002060"/>
              </a:gs>
              <a:gs pos="60000">
                <a:srgbClr val="85C2FF">
                  <a:lumMod val="100000"/>
                </a:srgbClr>
              </a:gs>
              <a:gs pos="100000">
                <a:srgbClr val="C4D6EB"/>
              </a:gs>
              <a:gs pos="100000">
                <a:srgbClr val="FFEBF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800"/>
          </a:p>
        </p:txBody>
      </p:sp>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81750"/>
            <a:ext cx="12192000"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0 CuadroTexto"/>
          <p:cNvSpPr txBox="1">
            <a:spLocks noChangeArrowheads="1"/>
          </p:cNvSpPr>
          <p:nvPr userDrawn="1"/>
        </p:nvSpPr>
        <p:spPr bwMode="auto">
          <a:xfrm>
            <a:off x="3790953" y="6550026"/>
            <a:ext cx="4610100" cy="307777"/>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1400" dirty="0"/>
              <a:t>ECN 2: Spray development and vaporization</a:t>
            </a:r>
            <a:endParaRPr lang="es-ES" sz="1400" dirty="0"/>
          </a:p>
        </p:txBody>
      </p:sp>
      <p:sp>
        <p:nvSpPr>
          <p:cNvPr id="5" name="11 CuadroTexto"/>
          <p:cNvSpPr txBox="1">
            <a:spLocks noChangeArrowheads="1"/>
          </p:cNvSpPr>
          <p:nvPr userDrawn="1"/>
        </p:nvSpPr>
        <p:spPr bwMode="auto">
          <a:xfrm>
            <a:off x="10930467" y="6548440"/>
            <a:ext cx="1261533" cy="307777"/>
          </a:xfrm>
          <a:prstGeom prst="rect">
            <a:avLst/>
          </a:prstGeom>
          <a:noFill/>
          <a:ln>
            <a:noFill/>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fld id="{F0201B64-9524-4C81-BE5E-C8E5FE2A4706}" type="slidenum">
              <a:rPr lang="es-ES" altLang="en-US" sz="1400"/>
              <a:pPr algn="ctr" eaLnBrk="1" hangingPunct="1"/>
              <a:t>‹#›</a:t>
            </a:fld>
            <a:r>
              <a:rPr lang="es-ES" altLang="en-US" sz="1400"/>
              <a:t>/59</a:t>
            </a:r>
          </a:p>
        </p:txBody>
      </p:sp>
      <p:sp>
        <p:nvSpPr>
          <p:cNvPr id="6" name="Rectangle 5"/>
          <p:cNvSpPr/>
          <p:nvPr userDrawn="1"/>
        </p:nvSpPr>
        <p:spPr>
          <a:xfrm>
            <a:off x="0" y="620714"/>
            <a:ext cx="12192000" cy="72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10 CuadroTexto"/>
          <p:cNvSpPr txBox="1">
            <a:spLocks noChangeArrowheads="1"/>
          </p:cNvSpPr>
          <p:nvPr userDrawn="1"/>
        </p:nvSpPr>
        <p:spPr bwMode="auto">
          <a:xfrm>
            <a:off x="46567" y="6550026"/>
            <a:ext cx="2017184" cy="307777"/>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1400" dirty="0"/>
              <a:t>September 2012</a:t>
            </a:r>
            <a:endParaRPr lang="es-ES" sz="1400" dirty="0"/>
          </a:p>
        </p:txBody>
      </p:sp>
      <p:pic>
        <p:nvPicPr>
          <p:cNvPr id="8" name="Picture 2" descr="C:\Julien\ECN Working Group\ECN_WorkShop2_Sep2012\Presentation\ECN- Banner-LP.jpg"/>
          <p:cNvPicPr>
            <a:picLocks noChangeAspect="1" noChangeArrowheads="1"/>
          </p:cNvPicPr>
          <p:nvPr userDrawn="1"/>
        </p:nvPicPr>
        <p:blipFill>
          <a:blip r:embed="rId3">
            <a:extLst>
              <a:ext uri="{28A0092B-C50C-407E-A947-70E740481C1C}">
                <a14:useLocalDpi xmlns:a14="http://schemas.microsoft.com/office/drawing/2010/main" val="0"/>
              </a:ext>
            </a:extLst>
          </a:blip>
          <a:srcRect r="75075"/>
          <a:stretch>
            <a:fillRect/>
          </a:stretch>
        </p:blipFill>
        <p:spPr bwMode="auto">
          <a:xfrm>
            <a:off x="2" y="1"/>
            <a:ext cx="148801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363496" y="58693"/>
            <a:ext cx="1161507" cy="523220"/>
          </a:xfrm>
          <a:prstGeom prst="rect">
            <a:avLst/>
          </a:prstGeom>
          <a:noFill/>
          <a:scene3d>
            <a:camera prst="orthographicFront"/>
            <a:lightRig rig="flood" dir="t"/>
          </a:scene3d>
          <a:sp3d extrusionH="76200" prstMaterial="metal">
            <a:bevelT w="12700"/>
            <a:extrusionClr>
              <a:schemeClr val="tx2"/>
            </a:extrusionClr>
          </a:sp3d>
        </p:spPr>
        <p:txBody>
          <a:bodyPr>
            <a:spAutoFit/>
          </a:bodyPr>
          <a:lstStyle/>
          <a:p>
            <a:pPr algn="ctr">
              <a:defRPr/>
            </a:pPr>
            <a:r>
              <a:rPr lang="en-US" sz="2800" b="1" spc="5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cs typeface="Arial" charset="0"/>
              </a:rPr>
              <a:t>ECN</a:t>
            </a:r>
          </a:p>
        </p:txBody>
      </p:sp>
    </p:spTree>
    <p:extLst>
      <p:ext uri="{BB962C8B-B14F-4D97-AF65-F5344CB8AC3E}">
        <p14:creationId xmlns:p14="http://schemas.microsoft.com/office/powerpoint/2010/main" val="3141355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3" y="18777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3" y="1346549"/>
            <a:ext cx="11163868" cy="499715"/>
          </a:xfrm>
        </p:spPr>
        <p:txBody>
          <a:bodyPr bIns="0">
            <a:noAutofit/>
          </a:bodyPr>
          <a:lstStyle>
            <a:lvl1pPr marL="0" indent="0">
              <a:lnSpc>
                <a:spcPct val="90000"/>
              </a:lnSpc>
              <a:spcBef>
                <a:spcPts val="0"/>
              </a:spcBef>
              <a:buNone/>
              <a:defRPr sz="2667" b="1" baseline="0">
                <a:solidFill>
                  <a:schemeClr val="accent6"/>
                </a:solidFill>
              </a:defRPr>
            </a:lvl1pPr>
          </a:lstStyle>
          <a:p>
            <a:r>
              <a:rPr lang="en-US" dirty="0"/>
              <a:t>Slide subtitle optional -  delete as needed</a:t>
            </a:r>
          </a:p>
        </p:txBody>
      </p:sp>
      <p:sp>
        <p:nvSpPr>
          <p:cNvPr id="4" name="Slide Number Placeholder 3"/>
          <p:cNvSpPr>
            <a:spLocks noGrp="1"/>
          </p:cNvSpPr>
          <p:nvPr>
            <p:ph type="sldNum" sz="quarter" idx="13"/>
          </p:nvPr>
        </p:nvSpPr>
        <p:spPr/>
        <p:txBody>
          <a:bodyPr/>
          <a:lstStyle/>
          <a:p>
            <a:fld id="{ED278EB1-C8FB-40EE-BB5A-A41569F381C6}" type="slidenum">
              <a:rPr lang="en-US" smtClean="0"/>
              <a:t>‹#›</a:t>
            </a:fld>
            <a:endParaRPr lang="en-US"/>
          </a:p>
        </p:txBody>
      </p:sp>
    </p:spTree>
    <p:extLst>
      <p:ext uri="{BB962C8B-B14F-4D97-AF65-F5344CB8AC3E}">
        <p14:creationId xmlns:p14="http://schemas.microsoft.com/office/powerpoint/2010/main" val="231907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3" y="18777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3" y="1346549"/>
            <a:ext cx="11163868" cy="499715"/>
          </a:xfrm>
        </p:spPr>
        <p:txBody>
          <a:bodyPr bIns="0">
            <a:noAutofit/>
          </a:bodyPr>
          <a:lstStyle>
            <a:lvl1pPr marL="0" indent="0">
              <a:lnSpc>
                <a:spcPct val="90000"/>
              </a:lnSpc>
              <a:spcBef>
                <a:spcPts val="0"/>
              </a:spcBef>
              <a:buNone/>
              <a:defRPr sz="2667" b="1" baseline="0">
                <a:solidFill>
                  <a:schemeClr val="accent6"/>
                </a:solidFill>
              </a:defRPr>
            </a:lvl1pPr>
          </a:lstStyle>
          <a:p>
            <a:r>
              <a:rPr lang="en-US" dirty="0"/>
              <a:t>Slide subtitle optional -  delete as needed</a:t>
            </a:r>
          </a:p>
        </p:txBody>
      </p:sp>
      <p:sp>
        <p:nvSpPr>
          <p:cNvPr id="4" name="Slide Number Placeholder 3"/>
          <p:cNvSpPr>
            <a:spLocks noGrp="1"/>
          </p:cNvSpPr>
          <p:nvPr>
            <p:ph type="sldNum" sz="quarter" idx="13"/>
          </p:nvPr>
        </p:nvSpPr>
        <p:spPr/>
        <p:txBody>
          <a:bodyPr/>
          <a:lstStyle/>
          <a:p>
            <a:fld id="{ED278EB1-C8FB-40EE-BB5A-A41569F381C6}" type="slidenum">
              <a:rPr lang="en-US" smtClean="0"/>
              <a:t>‹#›</a:t>
            </a:fld>
            <a:endParaRPr lang="en-US"/>
          </a:p>
        </p:txBody>
      </p:sp>
    </p:spTree>
    <p:extLst>
      <p:ext uri="{BB962C8B-B14F-4D97-AF65-F5344CB8AC3E}">
        <p14:creationId xmlns:p14="http://schemas.microsoft.com/office/powerpoint/2010/main" val="3918937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Mobilité_Niveau 2 et 3">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38201" y="415929"/>
            <a:ext cx="8277225" cy="514203"/>
          </a:xfrm>
        </p:spPr>
        <p:txBody>
          <a:bodyPr>
            <a:noAutofit/>
          </a:bodyPr>
          <a:lstStyle>
            <a:lvl1pPr>
              <a:defRPr sz="2200" b="0" cap="all" baseline="0">
                <a:solidFill>
                  <a:schemeClr val="tx1"/>
                </a:solidFill>
                <a:latin typeface="Arial" panose="020B0604020202020204" pitchFamily="34" charset="0"/>
              </a:defRPr>
            </a:lvl1pPr>
          </a:lstStyle>
          <a:p>
            <a:r>
              <a:rPr lang="fr-FR" dirty="0"/>
              <a:t>ENTREZ LE TITRE</a:t>
            </a:r>
            <a:endParaRPr lang="en-US" dirty="0"/>
          </a:p>
        </p:txBody>
      </p:sp>
      <p:sp>
        <p:nvSpPr>
          <p:cNvPr id="14" name="Espace réservé du contenu 2"/>
          <p:cNvSpPr>
            <a:spLocks noGrp="1"/>
          </p:cNvSpPr>
          <p:nvPr>
            <p:ph idx="1"/>
          </p:nvPr>
        </p:nvSpPr>
        <p:spPr>
          <a:xfrm>
            <a:off x="838200" y="1825625"/>
            <a:ext cx="10515600" cy="4351339"/>
          </a:xfrm>
        </p:spPr>
        <p:txBody>
          <a:bodyPr>
            <a:normAutofit/>
          </a:bodyPr>
          <a:lstStyle>
            <a:lvl1pPr marL="228594" indent="-228594">
              <a:buFont typeface="Wingdings" panose="05000000000000000000" pitchFamily="2" charset="2"/>
              <a:buChar char="§"/>
              <a:defRPr sz="2200">
                <a:solidFill>
                  <a:schemeClr val="tx1"/>
                </a:solidFill>
                <a:latin typeface="Calibri" panose="020F0502020204030204" pitchFamily="34" charset="0"/>
              </a:defRPr>
            </a:lvl1pPr>
            <a:lvl2pPr marL="685783" indent="-228594">
              <a:buFont typeface="Wingdings" panose="05000000000000000000" pitchFamily="2" charset="2"/>
              <a:buChar char="§"/>
              <a:defRPr sz="2000">
                <a:solidFill>
                  <a:schemeClr val="tx1"/>
                </a:solidFill>
                <a:latin typeface="Calibri" panose="020F0502020204030204" pitchFamily="34" charset="0"/>
              </a:defRPr>
            </a:lvl2pPr>
            <a:lvl3pPr marL="1142971" indent="-228594">
              <a:buFont typeface="Wingdings" panose="05000000000000000000" pitchFamily="2" charset="2"/>
              <a:buChar char="§"/>
              <a:defRPr sz="1800">
                <a:solidFill>
                  <a:schemeClr val="tx1"/>
                </a:solidFill>
                <a:latin typeface="Calibri" panose="020F0502020204030204" pitchFamily="34" charset="0"/>
              </a:defRPr>
            </a:lvl3pPr>
            <a:lvl4pPr marL="1600160" indent="-228594">
              <a:buFont typeface="Wingdings" panose="05000000000000000000" pitchFamily="2" charset="2"/>
              <a:buChar char="§"/>
              <a:defRPr sz="1600">
                <a:solidFill>
                  <a:schemeClr val="tx1"/>
                </a:solidFill>
                <a:latin typeface="Calibri" panose="020F0502020204030204" pitchFamily="34" charset="0"/>
              </a:defRPr>
            </a:lvl4pPr>
            <a:lvl5pPr marL="2057349" indent="-228594">
              <a:buFontTx/>
              <a:buBlip>
                <a:blip r:embed="rId2"/>
              </a:buBlip>
              <a:defRPr sz="1400">
                <a:solidFill>
                  <a:srgbClr val="006AB2"/>
                </a:solidFill>
                <a:latin typeface="Roboto Light" panose="020000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pic>
        <p:nvPicPr>
          <p:cNvPr id="3" name="Picture 4">
            <a:extLst>
              <a:ext uri="{FF2B5EF4-FFF2-40B4-BE49-F238E27FC236}">
                <a16:creationId xmlns:a16="http://schemas.microsoft.com/office/drawing/2014/main" id="{65933106-CFB0-08E1-04CD-01EA315BF2E0}"/>
              </a:ext>
            </a:extLst>
          </p:cNvPr>
          <p:cNvPicPr>
            <a:picLocks noChangeAspect="1"/>
          </p:cNvPicPr>
          <p:nvPr userDrawn="1"/>
        </p:nvPicPr>
        <p:blipFill>
          <a:blip r:embed="rId3"/>
          <a:stretch>
            <a:fillRect/>
          </a:stretch>
        </p:blipFill>
        <p:spPr>
          <a:xfrm>
            <a:off x="10690836" y="6176963"/>
            <a:ext cx="1364115" cy="564308"/>
          </a:xfrm>
          <a:prstGeom prst="rect">
            <a:avLst/>
          </a:prstGeom>
        </p:spPr>
      </p:pic>
      <p:sp>
        <p:nvSpPr>
          <p:cNvPr id="4" name="Slide Number Placeholder 7">
            <a:extLst>
              <a:ext uri="{FF2B5EF4-FFF2-40B4-BE49-F238E27FC236}">
                <a16:creationId xmlns:a16="http://schemas.microsoft.com/office/drawing/2014/main" id="{DA34B38E-F329-B231-AA91-4838EDFF0BC2}"/>
              </a:ext>
            </a:extLst>
          </p:cNvPr>
          <p:cNvSpPr>
            <a:spLocks noGrp="1"/>
          </p:cNvSpPr>
          <p:nvPr>
            <p:ph type="sldNum" sz="quarter" idx="4"/>
          </p:nvPr>
        </p:nvSpPr>
        <p:spPr>
          <a:xfrm>
            <a:off x="-77764" y="6562202"/>
            <a:ext cx="384128" cy="274637"/>
          </a:xfrm>
          <a:prstGeom prst="rect">
            <a:avLst/>
          </a:prstGeom>
        </p:spPr>
        <p:txBody>
          <a:bodyPr vert="horz" lIns="91440" tIns="45720" rIns="91440" bIns="45720" rtlCol="0" anchor="ctr"/>
          <a:lstStyle>
            <a:lvl1pPr algn="ctr">
              <a:defRPr sz="1200">
                <a:solidFill>
                  <a:srgbClr val="000000"/>
                </a:solidFill>
              </a:defRPr>
            </a:lvl1pPr>
          </a:lstStyle>
          <a:p>
            <a:fld id="{ED278EB1-C8FB-40EE-BB5A-A41569F381C6}" type="slidenum">
              <a:rPr lang="en-US" smtClean="0"/>
              <a:pPr/>
              <a:t>‹#›</a:t>
            </a:fld>
            <a:endParaRPr lang="en-US"/>
          </a:p>
        </p:txBody>
      </p:sp>
    </p:spTree>
    <p:extLst>
      <p:ext uri="{BB962C8B-B14F-4D97-AF65-F5344CB8AC3E}">
        <p14:creationId xmlns:p14="http://schemas.microsoft.com/office/powerpoint/2010/main" val="1008154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p>
        </p:txBody>
      </p:sp>
      <p:sp>
        <p:nvSpPr>
          <p:cNvPr id="6" name="Text Placeholder 5"/>
          <p:cNvSpPr>
            <a:spLocks noGrp="1"/>
          </p:cNvSpPr>
          <p:nvPr>
            <p:ph type="body" sz="quarter" idx="12" hasCustomPrompt="1"/>
          </p:nvPr>
        </p:nvSpPr>
        <p:spPr>
          <a:xfrm>
            <a:off x="487680" y="487680"/>
            <a:ext cx="11460480" cy="438912"/>
          </a:xfrm>
          <a:prstGeom prst="rect">
            <a:avLst/>
          </a:prstGeom>
        </p:spPr>
        <p:txBody>
          <a:bodyPr lIns="45720" rIns="45720" bIns="0" anchor="ctr">
            <a:noAutofit/>
          </a:bodyPr>
          <a:lstStyle>
            <a:lvl1pPr marL="0" indent="0">
              <a:lnSpc>
                <a:spcPct val="90000"/>
              </a:lnSpc>
              <a:spcBef>
                <a:spcPts val="0"/>
              </a:spcBef>
              <a:buNone/>
              <a:defRPr sz="24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798394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ex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131717-EE30-04E2-97BC-EC8DCD9F0A24}"/>
              </a:ext>
            </a:extLst>
          </p:cNvPr>
          <p:cNvSpPr/>
          <p:nvPr userDrawn="1"/>
        </p:nvSpPr>
        <p:spPr>
          <a:xfrm>
            <a:off x="-1" y="-2"/>
            <a:ext cx="241069" cy="6858002"/>
          </a:xfrm>
          <a:prstGeom prst="rect">
            <a:avLst/>
          </a:prstGeom>
          <a:solidFill>
            <a:srgbClr val="FF9933"/>
          </a:solidFill>
          <a:ln>
            <a:noFill/>
          </a:ln>
        </p:spPr>
        <p:txBody>
          <a:bodyPr vert="horz" wrap="square" lIns="91440" tIns="45720" rIns="91440" bIns="0" numCol="1" anchor="b"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 b="0" i="0" u="none" strike="noStrike" kern="0" cap="none" spc="0" normalizeH="0" baseline="0" noProof="0">
              <a:ln>
                <a:noFill/>
              </a:ln>
              <a:solidFill>
                <a:srgbClr val="79A838"/>
              </a:solidFill>
              <a:effectLst/>
              <a:uLnTx/>
              <a:uFillTx/>
              <a:latin typeface="Arial"/>
            </a:endParaRPr>
          </a:p>
        </p:txBody>
      </p:sp>
      <p:sp>
        <p:nvSpPr>
          <p:cNvPr id="2" name="Titre 1"/>
          <p:cNvSpPr>
            <a:spLocks noGrp="1"/>
          </p:cNvSpPr>
          <p:nvPr>
            <p:ph type="title" hasCustomPrompt="1"/>
          </p:nvPr>
        </p:nvSpPr>
        <p:spPr>
          <a:xfrm>
            <a:off x="838199" y="415928"/>
            <a:ext cx="8277225" cy="514203"/>
          </a:xfrm>
        </p:spPr>
        <p:txBody>
          <a:bodyPr>
            <a:noAutofit/>
          </a:bodyPr>
          <a:lstStyle>
            <a:lvl1pPr>
              <a:defRPr sz="2200" b="0" cap="all" baseline="0">
                <a:solidFill>
                  <a:schemeClr val="tx1"/>
                </a:solidFill>
                <a:latin typeface="Arial" panose="020B0604020202020204" pitchFamily="34" charset="0"/>
              </a:defRPr>
            </a:lvl1pPr>
          </a:lstStyle>
          <a:p>
            <a:r>
              <a:rPr lang="fr-FR" dirty="0"/>
              <a:t>ENTREZ LE TITRE</a:t>
            </a:r>
            <a:endParaRPr lang="en-US" dirty="0"/>
          </a:p>
        </p:txBody>
      </p:sp>
      <p:sp>
        <p:nvSpPr>
          <p:cNvPr id="9" name="Espace réservé du contenu 2"/>
          <p:cNvSpPr>
            <a:spLocks noGrp="1"/>
          </p:cNvSpPr>
          <p:nvPr>
            <p:ph idx="1"/>
          </p:nvPr>
        </p:nvSpPr>
        <p:spPr>
          <a:xfrm>
            <a:off x="838200" y="1825625"/>
            <a:ext cx="10515600" cy="4351338"/>
          </a:xfrm>
        </p:spPr>
        <p:txBody>
          <a:bodyPr>
            <a:normAutofit/>
          </a:bodyPr>
          <a:lstStyle>
            <a:lvl1pPr marL="228600" indent="-228600">
              <a:buFont typeface="Wingdings" panose="05000000000000000000" pitchFamily="2" charset="2"/>
              <a:buChar char="§"/>
              <a:defRPr sz="2200">
                <a:solidFill>
                  <a:schemeClr val="tx1"/>
                </a:solidFill>
                <a:latin typeface="Calibri" panose="020F0502020204030204" pitchFamily="34" charset="0"/>
              </a:defRPr>
            </a:lvl1pPr>
            <a:lvl2pPr marL="685800" indent="-228600">
              <a:buFont typeface="Wingdings" panose="05000000000000000000" pitchFamily="2" charset="2"/>
              <a:buChar char="§"/>
              <a:defRPr sz="2000">
                <a:solidFill>
                  <a:schemeClr val="tx1"/>
                </a:solidFill>
                <a:latin typeface="Calibri" panose="020F0502020204030204" pitchFamily="34" charset="0"/>
              </a:defRPr>
            </a:lvl2pPr>
            <a:lvl3pPr marL="1143000" indent="-228600">
              <a:buFont typeface="Wingdings" panose="05000000000000000000" pitchFamily="2" charset="2"/>
              <a:buChar char="§"/>
              <a:defRPr sz="1800">
                <a:solidFill>
                  <a:schemeClr val="tx1"/>
                </a:solidFill>
                <a:latin typeface="Calibri" panose="020F0502020204030204" pitchFamily="34" charset="0"/>
              </a:defRPr>
            </a:lvl3pPr>
            <a:lvl4pPr marL="1600200" indent="-228600">
              <a:buFont typeface="Wingdings" panose="05000000000000000000" pitchFamily="2" charset="2"/>
              <a:buChar char="§"/>
              <a:defRPr sz="1600">
                <a:solidFill>
                  <a:schemeClr val="tx1"/>
                </a:solidFill>
                <a:latin typeface="Calibri" panose="020F0502020204030204" pitchFamily="34" charset="0"/>
              </a:defRPr>
            </a:lvl4pPr>
            <a:lvl5pPr marL="2057400" indent="-228600">
              <a:buFontTx/>
              <a:buBlip>
                <a:blip r:embed="rId2"/>
              </a:buBlip>
              <a:defRPr sz="1600">
                <a:solidFill>
                  <a:srgbClr val="0070C0"/>
                </a:solidFill>
                <a:latin typeface="Roboto Light" panose="020000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pic>
        <p:nvPicPr>
          <p:cNvPr id="5" name="Picture 4">
            <a:extLst>
              <a:ext uri="{FF2B5EF4-FFF2-40B4-BE49-F238E27FC236}">
                <a16:creationId xmlns:a16="http://schemas.microsoft.com/office/drawing/2014/main" id="{5B1572C6-5C32-D432-D73A-31E71D593DC6}"/>
              </a:ext>
            </a:extLst>
          </p:cNvPr>
          <p:cNvPicPr>
            <a:picLocks noChangeAspect="1"/>
          </p:cNvPicPr>
          <p:nvPr userDrawn="1"/>
        </p:nvPicPr>
        <p:blipFill>
          <a:blip r:embed="rId3"/>
          <a:stretch>
            <a:fillRect/>
          </a:stretch>
        </p:blipFill>
        <p:spPr>
          <a:xfrm>
            <a:off x="10690835" y="6176963"/>
            <a:ext cx="1364115" cy="564308"/>
          </a:xfrm>
          <a:prstGeom prst="rect">
            <a:avLst/>
          </a:prstGeom>
        </p:spPr>
      </p:pic>
      <p:sp>
        <p:nvSpPr>
          <p:cNvPr id="3" name="Slide Number Placeholder 7">
            <a:extLst>
              <a:ext uri="{FF2B5EF4-FFF2-40B4-BE49-F238E27FC236}">
                <a16:creationId xmlns:a16="http://schemas.microsoft.com/office/drawing/2014/main" id="{F6D17F34-DAA3-D60F-9EC2-925861A827BC}"/>
              </a:ext>
            </a:extLst>
          </p:cNvPr>
          <p:cNvSpPr>
            <a:spLocks noGrp="1"/>
          </p:cNvSpPr>
          <p:nvPr>
            <p:ph type="sldNum" sz="quarter" idx="4"/>
          </p:nvPr>
        </p:nvSpPr>
        <p:spPr>
          <a:xfrm>
            <a:off x="-77764" y="6562201"/>
            <a:ext cx="384128" cy="274637"/>
          </a:xfrm>
          <a:prstGeom prst="rect">
            <a:avLst/>
          </a:prstGeom>
        </p:spPr>
        <p:txBody>
          <a:bodyPr vert="horz" lIns="91440" tIns="45720" rIns="91440" bIns="45720" rtlCol="0" anchor="ctr"/>
          <a:lstStyle>
            <a:lvl1pPr algn="ctr">
              <a:defRPr sz="1200">
                <a:solidFill>
                  <a:srgbClr val="000000"/>
                </a:solidFill>
              </a:defRPr>
            </a:lvl1pPr>
          </a:lstStyle>
          <a:p>
            <a:fld id="{ED278EB1-C8FB-40EE-BB5A-A41569F381C6}" type="slidenum">
              <a:rPr lang="en-US" smtClean="0"/>
              <a:pPr/>
              <a:t>‹#›</a:t>
            </a:fld>
            <a:endParaRPr lang="en-US"/>
          </a:p>
        </p:txBody>
      </p:sp>
    </p:spTree>
    <p:extLst>
      <p:ext uri="{BB962C8B-B14F-4D97-AF65-F5344CB8AC3E}">
        <p14:creationId xmlns:p14="http://schemas.microsoft.com/office/powerpoint/2010/main" val="2066129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C4EDE80-2A50-46C9-88C9-DB5AFDB068BD}" type="datetimeFigureOut">
              <a:rPr lang="en-US" smtClean="0"/>
              <a:t>12/14/2025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382CE-7F3A-4B8C-89FA-12E2AB54C3E2}" type="slidenum">
              <a:rPr lang="en-US" smtClean="0"/>
              <a:t>‹#›</a:t>
            </a:fld>
            <a:endParaRPr lang="en-US"/>
          </a:p>
        </p:txBody>
      </p:sp>
    </p:spTree>
    <p:extLst>
      <p:ext uri="{BB962C8B-B14F-4D97-AF65-F5344CB8AC3E}">
        <p14:creationId xmlns:p14="http://schemas.microsoft.com/office/powerpoint/2010/main" val="2066647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625061" y="766261"/>
            <a:ext cx="7580467" cy="406205"/>
          </a:xfrm>
        </p:spPr>
        <p:txBody>
          <a:bodyPr lIns="0" bIns="0" anchor="b">
            <a:normAutofit/>
          </a:bodyPr>
          <a:lstStyle>
            <a:lvl1pPr marL="0" indent="0">
              <a:buNone/>
              <a:defRPr sz="2400" b="1" cap="all" baseline="0">
                <a:solidFill>
                  <a:srgbClr val="47484A"/>
                </a:solidFill>
              </a:defRPr>
            </a:lvl1pPr>
            <a:lvl2pPr marL="0" indent="0">
              <a:buNone/>
              <a:defRPr/>
            </a:lvl2pPr>
            <a:lvl3pPr marL="0" indent="0">
              <a:spcBef>
                <a:spcPts val="2400"/>
              </a:spcBef>
              <a:buNone/>
              <a:defRPr/>
            </a:lvl3pPr>
          </a:lstStyle>
          <a:p>
            <a:pPr lvl="0"/>
            <a:r>
              <a:rPr lang="en-US" dirty="0"/>
              <a:t>Optional one line subhead, </a:t>
            </a:r>
            <a:r>
              <a:rPr lang="en-US" dirty="0" err="1"/>
              <a:t>url</a:t>
            </a:r>
            <a:r>
              <a:rPr lang="en-US" dirty="0"/>
              <a:t> or date</a:t>
            </a:r>
          </a:p>
        </p:txBody>
      </p:sp>
      <p:sp>
        <p:nvSpPr>
          <p:cNvPr id="8" name="Picture Placeholder 4"/>
          <p:cNvSpPr>
            <a:spLocks noGrp="1" noChangeAspect="1"/>
          </p:cNvSpPr>
          <p:nvPr>
            <p:ph type="pic" sz="quarter" idx="16" hasCustomPrompt="1"/>
          </p:nvPr>
        </p:nvSpPr>
        <p:spPr>
          <a:xfrm>
            <a:off x="6484970"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3" y="1689100"/>
            <a:ext cx="6484965" cy="2706624"/>
          </a:xfrm>
          <a:solidFill>
            <a:schemeClr val="accent6"/>
          </a:solidFill>
        </p:spPr>
        <p:txBody>
          <a:bodyPr lIns="457200" rIns="91440" anchor="ctr">
            <a:normAutofit/>
          </a:bodyPr>
          <a:lstStyle>
            <a:lvl1pPr>
              <a:defRPr sz="3733"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2" y="1689100"/>
            <a:ext cx="319619" cy="2706624"/>
          </a:xfrm>
          <a:solidFill>
            <a:schemeClr val="accent4"/>
          </a:solidFill>
        </p:spPr>
        <p:txBody>
          <a:bodyPr bIns="0" anchor="b"/>
          <a:lstStyle>
            <a:lvl1pPr marL="0" indent="0">
              <a:buNone/>
              <a:defRPr sz="133"/>
            </a:lvl1pPr>
          </a:lstStyle>
          <a:p>
            <a:pPr lvl="0"/>
            <a:r>
              <a:rPr lang="en-US" dirty="0"/>
              <a:t>  </a:t>
            </a:r>
          </a:p>
        </p:txBody>
      </p:sp>
      <p:sp>
        <p:nvSpPr>
          <p:cNvPr id="48" name="Text Placeholder 9"/>
          <p:cNvSpPr>
            <a:spLocks noGrp="1"/>
          </p:cNvSpPr>
          <p:nvPr>
            <p:ph type="body" sz="quarter" idx="17" hasCustomPrompt="1"/>
          </p:nvPr>
        </p:nvSpPr>
        <p:spPr>
          <a:xfrm>
            <a:off x="626537" y="4582947"/>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7" y="4960384"/>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8"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3" name="Text Placeholder 45"/>
          <p:cNvSpPr>
            <a:spLocks noGrp="1"/>
          </p:cNvSpPr>
          <p:nvPr>
            <p:ph type="body" sz="quarter" idx="22" hasCustomPrompt="1"/>
          </p:nvPr>
        </p:nvSpPr>
        <p:spPr>
          <a:xfrm>
            <a:off x="4556498"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5"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5" name="Text Placeholder 45"/>
          <p:cNvSpPr>
            <a:spLocks noGrp="1"/>
          </p:cNvSpPr>
          <p:nvPr>
            <p:ph type="body" sz="quarter" idx="26" hasCustomPrompt="1"/>
          </p:nvPr>
        </p:nvSpPr>
        <p:spPr>
          <a:xfrm>
            <a:off x="8480265"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pic>
        <p:nvPicPr>
          <p:cNvPr id="18" name="Picture 17">
            <a:extLst>
              <a:ext uri="{FF2B5EF4-FFF2-40B4-BE49-F238E27FC236}">
                <a16:creationId xmlns:a16="http://schemas.microsoft.com/office/drawing/2014/main" id="{1A961A96-98DB-4B30-B9E9-F36B50B4688D}"/>
              </a:ext>
            </a:extLst>
          </p:cNvPr>
          <p:cNvPicPr>
            <a:picLocks noChangeAspect="1"/>
          </p:cNvPicPr>
          <p:nvPr userDrawn="1"/>
        </p:nvPicPr>
        <p:blipFill>
          <a:blip r:embed="rId2"/>
          <a:stretch>
            <a:fillRect/>
          </a:stretch>
        </p:blipFill>
        <p:spPr>
          <a:xfrm>
            <a:off x="11006424" y="6326388"/>
            <a:ext cx="1154320" cy="477520"/>
          </a:xfrm>
          <a:prstGeom prst="rect">
            <a:avLst/>
          </a:prstGeom>
        </p:spPr>
      </p:pic>
    </p:spTree>
    <p:extLst>
      <p:ext uri="{BB962C8B-B14F-4D97-AF65-F5344CB8AC3E}">
        <p14:creationId xmlns:p14="http://schemas.microsoft.com/office/powerpoint/2010/main" val="1750012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B71B262-AC2E-494D-B366-04431A29FCBF}"/>
              </a:ext>
            </a:extLst>
          </p:cNvPr>
          <p:cNvSpPr>
            <a:spLocks noGrp="1"/>
          </p:cNvSpPr>
          <p:nvPr>
            <p:ph type="sldNum" sz="quarter" idx="4"/>
          </p:nvPr>
        </p:nvSpPr>
        <p:spPr>
          <a:xfrm>
            <a:off x="11702562" y="6471388"/>
            <a:ext cx="489439"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542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AC028-A9CD-484B-A079-CE2CB3CFDB00}" type="datetimeFigureOut">
              <a:rPr lang="en-US" smtClean="0"/>
              <a:t>12/14/2025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0881CF-7851-4BEA-A5BE-2E0ABB80DADB}" type="slidenum">
              <a:rPr lang="en-US" smtClean="0"/>
              <a:t>‹#›</a:t>
            </a:fld>
            <a:endParaRPr lang="en-US"/>
          </a:p>
        </p:txBody>
      </p:sp>
    </p:spTree>
    <p:extLst>
      <p:ext uri="{BB962C8B-B14F-4D97-AF65-F5344CB8AC3E}">
        <p14:creationId xmlns:p14="http://schemas.microsoft.com/office/powerpoint/2010/main" val="2281460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8777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6"/>
                </a:solidFill>
              </a:defRPr>
            </a:lvl1pPr>
          </a:lstStyle>
          <a:p>
            <a:r>
              <a:rPr lang="en-US" dirty="0"/>
              <a:t>Slide subtitle optional -  delete as needed</a:t>
            </a:r>
          </a:p>
        </p:txBody>
      </p:sp>
      <p:sp>
        <p:nvSpPr>
          <p:cNvPr id="4" name="Slide Number Placeholder 3"/>
          <p:cNvSpPr>
            <a:spLocks noGrp="1"/>
          </p:cNvSpPr>
          <p:nvPr>
            <p:ph type="sldNum" sz="quarter" idx="13"/>
          </p:nvPr>
        </p:nvSpPr>
        <p:spPr/>
        <p:txBody>
          <a:bodyPr/>
          <a:lstStyle/>
          <a:p>
            <a:fld id="{ED278EB1-C8FB-40EE-BB5A-A41569F381C6}" type="slidenum">
              <a:rPr lang="en-US" smtClean="0"/>
              <a:t>‹#›</a:t>
            </a:fld>
            <a:endParaRPr lang="en-US"/>
          </a:p>
        </p:txBody>
      </p:sp>
    </p:spTree>
    <p:extLst>
      <p:ext uri="{BB962C8B-B14F-4D97-AF65-F5344CB8AC3E}">
        <p14:creationId xmlns:p14="http://schemas.microsoft.com/office/powerpoint/2010/main" val="3245681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6"/>
                </a:solidFill>
              </a:defRPr>
            </a:lvl1pPr>
          </a:lstStyle>
          <a:p>
            <a:r>
              <a:rPr lang="en-US" dirty="0"/>
              <a:t>Slide subtitle optional -  delete as needed</a:t>
            </a:r>
          </a:p>
        </p:txBody>
      </p:sp>
      <p:sp>
        <p:nvSpPr>
          <p:cNvPr id="4" name="Slide Number Placeholder 3"/>
          <p:cNvSpPr>
            <a:spLocks noGrp="1"/>
          </p:cNvSpPr>
          <p:nvPr>
            <p:ph type="sldNum" sz="quarter" idx="13"/>
          </p:nvPr>
        </p:nvSpPr>
        <p:spPr/>
        <p:txBody>
          <a:bodyPr/>
          <a:lstStyle/>
          <a:p>
            <a:fld id="{ED278EB1-C8FB-40EE-BB5A-A41569F381C6}" type="slidenum">
              <a:rPr lang="en-US" smtClean="0"/>
              <a:t>‹#›</a:t>
            </a:fld>
            <a:endParaRPr lang="en-US"/>
          </a:p>
        </p:txBody>
      </p:sp>
    </p:spTree>
    <p:extLst>
      <p:ext uri="{BB962C8B-B14F-4D97-AF65-F5344CB8AC3E}">
        <p14:creationId xmlns:p14="http://schemas.microsoft.com/office/powerpoint/2010/main" val="472275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625061" y="766261"/>
            <a:ext cx="7580467" cy="406205"/>
          </a:xfrm>
        </p:spPr>
        <p:txBody>
          <a:bodyPr lIns="0" bIns="0" anchor="b">
            <a:normAutofit/>
          </a:bodyPr>
          <a:lstStyle>
            <a:lvl1pPr marL="0" indent="0">
              <a:buNone/>
              <a:defRPr sz="2400" b="1" cap="all" baseline="0">
                <a:solidFill>
                  <a:srgbClr val="47484A"/>
                </a:solidFill>
              </a:defRPr>
            </a:lvl1pPr>
            <a:lvl2pPr marL="0" indent="0">
              <a:buNone/>
              <a:defRPr/>
            </a:lvl2pPr>
            <a:lvl3pPr marL="0" indent="0">
              <a:spcBef>
                <a:spcPts val="2400"/>
              </a:spcBef>
              <a:buNone/>
              <a:defRPr/>
            </a:lvl3pPr>
          </a:lstStyle>
          <a:p>
            <a:pPr lvl="0"/>
            <a:r>
              <a:rPr lang="en-US" dirty="0"/>
              <a:t>Optional one line subhead, </a:t>
            </a:r>
            <a:r>
              <a:rPr lang="en-US" dirty="0" err="1"/>
              <a:t>url</a:t>
            </a:r>
            <a:r>
              <a:rPr lang="en-US" dirty="0"/>
              <a:t> or date</a:t>
            </a:r>
          </a:p>
        </p:txBody>
      </p:sp>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6"/>
          </a:solidFill>
        </p:spPr>
        <p:txBody>
          <a:bodyPr lIns="457200" rIns="91440" anchor="ctr">
            <a:normAutofit/>
          </a:bodyPr>
          <a:lstStyle>
            <a:lvl1pPr>
              <a:defRPr sz="3733"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2" y="1689100"/>
            <a:ext cx="319619" cy="2706624"/>
          </a:xfrm>
          <a:solidFill>
            <a:schemeClr val="accent4"/>
          </a:solidFill>
        </p:spPr>
        <p:txBody>
          <a:bodyPr bIns="0" anchor="b"/>
          <a:lstStyle>
            <a:lvl1pPr marL="0" indent="0">
              <a:buNone/>
              <a:defRPr sz="133"/>
            </a:lvl1pPr>
          </a:lstStyle>
          <a:p>
            <a:pPr lvl="0"/>
            <a:r>
              <a:rPr lang="en-US" dirty="0"/>
              <a:t>  </a:t>
            </a:r>
          </a:p>
        </p:txBody>
      </p:sp>
      <p:sp>
        <p:nvSpPr>
          <p:cNvPr id="48"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3"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5"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pic>
        <p:nvPicPr>
          <p:cNvPr id="18" name="Picture 17">
            <a:extLst>
              <a:ext uri="{FF2B5EF4-FFF2-40B4-BE49-F238E27FC236}">
                <a16:creationId xmlns:a16="http://schemas.microsoft.com/office/drawing/2014/main" id="{1A961A96-98DB-4B30-B9E9-F36B50B4688D}"/>
              </a:ext>
            </a:extLst>
          </p:cNvPr>
          <p:cNvPicPr>
            <a:picLocks noChangeAspect="1"/>
          </p:cNvPicPr>
          <p:nvPr userDrawn="1"/>
        </p:nvPicPr>
        <p:blipFill>
          <a:blip r:embed="rId2"/>
          <a:stretch>
            <a:fillRect/>
          </a:stretch>
        </p:blipFill>
        <p:spPr>
          <a:xfrm>
            <a:off x="11006424" y="6326388"/>
            <a:ext cx="1154320" cy="477520"/>
          </a:xfrm>
          <a:prstGeom prst="rect">
            <a:avLst/>
          </a:prstGeom>
        </p:spPr>
      </p:pic>
    </p:spTree>
    <p:extLst>
      <p:ext uri="{BB962C8B-B14F-4D97-AF65-F5344CB8AC3E}">
        <p14:creationId xmlns:p14="http://schemas.microsoft.com/office/powerpoint/2010/main" val="176424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p>
        </p:txBody>
      </p:sp>
      <p:sp>
        <p:nvSpPr>
          <p:cNvPr id="6" name="Text Placeholder 5"/>
          <p:cNvSpPr>
            <a:spLocks noGrp="1"/>
          </p:cNvSpPr>
          <p:nvPr>
            <p:ph type="body" sz="quarter" idx="12" hasCustomPrompt="1"/>
          </p:nvPr>
        </p:nvSpPr>
        <p:spPr>
          <a:xfrm>
            <a:off x="487680" y="487680"/>
            <a:ext cx="11460480" cy="438912"/>
          </a:xfrm>
          <a:prstGeom prst="rect">
            <a:avLst/>
          </a:prstGeom>
        </p:spPr>
        <p:txBody>
          <a:bodyPr lIns="45720" rIns="45720" bIns="0" anchor="ctr">
            <a:noAutofit/>
          </a:bodyPr>
          <a:lstStyle>
            <a:lvl1pPr marL="0" indent="0">
              <a:lnSpc>
                <a:spcPct val="90000"/>
              </a:lnSpc>
              <a:spcBef>
                <a:spcPts val="0"/>
              </a:spcBef>
              <a:buNone/>
              <a:defRPr sz="24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914862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Diapositive de text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38201" y="415929"/>
            <a:ext cx="8277225" cy="514203"/>
          </a:xfrm>
        </p:spPr>
        <p:txBody>
          <a:bodyPr>
            <a:noAutofit/>
          </a:bodyPr>
          <a:lstStyle>
            <a:lvl1pPr>
              <a:defRPr sz="2200" b="0" cap="all" baseline="0">
                <a:solidFill>
                  <a:srgbClr val="0070C0"/>
                </a:solidFill>
                <a:latin typeface="Arial" panose="020B0604020202020204" pitchFamily="34" charset="0"/>
              </a:defRPr>
            </a:lvl1pPr>
          </a:lstStyle>
          <a:p>
            <a:r>
              <a:rPr lang="fr-FR" dirty="0"/>
              <a:t>ENTREZ LE TITRE</a:t>
            </a:r>
            <a:endParaRPr lang="en-US" dirty="0"/>
          </a:p>
        </p:txBody>
      </p:sp>
      <p:sp>
        <p:nvSpPr>
          <p:cNvPr id="13" name="Rectangle 12"/>
          <p:cNvSpPr/>
          <p:nvPr userDrawn="1"/>
        </p:nvSpPr>
        <p:spPr>
          <a:xfrm>
            <a:off x="650861" y="2"/>
            <a:ext cx="111140" cy="790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016" y="6286789"/>
            <a:ext cx="1026881" cy="440180"/>
          </a:xfrm>
          <a:prstGeom prst="rect">
            <a:avLst/>
          </a:prstGeom>
        </p:spPr>
      </p:pic>
      <p:sp>
        <p:nvSpPr>
          <p:cNvPr id="9" name="Espace réservé du contenu 2"/>
          <p:cNvSpPr>
            <a:spLocks noGrp="1"/>
          </p:cNvSpPr>
          <p:nvPr>
            <p:ph idx="1"/>
          </p:nvPr>
        </p:nvSpPr>
        <p:spPr>
          <a:xfrm>
            <a:off x="838200" y="1825625"/>
            <a:ext cx="10515600" cy="4351339"/>
          </a:xfrm>
        </p:spPr>
        <p:txBody>
          <a:bodyPr>
            <a:normAutofit/>
          </a:bodyPr>
          <a:lstStyle>
            <a:lvl1pPr marL="228594" indent="-228594">
              <a:buFontTx/>
              <a:buBlip>
                <a:blip r:embed="rId3"/>
              </a:buBlip>
              <a:defRPr sz="2200">
                <a:solidFill>
                  <a:srgbClr val="0070C0"/>
                </a:solidFill>
                <a:latin typeface="Calibri" panose="020F0502020204030204" pitchFamily="34" charset="0"/>
              </a:defRPr>
            </a:lvl1pPr>
            <a:lvl2pPr marL="685783" indent="-228594">
              <a:buFontTx/>
              <a:buBlip>
                <a:blip r:embed="rId3"/>
              </a:buBlip>
              <a:defRPr sz="2000">
                <a:solidFill>
                  <a:srgbClr val="0070C0"/>
                </a:solidFill>
                <a:latin typeface="Calibri" panose="020F0502020204030204" pitchFamily="34" charset="0"/>
              </a:defRPr>
            </a:lvl2pPr>
            <a:lvl3pPr marL="1142971" indent="-228594">
              <a:buFontTx/>
              <a:buBlip>
                <a:blip r:embed="rId3"/>
              </a:buBlip>
              <a:defRPr sz="1800">
                <a:solidFill>
                  <a:srgbClr val="0070C0"/>
                </a:solidFill>
                <a:latin typeface="Calibri" panose="020F0502020204030204" pitchFamily="34" charset="0"/>
              </a:defRPr>
            </a:lvl3pPr>
            <a:lvl4pPr marL="1600160" indent="-228594">
              <a:buFontTx/>
              <a:buBlip>
                <a:blip r:embed="rId3"/>
              </a:buBlip>
              <a:defRPr sz="1600">
                <a:solidFill>
                  <a:srgbClr val="0070C0"/>
                </a:solidFill>
                <a:latin typeface="Calibri" panose="020F0502020204030204" pitchFamily="34" charset="0"/>
              </a:defRPr>
            </a:lvl4pPr>
            <a:lvl5pPr marL="2057349" indent="-228594">
              <a:buFontTx/>
              <a:buBlip>
                <a:blip r:embed="rId3"/>
              </a:buBlip>
              <a:defRPr sz="1600">
                <a:solidFill>
                  <a:srgbClr val="0070C0"/>
                </a:solidFill>
                <a:latin typeface="Roboto Light" panose="020000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
        <p:nvSpPr>
          <p:cNvPr id="7" name="Espace réservé du pied de page 4"/>
          <p:cNvSpPr txBox="1">
            <a:spLocks/>
          </p:cNvSpPr>
          <p:nvPr userDrawn="1"/>
        </p:nvSpPr>
        <p:spPr>
          <a:xfrm>
            <a:off x="526911" y="6548985"/>
            <a:ext cx="9185815" cy="184139"/>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Roboto 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b="1" dirty="0">
                <a:solidFill>
                  <a:srgbClr val="0070C0"/>
                </a:solidFill>
                <a:latin typeface="Calibri" panose="020F0502020204030204" pitchFamily="34" charset="0"/>
              </a:rPr>
              <a:t>|   </a:t>
            </a:r>
            <a:r>
              <a:rPr lang="fr-FR" sz="800" dirty="0">
                <a:solidFill>
                  <a:srgbClr val="0070C0"/>
                </a:solidFill>
                <a:latin typeface="Calibri" panose="020F0502020204030204" pitchFamily="34" charset="0"/>
              </a:rPr>
              <a:t> </a:t>
            </a:r>
            <a:r>
              <a:rPr lang="fr-FR" sz="800" kern="1500" spc="200" baseline="0" dirty="0">
                <a:solidFill>
                  <a:srgbClr val="006AB2"/>
                </a:solidFill>
                <a:latin typeface="Calibri" panose="020F0502020204030204" pitchFamily="34" charset="0"/>
              </a:rPr>
              <a:t>© 2016 IFPEN</a:t>
            </a:r>
            <a:endParaRPr lang="en-US" sz="800" kern="1500" spc="200" baseline="0" dirty="0">
              <a:solidFill>
                <a:srgbClr val="006AB2"/>
              </a:solidFill>
              <a:latin typeface="Calibri" panose="020F0502020204030204" pitchFamily="34" charset="0"/>
            </a:endParaRPr>
          </a:p>
        </p:txBody>
      </p:sp>
    </p:spTree>
    <p:extLst>
      <p:ext uri="{BB962C8B-B14F-4D97-AF65-F5344CB8AC3E}">
        <p14:creationId xmlns:p14="http://schemas.microsoft.com/office/powerpoint/2010/main" val="4171316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2613" y="190500"/>
            <a:ext cx="10618397" cy="685800"/>
          </a:xfrm>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marL="231769" indent="-231769">
              <a:spcBef>
                <a:spcPts val="300"/>
              </a:spcBef>
              <a:defRPr/>
            </a:lvl1pPr>
            <a:lvl2pPr marL="463539" indent="-231769">
              <a:defRPr/>
            </a:lvl2pPr>
            <a:lvl3pPr marL="682608" indent="-173034">
              <a:defRPr/>
            </a:lvl3pPr>
            <a:lvl4pPr marL="914377" indent="-173034">
              <a:defRPr/>
            </a:lvl4pPr>
            <a:lvl5pPr marL="1087411" indent="-1730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2513459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obilité_Niveau 2 et 3">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38199" y="415928"/>
            <a:ext cx="8277225" cy="514203"/>
          </a:xfrm>
        </p:spPr>
        <p:txBody>
          <a:bodyPr>
            <a:noAutofit/>
          </a:bodyPr>
          <a:lstStyle>
            <a:lvl1pPr>
              <a:defRPr sz="2200" b="0" cap="all" baseline="0">
                <a:solidFill>
                  <a:schemeClr val="tx1"/>
                </a:solidFill>
                <a:latin typeface="Arial" panose="020B0604020202020204" pitchFamily="34" charset="0"/>
              </a:defRPr>
            </a:lvl1pPr>
          </a:lstStyle>
          <a:p>
            <a:r>
              <a:rPr lang="fr-FR" dirty="0"/>
              <a:t>ENTREZ LE TITRE</a:t>
            </a:r>
            <a:endParaRPr lang="en-US" dirty="0"/>
          </a:p>
        </p:txBody>
      </p:sp>
      <p:sp>
        <p:nvSpPr>
          <p:cNvPr id="14" name="Espace réservé du contenu 2"/>
          <p:cNvSpPr>
            <a:spLocks noGrp="1"/>
          </p:cNvSpPr>
          <p:nvPr>
            <p:ph idx="1"/>
          </p:nvPr>
        </p:nvSpPr>
        <p:spPr>
          <a:xfrm>
            <a:off x="838200" y="1825625"/>
            <a:ext cx="10515600" cy="4351338"/>
          </a:xfrm>
        </p:spPr>
        <p:txBody>
          <a:bodyPr>
            <a:normAutofit/>
          </a:bodyPr>
          <a:lstStyle>
            <a:lvl1pPr marL="228600" indent="-228600">
              <a:buFont typeface="Wingdings" panose="05000000000000000000" pitchFamily="2" charset="2"/>
              <a:buChar char="§"/>
              <a:defRPr sz="2200">
                <a:solidFill>
                  <a:schemeClr val="tx1"/>
                </a:solidFill>
                <a:latin typeface="Calibri" panose="020F0502020204030204" pitchFamily="34" charset="0"/>
              </a:defRPr>
            </a:lvl1pPr>
            <a:lvl2pPr marL="685800" indent="-228600">
              <a:buFont typeface="Wingdings" panose="05000000000000000000" pitchFamily="2" charset="2"/>
              <a:buChar char="§"/>
              <a:defRPr sz="2000">
                <a:solidFill>
                  <a:schemeClr val="tx1"/>
                </a:solidFill>
                <a:latin typeface="Calibri" panose="020F0502020204030204" pitchFamily="34" charset="0"/>
              </a:defRPr>
            </a:lvl2pPr>
            <a:lvl3pPr marL="1143000" indent="-228600">
              <a:buFont typeface="Wingdings" panose="05000000000000000000" pitchFamily="2" charset="2"/>
              <a:buChar char="§"/>
              <a:defRPr sz="1800">
                <a:solidFill>
                  <a:schemeClr val="tx1"/>
                </a:solidFill>
                <a:latin typeface="Calibri" panose="020F0502020204030204" pitchFamily="34" charset="0"/>
              </a:defRPr>
            </a:lvl3pPr>
            <a:lvl4pPr marL="1600200" indent="-228600">
              <a:buFont typeface="Wingdings" panose="05000000000000000000" pitchFamily="2" charset="2"/>
              <a:buChar char="§"/>
              <a:defRPr sz="1600">
                <a:solidFill>
                  <a:schemeClr val="tx1"/>
                </a:solidFill>
                <a:latin typeface="Calibri" panose="020F0502020204030204" pitchFamily="34" charset="0"/>
              </a:defRPr>
            </a:lvl4pPr>
            <a:lvl5pPr marL="2057400" indent="-228600">
              <a:buFontTx/>
              <a:buBlip>
                <a:blip r:embed="rId2"/>
              </a:buBlip>
              <a:defRPr sz="1400">
                <a:solidFill>
                  <a:srgbClr val="006AB2"/>
                </a:solidFill>
                <a:latin typeface="Roboto Light" panose="020000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pic>
        <p:nvPicPr>
          <p:cNvPr id="3" name="Picture 4">
            <a:extLst>
              <a:ext uri="{FF2B5EF4-FFF2-40B4-BE49-F238E27FC236}">
                <a16:creationId xmlns:a16="http://schemas.microsoft.com/office/drawing/2014/main" id="{65933106-CFB0-08E1-04CD-01EA315BF2E0}"/>
              </a:ext>
            </a:extLst>
          </p:cNvPr>
          <p:cNvPicPr>
            <a:picLocks noChangeAspect="1"/>
          </p:cNvPicPr>
          <p:nvPr userDrawn="1"/>
        </p:nvPicPr>
        <p:blipFill>
          <a:blip r:embed="rId3"/>
          <a:stretch>
            <a:fillRect/>
          </a:stretch>
        </p:blipFill>
        <p:spPr>
          <a:xfrm>
            <a:off x="10690835" y="6176963"/>
            <a:ext cx="1364115" cy="564308"/>
          </a:xfrm>
          <a:prstGeom prst="rect">
            <a:avLst/>
          </a:prstGeom>
        </p:spPr>
      </p:pic>
      <p:sp>
        <p:nvSpPr>
          <p:cNvPr id="4" name="Slide Number Placeholder 7">
            <a:extLst>
              <a:ext uri="{FF2B5EF4-FFF2-40B4-BE49-F238E27FC236}">
                <a16:creationId xmlns:a16="http://schemas.microsoft.com/office/drawing/2014/main" id="{DA34B38E-F329-B231-AA91-4838EDFF0BC2}"/>
              </a:ext>
            </a:extLst>
          </p:cNvPr>
          <p:cNvSpPr>
            <a:spLocks noGrp="1"/>
          </p:cNvSpPr>
          <p:nvPr>
            <p:ph type="sldNum" sz="quarter" idx="4"/>
          </p:nvPr>
        </p:nvSpPr>
        <p:spPr>
          <a:xfrm>
            <a:off x="-77764" y="6562201"/>
            <a:ext cx="384128" cy="274637"/>
          </a:xfrm>
          <a:prstGeom prst="rect">
            <a:avLst/>
          </a:prstGeom>
        </p:spPr>
        <p:txBody>
          <a:bodyPr vert="horz" lIns="91440" tIns="45720" rIns="91440" bIns="45720" rtlCol="0" anchor="ctr"/>
          <a:lstStyle>
            <a:lvl1pPr algn="ctr">
              <a:defRPr sz="1200">
                <a:solidFill>
                  <a:srgbClr val="000000"/>
                </a:solidFill>
              </a:defRPr>
            </a:lvl1pPr>
          </a:lstStyle>
          <a:p>
            <a:fld id="{ED278EB1-C8FB-40EE-BB5A-A41569F381C6}" type="slidenum">
              <a:rPr lang="en-US" smtClean="0"/>
              <a:pPr/>
              <a:t>‹#›</a:t>
            </a:fld>
            <a:endParaRPr lang="en-US"/>
          </a:p>
        </p:txBody>
      </p:sp>
    </p:spTree>
    <p:extLst>
      <p:ext uri="{BB962C8B-B14F-4D97-AF65-F5344CB8AC3E}">
        <p14:creationId xmlns:p14="http://schemas.microsoft.com/office/powerpoint/2010/main" val="3108309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Mobilité_Niveau 4 (1 photo)">
    <p:spTree>
      <p:nvGrpSpPr>
        <p:cNvPr id="1" name=""/>
        <p:cNvGrpSpPr/>
        <p:nvPr/>
      </p:nvGrpSpPr>
      <p:grpSpPr>
        <a:xfrm>
          <a:off x="0" y="0"/>
          <a:ext cx="0" cy="0"/>
          <a:chOff x="0" y="0"/>
          <a:chExt cx="0" cy="0"/>
        </a:xfrm>
      </p:grpSpPr>
      <p:sp>
        <p:nvSpPr>
          <p:cNvPr id="4" name="Rectangle 3"/>
          <p:cNvSpPr/>
          <p:nvPr userDrawn="1"/>
        </p:nvSpPr>
        <p:spPr>
          <a:xfrm>
            <a:off x="0" y="1295400"/>
            <a:ext cx="12191998" cy="4619626"/>
          </a:xfrm>
          <a:prstGeom prst="rect">
            <a:avLst/>
          </a:prstGeom>
          <a:solidFill>
            <a:srgbClr val="E7E6E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Espace réservé pour une image  8"/>
          <p:cNvSpPr>
            <a:spLocks noGrp="1"/>
          </p:cNvSpPr>
          <p:nvPr>
            <p:ph type="pic" sz="quarter" idx="13" hasCustomPrompt="1"/>
          </p:nvPr>
        </p:nvSpPr>
        <p:spPr>
          <a:xfrm>
            <a:off x="6121401" y="1295400"/>
            <a:ext cx="6070599" cy="4619626"/>
          </a:xfrm>
        </p:spPr>
        <p:txBody>
          <a:bodyPr>
            <a:normAutofit/>
          </a:bodyPr>
          <a:lstStyle>
            <a:lvl1pPr marL="0" indent="0">
              <a:buNone/>
              <a:defRPr sz="2000" baseline="0">
                <a:solidFill>
                  <a:srgbClr val="006AB2"/>
                </a:solidFill>
                <a:latin typeface="Calibri" panose="020F0502020204030204" pitchFamily="34" charset="0"/>
              </a:defRPr>
            </a:lvl1pPr>
          </a:lstStyle>
          <a:p>
            <a:r>
              <a:rPr lang="fr-FR" dirty="0"/>
              <a:t>Remplacer l’image</a:t>
            </a:r>
            <a:endParaRPr lang="en-US" dirty="0"/>
          </a:p>
        </p:txBody>
      </p:sp>
      <p:sp>
        <p:nvSpPr>
          <p:cNvPr id="11" name="Titre 1"/>
          <p:cNvSpPr>
            <a:spLocks noGrp="1"/>
          </p:cNvSpPr>
          <p:nvPr>
            <p:ph type="title" hasCustomPrompt="1"/>
          </p:nvPr>
        </p:nvSpPr>
        <p:spPr>
          <a:xfrm>
            <a:off x="838200" y="415928"/>
            <a:ext cx="8391525" cy="514203"/>
          </a:xfrm>
        </p:spPr>
        <p:txBody>
          <a:bodyPr>
            <a:noAutofit/>
          </a:bodyPr>
          <a:lstStyle>
            <a:lvl1pPr>
              <a:defRPr sz="2200" b="0" cap="all" baseline="0">
                <a:solidFill>
                  <a:srgbClr val="0070C0"/>
                </a:solidFill>
                <a:latin typeface="Arial" panose="020B0604020202020204" pitchFamily="34" charset="0"/>
              </a:defRPr>
            </a:lvl1pPr>
          </a:lstStyle>
          <a:p>
            <a:r>
              <a:rPr lang="fr-FR" dirty="0"/>
              <a:t>ENTREZ LE TITRE</a:t>
            </a:r>
            <a:endParaRPr lang="en-US" dirty="0"/>
          </a:p>
        </p:txBody>
      </p:sp>
      <p:sp>
        <p:nvSpPr>
          <p:cNvPr id="12" name="ZoneTexte 11"/>
          <p:cNvSpPr txBox="1"/>
          <p:nvPr userDrawn="1"/>
        </p:nvSpPr>
        <p:spPr>
          <a:xfrm>
            <a:off x="120073" y="6457765"/>
            <a:ext cx="586357" cy="338554"/>
          </a:xfrm>
          <a:prstGeom prst="rect">
            <a:avLst/>
          </a:prstGeom>
          <a:noFill/>
        </p:spPr>
        <p:txBody>
          <a:bodyPr wrap="square" rtlCol="0">
            <a:spAutoFit/>
          </a:bodyPr>
          <a:lstStyle/>
          <a:p>
            <a:fld id="{F08D8DBD-5801-4371-A777-4C8C663B653C}" type="slidenum">
              <a:rPr lang="fr-FR" sz="1600" smtClean="0">
                <a:solidFill>
                  <a:schemeClr val="bg1">
                    <a:lumMod val="50000"/>
                  </a:schemeClr>
                </a:solidFill>
                <a:latin typeface="Arial" panose="020B0604020202020204" pitchFamily="34" charset="0"/>
              </a:rPr>
              <a:t>‹#›</a:t>
            </a:fld>
            <a:endParaRPr lang="fr-FR" sz="1600" dirty="0">
              <a:solidFill>
                <a:schemeClr val="bg1">
                  <a:lumMod val="50000"/>
                </a:schemeClr>
              </a:solidFill>
              <a:latin typeface="Arial" panose="020B0604020202020204" pitchFamily="34" charset="0"/>
            </a:endParaRPr>
          </a:p>
        </p:txBody>
      </p:sp>
      <p:sp>
        <p:nvSpPr>
          <p:cNvPr id="16" name="Espace réservé du contenu 2"/>
          <p:cNvSpPr>
            <a:spLocks noGrp="1"/>
          </p:cNvSpPr>
          <p:nvPr>
            <p:ph idx="1" hasCustomPrompt="1"/>
          </p:nvPr>
        </p:nvSpPr>
        <p:spPr>
          <a:xfrm>
            <a:off x="838200" y="1568775"/>
            <a:ext cx="5079715" cy="4061461"/>
          </a:xfrm>
        </p:spPr>
        <p:txBody>
          <a:bodyPr anchor="ctr">
            <a:normAutofit/>
          </a:bodyPr>
          <a:lstStyle>
            <a:lvl1pPr marL="228600" indent="-228600">
              <a:buFontTx/>
              <a:buBlip>
                <a:blip r:embed="rId2"/>
              </a:buBlip>
              <a:defRPr sz="2200">
                <a:solidFill>
                  <a:srgbClr val="0070C0"/>
                </a:solidFill>
                <a:latin typeface="Calibri" panose="020F0502020204030204" pitchFamily="34" charset="0"/>
              </a:defRPr>
            </a:lvl1pPr>
            <a:lvl2pPr marL="685800" indent="-228600">
              <a:buFont typeface="Wingdings" panose="05000000000000000000" pitchFamily="2" charset="2"/>
              <a:buChar char="Ø"/>
              <a:defRPr sz="2000">
                <a:solidFill>
                  <a:srgbClr val="0070C0"/>
                </a:solidFill>
                <a:latin typeface="Calibri" panose="020F0502020204030204" pitchFamily="34" charset="0"/>
              </a:defRPr>
            </a:lvl2pPr>
            <a:lvl3pPr marL="1143000" indent="-228600">
              <a:buFont typeface="Calibri" panose="020F0502020204030204" pitchFamily="34" charset="0"/>
              <a:buChar char="˃"/>
              <a:defRPr sz="1800">
                <a:solidFill>
                  <a:srgbClr val="0070C0"/>
                </a:solidFill>
                <a:latin typeface="Calibri" panose="020F0502020204030204" pitchFamily="34" charset="0"/>
              </a:defRPr>
            </a:lvl3pPr>
            <a:lvl4pPr marL="1600200" indent="-228600">
              <a:buFont typeface="Arial" panose="020B0604020202020204" pitchFamily="34" charset="0"/>
              <a:buChar char="•"/>
              <a:defRPr sz="1600">
                <a:solidFill>
                  <a:srgbClr val="0070C0"/>
                </a:solidFill>
                <a:latin typeface="Calibri" panose="020F0502020204030204" pitchFamily="34" charset="0"/>
              </a:defRPr>
            </a:lvl4pPr>
            <a:lvl5pPr marL="2057400" indent="-228600">
              <a:buFontTx/>
              <a:buBlip>
                <a:blip r:embed="rId2"/>
              </a:buBlip>
              <a:defRPr sz="1400">
                <a:solidFill>
                  <a:srgbClr val="0070C0"/>
                </a:solidFill>
                <a:latin typeface="Roboto Light" panose="020000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3"/>
            <a:endParaRPr lang="fr-FR" dirty="0"/>
          </a:p>
          <a:p>
            <a:pPr lvl="0"/>
            <a:r>
              <a:rPr lang="fr-FR" dirty="0"/>
              <a:t>Deuxième point</a:t>
            </a:r>
          </a:p>
          <a:p>
            <a:pPr lvl="3"/>
            <a:endParaRPr lang="fr-FR" dirty="0"/>
          </a:p>
        </p:txBody>
      </p:sp>
      <p:sp>
        <p:nvSpPr>
          <p:cNvPr id="6" name="Espace réservé du texte 5">
            <a:extLst>
              <a:ext uri="{FF2B5EF4-FFF2-40B4-BE49-F238E27FC236}">
                <a16:creationId xmlns:a16="http://schemas.microsoft.com/office/drawing/2014/main" id="{3481B9AD-9660-00AD-584D-67307F489830}"/>
              </a:ext>
            </a:extLst>
          </p:cNvPr>
          <p:cNvSpPr>
            <a:spLocks noGrp="1"/>
          </p:cNvSpPr>
          <p:nvPr>
            <p:ph type="body" sz="quarter" idx="14" hasCustomPrompt="1"/>
          </p:nvPr>
        </p:nvSpPr>
        <p:spPr>
          <a:xfrm>
            <a:off x="838200" y="942975"/>
            <a:ext cx="8391525" cy="327025"/>
          </a:xfrm>
        </p:spPr>
        <p:txBody>
          <a:bodyPr anchor="ctr"/>
          <a:lstStyle>
            <a:lvl1pPr marL="0" indent="0">
              <a:buNone/>
              <a:defRPr sz="2400" cap="none">
                <a:solidFill>
                  <a:srgbClr val="0070C0"/>
                </a:solidFill>
              </a:defRPr>
            </a:lvl1pPr>
            <a:lvl2pPr>
              <a:defRPr sz="2600"/>
            </a:lvl2pPr>
            <a:lvl3pPr>
              <a:defRPr sz="2000"/>
            </a:lvl3pPr>
            <a:lvl4pPr>
              <a:defRPr sz="2200"/>
            </a:lvl4pPr>
            <a:lvl5pPr marL="1828800" indent="0" algn="l">
              <a:buFont typeface="Arial" panose="020B0604020202020204" pitchFamily="34" charset="0"/>
              <a:buNone/>
              <a:defRPr/>
            </a:lvl5pPr>
          </a:lstStyle>
          <a:p>
            <a:pPr lvl="0"/>
            <a:r>
              <a:rPr lang="fr-FR" sz="2200" b="0" kern="1200" cap="all" baseline="0" dirty="0">
                <a:solidFill>
                  <a:srgbClr val="0070C0"/>
                </a:solidFill>
                <a:latin typeface="Arial" panose="020B0604020202020204" pitchFamily="34" charset="0"/>
                <a:ea typeface="+mj-ea"/>
                <a:cs typeface="+mj-cs"/>
              </a:rPr>
              <a:t>Entrez le sous-titre</a:t>
            </a:r>
            <a:r>
              <a:rPr lang="fr-FR" dirty="0"/>
              <a:t>				</a:t>
            </a:r>
          </a:p>
        </p:txBody>
      </p:sp>
      <p:pic>
        <p:nvPicPr>
          <p:cNvPr id="13" name="Picture 4">
            <a:extLst>
              <a:ext uri="{FF2B5EF4-FFF2-40B4-BE49-F238E27FC236}">
                <a16:creationId xmlns:a16="http://schemas.microsoft.com/office/drawing/2014/main" id="{320974A0-1C6B-6CD3-5697-D897F6BB7A2E}"/>
              </a:ext>
            </a:extLst>
          </p:cNvPr>
          <p:cNvPicPr>
            <a:picLocks noChangeAspect="1"/>
          </p:cNvPicPr>
          <p:nvPr userDrawn="1"/>
        </p:nvPicPr>
        <p:blipFill>
          <a:blip r:embed="rId3"/>
          <a:stretch>
            <a:fillRect/>
          </a:stretch>
        </p:blipFill>
        <p:spPr>
          <a:xfrm>
            <a:off x="10690835" y="6176963"/>
            <a:ext cx="1364115" cy="564308"/>
          </a:xfrm>
          <a:prstGeom prst="rect">
            <a:avLst/>
          </a:prstGeom>
        </p:spPr>
      </p:pic>
    </p:spTree>
    <p:extLst>
      <p:ext uri="{BB962C8B-B14F-4D97-AF65-F5344CB8AC3E}">
        <p14:creationId xmlns:p14="http://schemas.microsoft.com/office/powerpoint/2010/main" val="2012472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AC028-A9CD-484B-A079-CE2CB3CFDB00}" type="datetimeFigureOut">
              <a:rPr lang="en-US" smtClean="0"/>
              <a:t>12/14/2025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0881CF-7851-4BEA-A5BE-2E0ABB80DADB}" type="slidenum">
              <a:rPr lang="en-US" smtClean="0"/>
              <a:t>‹#›</a:t>
            </a:fld>
            <a:endParaRPr lang="en-US"/>
          </a:p>
        </p:txBody>
      </p:sp>
    </p:spTree>
    <p:extLst>
      <p:ext uri="{BB962C8B-B14F-4D97-AF65-F5344CB8AC3E}">
        <p14:creationId xmlns:p14="http://schemas.microsoft.com/office/powerpoint/2010/main" val="2999164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B71B262-AC2E-494D-B366-04431A29FCBF}"/>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8514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C4EDE80-2A50-46C9-88C9-DB5AFDB068BD}" type="datetimeFigureOut">
              <a:rPr lang="en-US" smtClean="0"/>
              <a:t>12/14/2025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382CE-7F3A-4B8C-89FA-12E2AB54C3E2}" type="slidenum">
              <a:rPr lang="en-US" smtClean="0"/>
              <a:t>‹#›</a:t>
            </a:fld>
            <a:endParaRPr lang="en-US"/>
          </a:p>
        </p:txBody>
      </p:sp>
    </p:spTree>
    <p:extLst>
      <p:ext uri="{BB962C8B-B14F-4D97-AF65-F5344CB8AC3E}">
        <p14:creationId xmlns:p14="http://schemas.microsoft.com/office/powerpoint/2010/main" val="27132215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05208"/>
            <a:ext cx="11163868" cy="828948"/>
          </a:xfrm>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8777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6"/>
                </a:solidFill>
              </a:defRPr>
            </a:lvl1pPr>
          </a:lstStyle>
          <a:p>
            <a:r>
              <a:rPr lang="en-US" dirty="0"/>
              <a:t>Slide subtitle optional -  delete as needed</a:t>
            </a:r>
          </a:p>
        </p:txBody>
      </p:sp>
      <p:sp>
        <p:nvSpPr>
          <p:cNvPr id="4" name="Slide Number Placeholder 3"/>
          <p:cNvSpPr>
            <a:spLocks noGrp="1"/>
          </p:cNvSpPr>
          <p:nvPr>
            <p:ph type="sldNum" sz="quarter" idx="13"/>
          </p:nvPr>
        </p:nvSpPr>
        <p:spPr/>
        <p:txBody>
          <a:bodyPr/>
          <a:lstStyle/>
          <a:p>
            <a:fld id="{ED278EB1-C8FB-40EE-BB5A-A41569F381C6}" type="slidenum">
              <a:rPr lang="en-US" smtClean="0"/>
              <a:t>‹#›</a:t>
            </a:fld>
            <a:endParaRPr lang="en-US"/>
          </a:p>
        </p:txBody>
      </p:sp>
    </p:spTree>
    <p:extLst>
      <p:ext uri="{BB962C8B-B14F-4D97-AF65-F5344CB8AC3E}">
        <p14:creationId xmlns:p14="http://schemas.microsoft.com/office/powerpoint/2010/main" val="3531663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6"/>
                </a:solidFill>
              </a:defRPr>
            </a:lvl1pPr>
          </a:lstStyle>
          <a:p>
            <a:r>
              <a:rPr lang="en-US" dirty="0"/>
              <a:t>Slide subtitle optional -  delete as needed</a:t>
            </a:r>
          </a:p>
        </p:txBody>
      </p:sp>
      <p:sp>
        <p:nvSpPr>
          <p:cNvPr id="4" name="Slide Number Placeholder 3"/>
          <p:cNvSpPr>
            <a:spLocks noGrp="1"/>
          </p:cNvSpPr>
          <p:nvPr>
            <p:ph type="sldNum" sz="quarter" idx="13"/>
          </p:nvPr>
        </p:nvSpPr>
        <p:spPr/>
        <p:txBody>
          <a:bodyPr/>
          <a:lstStyle/>
          <a:p>
            <a:fld id="{ED278EB1-C8FB-40EE-BB5A-A41569F381C6}" type="slidenum">
              <a:rPr lang="en-US" smtClean="0"/>
              <a:t>‹#›</a:t>
            </a:fld>
            <a:endParaRPr lang="en-US"/>
          </a:p>
        </p:txBody>
      </p:sp>
    </p:spTree>
    <p:extLst>
      <p:ext uri="{BB962C8B-B14F-4D97-AF65-F5344CB8AC3E}">
        <p14:creationId xmlns:p14="http://schemas.microsoft.com/office/powerpoint/2010/main" val="3467339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Diapositive de text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38201" y="415929"/>
            <a:ext cx="8277225" cy="514203"/>
          </a:xfrm>
        </p:spPr>
        <p:txBody>
          <a:bodyPr>
            <a:noAutofit/>
          </a:bodyPr>
          <a:lstStyle>
            <a:lvl1pPr>
              <a:defRPr sz="2200" b="0" cap="all" baseline="0">
                <a:solidFill>
                  <a:srgbClr val="0070C0"/>
                </a:solidFill>
                <a:latin typeface="Arial" panose="020B0604020202020204" pitchFamily="34" charset="0"/>
              </a:defRPr>
            </a:lvl1pPr>
          </a:lstStyle>
          <a:p>
            <a:r>
              <a:rPr lang="fr-FR" dirty="0"/>
              <a:t>ENTREZ LE TITRE</a:t>
            </a:r>
            <a:endParaRPr lang="en-US" dirty="0"/>
          </a:p>
        </p:txBody>
      </p:sp>
      <p:sp>
        <p:nvSpPr>
          <p:cNvPr id="13" name="Rectangle 12"/>
          <p:cNvSpPr/>
          <p:nvPr userDrawn="1"/>
        </p:nvSpPr>
        <p:spPr>
          <a:xfrm>
            <a:off x="650861" y="2"/>
            <a:ext cx="111140" cy="790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016" y="6286789"/>
            <a:ext cx="1026881" cy="440180"/>
          </a:xfrm>
          <a:prstGeom prst="rect">
            <a:avLst/>
          </a:prstGeom>
        </p:spPr>
      </p:pic>
      <p:sp>
        <p:nvSpPr>
          <p:cNvPr id="9" name="Espace réservé du contenu 2"/>
          <p:cNvSpPr>
            <a:spLocks noGrp="1"/>
          </p:cNvSpPr>
          <p:nvPr>
            <p:ph idx="1"/>
          </p:nvPr>
        </p:nvSpPr>
        <p:spPr>
          <a:xfrm>
            <a:off x="838200" y="1825625"/>
            <a:ext cx="10515600" cy="4351339"/>
          </a:xfrm>
        </p:spPr>
        <p:txBody>
          <a:bodyPr>
            <a:normAutofit/>
          </a:bodyPr>
          <a:lstStyle>
            <a:lvl1pPr marL="228594" indent="-228594">
              <a:buFontTx/>
              <a:buBlip>
                <a:blip r:embed="rId3"/>
              </a:buBlip>
              <a:defRPr sz="2200">
                <a:solidFill>
                  <a:srgbClr val="0070C0"/>
                </a:solidFill>
                <a:latin typeface="Calibri" panose="020F0502020204030204" pitchFamily="34" charset="0"/>
              </a:defRPr>
            </a:lvl1pPr>
            <a:lvl2pPr marL="685783" indent="-228594">
              <a:buFontTx/>
              <a:buBlip>
                <a:blip r:embed="rId3"/>
              </a:buBlip>
              <a:defRPr sz="2000">
                <a:solidFill>
                  <a:srgbClr val="0070C0"/>
                </a:solidFill>
                <a:latin typeface="Calibri" panose="020F0502020204030204" pitchFamily="34" charset="0"/>
              </a:defRPr>
            </a:lvl2pPr>
            <a:lvl3pPr marL="1142971" indent="-228594">
              <a:buFontTx/>
              <a:buBlip>
                <a:blip r:embed="rId3"/>
              </a:buBlip>
              <a:defRPr sz="1800">
                <a:solidFill>
                  <a:srgbClr val="0070C0"/>
                </a:solidFill>
                <a:latin typeface="Calibri" panose="020F0502020204030204" pitchFamily="34" charset="0"/>
              </a:defRPr>
            </a:lvl3pPr>
            <a:lvl4pPr marL="1600160" indent="-228594">
              <a:buFontTx/>
              <a:buBlip>
                <a:blip r:embed="rId3"/>
              </a:buBlip>
              <a:defRPr sz="1600">
                <a:solidFill>
                  <a:srgbClr val="0070C0"/>
                </a:solidFill>
                <a:latin typeface="Calibri" panose="020F0502020204030204" pitchFamily="34" charset="0"/>
              </a:defRPr>
            </a:lvl4pPr>
            <a:lvl5pPr marL="2057349" indent="-228594">
              <a:buFontTx/>
              <a:buBlip>
                <a:blip r:embed="rId3"/>
              </a:buBlip>
              <a:defRPr sz="1600">
                <a:solidFill>
                  <a:srgbClr val="0070C0"/>
                </a:solidFill>
                <a:latin typeface="Roboto Light" panose="020000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
        <p:nvSpPr>
          <p:cNvPr id="7" name="Espace réservé du pied de page 4"/>
          <p:cNvSpPr txBox="1">
            <a:spLocks/>
          </p:cNvSpPr>
          <p:nvPr userDrawn="1"/>
        </p:nvSpPr>
        <p:spPr>
          <a:xfrm>
            <a:off x="526911" y="6548985"/>
            <a:ext cx="9185815" cy="184139"/>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Roboto 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b="1" dirty="0">
                <a:solidFill>
                  <a:srgbClr val="0070C0"/>
                </a:solidFill>
                <a:latin typeface="Calibri" panose="020F0502020204030204" pitchFamily="34" charset="0"/>
              </a:rPr>
              <a:t>|   </a:t>
            </a:r>
            <a:r>
              <a:rPr lang="fr-FR" sz="800" dirty="0">
                <a:solidFill>
                  <a:srgbClr val="0070C0"/>
                </a:solidFill>
                <a:latin typeface="Calibri" panose="020F0502020204030204" pitchFamily="34" charset="0"/>
              </a:rPr>
              <a:t> </a:t>
            </a:r>
            <a:r>
              <a:rPr lang="fr-FR" sz="800" kern="1500" spc="200" baseline="0" dirty="0">
                <a:solidFill>
                  <a:srgbClr val="006AB2"/>
                </a:solidFill>
                <a:latin typeface="Calibri" panose="020F0502020204030204" pitchFamily="34" charset="0"/>
              </a:rPr>
              <a:t>© 2016 IFPEN</a:t>
            </a:r>
            <a:endParaRPr lang="en-US" sz="800" kern="1500" spc="200" baseline="0" dirty="0">
              <a:solidFill>
                <a:srgbClr val="006AB2"/>
              </a:solidFill>
              <a:latin typeface="Calibri" panose="020F0502020204030204" pitchFamily="34" charset="0"/>
            </a:endParaRPr>
          </a:p>
        </p:txBody>
      </p:sp>
    </p:spTree>
    <p:extLst>
      <p:ext uri="{BB962C8B-B14F-4D97-AF65-F5344CB8AC3E}">
        <p14:creationId xmlns:p14="http://schemas.microsoft.com/office/powerpoint/2010/main" val="311307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2613" y="190500"/>
            <a:ext cx="10618397" cy="685800"/>
          </a:xfrm>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marL="231769" indent="-231769">
              <a:spcBef>
                <a:spcPts val="300"/>
              </a:spcBef>
              <a:defRPr/>
            </a:lvl1pPr>
            <a:lvl2pPr marL="463539" indent="-231769">
              <a:defRPr/>
            </a:lvl2pPr>
            <a:lvl3pPr marL="682608" indent="-173034">
              <a:defRPr/>
            </a:lvl3pPr>
            <a:lvl4pPr marL="914377" indent="-173034">
              <a:defRPr/>
            </a:lvl4pPr>
            <a:lvl5pPr marL="1087411" indent="-1730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a:p>
            <a:pPr lvl="0"/>
            <a:endParaRPr lang="en-US" dirty="0"/>
          </a:p>
          <a:p>
            <a:pPr lvl="0"/>
            <a:endParaRPr lang="en-US" dirty="0"/>
          </a:p>
        </p:txBody>
      </p:sp>
      <p:sp>
        <p:nvSpPr>
          <p:cNvPr id="6" name="Rectangle 6">
            <a:extLst>
              <a:ext uri="{FF2B5EF4-FFF2-40B4-BE49-F238E27FC236}">
                <a16:creationId xmlns:a16="http://schemas.microsoft.com/office/drawing/2014/main" id="{027ECC56-1254-454D-A466-DF5B891A477C}"/>
              </a:ext>
            </a:extLst>
          </p:cNvPr>
          <p:cNvSpPr txBox="1">
            <a:spLocks noChangeArrowheads="1"/>
          </p:cNvSpPr>
          <p:nvPr userDrawn="1"/>
        </p:nvSpPr>
        <p:spPr>
          <a:xfrm>
            <a:off x="-152400" y="6588461"/>
            <a:ext cx="609600" cy="182880"/>
          </a:xfrm>
          <a:prstGeom prst="rect">
            <a:avLst/>
          </a:prstGeom>
          <a:ln/>
        </p:spPr>
        <p:txBody>
          <a:bodyPr vert="horz" lIns="0" tIns="60960" rIns="0" bIns="0" rtlCol="0" anchor="b"/>
          <a:lstStyle>
            <a:defPPr>
              <a:defRPr lang="en-US"/>
            </a:defPPr>
            <a:lvl1pPr marL="0" algn="ctr" defTabSz="914400" rtl="0" eaLnBrk="1" latinLnBrk="0" hangingPunct="1">
              <a:defRPr sz="1000" kern="1200">
                <a:solidFill>
                  <a:schemeClr val="tx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7F79DC8-E77A-4146-81E9-0630D8F39297}" type="slidenum">
              <a:rPr lang="en-US" sz="1333" smtClean="0"/>
              <a:pPr>
                <a:defRPr/>
              </a:pPr>
              <a:t>‹#›</a:t>
            </a:fld>
            <a:endParaRPr lang="en-US" sz="1333"/>
          </a:p>
        </p:txBody>
      </p:sp>
    </p:spTree>
    <p:extLst>
      <p:ext uri="{BB962C8B-B14F-4D97-AF65-F5344CB8AC3E}">
        <p14:creationId xmlns:p14="http://schemas.microsoft.com/office/powerpoint/2010/main" val="23219200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 OUO">
    <p:spTree>
      <p:nvGrpSpPr>
        <p:cNvPr id="1" name=""/>
        <p:cNvGrpSpPr/>
        <p:nvPr/>
      </p:nvGrpSpPr>
      <p:grpSpPr>
        <a:xfrm>
          <a:off x="0" y="0"/>
          <a:ext cx="0" cy="0"/>
          <a:chOff x="0" y="0"/>
          <a:chExt cx="0" cy="0"/>
        </a:xfrm>
      </p:grpSpPr>
      <p:sp>
        <p:nvSpPr>
          <p:cNvPr id="3" name="Content Placeholder 2"/>
          <p:cNvSpPr>
            <a:spLocks noGrp="1"/>
          </p:cNvSpPr>
          <p:nvPr>
            <p:ph idx="1"/>
          </p:nvPr>
        </p:nvSpPr>
        <p:spPr>
          <a:xfrm>
            <a:off x="661381" y="1009650"/>
            <a:ext cx="10692419" cy="5167313"/>
          </a:xfrm>
          <a:prstGeom prst="rect">
            <a:avLst/>
          </a:prstGeom>
        </p:spPr>
        <p:txBody>
          <a:bodyPr/>
          <a:lstStyle>
            <a:lvl1pPr>
              <a:defRPr>
                <a:latin typeface="Open Sans" charset="0"/>
                <a:ea typeface="Open Sans" charset="0"/>
                <a:cs typeface="Open Sans" charset="0"/>
              </a:defRPr>
            </a:lvl1pPr>
            <a:lvl2pPr>
              <a:defRPr>
                <a:latin typeface="Open Sans" charset="0"/>
                <a:ea typeface="Open Sans" charset="0"/>
                <a:cs typeface="Open Sans" charset="0"/>
              </a:defRPr>
            </a:lvl2pPr>
            <a:lvl3pPr>
              <a:defRPr>
                <a:latin typeface="Open Sans" charset="0"/>
                <a:ea typeface="Open Sans" charset="0"/>
                <a:cs typeface="Open Sans" charset="0"/>
              </a:defRPr>
            </a:lvl3pPr>
            <a:lvl4pPr>
              <a:defRPr>
                <a:latin typeface="Open Sans" charset="0"/>
                <a:ea typeface="Open Sans" charset="0"/>
                <a:cs typeface="Open Sans" charset="0"/>
              </a:defRPr>
            </a:lvl4pPr>
            <a:lvl5pPr>
              <a:defRPr>
                <a:latin typeface="Open Sans" charset="0"/>
                <a:ea typeface="Open Sans" charset="0"/>
                <a:cs typeface="Open Sa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485916"/>
            <a:ext cx="683029" cy="235559"/>
          </a:xfrm>
          <a:prstGeom prst="rect">
            <a:avLst/>
          </a:prstGeom>
        </p:spPr>
        <p:txBody>
          <a:bodyPr/>
          <a:lstStyle>
            <a:lvl1pPr algn="l">
              <a:defRPr sz="900">
                <a:latin typeface="Trebuchet MS" panose="020B0603020202020204" pitchFamily="34" charset="0"/>
              </a:defRPr>
            </a:lvl1pPr>
          </a:lstStyle>
          <a:p>
            <a:endParaRPr lang="en-US" dirty="0"/>
          </a:p>
        </p:txBody>
      </p:sp>
      <p:sp>
        <p:nvSpPr>
          <p:cNvPr id="6" name="Slide Number Placeholder 5"/>
          <p:cNvSpPr>
            <a:spLocks noGrp="1"/>
          </p:cNvSpPr>
          <p:nvPr>
            <p:ph type="sldNum" sz="quarter" idx="12"/>
          </p:nvPr>
        </p:nvSpPr>
        <p:spPr>
          <a:xfrm>
            <a:off x="115824" y="112427"/>
            <a:ext cx="414528" cy="365125"/>
          </a:xfrm>
          <a:prstGeom prst="rect">
            <a:avLst/>
          </a:prstGeom>
        </p:spPr>
        <p:txBody>
          <a:bodyPr/>
          <a:lstStyle>
            <a:lvl1pPr>
              <a:defRPr>
                <a:latin typeface="Open Sans" charset="0"/>
                <a:ea typeface="Open Sans" charset="0"/>
                <a:cs typeface="Open Sans" charset="0"/>
              </a:defRPr>
            </a:lvl1pPr>
          </a:lstStyle>
          <a:p>
            <a:fld id="{EB34986F-556D-0849-A42A-518C6531ED58}" type="slidenum">
              <a:rPr lang="en-US" smtClean="0"/>
              <a:t>‹#›</a:t>
            </a:fld>
            <a:endParaRPr lang="en-US" dirty="0"/>
          </a:p>
        </p:txBody>
      </p:sp>
      <p:sp>
        <p:nvSpPr>
          <p:cNvPr id="8" name="Title Placeholder 1">
            <a:extLst>
              <a:ext uri="{FF2B5EF4-FFF2-40B4-BE49-F238E27FC236}">
                <a16:creationId xmlns:a16="http://schemas.microsoft.com/office/drawing/2014/main" id="{D0E3590E-D797-41D7-A219-8AE5E0D3715B}"/>
              </a:ext>
            </a:extLst>
          </p:cNvPr>
          <p:cNvSpPr>
            <a:spLocks noGrp="1"/>
          </p:cNvSpPr>
          <p:nvPr>
            <p:ph type="title" hasCustomPrompt="1"/>
          </p:nvPr>
        </p:nvSpPr>
        <p:spPr>
          <a:xfrm>
            <a:off x="661381" y="110812"/>
            <a:ext cx="10058400" cy="570225"/>
          </a:xfrm>
          <a:prstGeom prst="rect">
            <a:avLst/>
          </a:prstGeom>
        </p:spPr>
        <p:txBody>
          <a:bodyPr vert="horz" lIns="91440" tIns="45720" rIns="91440" bIns="45720" rtlCol="0" anchor="b">
            <a:noAutofit/>
          </a:bodyPr>
          <a:lstStyle>
            <a:lvl1pPr>
              <a:defRPr sz="2400">
                <a:solidFill>
                  <a:schemeClr val="bg2">
                    <a:lumMod val="25000"/>
                  </a:schemeClr>
                </a:solidFill>
              </a:defRPr>
            </a:lvl1pPr>
          </a:lstStyle>
          <a:p>
            <a:r>
              <a:rPr lang="en-US" dirty="0"/>
              <a:t>CLICK TO EDIT MASTER TITLE STYLE</a:t>
            </a:r>
          </a:p>
        </p:txBody>
      </p:sp>
      <p:sp>
        <p:nvSpPr>
          <p:cNvPr id="7" name="Footer Placeholder 4">
            <a:extLst>
              <a:ext uri="{FF2B5EF4-FFF2-40B4-BE49-F238E27FC236}">
                <a16:creationId xmlns:a16="http://schemas.microsoft.com/office/drawing/2014/main" id="{819F5AB0-7B2F-4321-9431-66EDFBE958DA}"/>
              </a:ext>
            </a:extLst>
          </p:cNvPr>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2"/>
                </a:solidFill>
                <a:latin typeface="Trebuchet MS" panose="020B0603020202020204" pitchFamily="34" charset="0"/>
              </a:defRPr>
            </a:lvl1pPr>
          </a:lstStyle>
          <a:p>
            <a:r>
              <a:rPr lang="en-US"/>
              <a:t>CUI//PROPIN</a:t>
            </a:r>
            <a:endParaRPr lang="en-US" dirty="0"/>
          </a:p>
        </p:txBody>
      </p:sp>
    </p:spTree>
    <p:extLst>
      <p:ext uri="{BB962C8B-B14F-4D97-AF65-F5344CB8AC3E}">
        <p14:creationId xmlns:p14="http://schemas.microsoft.com/office/powerpoint/2010/main" val="2935942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Niveau 2 et 3">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38199" y="415928"/>
            <a:ext cx="8277225" cy="514203"/>
          </a:xfrm>
        </p:spPr>
        <p:txBody>
          <a:bodyPr>
            <a:noAutofit/>
          </a:bodyPr>
          <a:lstStyle>
            <a:lvl1pPr>
              <a:defRPr sz="2200" b="0" cap="all" baseline="0">
                <a:solidFill>
                  <a:srgbClr val="0070C0"/>
                </a:solidFill>
                <a:latin typeface="Arial" panose="020B0604020202020204" pitchFamily="34" charset="0"/>
              </a:defRPr>
            </a:lvl1pPr>
          </a:lstStyle>
          <a:p>
            <a:r>
              <a:rPr lang="fr-FR" dirty="0"/>
              <a:t>ENTREZ LE TITRE</a:t>
            </a:r>
            <a:endParaRPr lang="en-US" dirty="0"/>
          </a:p>
        </p:txBody>
      </p:sp>
      <p:sp>
        <p:nvSpPr>
          <p:cNvPr id="22" name="Rectangle 21"/>
          <p:cNvSpPr/>
          <p:nvPr userDrawn="1"/>
        </p:nvSpPr>
        <p:spPr>
          <a:xfrm>
            <a:off x="9372600" y="426897"/>
            <a:ext cx="2819400" cy="548428"/>
          </a:xfrm>
          <a:prstGeom prst="rect">
            <a:avLst/>
          </a:prstGeom>
          <a:solidFill>
            <a:srgbClr val="8AB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6AB3"/>
              </a:solidFill>
              <a:latin typeface="Calibri" panose="020F0502020204030204" pitchFamily="34" charset="0"/>
            </a:endParaRPr>
          </a:p>
        </p:txBody>
      </p:sp>
      <p:sp>
        <p:nvSpPr>
          <p:cNvPr id="23" name="ZoneTexte 22"/>
          <p:cNvSpPr txBox="1"/>
          <p:nvPr userDrawn="1"/>
        </p:nvSpPr>
        <p:spPr>
          <a:xfrm>
            <a:off x="9372600" y="401029"/>
            <a:ext cx="2819400" cy="600164"/>
          </a:xfrm>
          <a:prstGeom prst="rect">
            <a:avLst/>
          </a:prstGeom>
          <a:noFill/>
        </p:spPr>
        <p:txBody>
          <a:bodyPr wrap="square" rtlCol="0" anchor="ctr">
            <a:spAutoFit/>
          </a:bodyPr>
          <a:lstStyle/>
          <a:p>
            <a:pPr lvl="0" algn="ctr"/>
            <a:endParaRPr lang="fr-FR" sz="1100" dirty="0">
              <a:solidFill>
                <a:schemeClr val="bg1"/>
              </a:solidFill>
              <a:latin typeface="Arial" panose="020B0604020202020204" pitchFamily="34" charset="0"/>
            </a:endParaRPr>
          </a:p>
          <a:p>
            <a:pPr lvl="0" algn="ctr"/>
            <a:r>
              <a:rPr lang="fr-FR" sz="1100" dirty="0">
                <a:solidFill>
                  <a:schemeClr val="bg1"/>
                </a:solidFill>
                <a:latin typeface="Arial" panose="020B0604020202020204" pitchFamily="34" charset="0"/>
              </a:rPr>
              <a:t>N E W    E N E R G I E S</a:t>
            </a:r>
          </a:p>
          <a:p>
            <a:pPr lvl="0" algn="ctr"/>
            <a:r>
              <a:rPr lang="fr-FR" sz="1100" dirty="0">
                <a:solidFill>
                  <a:schemeClr val="bg1"/>
                </a:solidFill>
                <a:latin typeface="Arial" panose="020B0604020202020204" pitchFamily="34" charset="0"/>
              </a:rPr>
              <a:t>  </a:t>
            </a:r>
            <a:endParaRPr lang="en-US" sz="1100" dirty="0">
              <a:solidFill>
                <a:schemeClr val="bg1"/>
              </a:solidFill>
              <a:latin typeface="Arial" panose="020B0604020202020204" pitchFamily="34" charset="0"/>
            </a:endParaRPr>
          </a:p>
        </p:txBody>
      </p:sp>
      <p:sp>
        <p:nvSpPr>
          <p:cNvPr id="13" name="Rectangle 12"/>
          <p:cNvSpPr/>
          <p:nvPr userDrawn="1"/>
        </p:nvSpPr>
        <p:spPr>
          <a:xfrm>
            <a:off x="650860" y="0"/>
            <a:ext cx="111140" cy="790575"/>
          </a:xfrm>
          <a:prstGeom prst="rect">
            <a:avLst/>
          </a:prstGeom>
          <a:solidFill>
            <a:srgbClr val="8AB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Espace réservé du contenu 2"/>
          <p:cNvSpPr>
            <a:spLocks noGrp="1"/>
          </p:cNvSpPr>
          <p:nvPr>
            <p:ph idx="1"/>
          </p:nvPr>
        </p:nvSpPr>
        <p:spPr>
          <a:xfrm>
            <a:off x="838200" y="1825625"/>
            <a:ext cx="10515600" cy="4351338"/>
          </a:xfrm>
        </p:spPr>
        <p:txBody>
          <a:bodyPr>
            <a:normAutofit/>
          </a:bodyPr>
          <a:lstStyle>
            <a:lvl1pPr marL="228600" indent="-228600">
              <a:buFontTx/>
              <a:buBlip>
                <a:blip r:embed="rId2"/>
              </a:buBlip>
              <a:defRPr sz="2200">
                <a:solidFill>
                  <a:srgbClr val="006AB2"/>
                </a:solidFill>
                <a:latin typeface="Calibri" panose="020F0502020204030204" pitchFamily="34" charset="0"/>
              </a:defRPr>
            </a:lvl1pPr>
            <a:lvl2pPr marL="685800" indent="-228600">
              <a:buFontTx/>
              <a:buBlip>
                <a:blip r:embed="rId2"/>
              </a:buBlip>
              <a:defRPr sz="2000">
                <a:solidFill>
                  <a:srgbClr val="006AB2"/>
                </a:solidFill>
                <a:latin typeface="Calibri" panose="020F0502020204030204" pitchFamily="34" charset="0"/>
              </a:defRPr>
            </a:lvl2pPr>
            <a:lvl3pPr marL="1143000" indent="-228600">
              <a:buFontTx/>
              <a:buBlip>
                <a:blip r:embed="rId2"/>
              </a:buBlip>
              <a:defRPr sz="1800">
                <a:solidFill>
                  <a:srgbClr val="006AB2"/>
                </a:solidFill>
                <a:latin typeface="Calibri" panose="020F0502020204030204" pitchFamily="34" charset="0"/>
              </a:defRPr>
            </a:lvl3pPr>
            <a:lvl4pPr marL="1600200" indent="-228600">
              <a:buFontTx/>
              <a:buBlip>
                <a:blip r:embed="rId2"/>
              </a:buBlip>
              <a:defRPr sz="1600">
                <a:solidFill>
                  <a:srgbClr val="006AB2"/>
                </a:solidFill>
                <a:latin typeface="Calibri" panose="020F0502020204030204" pitchFamily="34" charset="0"/>
              </a:defRPr>
            </a:lvl4pPr>
            <a:lvl5pPr marL="2057400" indent="-228600">
              <a:buFontTx/>
              <a:buBlip>
                <a:blip r:embed="rId2"/>
              </a:buBlip>
              <a:defRPr sz="1400">
                <a:solidFill>
                  <a:srgbClr val="006AB2"/>
                </a:solidFill>
                <a:latin typeface="Roboto Light" panose="020000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
        <p:nvSpPr>
          <p:cNvPr id="9" name="ZoneTexte 8"/>
          <p:cNvSpPr txBox="1"/>
          <p:nvPr userDrawn="1"/>
        </p:nvSpPr>
        <p:spPr>
          <a:xfrm>
            <a:off x="120073" y="6448529"/>
            <a:ext cx="586357" cy="338554"/>
          </a:xfrm>
          <a:prstGeom prst="rect">
            <a:avLst/>
          </a:prstGeom>
          <a:noFill/>
        </p:spPr>
        <p:txBody>
          <a:bodyPr wrap="square" rtlCol="0">
            <a:spAutoFit/>
          </a:bodyPr>
          <a:lstStyle/>
          <a:p>
            <a:fld id="{F08D8DBD-5801-4371-A777-4C8C663B653C}" type="slidenum">
              <a:rPr lang="fr-FR" sz="1600" smtClean="0">
                <a:solidFill>
                  <a:schemeClr val="bg1">
                    <a:lumMod val="50000"/>
                  </a:schemeClr>
                </a:solidFill>
                <a:latin typeface="Arial" panose="020B0604020202020204" pitchFamily="34" charset="0"/>
              </a:rPr>
              <a:t>‹#›</a:t>
            </a:fld>
            <a:endParaRPr lang="fr-FR" sz="1600" dirty="0">
              <a:solidFill>
                <a:schemeClr val="bg1">
                  <a:lumMod val="50000"/>
                </a:schemeClr>
              </a:solidFill>
              <a:latin typeface="Arial" panose="020B0604020202020204" pitchFamily="34" charset="0"/>
            </a:endParaRPr>
          </a:p>
        </p:txBody>
      </p:sp>
      <p:sp>
        <p:nvSpPr>
          <p:cNvPr id="3" name="Slide Number Placeholder 7">
            <a:extLst>
              <a:ext uri="{FF2B5EF4-FFF2-40B4-BE49-F238E27FC236}">
                <a16:creationId xmlns:a16="http://schemas.microsoft.com/office/drawing/2014/main" id="{74F67D5C-F001-A1BC-E4A1-589B2DD6ADE4}"/>
              </a:ext>
            </a:extLst>
          </p:cNvPr>
          <p:cNvSpPr>
            <a:spLocks noGrp="1"/>
          </p:cNvSpPr>
          <p:nvPr>
            <p:ph type="sldNum" sz="quarter" idx="4"/>
          </p:nvPr>
        </p:nvSpPr>
        <p:spPr>
          <a:xfrm>
            <a:off x="-77764" y="6562201"/>
            <a:ext cx="384128" cy="274637"/>
          </a:xfrm>
          <a:prstGeom prst="rect">
            <a:avLst/>
          </a:prstGeom>
        </p:spPr>
        <p:txBody>
          <a:bodyPr vert="horz" lIns="91440" tIns="45720" rIns="91440" bIns="45720" rtlCol="0" anchor="ctr"/>
          <a:lstStyle>
            <a:lvl1pPr algn="ctr">
              <a:defRPr sz="1200">
                <a:solidFill>
                  <a:srgbClr val="000000"/>
                </a:solidFill>
              </a:defRPr>
            </a:lvl1pPr>
          </a:lstStyle>
          <a:p>
            <a:fld id="{ED278EB1-C8FB-40EE-BB5A-A41569F381C6}" type="slidenum">
              <a:rPr lang="en-US" smtClean="0"/>
              <a:pPr/>
              <a:t>‹#›</a:t>
            </a:fld>
            <a:endParaRPr lang="en-US"/>
          </a:p>
        </p:txBody>
      </p:sp>
    </p:spTree>
    <p:extLst>
      <p:ext uri="{BB962C8B-B14F-4D97-AF65-F5344CB8AC3E}">
        <p14:creationId xmlns:p14="http://schemas.microsoft.com/office/powerpoint/2010/main" val="2706033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ydrocarbures_Niveau 2 et 3">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38199" y="415928"/>
            <a:ext cx="8277225" cy="514203"/>
          </a:xfrm>
        </p:spPr>
        <p:txBody>
          <a:bodyPr>
            <a:noAutofit/>
          </a:bodyPr>
          <a:lstStyle>
            <a:lvl1pPr>
              <a:defRPr sz="2200" b="0" cap="all" baseline="0">
                <a:solidFill>
                  <a:srgbClr val="0070C0"/>
                </a:solidFill>
                <a:latin typeface="Arial" panose="020B0604020202020204" pitchFamily="34" charset="0"/>
              </a:defRPr>
            </a:lvl1pPr>
          </a:lstStyle>
          <a:p>
            <a:r>
              <a:rPr lang="fr-FR" dirty="0"/>
              <a:t>ENTREZ LE TITRE</a:t>
            </a:r>
            <a:endParaRPr lang="en-US" dirty="0"/>
          </a:p>
        </p:txBody>
      </p:sp>
      <p:sp>
        <p:nvSpPr>
          <p:cNvPr id="13" name="Rectangle 12"/>
          <p:cNvSpPr/>
          <p:nvPr userDrawn="1"/>
        </p:nvSpPr>
        <p:spPr>
          <a:xfrm>
            <a:off x="650860" y="0"/>
            <a:ext cx="111140" cy="790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ZoneTexte 13"/>
          <p:cNvSpPr txBox="1"/>
          <p:nvPr userDrawn="1"/>
        </p:nvSpPr>
        <p:spPr>
          <a:xfrm>
            <a:off x="9372600" y="316391"/>
            <a:ext cx="2819400" cy="769441"/>
          </a:xfrm>
          <a:prstGeom prst="rect">
            <a:avLst/>
          </a:prstGeom>
          <a:solidFill>
            <a:schemeClr val="accent2"/>
          </a:solidFill>
        </p:spPr>
        <p:txBody>
          <a:bodyPr wrap="square" rtlCol="0" anchor="ctr">
            <a:spAutoFit/>
          </a:bodyPr>
          <a:lstStyle/>
          <a:p>
            <a:pPr lvl="0" algn="ctr"/>
            <a:endParaRPr lang="fr-FR" sz="1100" dirty="0">
              <a:solidFill>
                <a:schemeClr val="bg1"/>
              </a:solidFill>
              <a:latin typeface="Arial" panose="020B0604020202020204" pitchFamily="34" charset="0"/>
            </a:endParaRPr>
          </a:p>
          <a:p>
            <a:pPr lvl="0" algn="ctr"/>
            <a:r>
              <a:rPr lang="fr-FR" sz="1100" dirty="0">
                <a:solidFill>
                  <a:schemeClr val="bg1"/>
                </a:solidFill>
                <a:latin typeface="Arial" panose="020B0604020202020204" pitchFamily="34" charset="0"/>
              </a:rPr>
              <a:t>R</a:t>
            </a:r>
            <a:r>
              <a:rPr lang="fr-FR" sz="1100" baseline="0" dirty="0">
                <a:solidFill>
                  <a:schemeClr val="bg1"/>
                </a:solidFill>
                <a:latin typeface="Arial" panose="020B0604020202020204" pitchFamily="34" charset="0"/>
              </a:rPr>
              <a:t> E S P O N S I B L E</a:t>
            </a:r>
            <a:r>
              <a:rPr lang="fr-FR" sz="1100" dirty="0">
                <a:solidFill>
                  <a:schemeClr val="bg1"/>
                </a:solidFill>
                <a:latin typeface="Arial" panose="020B0604020202020204" pitchFamily="34" charset="0"/>
              </a:rPr>
              <a:t/>
            </a:r>
            <a:br>
              <a:rPr lang="fr-FR" sz="1100" dirty="0">
                <a:solidFill>
                  <a:schemeClr val="bg1"/>
                </a:solidFill>
                <a:latin typeface="Arial" panose="020B0604020202020204" pitchFamily="34" charset="0"/>
              </a:rPr>
            </a:br>
            <a:r>
              <a:rPr lang="fr-FR" sz="1100" dirty="0">
                <a:solidFill>
                  <a:schemeClr val="bg1"/>
                </a:solidFill>
                <a:latin typeface="Arial" panose="020B0604020202020204" pitchFamily="34" charset="0"/>
              </a:rPr>
              <a:t>O I L   A N D   G A S</a:t>
            </a:r>
          </a:p>
          <a:p>
            <a:pPr lvl="0" algn="ctr"/>
            <a:r>
              <a:rPr lang="fr-FR" sz="1100" dirty="0">
                <a:solidFill>
                  <a:schemeClr val="bg1"/>
                </a:solidFill>
                <a:latin typeface="Arial" panose="020B0604020202020204" pitchFamily="34" charset="0"/>
              </a:rPr>
              <a:t>  </a:t>
            </a:r>
            <a:endParaRPr lang="en-US" sz="1100" dirty="0">
              <a:solidFill>
                <a:schemeClr val="bg1"/>
              </a:solidFill>
              <a:latin typeface="Arial" panose="020B0604020202020204" pitchFamily="34" charset="0"/>
            </a:endParaRP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014" y="6286788"/>
            <a:ext cx="1026881" cy="440180"/>
          </a:xfrm>
          <a:prstGeom prst="rect">
            <a:avLst/>
          </a:prstGeom>
        </p:spPr>
      </p:pic>
      <p:sp>
        <p:nvSpPr>
          <p:cNvPr id="9" name="Espace réservé du contenu 2"/>
          <p:cNvSpPr>
            <a:spLocks noGrp="1"/>
          </p:cNvSpPr>
          <p:nvPr>
            <p:ph idx="1"/>
          </p:nvPr>
        </p:nvSpPr>
        <p:spPr>
          <a:xfrm>
            <a:off x="838199" y="1825625"/>
            <a:ext cx="10515601" cy="4351338"/>
          </a:xfrm>
        </p:spPr>
        <p:txBody>
          <a:bodyPr>
            <a:normAutofit/>
          </a:bodyPr>
          <a:lstStyle>
            <a:lvl1pPr marL="228600" indent="-228600">
              <a:buFontTx/>
              <a:buBlip>
                <a:blip r:embed="rId3"/>
              </a:buBlip>
              <a:defRPr sz="2200">
                <a:solidFill>
                  <a:srgbClr val="006AB2"/>
                </a:solidFill>
                <a:latin typeface="Calibri" panose="020F0502020204030204" pitchFamily="34" charset="0"/>
              </a:defRPr>
            </a:lvl1pPr>
            <a:lvl2pPr marL="685800" indent="-228600">
              <a:buFontTx/>
              <a:buBlip>
                <a:blip r:embed="rId3"/>
              </a:buBlip>
              <a:defRPr sz="2000">
                <a:solidFill>
                  <a:srgbClr val="006AB2"/>
                </a:solidFill>
                <a:latin typeface="Calibri" panose="020F0502020204030204" pitchFamily="34" charset="0"/>
              </a:defRPr>
            </a:lvl2pPr>
            <a:lvl3pPr marL="1143000" indent="-228600">
              <a:buFontTx/>
              <a:buBlip>
                <a:blip r:embed="rId3"/>
              </a:buBlip>
              <a:defRPr sz="1800">
                <a:solidFill>
                  <a:srgbClr val="006AB2"/>
                </a:solidFill>
                <a:latin typeface="Calibri" panose="020F0502020204030204" pitchFamily="34" charset="0"/>
              </a:defRPr>
            </a:lvl3pPr>
            <a:lvl4pPr marL="1600200" indent="-228600">
              <a:buFontTx/>
              <a:buBlip>
                <a:blip r:embed="rId3"/>
              </a:buBlip>
              <a:defRPr sz="1600">
                <a:solidFill>
                  <a:srgbClr val="006AB2"/>
                </a:solidFill>
                <a:latin typeface="Calibri" panose="020F0502020204030204" pitchFamily="34" charset="0"/>
              </a:defRPr>
            </a:lvl4pPr>
            <a:lvl5pPr marL="2057400" indent="-228600">
              <a:buFontTx/>
              <a:buBlip>
                <a:blip r:embed="rId3"/>
              </a:buBlip>
              <a:defRPr sz="1400">
                <a:solidFill>
                  <a:srgbClr val="006AB2"/>
                </a:solidFill>
                <a:latin typeface="Roboto Light" panose="02000000000000000000" pitchFamily="2"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
        <p:nvSpPr>
          <p:cNvPr id="3" name="Slide Number Placeholder 7">
            <a:extLst>
              <a:ext uri="{FF2B5EF4-FFF2-40B4-BE49-F238E27FC236}">
                <a16:creationId xmlns:a16="http://schemas.microsoft.com/office/drawing/2014/main" id="{5B40D456-A315-03F1-8FAC-7A5B88A17BA9}"/>
              </a:ext>
            </a:extLst>
          </p:cNvPr>
          <p:cNvSpPr>
            <a:spLocks noGrp="1"/>
          </p:cNvSpPr>
          <p:nvPr>
            <p:ph type="sldNum" sz="quarter" idx="4"/>
          </p:nvPr>
        </p:nvSpPr>
        <p:spPr>
          <a:xfrm>
            <a:off x="-77764" y="6562201"/>
            <a:ext cx="384128" cy="274637"/>
          </a:xfrm>
          <a:prstGeom prst="rect">
            <a:avLst/>
          </a:prstGeom>
        </p:spPr>
        <p:txBody>
          <a:bodyPr vert="horz" lIns="91440" tIns="45720" rIns="91440" bIns="45720" rtlCol="0" anchor="ctr"/>
          <a:lstStyle>
            <a:lvl1pPr algn="ctr">
              <a:defRPr sz="1200">
                <a:solidFill>
                  <a:srgbClr val="000000"/>
                </a:solidFill>
              </a:defRPr>
            </a:lvl1pPr>
          </a:lstStyle>
          <a:p>
            <a:fld id="{ED278EB1-C8FB-40EE-BB5A-A41569F381C6}" type="slidenum">
              <a:rPr lang="en-US" smtClean="0"/>
              <a:pPr/>
              <a:t>‹#›</a:t>
            </a:fld>
            <a:endParaRPr lang="en-US"/>
          </a:p>
        </p:txBody>
      </p:sp>
    </p:spTree>
    <p:extLst>
      <p:ext uri="{BB962C8B-B14F-4D97-AF65-F5344CB8AC3E}">
        <p14:creationId xmlns:p14="http://schemas.microsoft.com/office/powerpoint/2010/main" val="1237533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fin VF">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4559" y="5970317"/>
            <a:ext cx="1319740" cy="565717"/>
          </a:xfrm>
          <a:prstGeom prst="rect">
            <a:avLst/>
          </a:prstGeom>
        </p:spPr>
      </p:pic>
      <p:pic>
        <p:nvPicPr>
          <p:cNvPr id="7" name="Imag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26981" y="3188255"/>
            <a:ext cx="3864429" cy="916706"/>
          </a:xfrm>
          <a:prstGeom prst="rect">
            <a:avLst/>
          </a:prstGeom>
        </p:spPr>
      </p:pic>
      <p:sp>
        <p:nvSpPr>
          <p:cNvPr id="8" name="ZoneTexte 7"/>
          <p:cNvSpPr txBox="1"/>
          <p:nvPr userDrawn="1"/>
        </p:nvSpPr>
        <p:spPr>
          <a:xfrm>
            <a:off x="6949703" y="3439618"/>
            <a:ext cx="4367045" cy="430887"/>
          </a:xfrm>
          <a:prstGeom prst="rect">
            <a:avLst/>
          </a:prstGeom>
          <a:noFill/>
        </p:spPr>
        <p:txBody>
          <a:bodyPr wrap="square" rtlCol="0">
            <a:spAutoFit/>
          </a:bodyPr>
          <a:lstStyle/>
          <a:p>
            <a:r>
              <a:rPr lang="en-US" sz="2200" dirty="0">
                <a:solidFill>
                  <a:srgbClr val="006AB2"/>
                </a:solidFill>
                <a:latin typeface="Calibri" panose="020F0502020204030204" pitchFamily="34" charset="0"/>
              </a:rPr>
              <a:t>www.ifpenergiesnouvelles.fr</a:t>
            </a:r>
          </a:p>
        </p:txBody>
      </p:sp>
      <p:sp>
        <p:nvSpPr>
          <p:cNvPr id="10" name="ZoneTexte 9"/>
          <p:cNvSpPr txBox="1"/>
          <p:nvPr userDrawn="1"/>
        </p:nvSpPr>
        <p:spPr>
          <a:xfrm>
            <a:off x="6949704" y="3937540"/>
            <a:ext cx="2707959" cy="430887"/>
          </a:xfrm>
          <a:prstGeom prst="rect">
            <a:avLst/>
          </a:prstGeom>
          <a:noFill/>
        </p:spPr>
        <p:txBody>
          <a:bodyPr wrap="square" rtlCol="0">
            <a:spAutoFit/>
          </a:bodyPr>
          <a:lstStyle/>
          <a:p>
            <a:r>
              <a:rPr lang="en-US" sz="2200" dirty="0">
                <a:solidFill>
                  <a:srgbClr val="006AB2"/>
                </a:solidFill>
                <a:latin typeface="Calibri" panose="020F0502020204030204" pitchFamily="34" charset="0"/>
              </a:rPr>
              <a:t>@IFPENinnovation</a:t>
            </a:r>
          </a:p>
        </p:txBody>
      </p:sp>
      <p:pic>
        <p:nvPicPr>
          <p:cNvPr id="13" name="Imag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71231" y="4005424"/>
            <a:ext cx="264342" cy="264342"/>
          </a:xfrm>
          <a:prstGeom prst="rect">
            <a:avLst/>
          </a:prstGeom>
        </p:spPr>
      </p:pic>
      <p:pic>
        <p:nvPicPr>
          <p:cNvPr id="14" name="Imag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79699" y="3496917"/>
            <a:ext cx="272151" cy="272151"/>
          </a:xfrm>
          <a:prstGeom prst="rect">
            <a:avLst/>
          </a:prstGeom>
        </p:spPr>
      </p:pic>
      <p:sp>
        <p:nvSpPr>
          <p:cNvPr id="15" name="ZoneTexte 14"/>
          <p:cNvSpPr txBox="1"/>
          <p:nvPr userDrawn="1"/>
        </p:nvSpPr>
        <p:spPr>
          <a:xfrm>
            <a:off x="6597450" y="2871294"/>
            <a:ext cx="3317259" cy="430887"/>
          </a:xfrm>
          <a:prstGeom prst="rect">
            <a:avLst/>
          </a:prstGeom>
          <a:noFill/>
        </p:spPr>
        <p:txBody>
          <a:bodyPr wrap="square" rtlCol="0">
            <a:spAutoFit/>
          </a:bodyPr>
          <a:lstStyle/>
          <a:p>
            <a:r>
              <a:rPr lang="en-US" sz="2200" dirty="0">
                <a:solidFill>
                  <a:srgbClr val="006AB2"/>
                </a:solidFill>
                <a:latin typeface="Calibri" panose="020F0502020204030204" pitchFamily="34" charset="0"/>
              </a:rPr>
              <a:t>Retrouvez-nous sur :</a:t>
            </a:r>
          </a:p>
        </p:txBody>
      </p:sp>
      <p:cxnSp>
        <p:nvCxnSpPr>
          <p:cNvPr id="16" name="Connecteur droit 15"/>
          <p:cNvCxnSpPr/>
          <p:nvPr userDrawn="1"/>
        </p:nvCxnSpPr>
        <p:spPr>
          <a:xfrm>
            <a:off x="6094430" y="2404569"/>
            <a:ext cx="0" cy="2404497"/>
          </a:xfrm>
          <a:prstGeom prst="line">
            <a:avLst/>
          </a:prstGeom>
          <a:ln w="12700">
            <a:solidFill>
              <a:srgbClr val="006AB2"/>
            </a:solidFill>
            <a:prstDash val="sysDot"/>
          </a:ln>
        </p:spPr>
        <p:style>
          <a:lnRef idx="1">
            <a:schemeClr val="accent1"/>
          </a:lnRef>
          <a:fillRef idx="0">
            <a:schemeClr val="accent1"/>
          </a:fillRef>
          <a:effectRef idx="0">
            <a:schemeClr val="accent1"/>
          </a:effectRef>
          <a:fontRef idx="minor">
            <a:schemeClr val="tx1"/>
          </a:fontRef>
        </p:style>
      </p:cxnSp>
      <p:sp>
        <p:nvSpPr>
          <p:cNvPr id="11" name="ZoneTexte 10"/>
          <p:cNvSpPr txBox="1"/>
          <p:nvPr userDrawn="1"/>
        </p:nvSpPr>
        <p:spPr>
          <a:xfrm>
            <a:off x="120073" y="6448529"/>
            <a:ext cx="586357" cy="338554"/>
          </a:xfrm>
          <a:prstGeom prst="rect">
            <a:avLst/>
          </a:prstGeom>
          <a:noFill/>
        </p:spPr>
        <p:txBody>
          <a:bodyPr wrap="square" rtlCol="0">
            <a:spAutoFit/>
          </a:bodyPr>
          <a:lstStyle/>
          <a:p>
            <a:fld id="{F08D8DBD-5801-4371-A777-4C8C663B653C}" type="slidenum">
              <a:rPr lang="fr-FR" sz="1600" smtClean="0">
                <a:solidFill>
                  <a:schemeClr val="bg1">
                    <a:lumMod val="50000"/>
                  </a:schemeClr>
                </a:solidFill>
                <a:latin typeface="Arial" panose="020B0604020202020204" pitchFamily="34" charset="0"/>
              </a:rPr>
              <a:t>‹#›</a:t>
            </a:fld>
            <a:endParaRPr lang="fr-FR" sz="1600" dirty="0">
              <a:solidFill>
                <a:schemeClr val="bg1">
                  <a:lumMod val="50000"/>
                </a:schemeClr>
              </a:solidFill>
              <a:latin typeface="Arial" panose="020B0604020202020204" pitchFamily="34" charset="0"/>
            </a:endParaRPr>
          </a:p>
        </p:txBody>
      </p:sp>
      <p:sp>
        <p:nvSpPr>
          <p:cNvPr id="12" name="Espace réservé du pied de page 4"/>
          <p:cNvSpPr txBox="1">
            <a:spLocks/>
          </p:cNvSpPr>
          <p:nvPr userDrawn="1"/>
        </p:nvSpPr>
        <p:spPr>
          <a:xfrm>
            <a:off x="526910" y="6548985"/>
            <a:ext cx="9185815" cy="184139"/>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Roboto 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b="1" dirty="0">
                <a:solidFill>
                  <a:srgbClr val="0070C0"/>
                </a:solidFill>
                <a:latin typeface="Calibri" panose="020F0502020204030204" pitchFamily="34" charset="0"/>
              </a:rPr>
              <a:t>|   </a:t>
            </a:r>
            <a:r>
              <a:rPr lang="fr-FR" sz="800" dirty="0">
                <a:solidFill>
                  <a:srgbClr val="0070C0"/>
                </a:solidFill>
                <a:latin typeface="Calibri" panose="020F0502020204030204" pitchFamily="34" charset="0"/>
              </a:rPr>
              <a:t> </a:t>
            </a:r>
            <a:r>
              <a:rPr lang="fr-FR" sz="800" kern="1500" spc="200" baseline="0" dirty="0">
                <a:solidFill>
                  <a:srgbClr val="006AB2"/>
                </a:solidFill>
                <a:latin typeface="Calibri" panose="020F0502020204030204" pitchFamily="34" charset="0"/>
              </a:rPr>
              <a:t>© 2016 IFPEN</a:t>
            </a:r>
            <a:endParaRPr lang="en-US" sz="800" kern="1500" spc="200" baseline="0" dirty="0">
              <a:solidFill>
                <a:srgbClr val="006AB2"/>
              </a:solidFill>
              <a:latin typeface="Calibri" panose="020F0502020204030204" pitchFamily="34" charset="0"/>
            </a:endParaRPr>
          </a:p>
        </p:txBody>
      </p:sp>
    </p:spTree>
    <p:extLst>
      <p:ext uri="{BB962C8B-B14F-4D97-AF65-F5344CB8AC3E}">
        <p14:creationId xmlns:p14="http://schemas.microsoft.com/office/powerpoint/2010/main" val="383880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fin VA">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4559" y="5970317"/>
            <a:ext cx="1319740" cy="565717"/>
          </a:xfrm>
          <a:prstGeom prst="rect">
            <a:avLst/>
          </a:prstGeom>
        </p:spPr>
      </p:pic>
      <p:sp>
        <p:nvSpPr>
          <p:cNvPr id="8" name="ZoneTexte 7"/>
          <p:cNvSpPr txBox="1"/>
          <p:nvPr userDrawn="1"/>
        </p:nvSpPr>
        <p:spPr>
          <a:xfrm>
            <a:off x="6949703" y="3439618"/>
            <a:ext cx="4367045" cy="430887"/>
          </a:xfrm>
          <a:prstGeom prst="rect">
            <a:avLst/>
          </a:prstGeom>
          <a:noFill/>
        </p:spPr>
        <p:txBody>
          <a:bodyPr wrap="square" rtlCol="0">
            <a:spAutoFit/>
          </a:bodyPr>
          <a:lstStyle/>
          <a:p>
            <a:r>
              <a:rPr lang="en-US" sz="2200" dirty="0">
                <a:solidFill>
                  <a:srgbClr val="006AB2"/>
                </a:solidFill>
                <a:latin typeface="Calibri" panose="020F0502020204030204" pitchFamily="34" charset="0"/>
              </a:rPr>
              <a:t>www.ifpenergiesnouvelles.com</a:t>
            </a:r>
          </a:p>
        </p:txBody>
      </p:sp>
      <p:sp>
        <p:nvSpPr>
          <p:cNvPr id="10" name="ZoneTexte 9"/>
          <p:cNvSpPr txBox="1"/>
          <p:nvPr userDrawn="1"/>
        </p:nvSpPr>
        <p:spPr>
          <a:xfrm>
            <a:off x="6949704" y="3937540"/>
            <a:ext cx="2707959" cy="430887"/>
          </a:xfrm>
          <a:prstGeom prst="rect">
            <a:avLst/>
          </a:prstGeom>
          <a:noFill/>
        </p:spPr>
        <p:txBody>
          <a:bodyPr wrap="square" rtlCol="0">
            <a:spAutoFit/>
          </a:bodyPr>
          <a:lstStyle/>
          <a:p>
            <a:r>
              <a:rPr lang="en-US" sz="2200" dirty="0">
                <a:solidFill>
                  <a:srgbClr val="006AB2"/>
                </a:solidFill>
                <a:latin typeface="Calibri" panose="020F0502020204030204" pitchFamily="34" charset="0"/>
              </a:rPr>
              <a:t>@IFPENinnovation</a:t>
            </a: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71231" y="4005424"/>
            <a:ext cx="264342" cy="264342"/>
          </a:xfrm>
          <a:prstGeom prst="rect">
            <a:avLst/>
          </a:prstGeom>
        </p:spPr>
      </p:pic>
      <p:pic>
        <p:nvPicPr>
          <p:cNvPr id="14" name="Imag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79699" y="3496917"/>
            <a:ext cx="272151" cy="272151"/>
          </a:xfrm>
          <a:prstGeom prst="rect">
            <a:avLst/>
          </a:prstGeom>
        </p:spPr>
      </p:pic>
      <p:sp>
        <p:nvSpPr>
          <p:cNvPr id="15" name="ZoneTexte 14"/>
          <p:cNvSpPr txBox="1"/>
          <p:nvPr userDrawn="1"/>
        </p:nvSpPr>
        <p:spPr>
          <a:xfrm>
            <a:off x="6597450" y="2871294"/>
            <a:ext cx="2470349" cy="430887"/>
          </a:xfrm>
          <a:prstGeom prst="rect">
            <a:avLst/>
          </a:prstGeom>
          <a:noFill/>
        </p:spPr>
        <p:txBody>
          <a:bodyPr wrap="square" rtlCol="0">
            <a:spAutoFit/>
          </a:bodyPr>
          <a:lstStyle/>
          <a:p>
            <a:r>
              <a:rPr lang="en-US" sz="2200" dirty="0">
                <a:solidFill>
                  <a:srgbClr val="006AB2"/>
                </a:solidFill>
                <a:latin typeface="Calibri" panose="020F0502020204030204" pitchFamily="34" charset="0"/>
              </a:rPr>
              <a:t>Find us on:</a:t>
            </a:r>
          </a:p>
        </p:txBody>
      </p:sp>
      <p:cxnSp>
        <p:nvCxnSpPr>
          <p:cNvPr id="16" name="Connecteur droit 15"/>
          <p:cNvCxnSpPr/>
          <p:nvPr userDrawn="1"/>
        </p:nvCxnSpPr>
        <p:spPr>
          <a:xfrm>
            <a:off x="6094430" y="2404569"/>
            <a:ext cx="0" cy="2404497"/>
          </a:xfrm>
          <a:prstGeom prst="line">
            <a:avLst/>
          </a:prstGeom>
          <a:ln w="12700">
            <a:solidFill>
              <a:srgbClr val="006AB2"/>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60" descr="IFP_CMJN_SIGN_SEUL_UK"/>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81205" y="3256306"/>
            <a:ext cx="4059369" cy="88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p:cNvSpPr txBox="1"/>
          <p:nvPr userDrawn="1"/>
        </p:nvSpPr>
        <p:spPr>
          <a:xfrm>
            <a:off x="120073" y="6448529"/>
            <a:ext cx="586357" cy="338554"/>
          </a:xfrm>
          <a:prstGeom prst="rect">
            <a:avLst/>
          </a:prstGeom>
          <a:noFill/>
        </p:spPr>
        <p:txBody>
          <a:bodyPr wrap="square" rtlCol="0">
            <a:spAutoFit/>
          </a:bodyPr>
          <a:lstStyle/>
          <a:p>
            <a:fld id="{F08D8DBD-5801-4371-A777-4C8C663B653C}" type="slidenum">
              <a:rPr lang="fr-FR" sz="1600" smtClean="0">
                <a:solidFill>
                  <a:schemeClr val="bg1">
                    <a:lumMod val="50000"/>
                  </a:schemeClr>
                </a:solidFill>
                <a:latin typeface="Arial" panose="020B0604020202020204" pitchFamily="34" charset="0"/>
              </a:rPr>
              <a:t>‹#›</a:t>
            </a:fld>
            <a:endParaRPr lang="fr-FR" sz="1600" dirty="0">
              <a:solidFill>
                <a:schemeClr val="bg1">
                  <a:lumMod val="50000"/>
                </a:schemeClr>
              </a:solidFill>
              <a:latin typeface="Arial" panose="020B0604020202020204" pitchFamily="34" charset="0"/>
            </a:endParaRPr>
          </a:p>
        </p:txBody>
      </p:sp>
      <p:sp>
        <p:nvSpPr>
          <p:cNvPr id="17" name="Espace réservé du pied de page 4"/>
          <p:cNvSpPr txBox="1">
            <a:spLocks/>
          </p:cNvSpPr>
          <p:nvPr userDrawn="1"/>
        </p:nvSpPr>
        <p:spPr>
          <a:xfrm>
            <a:off x="526910" y="6548985"/>
            <a:ext cx="9185815" cy="184139"/>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Roboto 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b="1" dirty="0">
                <a:solidFill>
                  <a:srgbClr val="0070C0"/>
                </a:solidFill>
                <a:latin typeface="Calibri" panose="020F0502020204030204" pitchFamily="34" charset="0"/>
              </a:rPr>
              <a:t>|   </a:t>
            </a:r>
            <a:r>
              <a:rPr lang="fr-FR" sz="800" dirty="0">
                <a:solidFill>
                  <a:srgbClr val="0070C0"/>
                </a:solidFill>
                <a:latin typeface="Calibri" panose="020F0502020204030204" pitchFamily="34" charset="0"/>
              </a:rPr>
              <a:t> </a:t>
            </a:r>
            <a:r>
              <a:rPr lang="fr-FR" sz="800" kern="1500" spc="200" baseline="0" dirty="0">
                <a:solidFill>
                  <a:srgbClr val="006AB2"/>
                </a:solidFill>
                <a:latin typeface="Calibri" panose="020F0502020204030204" pitchFamily="34" charset="0"/>
              </a:rPr>
              <a:t>© 2016 IFPEN</a:t>
            </a:r>
            <a:endParaRPr lang="en-US" sz="800" kern="1500" spc="200" baseline="0" dirty="0">
              <a:solidFill>
                <a:srgbClr val="006AB2"/>
              </a:solidFill>
              <a:latin typeface="Calibri" panose="020F0502020204030204" pitchFamily="34" charset="0"/>
            </a:endParaRPr>
          </a:p>
        </p:txBody>
      </p:sp>
    </p:spTree>
    <p:extLst>
      <p:ext uri="{BB962C8B-B14F-4D97-AF65-F5344CB8AC3E}">
        <p14:creationId xmlns:p14="http://schemas.microsoft.com/office/powerpoint/2010/main" val="113913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2613" y="190500"/>
            <a:ext cx="10618397" cy="685800"/>
          </a:xfrm>
        </p:spPr>
        <p:txBody>
          <a:bodyPr/>
          <a:lstStyle>
            <a:lvl1pPr>
              <a:defRPr sz="2400"/>
            </a:lvl1pPr>
          </a:lstStyle>
          <a:p>
            <a:r>
              <a:rPr lang="en-US" dirty="0"/>
              <a:t>Click to edit Master title style</a:t>
            </a:r>
          </a:p>
        </p:txBody>
      </p:sp>
      <p:sp>
        <p:nvSpPr>
          <p:cNvPr id="3" name="Content Placeholder 2"/>
          <p:cNvSpPr>
            <a:spLocks noGrp="1"/>
          </p:cNvSpPr>
          <p:nvPr>
            <p:ph idx="1"/>
          </p:nvPr>
        </p:nvSpPr>
        <p:spPr/>
        <p:txBody>
          <a:bodyPr/>
          <a:lstStyle>
            <a:lvl1pPr marL="231769" indent="-231769">
              <a:spcBef>
                <a:spcPts val="300"/>
              </a:spcBef>
              <a:defRPr/>
            </a:lvl1pPr>
            <a:lvl2pPr marL="463539" indent="-231769">
              <a:defRPr/>
            </a:lvl2pPr>
            <a:lvl3pPr marL="682608" indent="-173034">
              <a:defRPr/>
            </a:lvl3pPr>
            <a:lvl4pPr marL="914377" indent="-173034">
              <a:defRPr/>
            </a:lvl4pPr>
            <a:lvl5pPr marL="1087411" indent="-1730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a:p>
            <a:pPr lvl="0"/>
            <a:endParaRPr lang="en-US" dirty="0"/>
          </a:p>
          <a:p>
            <a:pPr lvl="0"/>
            <a:endParaRPr lang="en-US" dirty="0"/>
          </a:p>
        </p:txBody>
      </p:sp>
      <p:sp>
        <p:nvSpPr>
          <p:cNvPr id="5" name="Slide Number Placeholder 2"/>
          <p:cNvSpPr>
            <a:spLocks noGrp="1"/>
          </p:cNvSpPr>
          <p:nvPr>
            <p:ph type="sldNum" sz="quarter" idx="10"/>
          </p:nvPr>
        </p:nvSpPr>
        <p:spPr>
          <a:xfrm>
            <a:off x="5892800" y="6629402"/>
            <a:ext cx="457200" cy="228599"/>
          </a:xfrm>
        </p:spPr>
        <p:txBody>
          <a:bodyPr/>
          <a:lstStyle>
            <a:lvl1pPr>
              <a:defRPr sz="1000"/>
            </a:lvl1pPr>
          </a:lstStyle>
          <a:p>
            <a:fld id="{E59F633D-C799-4FEB-A525-92D1F47B25DA}" type="slidenum">
              <a:rPr lang="en-US" smtClean="0"/>
              <a:pPr/>
              <a:t>‹#›</a:t>
            </a:fld>
            <a:endParaRPr lang="en-US"/>
          </a:p>
        </p:txBody>
      </p:sp>
    </p:spTree>
    <p:extLst>
      <p:ext uri="{BB962C8B-B14F-4D97-AF65-F5344CB8AC3E}">
        <p14:creationId xmlns:p14="http://schemas.microsoft.com/office/powerpoint/2010/main" val="4113195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3.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3.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3.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3.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5.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8693F4-4F3E-BF70-BDFB-B8B0829EFF6A}"/>
              </a:ext>
            </a:extLst>
          </p:cNvPr>
          <p:cNvSpPr/>
          <p:nvPr userDrawn="1"/>
        </p:nvSpPr>
        <p:spPr>
          <a:xfrm>
            <a:off x="-1" y="-2"/>
            <a:ext cx="241069" cy="6858002"/>
          </a:xfrm>
          <a:prstGeom prst="rect">
            <a:avLst/>
          </a:prstGeom>
          <a:solidFill>
            <a:srgbClr val="FF9933"/>
          </a:solidFill>
          <a:ln>
            <a:noFill/>
          </a:ln>
        </p:spPr>
        <p:txBody>
          <a:bodyPr vert="horz" wrap="square" lIns="91440" tIns="45720" rIns="91440" bIns="0" numCol="1" anchor="b"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 b="0" i="0" u="none" strike="noStrike" kern="0" cap="none" spc="0" normalizeH="0" baseline="0" noProof="0">
              <a:ln>
                <a:noFill/>
              </a:ln>
              <a:solidFill>
                <a:srgbClr val="79A838"/>
              </a:solidFill>
              <a:effectLst/>
              <a:uLnTx/>
              <a:uFillTx/>
              <a:latin typeface="Arial"/>
            </a:endParaRPr>
          </a:p>
        </p:txBody>
      </p:sp>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Espace réservé du pied de page 4"/>
          <p:cNvSpPr>
            <a:spLocks noGrp="1"/>
          </p:cNvSpPr>
          <p:nvPr>
            <p:ph type="ftr" sz="quarter" idx="3"/>
          </p:nvPr>
        </p:nvSpPr>
        <p:spPr>
          <a:xfrm>
            <a:off x="830426" y="6319028"/>
            <a:ext cx="329370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4" name="Slide Number Placeholder 7">
            <a:extLst>
              <a:ext uri="{FF2B5EF4-FFF2-40B4-BE49-F238E27FC236}">
                <a16:creationId xmlns:a16="http://schemas.microsoft.com/office/drawing/2014/main" id="{DC60385E-9F91-55F0-7DB0-8F4EE7347837}"/>
              </a:ext>
            </a:extLst>
          </p:cNvPr>
          <p:cNvSpPr>
            <a:spLocks noGrp="1"/>
          </p:cNvSpPr>
          <p:nvPr>
            <p:ph type="sldNum" sz="quarter" idx="4"/>
          </p:nvPr>
        </p:nvSpPr>
        <p:spPr>
          <a:xfrm>
            <a:off x="-77764" y="6562201"/>
            <a:ext cx="384128" cy="274637"/>
          </a:xfrm>
          <a:prstGeom prst="rect">
            <a:avLst/>
          </a:prstGeom>
        </p:spPr>
        <p:txBody>
          <a:bodyPr vert="horz" lIns="91440" tIns="45720" rIns="91440" bIns="45720" rtlCol="0" anchor="ctr"/>
          <a:lstStyle>
            <a:lvl1pPr algn="ctr">
              <a:defRPr sz="1200">
                <a:solidFill>
                  <a:srgbClr val="000000"/>
                </a:solidFill>
              </a:defRPr>
            </a:lvl1pPr>
          </a:lstStyle>
          <a:p>
            <a:fld id="{ED278EB1-C8FB-40EE-BB5A-A41569F381C6}" type="slidenum">
              <a:rPr lang="en-US" smtClean="0"/>
              <a:pPr/>
              <a:t>‹#›</a:t>
            </a:fld>
            <a:endParaRPr lang="en-US"/>
          </a:p>
        </p:txBody>
      </p:sp>
      <p:sp>
        <p:nvSpPr>
          <p:cNvPr id="6" name="ZoneTexte 5">
            <a:extLst>
              <a:ext uri="{FF2B5EF4-FFF2-40B4-BE49-F238E27FC236}">
                <a16:creationId xmlns:a16="http://schemas.microsoft.com/office/drawing/2014/main" id="{6B6CCDD1-B43D-2BD1-EAD3-B5DC872A05B3}"/>
              </a:ext>
            </a:extLst>
          </p:cNvPr>
          <p:cNvSpPr txBox="1"/>
          <p:nvPr userDrawn="1"/>
        </p:nvSpPr>
        <p:spPr>
          <a:xfrm>
            <a:off x="120073" y="6457765"/>
            <a:ext cx="586357" cy="338554"/>
          </a:xfrm>
          <a:prstGeom prst="rect">
            <a:avLst/>
          </a:prstGeom>
          <a:noFill/>
        </p:spPr>
        <p:txBody>
          <a:bodyPr wrap="square" rtlCol="0">
            <a:spAutoFit/>
          </a:bodyPr>
          <a:lstStyle/>
          <a:p>
            <a:fld id="{F08D8DBD-5801-4371-A777-4C8C663B653C}" type="slidenum">
              <a:rPr lang="fr-FR" sz="1600" smtClean="0">
                <a:solidFill>
                  <a:schemeClr val="bg1">
                    <a:lumMod val="50000"/>
                  </a:schemeClr>
                </a:solidFill>
                <a:latin typeface="Arial" panose="020B0604020202020204" pitchFamily="34" charset="0"/>
              </a:rPr>
              <a:t>‹#›</a:t>
            </a:fld>
            <a:endParaRPr lang="fr-FR" sz="16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1941171204"/>
      </p:ext>
    </p:extLst>
  </p:cSld>
  <p:clrMap bg1="lt1" tx1="dk1" bg2="lt2" tx2="dk2" accent1="accent1" accent2="accent2" accent3="accent3" accent4="accent4" accent5="accent5" accent6="accent6" hlink="hlink" folHlink="folHlink"/>
  <p:sldLayoutIdLst>
    <p:sldLayoutId id="2147483649" r:id="rId1"/>
    <p:sldLayoutId id="2147484192" r:id="rId2"/>
    <p:sldLayoutId id="2147484195" r:id="rId3"/>
    <p:sldLayoutId id="2147484213" r:id="rId4"/>
    <p:sldLayoutId id="2147484214" r:id="rId5"/>
    <p:sldLayoutId id="2147484215" r:id="rId6"/>
    <p:sldLayoutId id="2147484207" r:id="rId7"/>
    <p:sldLayoutId id="2147484209" r:id="rId8"/>
    <p:sldLayoutId id="2147484239" r:id="rId9"/>
    <p:sldLayoutId id="2147484240" r:id="rId10"/>
    <p:sldLayoutId id="2147484241" r:id="rId11"/>
    <p:sldLayoutId id="2147484242" r:id="rId12"/>
    <p:sldLayoutId id="2147484243" r:id="rId13"/>
    <p:sldLayoutId id="2147484244"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477838"/>
            <a:ext cx="11163868" cy="828948"/>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609602" y="1858435"/>
            <a:ext cx="11163868" cy="442277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Rectangle 48"/>
          <p:cNvSpPr/>
          <p:nvPr/>
        </p:nvSpPr>
        <p:spPr>
          <a:xfrm>
            <a:off x="0" y="-3"/>
            <a:ext cx="304800" cy="6858003"/>
          </a:xfrm>
          <a:prstGeom prst="rect">
            <a:avLst/>
          </a:prstGeom>
          <a:solidFill>
            <a:schemeClr val="bg2"/>
          </a:solidFill>
          <a:ln>
            <a:noFill/>
          </a:ln>
        </p:spPr>
        <p:txBody>
          <a:bodyPr vert="horz" wrap="square" lIns="121920" tIns="60960" rIns="121920" bIns="0" numCol="1" anchor="b" anchorCtr="0" compatLnSpc="1">
            <a:prstTxWarp prst="textNoShape">
              <a:avLst/>
            </a:prstTxWarp>
          </a:bodyPr>
          <a:lstStyle/>
          <a:p>
            <a:pPr lvl="0"/>
            <a:endParaRPr lang="en-US" sz="133">
              <a:solidFill>
                <a:schemeClr val="accent1"/>
              </a:solidFill>
            </a:endParaRPr>
          </a:p>
        </p:txBody>
      </p:sp>
      <p:pic>
        <p:nvPicPr>
          <p:cNvPr id="5" name="Picture 4">
            <a:extLst>
              <a:ext uri="{FF2B5EF4-FFF2-40B4-BE49-F238E27FC236}">
                <a16:creationId xmlns:a16="http://schemas.microsoft.com/office/drawing/2014/main" id="{1A961A96-98DB-4B30-B9E9-F36B50B4688D}"/>
              </a:ext>
            </a:extLst>
          </p:cNvPr>
          <p:cNvPicPr>
            <a:picLocks noChangeAspect="1"/>
          </p:cNvPicPr>
          <p:nvPr userDrawn="1"/>
        </p:nvPicPr>
        <p:blipFill>
          <a:blip r:embed="rId7"/>
          <a:stretch>
            <a:fillRect/>
          </a:stretch>
        </p:blipFill>
        <p:spPr>
          <a:xfrm>
            <a:off x="11006424" y="6326388"/>
            <a:ext cx="1154320" cy="477520"/>
          </a:xfrm>
          <a:prstGeom prst="rect">
            <a:avLst/>
          </a:prstGeom>
        </p:spPr>
      </p:pic>
      <p:sp>
        <p:nvSpPr>
          <p:cNvPr id="8" name="Slide Number Placeholder 7"/>
          <p:cNvSpPr>
            <a:spLocks noGrp="1"/>
          </p:cNvSpPr>
          <p:nvPr>
            <p:ph type="sldNum" sz="quarter" idx="4"/>
          </p:nvPr>
        </p:nvSpPr>
        <p:spPr>
          <a:xfrm>
            <a:off x="-103686" y="6422037"/>
            <a:ext cx="512171" cy="366183"/>
          </a:xfrm>
          <a:prstGeom prst="rect">
            <a:avLst/>
          </a:prstGeom>
        </p:spPr>
        <p:txBody>
          <a:bodyPr vert="horz" lIns="91440" tIns="45720" rIns="91440" bIns="45720" rtlCol="0" anchor="ctr"/>
          <a:lstStyle>
            <a:lvl1pPr algn="ctr">
              <a:defRPr sz="1600">
                <a:solidFill>
                  <a:srgbClr val="000000"/>
                </a:solidFill>
              </a:defRPr>
            </a:lvl1pPr>
          </a:lstStyle>
          <a:p>
            <a:fld id="{ED278EB1-C8FB-40EE-BB5A-A41569F381C6}" type="slidenum">
              <a:rPr lang="en-US" smtClean="0"/>
              <a:pPr/>
              <a:t>‹#›</a:t>
            </a:fld>
            <a:endParaRPr lang="en-US"/>
          </a:p>
        </p:txBody>
      </p:sp>
      <p:sp>
        <p:nvSpPr>
          <p:cNvPr id="6" name="ZoneTexte 5">
            <a:extLst>
              <a:ext uri="{FF2B5EF4-FFF2-40B4-BE49-F238E27FC236}">
                <a16:creationId xmlns:a16="http://schemas.microsoft.com/office/drawing/2014/main" id="{E2B0F578-3763-EBEA-BA0D-FF540D445A75}"/>
              </a:ext>
            </a:extLst>
          </p:cNvPr>
          <p:cNvSpPr txBox="1"/>
          <p:nvPr userDrawn="1"/>
        </p:nvSpPr>
        <p:spPr>
          <a:xfrm>
            <a:off x="120073" y="6457765"/>
            <a:ext cx="586357" cy="338554"/>
          </a:xfrm>
          <a:prstGeom prst="rect">
            <a:avLst/>
          </a:prstGeom>
          <a:noFill/>
        </p:spPr>
        <p:txBody>
          <a:bodyPr wrap="square" rtlCol="0">
            <a:spAutoFit/>
          </a:bodyPr>
          <a:lstStyle/>
          <a:p>
            <a:fld id="{F08D8DBD-5801-4371-A777-4C8C663B653C}" type="slidenum">
              <a:rPr lang="fr-FR" sz="1600" smtClean="0">
                <a:solidFill>
                  <a:schemeClr val="bg1">
                    <a:lumMod val="50000"/>
                  </a:schemeClr>
                </a:solidFill>
                <a:latin typeface="Arial" panose="020B0604020202020204" pitchFamily="34" charset="0"/>
              </a:rPr>
              <a:t>‹#›</a:t>
            </a:fld>
            <a:endParaRPr lang="fr-FR" sz="16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3117131216"/>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09585" rtl="0" eaLnBrk="1" latinLnBrk="0" hangingPunct="1">
        <a:lnSpc>
          <a:spcPct val="95000"/>
        </a:lnSpc>
        <a:spcBef>
          <a:spcPct val="0"/>
        </a:spcBef>
        <a:buNone/>
        <a:defRPr sz="3733" b="1" i="0" kern="1200" cap="all" baseline="0">
          <a:solidFill>
            <a:schemeClr val="tx1">
              <a:lumMod val="50000"/>
            </a:schemeClr>
          </a:solidFill>
          <a:latin typeface="+mj-lt"/>
          <a:ea typeface="+mj-ea"/>
          <a:cs typeface="+mj-cs"/>
        </a:defRPr>
      </a:lvl1pPr>
    </p:titleStyle>
    <p:body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60">
          <p15:clr>
            <a:srgbClr val="F26B43"/>
          </p15:clr>
        </p15:guide>
        <p15:guide id="2" pos="2880">
          <p15:clr>
            <a:srgbClr val="F26B43"/>
          </p15:clr>
        </p15:guide>
        <p15:guide id="3" orient="horz" pos="3156">
          <p15:clr>
            <a:srgbClr val="F26B43"/>
          </p15:clr>
        </p15:guide>
        <p15:guide id="4" orient="horz" pos="3132">
          <p15:clr>
            <a:srgbClr val="F26B43"/>
          </p15:clr>
        </p15:guide>
        <p15:guide id="5" pos="2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477838"/>
            <a:ext cx="11163868" cy="828948"/>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609602" y="1858435"/>
            <a:ext cx="11163868" cy="442277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Rectangle 48"/>
          <p:cNvSpPr/>
          <p:nvPr/>
        </p:nvSpPr>
        <p:spPr>
          <a:xfrm>
            <a:off x="0" y="-3"/>
            <a:ext cx="304800" cy="6858003"/>
          </a:xfrm>
          <a:prstGeom prst="rect">
            <a:avLst/>
          </a:prstGeom>
          <a:solidFill>
            <a:schemeClr val="bg2"/>
          </a:solidFill>
          <a:ln>
            <a:noFill/>
          </a:ln>
        </p:spPr>
        <p:txBody>
          <a:bodyPr vert="horz" wrap="square" lIns="121920" tIns="60960" rIns="121920" bIns="0" numCol="1" anchor="b" anchorCtr="0" compatLnSpc="1">
            <a:prstTxWarp prst="textNoShape">
              <a:avLst/>
            </a:prstTxWarp>
          </a:bodyPr>
          <a:lstStyle/>
          <a:p>
            <a:pPr lvl="0"/>
            <a:endParaRPr lang="en-US" sz="133">
              <a:solidFill>
                <a:schemeClr val="accent1"/>
              </a:solidFill>
            </a:endParaRPr>
          </a:p>
        </p:txBody>
      </p:sp>
      <p:pic>
        <p:nvPicPr>
          <p:cNvPr id="5" name="Picture 4">
            <a:extLst>
              <a:ext uri="{FF2B5EF4-FFF2-40B4-BE49-F238E27FC236}">
                <a16:creationId xmlns:a16="http://schemas.microsoft.com/office/drawing/2014/main" id="{1A961A96-98DB-4B30-B9E9-F36B50B4688D}"/>
              </a:ext>
            </a:extLst>
          </p:cNvPr>
          <p:cNvPicPr>
            <a:picLocks noChangeAspect="1"/>
          </p:cNvPicPr>
          <p:nvPr userDrawn="1"/>
        </p:nvPicPr>
        <p:blipFill>
          <a:blip r:embed="rId16"/>
          <a:stretch>
            <a:fillRect/>
          </a:stretch>
        </p:blipFill>
        <p:spPr>
          <a:xfrm>
            <a:off x="11006424" y="6326388"/>
            <a:ext cx="1154320" cy="477520"/>
          </a:xfrm>
          <a:prstGeom prst="rect">
            <a:avLst/>
          </a:prstGeom>
        </p:spPr>
      </p:pic>
      <p:sp>
        <p:nvSpPr>
          <p:cNvPr id="6" name="Slide Number Placeholder 5"/>
          <p:cNvSpPr>
            <a:spLocks noGrp="1"/>
          </p:cNvSpPr>
          <p:nvPr>
            <p:ph type="sldNum" sz="quarter" idx="4"/>
          </p:nvPr>
        </p:nvSpPr>
        <p:spPr>
          <a:xfrm>
            <a:off x="-152400" y="6473709"/>
            <a:ext cx="609600" cy="182880"/>
          </a:xfrm>
          <a:prstGeom prst="rect">
            <a:avLst/>
          </a:prstGeom>
        </p:spPr>
        <p:txBody>
          <a:bodyPr vert="horz" lIns="0" tIns="45720" rIns="0" bIns="0" rtlCol="0" anchor="b"/>
          <a:lstStyle>
            <a:lvl1pPr algn="ctr">
              <a:defRPr sz="1333">
                <a:solidFill>
                  <a:schemeClr val="tx1">
                    <a:lumMod val="50000"/>
                  </a:schemeClr>
                </a:solidFill>
              </a:defRPr>
            </a:lvl1p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1573135792"/>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 id="2147484259"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09585" rtl="0" eaLnBrk="1" latinLnBrk="0" hangingPunct="1">
        <a:lnSpc>
          <a:spcPct val="95000"/>
        </a:lnSpc>
        <a:spcBef>
          <a:spcPct val="0"/>
        </a:spcBef>
        <a:buNone/>
        <a:defRPr sz="3733" b="1" i="0" kern="1200" cap="all" baseline="0">
          <a:solidFill>
            <a:schemeClr val="tx1">
              <a:lumMod val="50000"/>
            </a:schemeClr>
          </a:solidFill>
          <a:latin typeface="+mj-lt"/>
          <a:ea typeface="+mj-ea"/>
          <a:cs typeface="+mj-cs"/>
        </a:defRPr>
      </a:lvl1pPr>
    </p:titleStyle>
    <p:body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60">
          <p15:clr>
            <a:srgbClr val="F26B43"/>
          </p15:clr>
        </p15:guide>
        <p15:guide id="2" pos="2880">
          <p15:clr>
            <a:srgbClr val="F26B43"/>
          </p15:clr>
        </p15:guide>
        <p15:guide id="3" orient="horz" pos="3156">
          <p15:clr>
            <a:srgbClr val="F26B43"/>
          </p15:clr>
        </p15:guide>
        <p15:guide id="4" orient="horz" pos="3132">
          <p15:clr>
            <a:srgbClr val="F26B43"/>
          </p15:clr>
        </p15:guide>
        <p15:guide id="5" pos="2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477838"/>
            <a:ext cx="11163868" cy="828948"/>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609602" y="1858435"/>
            <a:ext cx="11163868" cy="442277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Rectangle 48"/>
          <p:cNvSpPr/>
          <p:nvPr/>
        </p:nvSpPr>
        <p:spPr>
          <a:xfrm>
            <a:off x="0" y="-3"/>
            <a:ext cx="304800" cy="6858003"/>
          </a:xfrm>
          <a:prstGeom prst="rect">
            <a:avLst/>
          </a:prstGeom>
          <a:solidFill>
            <a:schemeClr val="bg2"/>
          </a:solidFill>
          <a:ln>
            <a:noFill/>
          </a:ln>
        </p:spPr>
        <p:txBody>
          <a:bodyPr vert="horz" wrap="square" lIns="121920" tIns="60960" rIns="121920" bIns="0" numCol="1" anchor="b" anchorCtr="0" compatLnSpc="1">
            <a:prstTxWarp prst="textNoShape">
              <a:avLst/>
            </a:prstTxWarp>
          </a:bodyPr>
          <a:lstStyle/>
          <a:p>
            <a:pPr lvl="0"/>
            <a:endParaRPr lang="en-US" sz="133">
              <a:solidFill>
                <a:schemeClr val="accent1"/>
              </a:solidFill>
            </a:endParaRPr>
          </a:p>
        </p:txBody>
      </p:sp>
      <p:pic>
        <p:nvPicPr>
          <p:cNvPr id="5" name="Picture 4">
            <a:extLst>
              <a:ext uri="{FF2B5EF4-FFF2-40B4-BE49-F238E27FC236}">
                <a16:creationId xmlns:a16="http://schemas.microsoft.com/office/drawing/2014/main" id="{1A961A96-98DB-4B30-B9E9-F36B50B4688D}"/>
              </a:ext>
            </a:extLst>
          </p:cNvPr>
          <p:cNvPicPr>
            <a:picLocks noChangeAspect="1"/>
          </p:cNvPicPr>
          <p:nvPr userDrawn="1"/>
        </p:nvPicPr>
        <p:blipFill>
          <a:blip r:embed="rId12"/>
          <a:stretch>
            <a:fillRect/>
          </a:stretch>
        </p:blipFill>
        <p:spPr>
          <a:xfrm>
            <a:off x="11006424" y="6326388"/>
            <a:ext cx="1154320" cy="477520"/>
          </a:xfrm>
          <a:prstGeom prst="rect">
            <a:avLst/>
          </a:prstGeom>
        </p:spPr>
      </p:pic>
      <p:sp>
        <p:nvSpPr>
          <p:cNvPr id="8" name="Slide Number Placeholder 7"/>
          <p:cNvSpPr>
            <a:spLocks noGrp="1"/>
          </p:cNvSpPr>
          <p:nvPr>
            <p:ph type="sldNum" sz="quarter" idx="4"/>
          </p:nvPr>
        </p:nvSpPr>
        <p:spPr>
          <a:xfrm>
            <a:off x="-103686" y="6422037"/>
            <a:ext cx="512171" cy="366183"/>
          </a:xfrm>
          <a:prstGeom prst="rect">
            <a:avLst/>
          </a:prstGeom>
        </p:spPr>
        <p:txBody>
          <a:bodyPr vert="horz" lIns="91440" tIns="45720" rIns="91440" bIns="45720" rtlCol="0" anchor="ctr"/>
          <a:lstStyle>
            <a:lvl1pPr algn="ctr">
              <a:defRPr sz="1600">
                <a:solidFill>
                  <a:srgbClr val="000000"/>
                </a:solidFill>
              </a:defRPr>
            </a:lvl1pPr>
          </a:lstStyle>
          <a:p>
            <a:fld id="{ED278EB1-C8FB-40EE-BB5A-A41569F381C6}" type="slidenum">
              <a:rPr lang="en-US" smtClean="0"/>
              <a:pPr/>
              <a:t>‹#›</a:t>
            </a:fld>
            <a:endParaRPr lang="en-US"/>
          </a:p>
        </p:txBody>
      </p:sp>
      <p:sp>
        <p:nvSpPr>
          <p:cNvPr id="6" name="ZoneTexte 5">
            <a:extLst>
              <a:ext uri="{FF2B5EF4-FFF2-40B4-BE49-F238E27FC236}">
                <a16:creationId xmlns:a16="http://schemas.microsoft.com/office/drawing/2014/main" id="{E2B0F578-3763-EBEA-BA0D-FF540D445A75}"/>
              </a:ext>
            </a:extLst>
          </p:cNvPr>
          <p:cNvSpPr txBox="1"/>
          <p:nvPr userDrawn="1"/>
        </p:nvSpPr>
        <p:spPr>
          <a:xfrm>
            <a:off x="120073" y="6457765"/>
            <a:ext cx="586357" cy="338554"/>
          </a:xfrm>
          <a:prstGeom prst="rect">
            <a:avLst/>
          </a:prstGeom>
          <a:noFill/>
        </p:spPr>
        <p:txBody>
          <a:bodyPr wrap="square" rtlCol="0">
            <a:spAutoFit/>
          </a:bodyPr>
          <a:lstStyle/>
          <a:p>
            <a:fld id="{F08D8DBD-5801-4371-A777-4C8C663B653C}" type="slidenum">
              <a:rPr lang="fr-FR" sz="1600" smtClean="0">
                <a:solidFill>
                  <a:schemeClr val="bg1">
                    <a:lumMod val="50000"/>
                  </a:schemeClr>
                </a:solidFill>
                <a:latin typeface="Arial" panose="020B0604020202020204" pitchFamily="34" charset="0"/>
              </a:rPr>
              <a:t>‹#›</a:t>
            </a:fld>
            <a:endParaRPr lang="fr-FR" sz="16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1082083636"/>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09585" rtl="0" eaLnBrk="1" latinLnBrk="0" hangingPunct="1">
        <a:lnSpc>
          <a:spcPct val="95000"/>
        </a:lnSpc>
        <a:spcBef>
          <a:spcPct val="0"/>
        </a:spcBef>
        <a:buNone/>
        <a:defRPr sz="3733" b="1" i="0" kern="1200" cap="all" baseline="0">
          <a:solidFill>
            <a:schemeClr val="tx1">
              <a:lumMod val="50000"/>
            </a:schemeClr>
          </a:solidFill>
          <a:latin typeface="+mj-lt"/>
          <a:ea typeface="+mj-ea"/>
          <a:cs typeface="+mj-cs"/>
        </a:defRPr>
      </a:lvl1pPr>
    </p:titleStyle>
    <p:body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60">
          <p15:clr>
            <a:srgbClr val="F26B43"/>
          </p15:clr>
        </p15:guide>
        <p15:guide id="2" pos="2880">
          <p15:clr>
            <a:srgbClr val="F26B43"/>
          </p15:clr>
        </p15:guide>
        <p15:guide id="3" orient="horz" pos="3156">
          <p15:clr>
            <a:srgbClr val="F26B43"/>
          </p15:clr>
        </p15:guide>
        <p15:guide id="4" orient="horz" pos="3132">
          <p15:clr>
            <a:srgbClr val="F26B43"/>
          </p15:clr>
        </p15:guide>
        <p15:guide id="5" pos="21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477838"/>
            <a:ext cx="11163868" cy="828948"/>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609602" y="1858435"/>
            <a:ext cx="11163868" cy="442277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Rectangle 48"/>
          <p:cNvSpPr/>
          <p:nvPr/>
        </p:nvSpPr>
        <p:spPr>
          <a:xfrm>
            <a:off x="0" y="-3"/>
            <a:ext cx="304800" cy="6858003"/>
          </a:xfrm>
          <a:prstGeom prst="rect">
            <a:avLst/>
          </a:prstGeom>
          <a:solidFill>
            <a:schemeClr val="bg2"/>
          </a:solidFill>
          <a:ln>
            <a:noFill/>
          </a:ln>
        </p:spPr>
        <p:txBody>
          <a:bodyPr vert="horz" wrap="square" lIns="121920" tIns="60960" rIns="121920" bIns="0" numCol="1" anchor="b" anchorCtr="0" compatLnSpc="1">
            <a:prstTxWarp prst="textNoShape">
              <a:avLst/>
            </a:prstTxWarp>
          </a:bodyPr>
          <a:lstStyle/>
          <a:p>
            <a:pPr lvl="0"/>
            <a:endParaRPr lang="en-US" sz="133">
              <a:solidFill>
                <a:schemeClr val="accent1"/>
              </a:solidFill>
            </a:endParaRPr>
          </a:p>
        </p:txBody>
      </p:sp>
      <p:pic>
        <p:nvPicPr>
          <p:cNvPr id="5" name="Picture 4">
            <a:extLst>
              <a:ext uri="{FF2B5EF4-FFF2-40B4-BE49-F238E27FC236}">
                <a16:creationId xmlns:a16="http://schemas.microsoft.com/office/drawing/2014/main" id="{1A961A96-98DB-4B30-B9E9-F36B50B4688D}"/>
              </a:ext>
            </a:extLst>
          </p:cNvPr>
          <p:cNvPicPr>
            <a:picLocks noChangeAspect="1"/>
          </p:cNvPicPr>
          <p:nvPr userDrawn="1"/>
        </p:nvPicPr>
        <p:blipFill>
          <a:blip r:embed="rId7"/>
          <a:stretch>
            <a:fillRect/>
          </a:stretch>
        </p:blipFill>
        <p:spPr>
          <a:xfrm>
            <a:off x="11006424" y="6326388"/>
            <a:ext cx="1154320" cy="477520"/>
          </a:xfrm>
          <a:prstGeom prst="rect">
            <a:avLst/>
          </a:prstGeom>
        </p:spPr>
      </p:pic>
      <p:sp>
        <p:nvSpPr>
          <p:cNvPr id="8" name="Slide Number Placeholder 7"/>
          <p:cNvSpPr>
            <a:spLocks noGrp="1"/>
          </p:cNvSpPr>
          <p:nvPr>
            <p:ph type="sldNum" sz="quarter" idx="4"/>
          </p:nvPr>
        </p:nvSpPr>
        <p:spPr>
          <a:xfrm>
            <a:off x="-103686" y="6422037"/>
            <a:ext cx="512171" cy="366183"/>
          </a:xfrm>
          <a:prstGeom prst="rect">
            <a:avLst/>
          </a:prstGeom>
        </p:spPr>
        <p:txBody>
          <a:bodyPr vert="horz" lIns="91440" tIns="45720" rIns="91440" bIns="45720" rtlCol="0" anchor="ctr"/>
          <a:lstStyle>
            <a:lvl1pPr algn="ctr">
              <a:defRPr sz="1600">
                <a:solidFill>
                  <a:srgbClr val="000000"/>
                </a:solidFill>
              </a:defRPr>
            </a:lvl1pPr>
          </a:lstStyle>
          <a:p>
            <a:fld id="{ED278EB1-C8FB-40EE-BB5A-A41569F381C6}" type="slidenum">
              <a:rPr lang="en-US" smtClean="0"/>
              <a:pPr/>
              <a:t>‹#›</a:t>
            </a:fld>
            <a:endParaRPr lang="en-US"/>
          </a:p>
        </p:txBody>
      </p:sp>
    </p:spTree>
    <p:extLst>
      <p:ext uri="{BB962C8B-B14F-4D97-AF65-F5344CB8AC3E}">
        <p14:creationId xmlns:p14="http://schemas.microsoft.com/office/powerpoint/2010/main" val="3441462526"/>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09585" rtl="0" eaLnBrk="1" latinLnBrk="0" hangingPunct="1">
        <a:lnSpc>
          <a:spcPct val="95000"/>
        </a:lnSpc>
        <a:spcBef>
          <a:spcPct val="0"/>
        </a:spcBef>
        <a:buNone/>
        <a:defRPr sz="3733" b="1" i="0" kern="1200" cap="all" baseline="0">
          <a:solidFill>
            <a:schemeClr val="tx1">
              <a:lumMod val="50000"/>
            </a:schemeClr>
          </a:solidFill>
          <a:latin typeface="+mj-lt"/>
          <a:ea typeface="+mj-ea"/>
          <a:cs typeface="+mj-cs"/>
        </a:defRPr>
      </a:lvl1pPr>
    </p:titleStyle>
    <p:body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60">
          <p15:clr>
            <a:srgbClr val="F26B43"/>
          </p15:clr>
        </p15:guide>
        <p15:guide id="2" pos="2880">
          <p15:clr>
            <a:srgbClr val="F26B43"/>
          </p15:clr>
        </p15:guide>
        <p15:guide id="3" orient="horz" pos="3156">
          <p15:clr>
            <a:srgbClr val="F26B43"/>
          </p15:clr>
        </p15:guide>
        <p15:guide id="4" orient="horz" pos="3132">
          <p15:clr>
            <a:srgbClr val="F26B43"/>
          </p15:clr>
        </p15:guide>
        <p15:guide id="5" pos="2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eg"/></Relationships>
</file>

<file path=ppt/slides/_rels/slide10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47.tif"/><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hyperlink" Target="https://doi.org/10.3390/batteries9060309" TargetMode="External"/><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55.jp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tif"/><Relationship Id="rId2" Type="http://schemas.openxmlformats.org/officeDocument/2006/relationships/image" Target="../media/image56.emf"/><Relationship Id="rId1" Type="http://schemas.openxmlformats.org/officeDocument/2006/relationships/slideLayout" Target="../slideLayouts/slideLayout9.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8.tiff"/></Relationships>
</file>

<file path=ppt/slides/_rels/slide1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55.jp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61.emf"/></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emf"/></Relationships>
</file>

<file path=ppt/slides/_rels/slide2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67.emf"/><Relationship Id="rId4" Type="http://schemas.openxmlformats.org/officeDocument/2006/relationships/image" Target="../media/image66.emf"/></Relationships>
</file>

<file path=ppt/slides/_rels/slide2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9.emf"/></Relationships>
</file>

<file path=ppt/slides/_rels/slide2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71.emf"/></Relationships>
</file>

<file path=ppt/slides/_rels/slide2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9.xml"/><Relationship Id="rId4" Type="http://schemas.openxmlformats.org/officeDocument/2006/relationships/image" Target="../media/image57.tif"/></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79.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1.xm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39.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chart" Target="../charts/chart6.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90.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sciencedirect.com/science/article/pii/S2352152X2403874X"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62.png"/><Relationship Id="rId7" Type="http://schemas.openxmlformats.org/officeDocument/2006/relationships/image" Target="../media/image103.tiff"/><Relationship Id="rId2" Type="http://schemas.openxmlformats.org/officeDocument/2006/relationships/image" Target="../media/image99.png"/><Relationship Id="rId1" Type="http://schemas.openxmlformats.org/officeDocument/2006/relationships/slideLayout" Target="../slideLayouts/slideLayout3.xml"/><Relationship Id="rId6" Type="http://schemas.openxmlformats.org/officeDocument/2006/relationships/image" Target="../media/image102.tiff"/><Relationship Id="rId5" Type="http://schemas.openxmlformats.org/officeDocument/2006/relationships/image" Target="../media/image101.png"/><Relationship Id="rId4" Type="http://schemas.openxmlformats.org/officeDocument/2006/relationships/image" Target="../media/image100.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5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6.png"/><Relationship Id="rId7" Type="http://schemas.openxmlformats.org/officeDocument/2006/relationships/image" Target="../media/image108.png"/><Relationship Id="rId2" Type="http://schemas.openxmlformats.org/officeDocument/2006/relationships/image" Target="../media/image105.png"/><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107.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8" Type="http://schemas.openxmlformats.org/officeDocument/2006/relationships/image" Target="../media/image111.png"/><Relationship Id="rId3" Type="http://schemas.microsoft.com/office/2007/relationships/media" Target="../media/media3.mp4"/><Relationship Id="rId7" Type="http://schemas.openxmlformats.org/officeDocument/2006/relationships/image" Target="../media/image110.em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9.xml"/><Relationship Id="rId11" Type="http://schemas.openxmlformats.org/officeDocument/2006/relationships/hyperlink" Target="https://www.sciencedirect.com/science/article/pii/S2352152X2403874X" TargetMode="External"/><Relationship Id="rId5" Type="http://schemas.openxmlformats.org/officeDocument/2006/relationships/slideLayout" Target="../slideLayouts/slideLayout4.xml"/><Relationship Id="rId10" Type="http://schemas.openxmlformats.org/officeDocument/2006/relationships/image" Target="../media/image113.png"/><Relationship Id="rId4" Type="http://schemas.openxmlformats.org/officeDocument/2006/relationships/video" Target="../media/media3.mp4"/><Relationship Id="rId9" Type="http://schemas.openxmlformats.org/officeDocument/2006/relationships/image" Target="../media/image112.png"/></Relationships>
</file>

<file path=ppt/slides/_rels/slide5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5.png"/><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670.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9.png"/><Relationship Id="rId4" Type="http://schemas.openxmlformats.org/officeDocument/2006/relationships/image" Target="../media/image118.png"/></Relationships>
</file>

<file path=ppt/slides/_rels/slide55.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20.emf"/></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22.png"/><Relationship Id="rId4" Type="http://schemas.openxmlformats.org/officeDocument/2006/relationships/image" Target="../media/image121.png"/></Relationships>
</file>

<file path=ppt/slides/_rels/slide5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24.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6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xml"/><Relationship Id="rId5" Type="http://schemas.openxmlformats.org/officeDocument/2006/relationships/image" Target="../media/image136.png"/><Relationship Id="rId4" Type="http://schemas.openxmlformats.org/officeDocument/2006/relationships/image" Target="../media/image135.png"/></Relationships>
</file>

<file path=ppt/slides/_rels/slide65.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56.emf"/><Relationship Id="rId7" Type="http://schemas.openxmlformats.org/officeDocument/2006/relationships/image" Target="../media/image140.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42.png"/><Relationship Id="rId1" Type="http://schemas.openxmlformats.org/officeDocument/2006/relationships/slideLayout" Target="../slideLayouts/slideLayout12.xml"/><Relationship Id="rId4" Type="http://schemas.openxmlformats.org/officeDocument/2006/relationships/image" Target="../media/image143.png"/></Relationships>
</file>

<file path=ppt/slides/_rels/slide67.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6.emf"/><Relationship Id="rId1" Type="http://schemas.openxmlformats.org/officeDocument/2006/relationships/slideLayout" Target="../slideLayouts/slideLayout12.xml"/><Relationship Id="rId4" Type="http://schemas.openxmlformats.org/officeDocument/2006/relationships/image" Target="../media/image145.png"/></Relationships>
</file>

<file path=ppt/slides/_rels/slide6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7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4.xml"/></Relationships>
</file>

<file path=ppt/slides/_rels/slide72.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4.xml"/></Relationships>
</file>

<file path=ppt/slides/_rels/slide75.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159.png"/></Relationships>
</file>

<file path=ppt/slides/_rels/slide7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xml"/><Relationship Id="rId4" Type="http://schemas.openxmlformats.org/officeDocument/2006/relationships/image" Target="../media/image165.png"/></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s://doi.org/10.1016/j.apenergy.2022.120119" TargetMode="Externa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sciencedirect.com/science/article/pii/S2352152X2403874X" TargetMode="External"/><Relationship Id="rId1" Type="http://schemas.openxmlformats.org/officeDocument/2006/relationships/slideLayout" Target="../slideLayouts/slideLayout3.xml"/><Relationship Id="rId6" Type="http://schemas.openxmlformats.org/officeDocument/2006/relationships/image" Target="../media/image170.jpeg"/><Relationship Id="rId5" Type="http://schemas.openxmlformats.org/officeDocument/2006/relationships/image" Target="../media/image161.jpeg"/><Relationship Id="rId4" Type="http://schemas.openxmlformats.org/officeDocument/2006/relationships/image" Target="../media/image169.png"/></Relationships>
</file>

<file path=ppt/slides/_rels/slide8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xml"/><Relationship Id="rId4" Type="http://schemas.openxmlformats.org/officeDocument/2006/relationships/image" Target="../media/image173.png"/></Relationships>
</file>

<file path=ppt/slides/_rels/slide8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8.png"/></Relationships>
</file>

<file path=ppt/slides/_rels/slide9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9.xml"/><Relationship Id="rId5" Type="http://schemas.openxmlformats.org/officeDocument/2006/relationships/image" Target="../media/image181.png"/><Relationship Id="rId4" Type="http://schemas.openxmlformats.org/officeDocument/2006/relationships/image" Target="../media/image18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837A0B7-399C-5881-A01A-5C715335D762}"/>
              </a:ext>
            </a:extLst>
          </p:cNvPr>
          <p:cNvPicPr>
            <a:picLocks noChangeAspect="1"/>
          </p:cNvPicPr>
          <p:nvPr/>
        </p:nvPicPr>
        <p:blipFill>
          <a:blip r:embed="rId3"/>
          <a:stretch>
            <a:fillRect/>
          </a:stretch>
        </p:blipFill>
        <p:spPr>
          <a:xfrm>
            <a:off x="8520929" y="1671131"/>
            <a:ext cx="3654293" cy="3672655"/>
          </a:xfrm>
          <a:prstGeom prst="rect">
            <a:avLst/>
          </a:prstGeom>
        </p:spPr>
      </p:pic>
      <p:sp>
        <p:nvSpPr>
          <p:cNvPr id="2" name="Text Placeholder 1"/>
          <p:cNvSpPr>
            <a:spLocks noGrp="1"/>
          </p:cNvSpPr>
          <p:nvPr>
            <p:ph type="body" sz="quarter" idx="27"/>
          </p:nvPr>
        </p:nvSpPr>
        <p:spPr>
          <a:xfrm>
            <a:off x="625061" y="906934"/>
            <a:ext cx="7580467" cy="406205"/>
          </a:xfrm>
        </p:spPr>
        <p:txBody>
          <a:bodyPr>
            <a:normAutofit/>
          </a:bodyPr>
          <a:lstStyle/>
          <a:p>
            <a:r>
              <a:rPr lang="en-US" noProof="0" dirty="0"/>
              <a:t>ECN 10 workshop </a:t>
            </a:r>
          </a:p>
        </p:txBody>
      </p:sp>
      <p:sp>
        <p:nvSpPr>
          <p:cNvPr id="4" name="Title 3"/>
          <p:cNvSpPr>
            <a:spLocks noGrp="1"/>
          </p:cNvSpPr>
          <p:nvPr>
            <p:ph type="title"/>
          </p:nvPr>
        </p:nvSpPr>
        <p:spPr>
          <a:xfrm>
            <a:off x="2" y="1671131"/>
            <a:ext cx="8537703" cy="3672655"/>
          </a:xfrm>
        </p:spPr>
        <p:txBody>
          <a:bodyPr/>
          <a:lstStyle/>
          <a:p>
            <a:pPr>
              <a:tabLst>
                <a:tab pos="2633068" algn="l"/>
              </a:tabLst>
            </a:pPr>
            <a:r>
              <a:rPr lang="en-US" noProof="0" dirty="0">
                <a:effectLst/>
                <a:latin typeface="Calibri" panose="020F0502020204030204" pitchFamily="34" charset="0"/>
                <a:ea typeface="Times New Roman" panose="02020603050405020304" pitchFamily="18" charset="0"/>
              </a:rPr>
              <a:t>Li-ion Battery thermal runaway</a:t>
            </a:r>
            <a:br>
              <a:rPr lang="en-US" noProof="0" dirty="0">
                <a:effectLst/>
                <a:latin typeface="Calibri" panose="020F0502020204030204" pitchFamily="34" charset="0"/>
                <a:ea typeface="Times New Roman" panose="02020603050405020304" pitchFamily="18" charset="0"/>
              </a:rPr>
            </a:br>
            <a:r>
              <a:rPr lang="en-US" noProof="0" dirty="0">
                <a:effectLst/>
                <a:latin typeface="Calibri" panose="020F0502020204030204" pitchFamily="34" charset="0"/>
                <a:ea typeface="Times New Roman" panose="02020603050405020304" pitchFamily="18" charset="0"/>
              </a:rPr>
              <a:t>ECN topic</a:t>
            </a:r>
            <a:r>
              <a:rPr lang="en-US" i="1" cap="none" noProof="0" dirty="0"/>
              <a:t/>
            </a:r>
            <a:br>
              <a:rPr lang="en-US" i="1" cap="none" noProof="0" dirty="0"/>
            </a:br>
            <a:endParaRPr lang="en-US" noProof="0" dirty="0"/>
          </a:p>
        </p:txBody>
      </p:sp>
      <p:sp>
        <p:nvSpPr>
          <p:cNvPr id="5" name="Text Placeholder 4"/>
          <p:cNvSpPr>
            <a:spLocks noGrp="1"/>
          </p:cNvSpPr>
          <p:nvPr>
            <p:ph type="body" sz="quarter" idx="12"/>
          </p:nvPr>
        </p:nvSpPr>
        <p:spPr>
          <a:xfrm>
            <a:off x="-2" y="1689100"/>
            <a:ext cx="319619" cy="3654686"/>
          </a:xfrm>
        </p:spPr>
        <p:txBody>
          <a:bodyPr/>
          <a:lstStyle/>
          <a:p>
            <a:endParaRPr lang="en-US" noProof="0" dirty="0"/>
          </a:p>
        </p:txBody>
      </p:sp>
      <p:sp>
        <p:nvSpPr>
          <p:cNvPr id="6" name="Text Placeholder 5"/>
          <p:cNvSpPr>
            <a:spLocks noGrp="1"/>
          </p:cNvSpPr>
          <p:nvPr>
            <p:ph type="body" sz="quarter" idx="17"/>
          </p:nvPr>
        </p:nvSpPr>
        <p:spPr>
          <a:xfrm>
            <a:off x="626535" y="4582947"/>
            <a:ext cx="3590495" cy="2146100"/>
          </a:xfrm>
        </p:spPr>
        <p:txBody>
          <a:bodyPr/>
          <a:lstStyle/>
          <a:p>
            <a:r>
              <a:rPr lang="en-US" noProof="0" dirty="0"/>
              <a:t>Michele BARDI 	 (IFPEN)</a:t>
            </a:r>
          </a:p>
          <a:p>
            <a:r>
              <a:rPr lang="en-US" noProof="0" dirty="0"/>
              <a:t>Lyle Pickett	(Sandia)</a:t>
            </a:r>
          </a:p>
          <a:p>
            <a:endParaRPr lang="en-US" noProof="0" dirty="0"/>
          </a:p>
        </p:txBody>
      </p:sp>
      <p:sp>
        <p:nvSpPr>
          <p:cNvPr id="9" name="Text Placeholder 8"/>
          <p:cNvSpPr>
            <a:spLocks noGrp="1"/>
          </p:cNvSpPr>
          <p:nvPr>
            <p:ph type="body" sz="quarter" idx="22"/>
          </p:nvPr>
        </p:nvSpPr>
        <p:spPr/>
        <p:txBody>
          <a:bodyPr/>
          <a:lstStyle/>
          <a:p>
            <a:endParaRPr lang="en-US" noProof="0" dirty="0"/>
          </a:p>
        </p:txBody>
      </p:sp>
      <p:sp>
        <p:nvSpPr>
          <p:cNvPr id="10" name="Text Placeholder 9"/>
          <p:cNvSpPr>
            <a:spLocks noGrp="1"/>
          </p:cNvSpPr>
          <p:nvPr>
            <p:ph type="body" sz="quarter" idx="25"/>
          </p:nvPr>
        </p:nvSpPr>
        <p:spPr/>
        <p:txBody>
          <a:bodyPr/>
          <a:lstStyle/>
          <a:p>
            <a:endParaRPr lang="en-US" noProof="0" dirty="0"/>
          </a:p>
        </p:txBody>
      </p:sp>
      <p:sp>
        <p:nvSpPr>
          <p:cNvPr id="11" name="Text Placeholder 10"/>
          <p:cNvSpPr>
            <a:spLocks noGrp="1"/>
          </p:cNvSpPr>
          <p:nvPr>
            <p:ph type="body" sz="quarter" idx="26"/>
          </p:nvPr>
        </p:nvSpPr>
        <p:spPr/>
        <p:txBody>
          <a:bodyPr/>
          <a:lstStyle/>
          <a:p>
            <a:endParaRPr lang="en-US" noProof="0" dirty="0"/>
          </a:p>
        </p:txBody>
      </p:sp>
      <p:sp>
        <p:nvSpPr>
          <p:cNvPr id="15" name="Espace réservé du texte 14">
            <a:extLst>
              <a:ext uri="{FF2B5EF4-FFF2-40B4-BE49-F238E27FC236}">
                <a16:creationId xmlns:a16="http://schemas.microsoft.com/office/drawing/2014/main" id="{A1D7DA2D-8845-4390-A861-DAFA9CBD3ED0}"/>
              </a:ext>
            </a:extLst>
          </p:cNvPr>
          <p:cNvSpPr>
            <a:spLocks noGrp="1"/>
          </p:cNvSpPr>
          <p:nvPr>
            <p:ph type="body" sz="quarter" idx="21"/>
          </p:nvPr>
        </p:nvSpPr>
        <p:spPr/>
        <p:txBody>
          <a:bodyPr/>
          <a:lstStyle/>
          <a:p>
            <a:endParaRPr lang="en-US" noProof="0" dirty="0"/>
          </a:p>
        </p:txBody>
      </p:sp>
      <p:sp>
        <p:nvSpPr>
          <p:cNvPr id="17" name="Espace réservé du texte 16">
            <a:extLst>
              <a:ext uri="{FF2B5EF4-FFF2-40B4-BE49-F238E27FC236}">
                <a16:creationId xmlns:a16="http://schemas.microsoft.com/office/drawing/2014/main" id="{32A36F05-4B2D-49CB-9A58-E042F9487D73}"/>
              </a:ext>
            </a:extLst>
          </p:cNvPr>
          <p:cNvSpPr>
            <a:spLocks noGrp="1"/>
          </p:cNvSpPr>
          <p:nvPr>
            <p:ph type="body" sz="quarter" idx="19"/>
          </p:nvPr>
        </p:nvSpPr>
        <p:spPr>
          <a:xfrm>
            <a:off x="620940" y="1160781"/>
            <a:ext cx="7859323" cy="515411"/>
          </a:xfrm>
        </p:spPr>
        <p:txBody>
          <a:bodyPr/>
          <a:lstStyle/>
          <a:p>
            <a:r>
              <a:rPr lang="en-US" noProof="0" dirty="0"/>
              <a:t>December 15</a:t>
            </a:r>
            <a:r>
              <a:rPr lang="en-US" baseline="30000" noProof="0" dirty="0"/>
              <a:t>th</a:t>
            </a:r>
            <a:r>
              <a:rPr lang="en-US" noProof="0" dirty="0"/>
              <a:t> 2025, Chiba</a:t>
            </a:r>
          </a:p>
        </p:txBody>
      </p:sp>
      <p:pic>
        <p:nvPicPr>
          <p:cNvPr id="8" name="Image 7" descr="Une image contenant nourriture, Poisson en tranches, sushi, saumon&#10;&#10;Le contenu généré par l’IA peut être incorrect.">
            <a:extLst>
              <a:ext uri="{FF2B5EF4-FFF2-40B4-BE49-F238E27FC236}">
                <a16:creationId xmlns:a16="http://schemas.microsoft.com/office/drawing/2014/main" id="{474CD2D9-99D9-4EC8-96C9-FD490CA74ABD}"/>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backgroundRemoval t="9804" b="89916" l="3241" r="94213">
                        <a14:foregroundMark x1="7407" y1="37255" x2="7407" y2="37255"/>
                        <a14:foregroundMark x1="3241" y1="40616" x2="3241" y2="40616"/>
                        <a14:foregroundMark x1="87500" y1="67507" x2="87500" y2="67507"/>
                        <a14:foregroundMark x1="94213" y1="75350" x2="94213" y2="75350"/>
                        <a14:backgroundMark x1="41898" y1="14006" x2="59954" y2="18207"/>
                        <a14:backgroundMark x1="59954" y1="18207" x2="73380" y2="28571"/>
                        <a14:backgroundMark x1="73380" y1="28571" x2="80787" y2="31373"/>
                      </a14:backgroundRemoval>
                    </a14:imgEffect>
                    <a14:imgEffect>
                      <a14:brightnessContrast bright="20000" contrast="20000"/>
                    </a14:imgEffect>
                  </a14:imgLayer>
                </a14:imgProps>
              </a:ext>
            </a:extLst>
          </a:blip>
          <a:stretch>
            <a:fillRect/>
          </a:stretch>
        </p:blipFill>
        <p:spPr>
          <a:xfrm rot="19995677">
            <a:off x="8641535" y="1113668"/>
            <a:ext cx="3292125" cy="2720576"/>
          </a:xfrm>
          <a:prstGeom prst="rect">
            <a:avLst/>
          </a:prstGeom>
        </p:spPr>
      </p:pic>
    </p:spTree>
    <p:extLst>
      <p:ext uri="{BB962C8B-B14F-4D97-AF65-F5344CB8AC3E}">
        <p14:creationId xmlns:p14="http://schemas.microsoft.com/office/powerpoint/2010/main" val="1506512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2D6F70-FCC5-FB5D-DC6F-079F8B336586}"/>
              </a:ext>
            </a:extLst>
          </p:cNvPr>
          <p:cNvSpPr>
            <a:spLocks noGrp="1"/>
          </p:cNvSpPr>
          <p:nvPr>
            <p:ph type="title"/>
          </p:nvPr>
        </p:nvSpPr>
        <p:spPr/>
        <p:txBody>
          <a:bodyPr/>
          <a:lstStyle/>
          <a:p>
            <a:r>
              <a:rPr lang="en-US" noProof="0" dirty="0"/>
              <a:t>Experimental approaches</a:t>
            </a:r>
          </a:p>
        </p:txBody>
      </p:sp>
      <p:sp>
        <p:nvSpPr>
          <p:cNvPr id="3" name="Espace réservé du contenu 2">
            <a:extLst>
              <a:ext uri="{FF2B5EF4-FFF2-40B4-BE49-F238E27FC236}">
                <a16:creationId xmlns:a16="http://schemas.microsoft.com/office/drawing/2014/main" id="{30F1D5B8-85EC-8E9A-288C-C59CBDB564F3}"/>
              </a:ext>
            </a:extLst>
          </p:cNvPr>
          <p:cNvSpPr>
            <a:spLocks noGrp="1"/>
          </p:cNvSpPr>
          <p:nvPr>
            <p:ph idx="1"/>
          </p:nvPr>
        </p:nvSpPr>
        <p:spPr>
          <a:xfrm>
            <a:off x="352819" y="1642883"/>
            <a:ext cx="11000981" cy="4534080"/>
          </a:xfrm>
        </p:spPr>
        <p:txBody>
          <a:bodyPr/>
          <a:lstStyle/>
          <a:p>
            <a:r>
              <a:rPr lang="en-US" noProof="0" dirty="0"/>
              <a:t>Complementary database from last workshop on LGM50LT thermal runaway</a:t>
            </a:r>
          </a:p>
          <a:p>
            <a:pPr lvl="1"/>
            <a:r>
              <a:rPr lang="en-US" noProof="0" dirty="0"/>
              <a:t>Three different thermal abuse tests using the same heating ramp</a:t>
            </a:r>
          </a:p>
          <a:p>
            <a:endParaRPr lang="en-US" noProof="0" dirty="0"/>
          </a:p>
        </p:txBody>
      </p:sp>
      <p:grpSp>
        <p:nvGrpSpPr>
          <p:cNvPr id="4" name="Groupe 3">
            <a:extLst>
              <a:ext uri="{FF2B5EF4-FFF2-40B4-BE49-F238E27FC236}">
                <a16:creationId xmlns:a16="http://schemas.microsoft.com/office/drawing/2014/main" id="{F8FEE037-E130-8AAF-667A-313FCC9D108A}"/>
              </a:ext>
            </a:extLst>
          </p:cNvPr>
          <p:cNvGrpSpPr/>
          <p:nvPr/>
        </p:nvGrpSpPr>
        <p:grpSpPr>
          <a:xfrm>
            <a:off x="352819" y="3034421"/>
            <a:ext cx="3958852" cy="2180696"/>
            <a:chOff x="2222542" y="1066238"/>
            <a:chExt cx="8605906" cy="4740481"/>
          </a:xfrm>
        </p:grpSpPr>
        <p:pic>
          <p:nvPicPr>
            <p:cNvPr id="5" name="Image 4" descr="Une image contenant vieux, sale, désordonné, engin&#10;&#10;Description générée automatiquement">
              <a:extLst>
                <a:ext uri="{FF2B5EF4-FFF2-40B4-BE49-F238E27FC236}">
                  <a16:creationId xmlns:a16="http://schemas.microsoft.com/office/drawing/2014/main" id="{3224211A-81C3-5620-9DEB-E2162F425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2542" y="1066238"/>
              <a:ext cx="6300699" cy="4725524"/>
            </a:xfrm>
            <a:prstGeom prst="rect">
              <a:avLst/>
            </a:prstGeom>
          </p:spPr>
        </p:pic>
        <p:cxnSp>
          <p:nvCxnSpPr>
            <p:cNvPr id="6" name="Connecteur droit avec flèche 5">
              <a:extLst>
                <a:ext uri="{FF2B5EF4-FFF2-40B4-BE49-F238E27FC236}">
                  <a16:creationId xmlns:a16="http://schemas.microsoft.com/office/drawing/2014/main" id="{78C4099A-BFB0-BBD5-FABF-43E74301EBB1}"/>
                </a:ext>
              </a:extLst>
            </p:cNvPr>
            <p:cNvCxnSpPr>
              <a:cxnSpLocks/>
              <a:endCxn id="8" idx="5"/>
            </p:cNvCxnSpPr>
            <p:nvPr/>
          </p:nvCxnSpPr>
          <p:spPr>
            <a:xfrm flipH="1" flipV="1">
              <a:off x="7525255" y="4131470"/>
              <a:ext cx="1129424" cy="690027"/>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pic>
          <p:nvPicPr>
            <p:cNvPr id="7" name="Image 6">
              <a:extLst>
                <a:ext uri="{FF2B5EF4-FFF2-40B4-BE49-F238E27FC236}">
                  <a16:creationId xmlns:a16="http://schemas.microsoft.com/office/drawing/2014/main" id="{E97A1CAD-70F0-AC4F-67A7-DE8EC754C00C}"/>
                </a:ext>
              </a:extLst>
            </p:cNvPr>
            <p:cNvPicPr>
              <a:picLocks noChangeAspect="1"/>
            </p:cNvPicPr>
            <p:nvPr/>
          </p:nvPicPr>
          <p:blipFill rotWithShape="1">
            <a:blip r:embed="rId3"/>
            <a:srcRect l="4516"/>
            <a:stretch/>
          </p:blipFill>
          <p:spPr>
            <a:xfrm>
              <a:off x="8685755" y="4131470"/>
              <a:ext cx="2142693" cy="1675249"/>
            </a:xfrm>
            <a:prstGeom prst="ellipse">
              <a:avLst/>
            </a:prstGeom>
            <a:ln w="28575"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Ellipse 7">
              <a:extLst>
                <a:ext uri="{FF2B5EF4-FFF2-40B4-BE49-F238E27FC236}">
                  <a16:creationId xmlns:a16="http://schemas.microsoft.com/office/drawing/2014/main" id="{F8700AE7-AA49-0EA8-B8A9-961A332434F8}"/>
                </a:ext>
              </a:extLst>
            </p:cNvPr>
            <p:cNvSpPr/>
            <p:nvPr/>
          </p:nvSpPr>
          <p:spPr>
            <a:xfrm>
              <a:off x="6771646" y="3101689"/>
              <a:ext cx="882908" cy="120646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a:p>
              <a:pPr algn="ctr"/>
              <a:endParaRPr lang="en-US" noProof="0" dirty="0"/>
            </a:p>
            <a:p>
              <a:pPr algn="ctr"/>
              <a:endParaRPr lang="en-US" noProof="0" dirty="0"/>
            </a:p>
            <a:p>
              <a:pPr algn="ctr"/>
              <a:endParaRPr lang="en-US" noProof="0" dirty="0"/>
            </a:p>
            <a:p>
              <a:pPr algn="ctr"/>
              <a:endParaRPr lang="en-US" noProof="0" dirty="0"/>
            </a:p>
            <a:p>
              <a:pPr algn="ctr"/>
              <a:endParaRPr lang="en-US" noProof="0" dirty="0"/>
            </a:p>
            <a:p>
              <a:pPr algn="ctr"/>
              <a:endParaRPr lang="en-US" noProof="0" dirty="0"/>
            </a:p>
            <a:p>
              <a:pPr algn="ctr"/>
              <a:endParaRPr lang="en-US" noProof="0" dirty="0"/>
            </a:p>
            <a:p>
              <a:pPr algn="ctr"/>
              <a:endParaRPr lang="en-US" noProof="0" dirty="0"/>
            </a:p>
            <a:p>
              <a:pPr algn="ctr"/>
              <a:endParaRPr lang="en-US" noProof="0" dirty="0"/>
            </a:p>
          </p:txBody>
        </p:sp>
      </p:grpSp>
      <p:sp>
        <p:nvSpPr>
          <p:cNvPr id="9" name="ZoneTexte 8">
            <a:extLst>
              <a:ext uri="{FF2B5EF4-FFF2-40B4-BE49-F238E27FC236}">
                <a16:creationId xmlns:a16="http://schemas.microsoft.com/office/drawing/2014/main" id="{3C56CADB-E5EE-9AC3-0932-B64BFBB635B8}"/>
              </a:ext>
            </a:extLst>
          </p:cNvPr>
          <p:cNvSpPr txBox="1"/>
          <p:nvPr/>
        </p:nvSpPr>
        <p:spPr>
          <a:xfrm>
            <a:off x="262701" y="5313718"/>
            <a:ext cx="2789225" cy="646331"/>
          </a:xfrm>
          <a:prstGeom prst="rect">
            <a:avLst/>
          </a:prstGeom>
          <a:noFill/>
        </p:spPr>
        <p:txBody>
          <a:bodyPr wrap="none" rtlCol="0">
            <a:spAutoFit/>
          </a:bodyPr>
          <a:lstStyle/>
          <a:p>
            <a:r>
              <a:rPr lang="en-US" noProof="0" dirty="0"/>
              <a:t>IFPEN : Semi closed volume</a:t>
            </a:r>
          </a:p>
          <a:p>
            <a:r>
              <a:rPr lang="en-US" noProof="0" dirty="0"/>
              <a:t>Air convection heat transfer</a:t>
            </a:r>
          </a:p>
        </p:txBody>
      </p:sp>
      <p:sp>
        <p:nvSpPr>
          <p:cNvPr id="10" name="ZoneTexte 9">
            <a:extLst>
              <a:ext uri="{FF2B5EF4-FFF2-40B4-BE49-F238E27FC236}">
                <a16:creationId xmlns:a16="http://schemas.microsoft.com/office/drawing/2014/main" id="{A8E30578-3E7E-450B-2D4B-B94CF16FE73C}"/>
              </a:ext>
            </a:extLst>
          </p:cNvPr>
          <p:cNvSpPr txBox="1"/>
          <p:nvPr/>
        </p:nvSpPr>
        <p:spPr>
          <a:xfrm>
            <a:off x="4311671" y="5359884"/>
            <a:ext cx="3838223" cy="1200329"/>
          </a:xfrm>
          <a:prstGeom prst="rect">
            <a:avLst/>
          </a:prstGeom>
          <a:noFill/>
        </p:spPr>
        <p:txBody>
          <a:bodyPr wrap="square" rtlCol="0">
            <a:spAutoFit/>
          </a:bodyPr>
          <a:lstStyle/>
          <a:p>
            <a:r>
              <a:rPr lang="en-US" noProof="0" dirty="0"/>
              <a:t>CMT : Adapted ARC</a:t>
            </a:r>
          </a:p>
          <a:p>
            <a:r>
              <a:rPr lang="en-US" noProof="0" dirty="0"/>
              <a:t>Electrical heater in contact with BC</a:t>
            </a:r>
          </a:p>
          <a:p>
            <a:r>
              <a:rPr lang="en-US" noProof="0" dirty="0"/>
              <a:t>ARC heater in « Exothermic mode » to keep ambient air at skin temperature</a:t>
            </a:r>
          </a:p>
        </p:txBody>
      </p:sp>
      <p:pic>
        <p:nvPicPr>
          <p:cNvPr id="11" name="Image 10" descr="Une image contenant boisson gazeuse, bouteille, boisson, tasse&#10;&#10;Description générée automatiquement">
            <a:extLst>
              <a:ext uri="{FF2B5EF4-FFF2-40B4-BE49-F238E27FC236}">
                <a16:creationId xmlns:a16="http://schemas.microsoft.com/office/drawing/2014/main" id="{3709EB22-C721-2F81-6EEF-C4895141D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6430" y="3027817"/>
            <a:ext cx="1458762" cy="2298655"/>
          </a:xfrm>
          <a:prstGeom prst="rect">
            <a:avLst/>
          </a:prstGeom>
        </p:spPr>
      </p:pic>
      <p:pic>
        <p:nvPicPr>
          <p:cNvPr id="12" name="Picture 10">
            <a:extLst>
              <a:ext uri="{FF2B5EF4-FFF2-40B4-BE49-F238E27FC236}">
                <a16:creationId xmlns:a16="http://schemas.microsoft.com/office/drawing/2014/main" id="{0B7F692E-5FC7-E89E-0490-A67E72067E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4658" y="2989555"/>
            <a:ext cx="1961830" cy="2324162"/>
          </a:xfrm>
          <a:prstGeom prst="rect">
            <a:avLst/>
          </a:prstGeom>
        </p:spPr>
      </p:pic>
      <p:sp>
        <p:nvSpPr>
          <p:cNvPr id="13" name="ZoneTexte 12">
            <a:extLst>
              <a:ext uri="{FF2B5EF4-FFF2-40B4-BE49-F238E27FC236}">
                <a16:creationId xmlns:a16="http://schemas.microsoft.com/office/drawing/2014/main" id="{1A5CD1F1-06CD-CD0D-A7F1-C10B0EDE86A9}"/>
              </a:ext>
            </a:extLst>
          </p:cNvPr>
          <p:cNvSpPr txBox="1"/>
          <p:nvPr/>
        </p:nvSpPr>
        <p:spPr>
          <a:xfrm>
            <a:off x="8479478" y="5313717"/>
            <a:ext cx="3712522" cy="923330"/>
          </a:xfrm>
          <a:prstGeom prst="rect">
            <a:avLst/>
          </a:prstGeom>
          <a:noFill/>
        </p:spPr>
        <p:txBody>
          <a:bodyPr wrap="square" rtlCol="0">
            <a:spAutoFit/>
          </a:bodyPr>
          <a:lstStyle/>
          <a:p>
            <a:r>
              <a:rPr lang="en-US" noProof="0" dirty="0"/>
              <a:t>Sandia : Homogeneous contact heater</a:t>
            </a:r>
          </a:p>
          <a:p>
            <a:r>
              <a:rPr lang="en-US" noProof="0" dirty="0"/>
              <a:t>Multipoint skin temperature mapping</a:t>
            </a:r>
          </a:p>
        </p:txBody>
      </p:sp>
    </p:spTree>
    <p:extLst>
      <p:ext uri="{BB962C8B-B14F-4D97-AF65-F5344CB8AC3E}">
        <p14:creationId xmlns:p14="http://schemas.microsoft.com/office/powerpoint/2010/main" val="22754796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1B098-E6A0-CBCB-B08A-E2537A079F4A}"/>
              </a:ext>
            </a:extLst>
          </p:cNvPr>
          <p:cNvSpPr>
            <a:spLocks noGrp="1"/>
          </p:cNvSpPr>
          <p:nvPr>
            <p:ph type="title"/>
          </p:nvPr>
        </p:nvSpPr>
        <p:spPr/>
        <p:txBody>
          <a:bodyPr/>
          <a:lstStyle/>
          <a:p>
            <a:r>
              <a:rPr lang="en-US" noProof="0" dirty="0"/>
              <a:t>Gas generation measurement </a:t>
            </a:r>
          </a:p>
        </p:txBody>
      </p:sp>
      <p:sp>
        <p:nvSpPr>
          <p:cNvPr id="3" name="Espace réservé du contenu 2">
            <a:extLst>
              <a:ext uri="{FF2B5EF4-FFF2-40B4-BE49-F238E27FC236}">
                <a16:creationId xmlns:a16="http://schemas.microsoft.com/office/drawing/2014/main" id="{BBDEADB0-150F-DD34-5DCB-0C09452C217F}"/>
              </a:ext>
            </a:extLst>
          </p:cNvPr>
          <p:cNvSpPr>
            <a:spLocks noGrp="1"/>
          </p:cNvSpPr>
          <p:nvPr>
            <p:ph idx="1"/>
          </p:nvPr>
        </p:nvSpPr>
        <p:spPr/>
        <p:txBody>
          <a:bodyPr/>
          <a:lstStyle/>
          <a:p>
            <a:r>
              <a:rPr lang="en-US" noProof="0" dirty="0"/>
              <a:t>Present the problem of vented gas quantification</a:t>
            </a:r>
          </a:p>
          <a:p>
            <a:pPr lvl="1"/>
            <a:r>
              <a:rPr lang="en-US" noProof="0" dirty="0"/>
              <a:t>Results from the </a:t>
            </a:r>
            <a:r>
              <a:rPr lang="en-US" noProof="0" dirty="0" err="1"/>
              <a:t>litterature</a:t>
            </a:r>
            <a:endParaRPr lang="en-US" noProof="0" dirty="0"/>
          </a:p>
          <a:p>
            <a:pPr lvl="2"/>
            <a:r>
              <a:rPr lang="en-US" noProof="0" dirty="0"/>
              <a:t>Vented mass </a:t>
            </a:r>
            <a:r>
              <a:rPr lang="en-US" noProof="0" dirty="0" err="1"/>
              <a:t>mass</a:t>
            </a:r>
            <a:r>
              <a:rPr lang="en-US" noProof="0" dirty="0"/>
              <a:t> measurement (IFPEN)</a:t>
            </a:r>
          </a:p>
          <a:p>
            <a:pPr lvl="2"/>
            <a:r>
              <a:rPr lang="en-US" noProof="0" dirty="0"/>
              <a:t>Garcia et al</a:t>
            </a:r>
          </a:p>
          <a:p>
            <a:pPr lvl="2"/>
            <a:r>
              <a:rPr lang="en-US" noProof="0" dirty="0"/>
              <a:t>Abbott.. Others?</a:t>
            </a:r>
          </a:p>
        </p:txBody>
      </p:sp>
      <p:pic>
        <p:nvPicPr>
          <p:cNvPr id="4" name="Image 3">
            <a:extLst>
              <a:ext uri="{FF2B5EF4-FFF2-40B4-BE49-F238E27FC236}">
                <a16:creationId xmlns:a16="http://schemas.microsoft.com/office/drawing/2014/main" id="{63FCE986-915E-B2E5-4BE6-27B762A57ADA}"/>
              </a:ext>
            </a:extLst>
          </p:cNvPr>
          <p:cNvPicPr>
            <a:picLocks noChangeAspect="1"/>
          </p:cNvPicPr>
          <p:nvPr/>
        </p:nvPicPr>
        <p:blipFill>
          <a:blip r:embed="rId2"/>
          <a:srcRect l="52865"/>
          <a:stretch>
            <a:fillRect/>
          </a:stretch>
        </p:blipFill>
        <p:spPr>
          <a:xfrm>
            <a:off x="8478981" y="2153723"/>
            <a:ext cx="2149957" cy="3695142"/>
          </a:xfrm>
          <a:prstGeom prst="rect">
            <a:avLst/>
          </a:prstGeom>
        </p:spPr>
      </p:pic>
    </p:spTree>
    <p:extLst>
      <p:ext uri="{BB962C8B-B14F-4D97-AF65-F5344CB8AC3E}">
        <p14:creationId xmlns:p14="http://schemas.microsoft.com/office/powerpoint/2010/main" val="1159828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0019F8-BFBB-F458-B48C-C81D87EF0E8D}"/>
              </a:ext>
            </a:extLst>
          </p:cNvPr>
          <p:cNvSpPr>
            <a:spLocks noGrp="1"/>
          </p:cNvSpPr>
          <p:nvPr>
            <p:ph type="title"/>
          </p:nvPr>
        </p:nvSpPr>
        <p:spPr/>
        <p:txBody>
          <a:bodyPr/>
          <a:lstStyle/>
          <a:p>
            <a:r>
              <a:rPr lang="en-US" noProof="0" dirty="0"/>
              <a:t>Reference Case Definition</a:t>
            </a:r>
          </a:p>
        </p:txBody>
      </p:sp>
      <p:sp>
        <p:nvSpPr>
          <p:cNvPr id="3" name="Espace réservé du contenu 2">
            <a:extLst>
              <a:ext uri="{FF2B5EF4-FFF2-40B4-BE49-F238E27FC236}">
                <a16:creationId xmlns:a16="http://schemas.microsoft.com/office/drawing/2014/main" id="{1624CEFF-865E-68D0-061C-A6F1F4B8C417}"/>
              </a:ext>
            </a:extLst>
          </p:cNvPr>
          <p:cNvSpPr>
            <a:spLocks noGrp="1"/>
          </p:cNvSpPr>
          <p:nvPr>
            <p:ph idx="1"/>
          </p:nvPr>
        </p:nvSpPr>
        <p:spPr>
          <a:xfrm>
            <a:off x="563855" y="994351"/>
            <a:ext cx="6143005" cy="5255977"/>
          </a:xfrm>
        </p:spPr>
        <p:txBody>
          <a:bodyPr>
            <a:normAutofit fontScale="92500" lnSpcReduction="10000"/>
          </a:bodyPr>
          <a:lstStyle/>
          <a:p>
            <a:r>
              <a:rPr lang="en-US" sz="2000" noProof="0" dirty="0"/>
              <a:t>What do we learn from last workshop?</a:t>
            </a:r>
          </a:p>
          <a:p>
            <a:pPr lvl="1"/>
            <a:r>
              <a:rPr lang="en-US" sz="1800" noProof="0" dirty="0"/>
              <a:t>The same abuse protocol was applied in different facilities</a:t>
            </a:r>
          </a:p>
          <a:p>
            <a:pPr lvl="1"/>
            <a:r>
              <a:rPr lang="en-US" sz="1800" noProof="0" dirty="0"/>
              <a:t>Results are consistent in different facilities in terms of critical temperatures</a:t>
            </a:r>
          </a:p>
          <a:p>
            <a:pPr lvl="1"/>
            <a:r>
              <a:rPr lang="en-US" sz="1800" noProof="0" dirty="0"/>
              <a:t>The repeatability and reproducibility of the results  is obtained</a:t>
            </a:r>
          </a:p>
          <a:p>
            <a:pPr lvl="2"/>
            <a:r>
              <a:rPr lang="en-US" sz="1600" noProof="0" dirty="0"/>
              <a:t>The highest dispersion is observed for TR temperature </a:t>
            </a:r>
          </a:p>
          <a:p>
            <a:pPr lvl="2"/>
            <a:r>
              <a:rPr lang="en-US" sz="1600" noProof="0" dirty="0"/>
              <a:t>For “conduction cases” a higher “slow” T increase before TR is observed  </a:t>
            </a:r>
          </a:p>
          <a:p>
            <a:pPr lvl="2"/>
            <a:endParaRPr lang="en-US" sz="1600" noProof="0" dirty="0"/>
          </a:p>
          <a:p>
            <a:pPr lvl="2"/>
            <a:endParaRPr lang="en-US" sz="1600" noProof="0" dirty="0"/>
          </a:p>
          <a:p>
            <a:pPr lvl="2"/>
            <a:endParaRPr lang="en-US" sz="1600" noProof="0" dirty="0"/>
          </a:p>
          <a:p>
            <a:pPr lvl="2"/>
            <a:endParaRPr lang="en-US" sz="1600" noProof="0" dirty="0"/>
          </a:p>
          <a:p>
            <a:pPr lvl="2"/>
            <a:endParaRPr lang="en-US" sz="1600" dirty="0"/>
          </a:p>
          <a:p>
            <a:pPr lvl="2"/>
            <a:endParaRPr lang="en-US" sz="1600" noProof="0" dirty="0"/>
          </a:p>
          <a:p>
            <a:pPr lvl="1"/>
            <a:r>
              <a:rPr lang="en-US" sz="1800" dirty="0"/>
              <a:t>We can work together also in this subject!</a:t>
            </a:r>
          </a:p>
          <a:p>
            <a:pPr lvl="1"/>
            <a:r>
              <a:rPr lang="en-US" sz="1800" dirty="0"/>
              <a:t>The protocol makes sense</a:t>
            </a:r>
          </a:p>
          <a:p>
            <a:pPr lvl="1"/>
            <a:r>
              <a:rPr lang="en-US" sz="1800" dirty="0"/>
              <a:t>Results are consistent, and differences needs to be understood</a:t>
            </a:r>
          </a:p>
          <a:p>
            <a:pPr marL="457200" lvl="1" indent="0">
              <a:buNone/>
            </a:pPr>
            <a:r>
              <a:rPr lang="en-US" sz="1800" noProof="0" dirty="0"/>
              <a:t>	</a:t>
            </a:r>
          </a:p>
        </p:txBody>
      </p:sp>
      <p:pic>
        <p:nvPicPr>
          <p:cNvPr id="4" name="Espace réservé du contenu 4">
            <a:extLst>
              <a:ext uri="{FF2B5EF4-FFF2-40B4-BE49-F238E27FC236}">
                <a16:creationId xmlns:a16="http://schemas.microsoft.com/office/drawing/2014/main" id="{3995497E-B5F1-E8D0-FD31-9CA9B50A0F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0268" y="195010"/>
            <a:ext cx="4848651" cy="3636903"/>
          </a:xfrm>
          <a:prstGeom prst="rect">
            <a:avLst/>
          </a:prstGeom>
        </p:spPr>
      </p:pic>
      <p:pic>
        <p:nvPicPr>
          <p:cNvPr id="5" name="Image 4">
            <a:extLst>
              <a:ext uri="{FF2B5EF4-FFF2-40B4-BE49-F238E27FC236}">
                <a16:creationId xmlns:a16="http://schemas.microsoft.com/office/drawing/2014/main" id="{C7CB75DB-2F64-77AA-5F18-51C0D3507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0568" y="3858683"/>
            <a:ext cx="5081432" cy="2865408"/>
          </a:xfrm>
          <a:prstGeom prst="rect">
            <a:avLst/>
          </a:prstGeom>
          <a:noFill/>
          <a:ln>
            <a:noFill/>
          </a:ln>
        </p:spPr>
      </p:pic>
      <p:sp>
        <p:nvSpPr>
          <p:cNvPr id="6" name="ZoneTexte 5">
            <a:extLst>
              <a:ext uri="{FF2B5EF4-FFF2-40B4-BE49-F238E27FC236}">
                <a16:creationId xmlns:a16="http://schemas.microsoft.com/office/drawing/2014/main" id="{7F327D76-B65C-0EFE-6944-CF7F4C43870F}"/>
              </a:ext>
            </a:extLst>
          </p:cNvPr>
          <p:cNvSpPr txBox="1"/>
          <p:nvPr/>
        </p:nvSpPr>
        <p:spPr>
          <a:xfrm>
            <a:off x="3060654" y="3622339"/>
            <a:ext cx="2259550" cy="954107"/>
          </a:xfrm>
          <a:prstGeom prst="rect">
            <a:avLst/>
          </a:prstGeom>
          <a:noFill/>
        </p:spPr>
        <p:txBody>
          <a:bodyPr wrap="square" rtlCol="0">
            <a:spAutoFit/>
          </a:bodyPr>
          <a:lstStyle/>
          <a:p>
            <a:r>
              <a:rPr lang="en-US" sz="1400" noProof="0" dirty="0"/>
              <a:t>SOC 100%</a:t>
            </a:r>
          </a:p>
          <a:p>
            <a:r>
              <a:rPr lang="en-US" sz="1400" noProof="0" dirty="0"/>
              <a:t>T VD = 120 – 125 °C°</a:t>
            </a:r>
          </a:p>
          <a:p>
            <a:r>
              <a:rPr lang="en-US" sz="1400" noProof="0" dirty="0" err="1"/>
              <a:t>T</a:t>
            </a:r>
            <a:r>
              <a:rPr lang="en-US" sz="1400" baseline="-25000" noProof="0" dirty="0" err="1"/>
              <a:t>venting</a:t>
            </a:r>
            <a:r>
              <a:rPr lang="en-US" sz="1400" noProof="0" dirty="0"/>
              <a:t> = 132 – 138°C</a:t>
            </a:r>
          </a:p>
          <a:p>
            <a:r>
              <a:rPr lang="en-US" sz="1400" noProof="0" dirty="0">
                <a:solidFill>
                  <a:srgbClr val="F18B28"/>
                </a:solidFill>
              </a:rPr>
              <a:t>T</a:t>
            </a:r>
            <a:r>
              <a:rPr lang="en-US" sz="1400" baseline="-25000" noProof="0" dirty="0">
                <a:solidFill>
                  <a:srgbClr val="F18B28"/>
                </a:solidFill>
              </a:rPr>
              <a:t>TR </a:t>
            </a:r>
            <a:r>
              <a:rPr lang="en-US" sz="1400" noProof="0" dirty="0">
                <a:solidFill>
                  <a:srgbClr val="F18B28"/>
                </a:solidFill>
              </a:rPr>
              <a:t>= 163 – 190 °C</a:t>
            </a:r>
          </a:p>
        </p:txBody>
      </p:sp>
    </p:spTree>
    <p:extLst>
      <p:ext uri="{BB962C8B-B14F-4D97-AF65-F5344CB8AC3E}">
        <p14:creationId xmlns:p14="http://schemas.microsoft.com/office/powerpoint/2010/main" val="2476731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5D967-4BFF-ECD2-DD65-EAB2BB72569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AA66A4E-0B05-8F02-F895-822E5A924EFE}"/>
              </a:ext>
            </a:extLst>
          </p:cNvPr>
          <p:cNvSpPr>
            <a:spLocks noGrp="1"/>
          </p:cNvSpPr>
          <p:nvPr>
            <p:ph type="title"/>
          </p:nvPr>
        </p:nvSpPr>
        <p:spPr/>
        <p:txBody>
          <a:bodyPr/>
          <a:lstStyle/>
          <a:p>
            <a:r>
              <a:rPr lang="en-US" noProof="0" dirty="0"/>
              <a:t>ARC characterization</a:t>
            </a:r>
          </a:p>
        </p:txBody>
      </p:sp>
      <p:pic>
        <p:nvPicPr>
          <p:cNvPr id="5" name="Espace réservé du contenu 4">
            <a:extLst>
              <a:ext uri="{FF2B5EF4-FFF2-40B4-BE49-F238E27FC236}">
                <a16:creationId xmlns:a16="http://schemas.microsoft.com/office/drawing/2014/main" id="{CFC1EAED-3929-4753-E6F8-BE669B90B108}"/>
              </a:ext>
            </a:extLst>
          </p:cNvPr>
          <p:cNvPicPr>
            <a:picLocks noGrp="1" noChangeAspect="1"/>
          </p:cNvPicPr>
          <p:nvPr>
            <p:ph idx="1"/>
          </p:nvPr>
        </p:nvPicPr>
        <p:blipFill>
          <a:blip r:embed="rId3"/>
          <a:stretch>
            <a:fillRect/>
          </a:stretch>
        </p:blipFill>
        <p:spPr>
          <a:xfrm>
            <a:off x="7267606" y="3934249"/>
            <a:ext cx="3695635" cy="2103727"/>
          </a:xfrm>
          <a:prstGeom prst="rect">
            <a:avLst/>
          </a:prstGeom>
        </p:spPr>
      </p:pic>
      <p:sp>
        <p:nvSpPr>
          <p:cNvPr id="8" name="Espace réservé du contenu 2">
            <a:extLst>
              <a:ext uri="{FF2B5EF4-FFF2-40B4-BE49-F238E27FC236}">
                <a16:creationId xmlns:a16="http://schemas.microsoft.com/office/drawing/2014/main" id="{BAE862D3-750F-CA1A-FF72-92782EB775D2}"/>
              </a:ext>
            </a:extLst>
          </p:cNvPr>
          <p:cNvSpPr txBox="1">
            <a:spLocks/>
          </p:cNvSpPr>
          <p:nvPr/>
        </p:nvSpPr>
        <p:spPr>
          <a:xfrm>
            <a:off x="563855" y="994352"/>
            <a:ext cx="700327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Tx/>
              <a:buBlip>
                <a:blip r:embed="rId4"/>
              </a:buBlip>
              <a:defRPr sz="1600" kern="1200">
                <a:solidFill>
                  <a:srgbClr val="0070C0"/>
                </a:solidFill>
                <a:latin typeface="Roboto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noProof="0" dirty="0"/>
              <a:t>ARC is the most accurate system to detect the onset of cell reactivity (</a:t>
            </a:r>
            <a:r>
              <a:rPr lang="en-US" sz="1800" noProof="0" dirty="0" err="1"/>
              <a:t>T</a:t>
            </a:r>
            <a:r>
              <a:rPr lang="en-US" sz="1800" baseline="-25000" noProof="0" dirty="0" err="1"/>
              <a:t>onset</a:t>
            </a:r>
            <a:r>
              <a:rPr lang="en-US" sz="1800" noProof="0" dirty="0"/>
              <a:t>) between 70-80°C</a:t>
            </a:r>
          </a:p>
          <a:p>
            <a:r>
              <a:rPr lang="en-US" sz="1800" dirty="0"/>
              <a:t>Despite important variability in timing, the characteristics temperatures are repeatable</a:t>
            </a:r>
            <a:endParaRPr lang="en-US" sz="1800" noProof="0" dirty="0"/>
          </a:p>
          <a:p>
            <a:r>
              <a:rPr lang="en-US" sz="1800" noProof="0" dirty="0" err="1"/>
              <a:t>T</a:t>
            </a:r>
            <a:r>
              <a:rPr lang="en-US" sz="1800" baseline="-25000" noProof="0" dirty="0" err="1"/>
              <a:t>venting</a:t>
            </a:r>
            <a:r>
              <a:rPr lang="en-US" sz="1800" baseline="-25000" noProof="0" dirty="0"/>
              <a:t> </a:t>
            </a:r>
            <a:r>
              <a:rPr lang="en-US" sz="1800" noProof="0" dirty="0"/>
              <a:t>and T</a:t>
            </a:r>
            <a:r>
              <a:rPr lang="en-US" sz="1800" baseline="-25000" noProof="0" dirty="0"/>
              <a:t>TR</a:t>
            </a:r>
            <a:r>
              <a:rPr lang="en-US" sz="1800" noProof="0" dirty="0"/>
              <a:t> is  consistent to the ones obtained in the slow cook case</a:t>
            </a:r>
          </a:p>
          <a:p>
            <a:r>
              <a:rPr lang="en-US" sz="1800" dirty="0"/>
              <a:t>T</a:t>
            </a:r>
            <a:r>
              <a:rPr lang="en-US" sz="1800" baseline="-25000" dirty="0"/>
              <a:t>VD </a:t>
            </a:r>
            <a:r>
              <a:rPr lang="en-US" sz="1800" dirty="0"/>
              <a:t>is consistently lower: CID behavior is affected by the longer test duration of ARC test?</a:t>
            </a:r>
          </a:p>
          <a:p>
            <a:pPr lvl="1"/>
            <a:r>
              <a:rPr lang="en-US" sz="1600" dirty="0"/>
              <a:t>CID and safety vent are activated both by pressure and at different levels</a:t>
            </a:r>
          </a:p>
          <a:p>
            <a:endParaRPr lang="en-US" sz="1800" noProof="0" dirty="0"/>
          </a:p>
          <a:p>
            <a:pPr lvl="1"/>
            <a:endParaRPr lang="en-US" sz="1600" noProof="0" dirty="0"/>
          </a:p>
          <a:p>
            <a:pPr lvl="1"/>
            <a:endParaRPr lang="en-US" sz="1600" noProof="0" dirty="0"/>
          </a:p>
          <a:p>
            <a:endParaRPr lang="en-US" sz="1800" noProof="0" dirty="0"/>
          </a:p>
        </p:txBody>
      </p:sp>
      <p:sp>
        <p:nvSpPr>
          <p:cNvPr id="4" name="ZoneTexte 3">
            <a:extLst>
              <a:ext uri="{FF2B5EF4-FFF2-40B4-BE49-F238E27FC236}">
                <a16:creationId xmlns:a16="http://schemas.microsoft.com/office/drawing/2014/main" id="{780A5BE8-1BB9-2F04-BDCE-565B248E075F}"/>
              </a:ext>
            </a:extLst>
          </p:cNvPr>
          <p:cNvSpPr txBox="1"/>
          <p:nvPr/>
        </p:nvSpPr>
        <p:spPr>
          <a:xfrm>
            <a:off x="7276246" y="3572432"/>
            <a:ext cx="3315777" cy="276999"/>
          </a:xfrm>
          <a:prstGeom prst="rect">
            <a:avLst/>
          </a:prstGeom>
          <a:noFill/>
        </p:spPr>
        <p:txBody>
          <a:bodyPr wrap="square">
            <a:spAutoFit/>
          </a:bodyPr>
          <a:lstStyle/>
          <a:p>
            <a:r>
              <a:rPr lang="en-US" sz="1200" i="1" noProof="0" dirty="0"/>
              <a:t>Lecompte et al, SAE 2023-24-0160</a:t>
            </a:r>
          </a:p>
        </p:txBody>
      </p:sp>
      <p:pic>
        <p:nvPicPr>
          <p:cNvPr id="6" name="Image 5" descr="Une image contenant texte, diagramme, ligne, Tracé&#10;&#10;Le contenu généré par l’IA peut être incorrect.">
            <a:extLst>
              <a:ext uri="{FF2B5EF4-FFF2-40B4-BE49-F238E27FC236}">
                <a16:creationId xmlns:a16="http://schemas.microsoft.com/office/drawing/2014/main" id="{0C72EE03-533F-3A27-B23F-15390D1BF671}"/>
              </a:ext>
            </a:extLst>
          </p:cNvPr>
          <p:cNvPicPr>
            <a:picLocks noChangeAspect="1"/>
          </p:cNvPicPr>
          <p:nvPr/>
        </p:nvPicPr>
        <p:blipFill>
          <a:blip r:embed="rId5"/>
          <a:stretch>
            <a:fillRect/>
          </a:stretch>
        </p:blipFill>
        <p:spPr>
          <a:xfrm>
            <a:off x="7494308" y="507950"/>
            <a:ext cx="4052557" cy="2593115"/>
          </a:xfrm>
          <a:prstGeom prst="rect">
            <a:avLst/>
          </a:prstGeom>
        </p:spPr>
      </p:pic>
      <p:pic>
        <p:nvPicPr>
          <p:cNvPr id="9" name="Image 8" descr="Une image contenant texte, capture d’écran, diagramme, nombre&#10;&#10;Le contenu généré par l’IA peut être incorrect.">
            <a:extLst>
              <a:ext uri="{FF2B5EF4-FFF2-40B4-BE49-F238E27FC236}">
                <a16:creationId xmlns:a16="http://schemas.microsoft.com/office/drawing/2014/main" id="{9459FFE5-9FFC-23B3-F41F-DBDA29982028}"/>
              </a:ext>
            </a:extLst>
          </p:cNvPr>
          <p:cNvPicPr>
            <a:picLocks noChangeAspect="1"/>
          </p:cNvPicPr>
          <p:nvPr/>
        </p:nvPicPr>
        <p:blipFill>
          <a:blip r:embed="rId6"/>
          <a:stretch>
            <a:fillRect/>
          </a:stretch>
        </p:blipFill>
        <p:spPr>
          <a:xfrm>
            <a:off x="1355949" y="3572432"/>
            <a:ext cx="4740051" cy="3071126"/>
          </a:xfrm>
          <a:prstGeom prst="rect">
            <a:avLst/>
          </a:prstGeom>
        </p:spPr>
      </p:pic>
    </p:spTree>
    <p:extLst>
      <p:ext uri="{BB962C8B-B14F-4D97-AF65-F5344CB8AC3E}">
        <p14:creationId xmlns:p14="http://schemas.microsoft.com/office/powerpoint/2010/main" val="4095077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65275E-1F74-BB4D-ED8B-7DE49AC24223}"/>
              </a:ext>
            </a:extLst>
          </p:cNvPr>
          <p:cNvSpPr/>
          <p:nvPr/>
        </p:nvSpPr>
        <p:spPr>
          <a:xfrm>
            <a:off x="1145894" y="930131"/>
            <a:ext cx="5532698" cy="126905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C74D5A2-CAA6-4D49-0B6F-AE30D2B07B44}"/>
              </a:ext>
            </a:extLst>
          </p:cNvPr>
          <p:cNvSpPr>
            <a:spLocks noGrp="1"/>
          </p:cNvSpPr>
          <p:nvPr>
            <p:ph type="title"/>
          </p:nvPr>
        </p:nvSpPr>
        <p:spPr/>
        <p:txBody>
          <a:bodyPr/>
          <a:lstStyle/>
          <a:p>
            <a:r>
              <a:rPr lang="en-US" dirty="0"/>
              <a:t>What’s new since ECN9?</a:t>
            </a:r>
          </a:p>
        </p:txBody>
      </p:sp>
      <p:sp>
        <p:nvSpPr>
          <p:cNvPr id="3" name="Espace réservé du contenu 2">
            <a:extLst>
              <a:ext uri="{FF2B5EF4-FFF2-40B4-BE49-F238E27FC236}">
                <a16:creationId xmlns:a16="http://schemas.microsoft.com/office/drawing/2014/main" id="{AF283828-4978-7685-E05B-9C8FEB393339}"/>
              </a:ext>
            </a:extLst>
          </p:cNvPr>
          <p:cNvSpPr>
            <a:spLocks noGrp="1"/>
          </p:cNvSpPr>
          <p:nvPr>
            <p:ph idx="1"/>
          </p:nvPr>
        </p:nvSpPr>
        <p:spPr>
          <a:xfrm>
            <a:off x="838200" y="1064871"/>
            <a:ext cx="6384403" cy="5112092"/>
          </a:xfrm>
        </p:spPr>
        <p:txBody>
          <a:bodyPr>
            <a:normAutofit fontScale="85000" lnSpcReduction="20000"/>
          </a:bodyPr>
          <a:lstStyle/>
          <a:p>
            <a:pPr lvl="1"/>
            <a:r>
              <a:rPr lang="en-US" sz="2600" dirty="0"/>
              <a:t>Detailed description of a “living” LGM50 LT</a:t>
            </a:r>
          </a:p>
          <a:p>
            <a:pPr lvl="2"/>
            <a:r>
              <a:rPr lang="en-US" sz="2400" dirty="0"/>
              <a:t>Detailed CT Xray scan from Argonne</a:t>
            </a:r>
          </a:p>
          <a:p>
            <a:pPr lvl="2"/>
            <a:r>
              <a:rPr lang="en-US" sz="2400" dirty="0"/>
              <a:t>Jelly roll geometrical measurement</a:t>
            </a:r>
          </a:p>
          <a:p>
            <a:pPr lvl="2"/>
            <a:r>
              <a:rPr lang="en-US" sz="2400" dirty="0"/>
              <a:t>Electrochemical characterization (EIS)</a:t>
            </a:r>
            <a:endParaRPr lang="en-US" sz="2600" dirty="0"/>
          </a:p>
          <a:p>
            <a:pPr lvl="1"/>
            <a:r>
              <a:rPr lang="en-US" sz="2600" dirty="0"/>
              <a:t>Components reactivity characterization</a:t>
            </a:r>
          </a:p>
          <a:p>
            <a:pPr lvl="2"/>
            <a:r>
              <a:rPr lang="en-US" sz="2200" dirty="0"/>
              <a:t>DSC / TGA / DTA approach</a:t>
            </a:r>
          </a:p>
          <a:p>
            <a:pPr lvl="2"/>
            <a:r>
              <a:rPr lang="en-US" sz="2200" dirty="0"/>
              <a:t>Detailed temperature mapping</a:t>
            </a:r>
          </a:p>
          <a:p>
            <a:pPr lvl="2"/>
            <a:r>
              <a:rPr lang="en-US" sz="2200" dirty="0"/>
              <a:t>Internal BC pressure</a:t>
            </a:r>
          </a:p>
          <a:p>
            <a:pPr lvl="1"/>
            <a:r>
              <a:rPr lang="en-US" sz="2600" dirty="0"/>
              <a:t>Safety vent characterization</a:t>
            </a:r>
          </a:p>
          <a:p>
            <a:pPr lvl="2"/>
            <a:r>
              <a:rPr lang="en-US" sz="2200" dirty="0"/>
              <a:t>Burst pressure</a:t>
            </a:r>
          </a:p>
          <a:p>
            <a:pPr lvl="2"/>
            <a:r>
              <a:rPr lang="en-US" sz="2200" dirty="0"/>
              <a:t>Mass Loss and external pressure rise</a:t>
            </a:r>
          </a:p>
          <a:p>
            <a:pPr lvl="2"/>
            <a:r>
              <a:rPr lang="en-US" sz="2200" dirty="0"/>
              <a:t>Detailed description and insights</a:t>
            </a:r>
          </a:p>
          <a:p>
            <a:pPr lvl="2"/>
            <a:r>
              <a:rPr lang="en-US" sz="2200" dirty="0"/>
              <a:t>N2 venting VS real venting</a:t>
            </a:r>
          </a:p>
          <a:p>
            <a:pPr lvl="2"/>
            <a:r>
              <a:rPr lang="en-US" sz="2200" dirty="0"/>
              <a:t>Gas analysis</a:t>
            </a:r>
          </a:p>
          <a:p>
            <a:pPr lvl="1"/>
            <a:r>
              <a:rPr lang="en-US" sz="2600" dirty="0"/>
              <a:t>Thermal Runaway </a:t>
            </a:r>
          </a:p>
          <a:p>
            <a:pPr lvl="2"/>
            <a:r>
              <a:rPr lang="en-US" sz="2200" dirty="0"/>
              <a:t>Imaging and jet orientation</a:t>
            </a:r>
          </a:p>
          <a:p>
            <a:pPr lvl="2"/>
            <a:r>
              <a:rPr lang="en-US" sz="2200" dirty="0"/>
              <a:t>Gas analysis</a:t>
            </a:r>
          </a:p>
          <a:p>
            <a:pPr lvl="3"/>
            <a:endParaRPr lang="en-US" dirty="0"/>
          </a:p>
        </p:txBody>
      </p:sp>
      <p:sp>
        <p:nvSpPr>
          <p:cNvPr id="4" name="Flèche : double flèche verticale 3">
            <a:extLst>
              <a:ext uri="{FF2B5EF4-FFF2-40B4-BE49-F238E27FC236}">
                <a16:creationId xmlns:a16="http://schemas.microsoft.com/office/drawing/2014/main" id="{FE860718-EFA1-8F9E-86A9-868C090A0448}"/>
              </a:ext>
            </a:extLst>
          </p:cNvPr>
          <p:cNvSpPr/>
          <p:nvPr/>
        </p:nvSpPr>
        <p:spPr>
          <a:xfrm>
            <a:off x="6863786" y="1064871"/>
            <a:ext cx="1469985" cy="4953964"/>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dirty="0"/>
              <a:t>CFD Progress (and contributions)</a:t>
            </a:r>
          </a:p>
          <a:p>
            <a:pPr algn="ctr"/>
            <a:r>
              <a:rPr lang="en-US" dirty="0"/>
              <a:t> in all these areas</a:t>
            </a:r>
          </a:p>
        </p:txBody>
      </p:sp>
      <p:sp>
        <p:nvSpPr>
          <p:cNvPr id="7" name="Espace réservé du contenu 2">
            <a:extLst>
              <a:ext uri="{FF2B5EF4-FFF2-40B4-BE49-F238E27FC236}">
                <a16:creationId xmlns:a16="http://schemas.microsoft.com/office/drawing/2014/main" id="{9B1F4E21-A865-A792-3D03-C755706EEBE2}"/>
              </a:ext>
            </a:extLst>
          </p:cNvPr>
          <p:cNvSpPr txBox="1">
            <a:spLocks/>
          </p:cNvSpPr>
          <p:nvPr/>
        </p:nvSpPr>
        <p:spPr>
          <a:xfrm>
            <a:off x="8657382" y="1792968"/>
            <a:ext cx="3252967" cy="302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2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rgbClr val="0070C0"/>
                </a:solidFill>
                <a:latin typeface="Roboto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CFD simulations</a:t>
            </a:r>
          </a:p>
          <a:p>
            <a:r>
              <a:rPr lang="en-US" sz="2000" dirty="0"/>
              <a:t>Battery 2D thermal modeling and parametric sensitivities</a:t>
            </a:r>
          </a:p>
          <a:p>
            <a:r>
              <a:rPr lang="en-US" sz="2000" dirty="0"/>
              <a:t>Insight BC reactivity calibration approach </a:t>
            </a:r>
          </a:p>
          <a:p>
            <a:r>
              <a:rPr lang="en-US" sz="2000" dirty="0"/>
              <a:t>Gas generation modeling</a:t>
            </a:r>
          </a:p>
          <a:p>
            <a:r>
              <a:rPr lang="en-US" sz="2000" dirty="0"/>
              <a:t>Thermal Runaway Venting simulation</a:t>
            </a:r>
          </a:p>
        </p:txBody>
      </p:sp>
    </p:spTree>
    <p:extLst>
      <p:ext uri="{BB962C8B-B14F-4D97-AF65-F5344CB8AC3E}">
        <p14:creationId xmlns:p14="http://schemas.microsoft.com/office/powerpoint/2010/main" val="968031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628BCE-2BC9-1B8C-B242-CFE58EA53EF9}"/>
              </a:ext>
            </a:extLst>
          </p:cNvPr>
          <p:cNvSpPr>
            <a:spLocks noGrp="1"/>
          </p:cNvSpPr>
          <p:nvPr>
            <p:ph type="title"/>
          </p:nvPr>
        </p:nvSpPr>
        <p:spPr/>
        <p:txBody>
          <a:bodyPr/>
          <a:lstStyle/>
          <a:p>
            <a:r>
              <a:rPr lang="en-US" dirty="0"/>
              <a:t>What is our objective</a:t>
            </a:r>
          </a:p>
        </p:txBody>
      </p:sp>
      <p:sp>
        <p:nvSpPr>
          <p:cNvPr id="3" name="Espace réservé du contenu 2">
            <a:extLst>
              <a:ext uri="{FF2B5EF4-FFF2-40B4-BE49-F238E27FC236}">
                <a16:creationId xmlns:a16="http://schemas.microsoft.com/office/drawing/2014/main" id="{5D11718A-56AC-7442-39DF-BC040787A728}"/>
              </a:ext>
            </a:extLst>
          </p:cNvPr>
          <p:cNvSpPr>
            <a:spLocks noGrp="1"/>
          </p:cNvSpPr>
          <p:nvPr>
            <p:ph idx="1"/>
          </p:nvPr>
        </p:nvSpPr>
        <p:spPr/>
        <p:txBody>
          <a:bodyPr/>
          <a:lstStyle/>
          <a:p>
            <a:r>
              <a:rPr lang="en-US" dirty="0"/>
              <a:t>To share a consolidated database of experimental results with new insights</a:t>
            </a:r>
          </a:p>
          <a:p>
            <a:r>
              <a:rPr lang="en-US" dirty="0"/>
              <a:t>To dig into cell to cell difference and provide a reference characterization</a:t>
            </a:r>
          </a:p>
          <a:p>
            <a:r>
              <a:rPr lang="en-US" dirty="0"/>
              <a:t>To put together a detailed table of reference conditions which includes LGM50LT detailed characteristics needed from modelers</a:t>
            </a:r>
          </a:p>
          <a:p>
            <a:pPr lvl="1"/>
            <a:r>
              <a:rPr lang="en-US" dirty="0"/>
              <a:t>This includes to standardize the unknown with common “best guess” that would enhance results comparison and interaction</a:t>
            </a:r>
          </a:p>
          <a:p>
            <a:r>
              <a:rPr lang="en-US" dirty="0"/>
              <a:t>To propose a reference simulation test case (already available online)</a:t>
            </a:r>
          </a:p>
          <a:p>
            <a:endParaRPr lang="en-US" dirty="0"/>
          </a:p>
        </p:txBody>
      </p:sp>
    </p:spTree>
    <p:extLst>
      <p:ext uri="{BB962C8B-B14F-4D97-AF65-F5344CB8AC3E}">
        <p14:creationId xmlns:p14="http://schemas.microsoft.com/office/powerpoint/2010/main" val="1491805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F43732-ABEF-724C-A5A7-75CE70644C0B}"/>
              </a:ext>
            </a:extLst>
          </p:cNvPr>
          <p:cNvSpPr>
            <a:spLocks noGrp="1"/>
          </p:cNvSpPr>
          <p:nvPr>
            <p:ph type="title"/>
          </p:nvPr>
        </p:nvSpPr>
        <p:spPr/>
        <p:txBody>
          <a:bodyPr/>
          <a:lstStyle/>
          <a:p>
            <a:endParaRPr lang="en-US" noProof="0" dirty="0"/>
          </a:p>
        </p:txBody>
      </p:sp>
      <p:sp>
        <p:nvSpPr>
          <p:cNvPr id="3" name="Espace réservé du contenu 2">
            <a:extLst>
              <a:ext uri="{FF2B5EF4-FFF2-40B4-BE49-F238E27FC236}">
                <a16:creationId xmlns:a16="http://schemas.microsoft.com/office/drawing/2014/main" id="{227739AB-8BAD-25EC-66E3-31332863403C}"/>
              </a:ext>
            </a:extLst>
          </p:cNvPr>
          <p:cNvSpPr>
            <a:spLocks noGrp="1"/>
          </p:cNvSpPr>
          <p:nvPr>
            <p:ph idx="1"/>
          </p:nvPr>
        </p:nvSpPr>
        <p:spPr/>
        <p:txBody>
          <a:bodyPr/>
          <a:lstStyle/>
          <a:p>
            <a:endParaRPr lang="en-US" noProof="0" dirty="0"/>
          </a:p>
        </p:txBody>
      </p:sp>
    </p:spTree>
    <p:extLst>
      <p:ext uri="{BB962C8B-B14F-4D97-AF65-F5344CB8AC3E}">
        <p14:creationId xmlns:p14="http://schemas.microsoft.com/office/powerpoint/2010/main" val="677786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4605" y="5743"/>
            <a:ext cx="10603455" cy="652463"/>
          </a:xfrm>
        </p:spPr>
        <p:txBody>
          <a:bodyPr/>
          <a:lstStyle/>
          <a:p>
            <a:r>
              <a:rPr lang="en-US" dirty="0"/>
              <a:t>Overview what’s inside an M50Lt from literature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520" y="1259363"/>
            <a:ext cx="4032403" cy="4290028"/>
          </a:xfrm>
          <a:prstGeom prst="rect">
            <a:avLst/>
          </a:prstGeom>
        </p:spPr>
      </p:pic>
      <p:sp>
        <p:nvSpPr>
          <p:cNvPr id="9" name="TextBox 8"/>
          <p:cNvSpPr txBox="1"/>
          <p:nvPr/>
        </p:nvSpPr>
        <p:spPr>
          <a:xfrm>
            <a:off x="6675422" y="6590231"/>
            <a:ext cx="2981907"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r>
              <a:rPr kumimoji="0" lang="en-US" sz="1200" b="0" i="1" u="none" strike="noStrike" kern="1200" cap="none" spc="0" normalizeH="0" baseline="0" noProof="0" dirty="0">
                <a:ln>
                  <a:noFill/>
                </a:ln>
                <a:solidFill>
                  <a:srgbClr val="47484A"/>
                </a:solidFill>
                <a:effectLst/>
                <a:uLnTx/>
                <a:uFillTx/>
                <a:latin typeface="Arial"/>
                <a:ea typeface="+mn-ea"/>
                <a:cs typeface="Arial"/>
                <a:sym typeface="Arial"/>
                <a:hlinkClick r:id="rId4"/>
              </a:rPr>
              <a:t>https://doi.org/10.3390/batteries9060309</a:t>
            </a:r>
            <a:r>
              <a:rPr kumimoji="0" lang="en-US" sz="1200" b="0" i="1" u="none" strike="noStrike" kern="1200" cap="none" spc="0" normalizeH="0" baseline="0" noProof="0" dirty="0">
                <a:ln>
                  <a:noFill/>
                </a:ln>
                <a:solidFill>
                  <a:srgbClr val="47484A"/>
                </a:solidFill>
                <a:effectLst/>
                <a:uLnTx/>
                <a:uFillTx/>
                <a:latin typeface="Arial"/>
                <a:ea typeface="+mn-ea"/>
                <a:cs typeface="Arial"/>
                <a:sym typeface="Arial"/>
              </a:rPr>
              <a:t> </a:t>
            </a:r>
          </a:p>
        </p:txBody>
      </p:sp>
      <p:pic>
        <p:nvPicPr>
          <p:cNvPr id="16" name="Picture 15"/>
          <p:cNvPicPr>
            <a:picLocks noChangeAspect="1"/>
          </p:cNvPicPr>
          <p:nvPr/>
        </p:nvPicPr>
        <p:blipFill>
          <a:blip r:embed="rId5"/>
          <a:stretch>
            <a:fillRect/>
          </a:stretch>
        </p:blipFill>
        <p:spPr>
          <a:xfrm>
            <a:off x="3169213" y="1326179"/>
            <a:ext cx="2124075" cy="2095500"/>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13266" t="13741" r="12406" b="12775"/>
          <a:stretch/>
        </p:blipFill>
        <p:spPr>
          <a:xfrm>
            <a:off x="2596810" y="3571245"/>
            <a:ext cx="2810455" cy="2778519"/>
          </a:xfrm>
          <a:prstGeom prst="rect">
            <a:avLst/>
          </a:prstGeom>
        </p:spPr>
      </p:pic>
      <p:cxnSp>
        <p:nvCxnSpPr>
          <p:cNvPr id="18" name="Straight Arrow Connector 17"/>
          <p:cNvCxnSpPr/>
          <p:nvPr/>
        </p:nvCxnSpPr>
        <p:spPr>
          <a:xfrm flipH="1" flipV="1">
            <a:off x="4459861" y="5562811"/>
            <a:ext cx="1248619" cy="2678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4493484" y="2204815"/>
            <a:ext cx="3729101" cy="594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759817" y="5673794"/>
            <a:ext cx="2630039" cy="86177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47484A"/>
                </a:solidFill>
                <a:effectLst/>
                <a:uLnTx/>
                <a:uFillTx/>
                <a:latin typeface="Arial"/>
                <a:ea typeface="+mn-ea"/>
                <a:cs typeface="Arial"/>
                <a:sym typeface="Arial"/>
              </a:rPr>
              <a:t>Cathode tab is placed about midway in roll (see next slide). It appears to made of aluminum and in the location where it is placed there is a discontinuation of the cathode NMC material </a:t>
            </a:r>
          </a:p>
        </p:txBody>
      </p:sp>
      <p:pic>
        <p:nvPicPr>
          <p:cNvPr id="14" name="Picture 13"/>
          <p:cNvPicPr>
            <a:picLocks noChangeAspect="1"/>
          </p:cNvPicPr>
          <p:nvPr/>
        </p:nvPicPr>
        <p:blipFill rotWithShape="1">
          <a:blip r:embed="rId7"/>
          <a:srcRect l="30873" r="14428"/>
          <a:stretch/>
        </p:blipFill>
        <p:spPr>
          <a:xfrm rot="10800000">
            <a:off x="645459" y="3516655"/>
            <a:ext cx="1021976" cy="2787091"/>
          </a:xfrm>
          <a:prstGeom prst="rect">
            <a:avLst/>
          </a:prstGeom>
        </p:spPr>
      </p:pic>
      <p:sp>
        <p:nvSpPr>
          <p:cNvPr id="3" name="TextBox 2"/>
          <p:cNvSpPr txBox="1"/>
          <p:nvPr/>
        </p:nvSpPr>
        <p:spPr>
          <a:xfrm>
            <a:off x="339103" y="1192186"/>
            <a:ext cx="2551043" cy="20313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47484A"/>
                </a:solidFill>
                <a:effectLst/>
                <a:uLnTx/>
                <a:uFillTx/>
                <a:latin typeface="Arial"/>
                <a:ea typeface="+mn-ea"/>
                <a:cs typeface="Arial"/>
                <a:sym typeface="Arial"/>
              </a:rPr>
              <a:t>Proposed coordinate system:</a:t>
            </a:r>
          </a:p>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1200" cap="none" spc="0" normalizeH="0" baseline="0" noProof="0" dirty="0">
              <a:ln>
                <a:noFill/>
              </a:ln>
              <a:solidFill>
                <a:srgbClr val="47484A"/>
              </a:solidFill>
              <a:effectLst/>
              <a:uLnTx/>
              <a:uFillTx/>
              <a:latin typeface="Arial"/>
              <a:ea typeface="+mn-ea"/>
              <a:cs typeface="Arial"/>
              <a:sym typeface="Arial"/>
            </a:endParaRPr>
          </a:p>
          <a:p>
            <a:pPr marL="285744" marR="0" lvl="0" indent="-28574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7484A"/>
                </a:solidFill>
                <a:effectLst/>
                <a:uLnTx/>
                <a:uFillTx/>
                <a:latin typeface="Arial"/>
                <a:ea typeface="+mn-ea"/>
                <a:cs typeface="Arial"/>
                <a:sym typeface="Arial"/>
              </a:rPr>
              <a:t>Datum at [0,0,0] is bottom center cylinder</a:t>
            </a:r>
          </a:p>
          <a:p>
            <a:pPr marL="285744" marR="0" lvl="0" indent="-28574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7484A"/>
                </a:solidFill>
                <a:effectLst/>
                <a:uLnTx/>
                <a:uFillTx/>
                <a:latin typeface="Arial"/>
                <a:ea typeface="+mn-ea"/>
                <a:cs typeface="Arial"/>
                <a:sym typeface="Arial"/>
              </a:rPr>
              <a:t>let positive x direction be marked as vector from center to ground tab as shown</a:t>
            </a:r>
          </a:p>
          <a:p>
            <a:pPr marL="285744" marR="0" lvl="0" indent="-28574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7484A"/>
                </a:solidFill>
                <a:effectLst/>
                <a:uLnTx/>
                <a:uFillTx/>
                <a:latin typeface="Arial"/>
                <a:ea typeface="+mn-ea"/>
                <a:cs typeface="Arial"/>
                <a:sym typeface="Arial"/>
              </a:rPr>
              <a:t>z direction is positive up</a:t>
            </a:r>
          </a:p>
        </p:txBody>
      </p:sp>
      <p:sp>
        <p:nvSpPr>
          <p:cNvPr id="19" name="TextBox 18"/>
          <p:cNvSpPr txBox="1"/>
          <p:nvPr/>
        </p:nvSpPr>
        <p:spPr>
          <a:xfrm>
            <a:off x="1221892" y="6510808"/>
            <a:ext cx="1800549"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0B0F0"/>
                </a:solidFill>
                <a:effectLst/>
                <a:uLnTx/>
                <a:uFillTx/>
                <a:latin typeface="Arial"/>
                <a:ea typeface="+mn-ea"/>
                <a:cs typeface="Arial"/>
                <a:sym typeface="Arial"/>
              </a:rPr>
              <a:t>ground /anode tab</a:t>
            </a:r>
          </a:p>
        </p:txBody>
      </p:sp>
      <p:cxnSp>
        <p:nvCxnSpPr>
          <p:cNvPr id="20" name="Straight Arrow Connector 19"/>
          <p:cNvCxnSpPr/>
          <p:nvPr/>
        </p:nvCxnSpPr>
        <p:spPr>
          <a:xfrm flipH="1" flipV="1">
            <a:off x="1445997" y="5696729"/>
            <a:ext cx="552771" cy="85280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651611" y="6155637"/>
            <a:ext cx="915723" cy="39389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386259" y="4960503"/>
            <a:ext cx="633515" cy="111905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40" name="Straight Arrow Connector 39"/>
          <p:cNvCxnSpPr/>
          <p:nvPr/>
        </p:nvCxnSpPr>
        <p:spPr>
          <a:xfrm rot="16200000" flipH="1">
            <a:off x="4235709" y="4712345"/>
            <a:ext cx="633515" cy="111905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41" name="TextBox 40"/>
          <p:cNvSpPr txBox="1"/>
          <p:nvPr/>
        </p:nvSpPr>
        <p:spPr>
          <a:xfrm>
            <a:off x="3425307" y="5280852"/>
            <a:ext cx="312906"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C00000"/>
                </a:solidFill>
                <a:effectLst/>
                <a:uLnTx/>
                <a:uFillTx/>
                <a:latin typeface="Arial"/>
                <a:ea typeface="+mn-ea"/>
                <a:cs typeface="Arial"/>
                <a:sym typeface="Arial"/>
              </a:rPr>
              <a:t>x</a:t>
            </a:r>
          </a:p>
        </p:txBody>
      </p:sp>
      <p:sp>
        <p:nvSpPr>
          <p:cNvPr id="42" name="TextBox 41"/>
          <p:cNvSpPr txBox="1"/>
          <p:nvPr/>
        </p:nvSpPr>
        <p:spPr>
          <a:xfrm>
            <a:off x="4493172" y="4956663"/>
            <a:ext cx="312906"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C00000"/>
                </a:solidFill>
                <a:effectLst/>
                <a:uLnTx/>
                <a:uFillTx/>
                <a:latin typeface="Arial"/>
                <a:ea typeface="+mn-ea"/>
                <a:cs typeface="Arial"/>
                <a:sym typeface="Arial"/>
              </a:rPr>
              <a:t>y</a:t>
            </a:r>
          </a:p>
        </p:txBody>
      </p:sp>
      <p:cxnSp>
        <p:nvCxnSpPr>
          <p:cNvPr id="43" name="Straight Arrow Connector 42"/>
          <p:cNvCxnSpPr/>
          <p:nvPr/>
        </p:nvCxnSpPr>
        <p:spPr>
          <a:xfrm flipH="1">
            <a:off x="970143" y="5819087"/>
            <a:ext cx="257912" cy="38006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5" name="Straight Arrow Connector 44"/>
          <p:cNvCxnSpPr/>
          <p:nvPr/>
        </p:nvCxnSpPr>
        <p:spPr>
          <a:xfrm rot="16200000" flipH="1">
            <a:off x="1270392" y="5769571"/>
            <a:ext cx="257912" cy="38006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6" name="Straight Arrow Connector 45"/>
          <p:cNvCxnSpPr/>
          <p:nvPr/>
        </p:nvCxnSpPr>
        <p:spPr>
          <a:xfrm flipH="1" flipV="1">
            <a:off x="1111183" y="4752514"/>
            <a:ext cx="110709" cy="110863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49" name="TextBox 48"/>
          <p:cNvSpPr txBox="1"/>
          <p:nvPr/>
        </p:nvSpPr>
        <p:spPr>
          <a:xfrm>
            <a:off x="759297" y="6001747"/>
            <a:ext cx="312906"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srgbClr val="C00000"/>
                </a:solidFill>
                <a:effectLst/>
                <a:uLnTx/>
                <a:uFillTx/>
                <a:latin typeface="Arial"/>
                <a:ea typeface="+mn-ea"/>
                <a:cs typeface="Arial"/>
                <a:sym typeface="Arial"/>
              </a:rPr>
              <a:t>x</a:t>
            </a:r>
          </a:p>
        </p:txBody>
      </p:sp>
      <p:sp>
        <p:nvSpPr>
          <p:cNvPr id="50" name="TextBox 49"/>
          <p:cNvSpPr txBox="1"/>
          <p:nvPr/>
        </p:nvSpPr>
        <p:spPr>
          <a:xfrm>
            <a:off x="931923" y="5215233"/>
            <a:ext cx="300082"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C00000"/>
                </a:solidFill>
                <a:effectLst/>
                <a:uLnTx/>
                <a:uFillTx/>
                <a:latin typeface="Arial"/>
                <a:ea typeface="+mn-ea"/>
                <a:cs typeface="Arial"/>
                <a:sym typeface="Arial"/>
              </a:rPr>
              <a:t>z</a:t>
            </a:r>
          </a:p>
        </p:txBody>
      </p:sp>
      <p:sp>
        <p:nvSpPr>
          <p:cNvPr id="51" name="TextBox 50"/>
          <p:cNvSpPr txBox="1"/>
          <p:nvPr/>
        </p:nvSpPr>
        <p:spPr>
          <a:xfrm>
            <a:off x="1452161" y="6007527"/>
            <a:ext cx="312906"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srgbClr val="C00000"/>
                </a:solidFill>
                <a:effectLst/>
                <a:uLnTx/>
                <a:uFillTx/>
                <a:latin typeface="Arial"/>
                <a:ea typeface="+mn-ea"/>
                <a:cs typeface="Arial"/>
                <a:sym typeface="Arial"/>
              </a:rPr>
              <a:t>y</a:t>
            </a:r>
          </a:p>
        </p:txBody>
      </p:sp>
      <p:sp>
        <p:nvSpPr>
          <p:cNvPr id="2" name="Slide Number Placeholder 3">
            <a:extLst>
              <a:ext uri="{FF2B5EF4-FFF2-40B4-BE49-F238E27FC236}">
                <a16:creationId xmlns:a16="http://schemas.microsoft.com/office/drawing/2014/main" id="{664334BD-CC93-CF94-59D1-A5EFA2D0192B}"/>
              </a:ext>
            </a:extLst>
          </p:cNvPr>
          <p:cNvSpPr>
            <a:spLocks noGrp="1"/>
          </p:cNvSpPr>
          <p:nvPr>
            <p:ph type="sldNum" sz="quarter" idx="10"/>
          </p:nvPr>
        </p:nvSpPr>
        <p:spPr>
          <a:xfrm>
            <a:off x="-92008" y="6558750"/>
            <a:ext cx="457200" cy="228599"/>
          </a:xfrm>
        </p:spPr>
        <p:txBody>
          <a:body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fld id="{AEFAAC5A-9C4F-4278-920D-DF2BAB595749}" type="slidenum">
              <a:rPr kumimoji="0" lang="en-US" sz="1000" b="0" i="0" u="none" strike="noStrike" kern="1200" cap="none" spc="0" normalizeH="0" baseline="0" noProof="0">
                <a:ln>
                  <a:noFill/>
                </a:ln>
                <a:solidFill>
                  <a:srgbClr val="47484A">
                    <a:lumMod val="50000"/>
                  </a:srgbClr>
                </a:solidFill>
                <a:effectLst/>
                <a:uLnTx/>
                <a:uFillTx/>
                <a:latin typeface="Arial"/>
                <a:ea typeface="+mn-ea"/>
                <a:cs typeface="Arial"/>
                <a:sym typeface="Arial"/>
              </a:rPr>
              <a:pPr marL="0" marR="0" lvl="0" indent="0" algn="ctr" defTabSz="1219170" rtl="0" eaLnBrk="1" fontAlgn="auto" latinLnBrk="0" hangingPunct="1">
                <a:lnSpc>
                  <a:spcPct val="100000"/>
                </a:lnSpc>
                <a:spcBef>
                  <a:spcPts val="0"/>
                </a:spcBef>
                <a:spcAft>
                  <a:spcPts val="0"/>
                </a:spcAft>
                <a:buClrTx/>
                <a:buSzTx/>
                <a:buFont typeface="Arial"/>
                <a:buNone/>
                <a:tabLst/>
                <a:defRPr/>
              </a:pPr>
              <a:t>16</a:t>
            </a:fld>
            <a:endParaRPr kumimoji="0" lang="en-US" sz="1000" b="0" i="0" u="none" strike="noStrike" kern="1200" cap="none" spc="0" normalizeH="0" baseline="0" noProof="0" dirty="0">
              <a:ln>
                <a:noFill/>
              </a:ln>
              <a:solidFill>
                <a:srgbClr val="47484A">
                  <a:lumMod val="50000"/>
                </a:srgbClr>
              </a:solidFill>
              <a:effectLst/>
              <a:uLnTx/>
              <a:uFillTx/>
              <a:latin typeface="Arial"/>
              <a:ea typeface="+mn-ea"/>
              <a:cs typeface="Arial"/>
              <a:sym typeface="Arial"/>
            </a:endParaRPr>
          </a:p>
        </p:txBody>
      </p:sp>
      <p:pic>
        <p:nvPicPr>
          <p:cNvPr id="5" name="Picture 4"/>
          <p:cNvPicPr>
            <a:picLocks noChangeAspect="1"/>
          </p:cNvPicPr>
          <p:nvPr/>
        </p:nvPicPr>
        <p:blipFill>
          <a:blip r:embed="rId8"/>
          <a:stretch>
            <a:fillRect/>
          </a:stretch>
        </p:blipFill>
        <p:spPr>
          <a:xfrm>
            <a:off x="5492306" y="2724767"/>
            <a:ext cx="2139981" cy="1545083"/>
          </a:xfrm>
          <a:prstGeom prst="rect">
            <a:avLst/>
          </a:prstGeom>
        </p:spPr>
      </p:pic>
      <p:cxnSp>
        <p:nvCxnSpPr>
          <p:cNvPr id="31" name="Straight Arrow Connector 30"/>
          <p:cNvCxnSpPr/>
          <p:nvPr/>
        </p:nvCxnSpPr>
        <p:spPr>
          <a:xfrm flipH="1" flipV="1">
            <a:off x="6512082" y="3196387"/>
            <a:ext cx="1148733" cy="2477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9"/>
          <a:stretch>
            <a:fillRect/>
          </a:stretch>
        </p:blipFill>
        <p:spPr>
          <a:xfrm>
            <a:off x="9942193" y="78928"/>
            <a:ext cx="1828800" cy="2333625"/>
          </a:xfrm>
          <a:prstGeom prst="rect">
            <a:avLst/>
          </a:prstGeom>
        </p:spPr>
      </p:pic>
      <p:cxnSp>
        <p:nvCxnSpPr>
          <p:cNvPr id="36" name="Straight Arrow Connector 35"/>
          <p:cNvCxnSpPr>
            <a:cxnSpLocks/>
          </p:cNvCxnSpPr>
          <p:nvPr/>
        </p:nvCxnSpPr>
        <p:spPr>
          <a:xfrm flipV="1">
            <a:off x="9434456" y="1074509"/>
            <a:ext cx="1230434" cy="1582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10"/>
          <a:stretch>
            <a:fillRect/>
          </a:stretch>
        </p:blipFill>
        <p:spPr>
          <a:xfrm>
            <a:off x="9741188" y="2781544"/>
            <a:ext cx="2306267" cy="2274888"/>
          </a:xfrm>
          <a:prstGeom prst="rect">
            <a:avLst/>
          </a:prstGeom>
        </p:spPr>
      </p:pic>
      <p:cxnSp>
        <p:nvCxnSpPr>
          <p:cNvPr id="39" name="Straight Arrow Connector 38"/>
          <p:cNvCxnSpPr/>
          <p:nvPr/>
        </p:nvCxnSpPr>
        <p:spPr>
          <a:xfrm>
            <a:off x="9230062" y="2972196"/>
            <a:ext cx="1533028" cy="1576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4" name="Image 7" descr="Une image contenant texte, capture d’écran, Police, ligne&#10;&#10;Le contenu généré par l’IA peut être incorrect.">
            <a:extLst>
              <a:ext uri="{FF2B5EF4-FFF2-40B4-BE49-F238E27FC236}">
                <a16:creationId xmlns:a16="http://schemas.microsoft.com/office/drawing/2014/main" id="{FF001469-C373-9161-CB7A-9F928ED93E7A}"/>
              </a:ext>
            </a:extLst>
          </p:cNvPr>
          <p:cNvPicPr>
            <a:picLocks noChangeAspect="1"/>
          </p:cNvPicPr>
          <p:nvPr/>
        </p:nvPicPr>
        <p:blipFill>
          <a:blip r:embed="rId11"/>
          <a:stretch>
            <a:fillRect/>
          </a:stretch>
        </p:blipFill>
        <p:spPr>
          <a:xfrm>
            <a:off x="8761008" y="5718211"/>
            <a:ext cx="3430992" cy="902397"/>
          </a:xfrm>
          <a:prstGeom prst="rect">
            <a:avLst/>
          </a:prstGeom>
        </p:spPr>
      </p:pic>
      <p:sp>
        <p:nvSpPr>
          <p:cNvPr id="47" name="ZoneTexte 9">
            <a:extLst>
              <a:ext uri="{FF2B5EF4-FFF2-40B4-BE49-F238E27FC236}">
                <a16:creationId xmlns:a16="http://schemas.microsoft.com/office/drawing/2014/main" id="{CFA29C5B-39F9-098F-420D-755525485B1C}"/>
              </a:ext>
            </a:extLst>
          </p:cNvPr>
          <p:cNvSpPr txBox="1"/>
          <p:nvPr/>
        </p:nvSpPr>
        <p:spPr>
          <a:xfrm>
            <a:off x="9303245" y="5102257"/>
            <a:ext cx="3125730" cy="646331"/>
          </a:xfrm>
          <a:prstGeom prst="rect">
            <a:avLst/>
          </a:prstGeom>
          <a:noFill/>
        </p:spPr>
        <p:txBody>
          <a:bodyPr wrap="square" rtlCol="0">
            <a:spAutoFit/>
          </a:bodyPr>
          <a:lstStyle/>
          <a:p>
            <a:r>
              <a:rPr lang="en-US" noProof="0" dirty="0"/>
              <a:t>Jelly roll features after disassembly</a:t>
            </a:r>
          </a:p>
        </p:txBody>
      </p:sp>
    </p:spTree>
    <p:extLst>
      <p:ext uri="{BB962C8B-B14F-4D97-AF65-F5344CB8AC3E}">
        <p14:creationId xmlns:p14="http://schemas.microsoft.com/office/powerpoint/2010/main" val="176158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C3D0FC-154B-6467-9679-73A95380BC41}"/>
              </a:ext>
            </a:extLst>
          </p:cNvPr>
          <p:cNvPicPr>
            <a:picLocks noChangeAspect="1"/>
          </p:cNvPicPr>
          <p:nvPr/>
        </p:nvPicPr>
        <p:blipFill rotWithShape="1">
          <a:blip r:embed="rId3"/>
          <a:srcRect r="54455"/>
          <a:stretch/>
        </p:blipFill>
        <p:spPr>
          <a:xfrm>
            <a:off x="-75191" y="1928543"/>
            <a:ext cx="3285624" cy="4220036"/>
          </a:xfrm>
          <a:prstGeom prst="rect">
            <a:avLst/>
          </a:prstGeom>
        </p:spPr>
      </p:pic>
      <p:sp>
        <p:nvSpPr>
          <p:cNvPr id="4" name="Title 3"/>
          <p:cNvSpPr>
            <a:spLocks noGrp="1"/>
          </p:cNvSpPr>
          <p:nvPr>
            <p:ph type="title"/>
          </p:nvPr>
        </p:nvSpPr>
        <p:spPr>
          <a:xfrm>
            <a:off x="1383489" y="190501"/>
            <a:ext cx="10567521" cy="416719"/>
          </a:xfrm>
        </p:spPr>
        <p:txBody>
          <a:bodyPr>
            <a:normAutofit fontScale="90000"/>
          </a:bodyPr>
          <a:lstStyle/>
          <a:p>
            <a:r>
              <a:rPr lang="en-US" noProof="0" dirty="0"/>
              <a:t>Tab material and construction</a:t>
            </a:r>
          </a:p>
        </p:txBody>
      </p:sp>
      <p:pic>
        <p:nvPicPr>
          <p:cNvPr id="6" name="Picture 5"/>
          <p:cNvPicPr>
            <a:picLocks noChangeAspect="1"/>
          </p:cNvPicPr>
          <p:nvPr/>
        </p:nvPicPr>
        <p:blipFill>
          <a:blip r:embed="rId4"/>
          <a:stretch>
            <a:fillRect/>
          </a:stretch>
        </p:blipFill>
        <p:spPr>
          <a:xfrm>
            <a:off x="3110753" y="1000461"/>
            <a:ext cx="4618339" cy="5702523"/>
          </a:xfrm>
          <a:prstGeom prst="rect">
            <a:avLst/>
          </a:prstGeom>
        </p:spPr>
      </p:pic>
      <p:sp>
        <p:nvSpPr>
          <p:cNvPr id="7" name="TextBox 6"/>
          <p:cNvSpPr txBox="1"/>
          <p:nvPr/>
        </p:nvSpPr>
        <p:spPr>
          <a:xfrm>
            <a:off x="3113872" y="607640"/>
            <a:ext cx="4390946" cy="369332"/>
          </a:xfrm>
          <a:prstGeom prst="rect">
            <a:avLst/>
          </a:prstGeom>
          <a:noFill/>
        </p:spPr>
        <p:txBody>
          <a:bodyPr wrap="none" rtlCol="0">
            <a:spAutoFit/>
          </a:bodyPr>
          <a:lstStyle/>
          <a:p>
            <a:pPr defTabSz="1219170">
              <a:buClrTx/>
            </a:pPr>
            <a:r>
              <a:rPr lang="en-US" sz="1800" kern="1200" noProof="0" dirty="0">
                <a:solidFill>
                  <a:srgbClr val="47484A"/>
                </a:solidFill>
                <a:ea typeface="+mn-ea"/>
                <a:cs typeface="+mn-cs"/>
              </a:rPr>
              <a:t>https://doi.org/10.3390/batteries9060309 </a:t>
            </a:r>
          </a:p>
        </p:txBody>
      </p:sp>
      <p:cxnSp>
        <p:nvCxnSpPr>
          <p:cNvPr id="10" name="Straight Arrow Connector 9"/>
          <p:cNvCxnSpPr/>
          <p:nvPr/>
        </p:nvCxnSpPr>
        <p:spPr>
          <a:xfrm flipH="1">
            <a:off x="7207624" y="1882590"/>
            <a:ext cx="798488" cy="914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61184" y="1136924"/>
            <a:ext cx="1475283" cy="1200329"/>
          </a:xfrm>
          <a:prstGeom prst="rect">
            <a:avLst/>
          </a:prstGeom>
          <a:solidFill>
            <a:schemeClr val="bg1"/>
          </a:solidFill>
        </p:spPr>
        <p:txBody>
          <a:bodyPr wrap="square" rtlCol="0">
            <a:spAutoFit/>
          </a:bodyPr>
          <a:lstStyle/>
          <a:p>
            <a:pPr defTabSz="1219170">
              <a:buClrTx/>
            </a:pPr>
            <a:r>
              <a:rPr lang="en-US" sz="1800" kern="1200" noProof="0" dirty="0">
                <a:solidFill>
                  <a:srgbClr val="00B0F0"/>
                </a:solidFill>
                <a:ea typeface="+mn-ea"/>
                <a:cs typeface="+mn-cs"/>
              </a:rPr>
              <a:t>Center ground tab </a:t>
            </a:r>
          </a:p>
          <a:p>
            <a:pPr defTabSz="1219170">
              <a:buClrTx/>
            </a:pPr>
            <a:r>
              <a:rPr lang="en-US" sz="1800" kern="1200" noProof="0" dirty="0">
                <a:solidFill>
                  <a:srgbClr val="00B0F0"/>
                </a:solidFill>
                <a:ea typeface="+mn-ea"/>
                <a:cs typeface="+mn-cs"/>
              </a:rPr>
              <a:t>Spring Steel?</a:t>
            </a:r>
          </a:p>
        </p:txBody>
      </p:sp>
      <p:sp>
        <p:nvSpPr>
          <p:cNvPr id="13" name="TextBox 12"/>
          <p:cNvSpPr txBox="1"/>
          <p:nvPr/>
        </p:nvSpPr>
        <p:spPr>
          <a:xfrm>
            <a:off x="3243895" y="1161624"/>
            <a:ext cx="1852195" cy="923330"/>
          </a:xfrm>
          <a:prstGeom prst="rect">
            <a:avLst/>
          </a:prstGeom>
          <a:solidFill>
            <a:schemeClr val="bg1"/>
          </a:solidFill>
        </p:spPr>
        <p:txBody>
          <a:bodyPr wrap="square" rtlCol="0">
            <a:spAutoFit/>
          </a:bodyPr>
          <a:lstStyle/>
          <a:p>
            <a:pPr defTabSz="1219170">
              <a:buClrTx/>
            </a:pPr>
            <a:r>
              <a:rPr lang="en-US" sz="1800" kern="1200" noProof="0" dirty="0">
                <a:solidFill>
                  <a:srgbClr val="00B0F0"/>
                </a:solidFill>
                <a:ea typeface="+mn-ea"/>
                <a:cs typeface="+mn-cs"/>
              </a:rPr>
              <a:t>Outer ground tab </a:t>
            </a:r>
          </a:p>
          <a:p>
            <a:pPr defTabSz="1219170">
              <a:buClrTx/>
            </a:pPr>
            <a:r>
              <a:rPr lang="en-US" sz="1800" kern="1200" noProof="0" dirty="0">
                <a:solidFill>
                  <a:srgbClr val="00B0F0"/>
                </a:solidFill>
                <a:ea typeface="+mn-ea"/>
                <a:cs typeface="+mn-cs"/>
              </a:rPr>
              <a:t>Steel?</a:t>
            </a:r>
          </a:p>
        </p:txBody>
      </p:sp>
      <p:sp>
        <p:nvSpPr>
          <p:cNvPr id="14" name="TextBox 13"/>
          <p:cNvSpPr txBox="1"/>
          <p:nvPr/>
        </p:nvSpPr>
        <p:spPr>
          <a:xfrm>
            <a:off x="8001011" y="3812862"/>
            <a:ext cx="3345628" cy="3139321"/>
          </a:xfrm>
          <a:prstGeom prst="rect">
            <a:avLst/>
          </a:prstGeom>
          <a:noFill/>
        </p:spPr>
        <p:txBody>
          <a:bodyPr wrap="square" rtlCol="0">
            <a:spAutoFit/>
          </a:bodyPr>
          <a:lstStyle/>
          <a:p>
            <a:pPr defTabSz="1219170">
              <a:buClrTx/>
            </a:pPr>
            <a:r>
              <a:rPr lang="en-US" sz="1800" kern="1200" noProof="0" dirty="0">
                <a:solidFill>
                  <a:srgbClr val="47484A"/>
                </a:solidFill>
                <a:ea typeface="+mn-ea"/>
                <a:cs typeface="+mn-cs"/>
              </a:rPr>
              <a:t>Suggest that the center tab is strong spring steel to keep the roll in place</a:t>
            </a:r>
          </a:p>
          <a:p>
            <a:pPr defTabSz="1219170">
              <a:buClrTx/>
            </a:pPr>
            <a:endParaRPr lang="en-US" sz="1800" kern="1200" noProof="0" dirty="0">
              <a:solidFill>
                <a:srgbClr val="47484A"/>
              </a:solidFill>
              <a:ea typeface="+mn-ea"/>
              <a:cs typeface="+mn-cs"/>
            </a:endParaRPr>
          </a:p>
          <a:p>
            <a:pPr defTabSz="1219170">
              <a:buClrTx/>
            </a:pPr>
            <a:r>
              <a:rPr lang="en-US" sz="1800" kern="1200" noProof="0" dirty="0">
                <a:solidFill>
                  <a:srgbClr val="47484A"/>
                </a:solidFill>
                <a:ea typeface="+mn-ea"/>
                <a:cs typeface="+mn-cs"/>
              </a:rPr>
              <a:t>Obviously the ground tabs are spot welded to the copper foil</a:t>
            </a:r>
          </a:p>
          <a:p>
            <a:pPr defTabSz="1219170">
              <a:buClrTx/>
            </a:pPr>
            <a:endParaRPr lang="en-US" sz="1800" kern="1200" noProof="0" dirty="0">
              <a:solidFill>
                <a:srgbClr val="47484A"/>
              </a:solidFill>
              <a:ea typeface="+mn-ea"/>
              <a:cs typeface="+mn-cs"/>
            </a:endParaRPr>
          </a:p>
          <a:p>
            <a:pPr defTabSz="1219170">
              <a:buClrTx/>
            </a:pPr>
            <a:r>
              <a:rPr lang="en-US" sz="1800" kern="1200" noProof="0" dirty="0">
                <a:solidFill>
                  <a:srgbClr val="47484A"/>
                </a:solidFill>
                <a:ea typeface="+mn-ea"/>
                <a:cs typeface="+mn-cs"/>
              </a:rPr>
              <a:t>The cathode tab (compliant aluminum) has also been spot welded to thinner aluminum sheet</a:t>
            </a:r>
          </a:p>
        </p:txBody>
      </p:sp>
      <p:sp>
        <p:nvSpPr>
          <p:cNvPr id="8" name="TextBox 7"/>
          <p:cNvSpPr txBox="1"/>
          <p:nvPr/>
        </p:nvSpPr>
        <p:spPr>
          <a:xfrm>
            <a:off x="7837691" y="1252838"/>
            <a:ext cx="1390124" cy="646331"/>
          </a:xfrm>
          <a:prstGeom prst="rect">
            <a:avLst/>
          </a:prstGeom>
          <a:noFill/>
        </p:spPr>
        <p:txBody>
          <a:bodyPr wrap="none" rtlCol="0">
            <a:spAutoFit/>
          </a:bodyPr>
          <a:lstStyle/>
          <a:p>
            <a:pPr defTabSz="1219170">
              <a:buClrTx/>
            </a:pPr>
            <a:r>
              <a:rPr lang="en-US" sz="1800" kern="1200" noProof="0" dirty="0">
                <a:solidFill>
                  <a:srgbClr val="00B0F0"/>
                </a:solidFill>
                <a:ea typeface="+mn-ea"/>
                <a:cs typeface="+mn-cs"/>
              </a:rPr>
              <a:t>cathode tab</a:t>
            </a:r>
          </a:p>
          <a:p>
            <a:pPr defTabSz="1219170">
              <a:buClrTx/>
            </a:pPr>
            <a:r>
              <a:rPr lang="en-US" sz="1800" kern="1200" noProof="0" dirty="0">
                <a:solidFill>
                  <a:srgbClr val="00B0F0"/>
                </a:solidFill>
                <a:ea typeface="+mn-ea"/>
                <a:cs typeface="+mn-cs"/>
              </a:rPr>
              <a:t>aluminum</a:t>
            </a:r>
          </a:p>
        </p:txBody>
      </p:sp>
      <p:sp>
        <p:nvSpPr>
          <p:cNvPr id="3" name="Slide Number Placeholder 3">
            <a:extLst>
              <a:ext uri="{FF2B5EF4-FFF2-40B4-BE49-F238E27FC236}">
                <a16:creationId xmlns:a16="http://schemas.microsoft.com/office/drawing/2014/main" id="{9F871CCC-D798-5C91-1CE3-BD1BBFD2D130}"/>
              </a:ext>
            </a:extLst>
          </p:cNvPr>
          <p:cNvSpPr>
            <a:spLocks noGrp="1"/>
          </p:cNvSpPr>
          <p:nvPr>
            <p:ph type="sldNum" sz="quarter" idx="10"/>
          </p:nvPr>
        </p:nvSpPr>
        <p:spPr>
          <a:xfrm>
            <a:off x="-92008" y="6558750"/>
            <a:ext cx="457200" cy="228599"/>
          </a:xfrm>
        </p:spPr>
        <p:txBody>
          <a:bodyPr/>
          <a:lstStyle/>
          <a:p>
            <a:pPr defTabSz="1219170">
              <a:buClrTx/>
            </a:pPr>
            <a:fld id="{AEFAAC5A-9C4F-4278-920D-DF2BAB595749}" type="slidenum">
              <a:rPr lang="en-US" kern="1200" noProof="0">
                <a:solidFill>
                  <a:srgbClr val="47484A">
                    <a:lumMod val="50000"/>
                  </a:srgbClr>
                </a:solidFill>
                <a:ea typeface="+mn-ea"/>
                <a:cs typeface="+mn-cs"/>
              </a:rPr>
              <a:pPr defTabSz="1219170">
                <a:buClrTx/>
              </a:pPr>
              <a:t>17</a:t>
            </a:fld>
            <a:endParaRPr lang="en-US" kern="1200" noProof="0" dirty="0">
              <a:solidFill>
                <a:srgbClr val="47484A">
                  <a:lumMod val="50000"/>
                </a:srgbClr>
              </a:solidFill>
              <a:ea typeface="+mn-ea"/>
              <a:cs typeface="+mn-cs"/>
            </a:endParaRPr>
          </a:p>
        </p:txBody>
      </p:sp>
      <p:sp>
        <p:nvSpPr>
          <p:cNvPr id="11" name="TextBox 10">
            <a:extLst>
              <a:ext uri="{FF2B5EF4-FFF2-40B4-BE49-F238E27FC236}">
                <a16:creationId xmlns:a16="http://schemas.microsoft.com/office/drawing/2014/main" id="{4B8A3D88-1226-E999-A2A2-1FA0899DF732}"/>
              </a:ext>
            </a:extLst>
          </p:cNvPr>
          <p:cNvSpPr txBox="1"/>
          <p:nvPr/>
        </p:nvSpPr>
        <p:spPr>
          <a:xfrm>
            <a:off x="7566373" y="142986"/>
            <a:ext cx="4961107" cy="338554"/>
          </a:xfrm>
          <a:prstGeom prst="rect">
            <a:avLst/>
          </a:prstGeom>
          <a:noFill/>
        </p:spPr>
        <p:txBody>
          <a:bodyPr wrap="square">
            <a:spAutoFit/>
          </a:bodyPr>
          <a:lstStyle/>
          <a:p>
            <a:pPr defTabSz="1219170">
              <a:buClrTx/>
            </a:pPr>
            <a:r>
              <a:rPr lang="en-US" sz="1600" kern="1200" noProof="0" dirty="0">
                <a:solidFill>
                  <a:srgbClr val="47484A"/>
                </a:solidFill>
                <a:ea typeface="+mn-ea"/>
                <a:cs typeface="+mn-cs"/>
              </a:rPr>
              <a:t>https://doi.org/10.1016/j.electacta.2022.140700</a:t>
            </a:r>
          </a:p>
        </p:txBody>
      </p:sp>
      <p:pic>
        <p:nvPicPr>
          <p:cNvPr id="15" name="Picture 14">
            <a:extLst>
              <a:ext uri="{FF2B5EF4-FFF2-40B4-BE49-F238E27FC236}">
                <a16:creationId xmlns:a16="http://schemas.microsoft.com/office/drawing/2014/main" id="{08C3B023-6AD8-0064-F01A-04F1142CCDBE}"/>
              </a:ext>
            </a:extLst>
          </p:cNvPr>
          <p:cNvPicPr>
            <a:picLocks noChangeAspect="1"/>
          </p:cNvPicPr>
          <p:nvPr/>
        </p:nvPicPr>
        <p:blipFill rotWithShape="1">
          <a:blip r:embed="rId5"/>
          <a:srcRect l="30274" t="15768" r="34565" b="15654"/>
          <a:stretch/>
        </p:blipFill>
        <p:spPr>
          <a:xfrm>
            <a:off x="9289371" y="767164"/>
            <a:ext cx="2592253" cy="2885753"/>
          </a:xfrm>
          <a:prstGeom prst="rect">
            <a:avLst/>
          </a:prstGeom>
        </p:spPr>
      </p:pic>
    </p:spTree>
    <p:extLst>
      <p:ext uri="{BB962C8B-B14F-4D97-AF65-F5344CB8AC3E}">
        <p14:creationId xmlns:p14="http://schemas.microsoft.com/office/powerpoint/2010/main" val="3474134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64">
            <a:extLst>
              <a:ext uri="{FF2B5EF4-FFF2-40B4-BE49-F238E27FC236}">
                <a16:creationId xmlns:a16="http://schemas.microsoft.com/office/drawing/2014/main" id="{31FC01A6-60F1-DE33-8318-AF4CDDA0B034}"/>
              </a:ext>
            </a:extLst>
          </p:cNvPr>
          <p:cNvPicPr/>
          <p:nvPr/>
        </p:nvPicPr>
        <p:blipFill rotWithShape="1">
          <a:blip r:embed="rId2" cstate="print">
            <a:extLst>
              <a:ext uri="{28A0092B-C50C-407E-A947-70E740481C1C}">
                <a14:useLocalDpi xmlns:a14="http://schemas.microsoft.com/office/drawing/2010/main" val="0"/>
              </a:ext>
            </a:extLst>
          </a:blip>
          <a:srcRect l="50730" t="58758"/>
          <a:stretch/>
        </p:blipFill>
        <p:spPr bwMode="auto">
          <a:xfrm>
            <a:off x="3611090" y="1547817"/>
            <a:ext cx="3310847" cy="2355331"/>
          </a:xfrm>
          <a:prstGeom prst="rect">
            <a:avLst/>
          </a:prstGeom>
          <a:noFill/>
          <a:ln>
            <a:noFill/>
          </a:ln>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47159"/>
          <a:stretch/>
        </p:blipFill>
        <p:spPr>
          <a:xfrm rot="16200000">
            <a:off x="4274009" y="3239737"/>
            <a:ext cx="2633891" cy="447441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17547" y="2332623"/>
            <a:ext cx="6128200" cy="2614084"/>
          </a:xfrm>
          <a:prstGeom prst="rect">
            <a:avLst/>
          </a:prstGeom>
        </p:spPr>
      </p:pic>
      <p:sp>
        <p:nvSpPr>
          <p:cNvPr id="10" name="Oval 9"/>
          <p:cNvSpPr/>
          <p:nvPr/>
        </p:nvSpPr>
        <p:spPr>
          <a:xfrm>
            <a:off x="2223039" y="1103291"/>
            <a:ext cx="462516" cy="473148"/>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endParaRPr lang="en-US" sz="1800" kern="1200" noProof="0" dirty="0">
              <a:solidFill>
                <a:srgbClr val="FFFFFF"/>
              </a:solidFill>
              <a:latin typeface="Arial"/>
            </a:endParaRPr>
          </a:p>
        </p:txBody>
      </p:sp>
      <p:cxnSp>
        <p:nvCxnSpPr>
          <p:cNvPr id="14" name="Straight Arrow Connector 13"/>
          <p:cNvCxnSpPr>
            <a:cxnSpLocks/>
            <a:endCxn id="20" idx="0"/>
          </p:cNvCxnSpPr>
          <p:nvPr/>
        </p:nvCxnSpPr>
        <p:spPr>
          <a:xfrm>
            <a:off x="2685555" y="1290966"/>
            <a:ext cx="3466008" cy="6774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itle 3"/>
          <p:cNvSpPr txBox="1">
            <a:spLocks/>
          </p:cNvSpPr>
          <p:nvPr/>
        </p:nvSpPr>
        <p:spPr>
          <a:xfrm>
            <a:off x="792169" y="21202"/>
            <a:ext cx="10972800" cy="652463"/>
          </a:xfrm>
          <a:prstGeom prst="rect">
            <a:avLst/>
          </a:prstGeom>
        </p:spPr>
        <p:txBody>
          <a:bodyPr vert="horz" lIns="0" tIns="0" rIns="0" bIns="0" rtlCol="0" anchor="b">
            <a:noAutofit/>
          </a:bodyPr>
          <a:lstStyle>
            <a:lvl1pPr defTabSz="609585">
              <a:lnSpc>
                <a:spcPct val="95000"/>
              </a:lnSpc>
              <a:spcBef>
                <a:spcPct val="0"/>
              </a:spcBef>
              <a:buNone/>
              <a:defRPr sz="2400" b="1" i="0" cap="all" baseline="0">
                <a:solidFill>
                  <a:schemeClr val="tx1">
                    <a:lumMod val="50000"/>
                  </a:schemeClr>
                </a:solidFill>
                <a:latin typeface="+mj-lt"/>
                <a:ea typeface="+mj-ea"/>
                <a:cs typeface="+mj-cs"/>
              </a:defRPr>
            </a:lvl1pPr>
          </a:lstStyle>
          <a:p>
            <a:pPr defTabSz="812760">
              <a:buClrTx/>
            </a:pPr>
            <a:r>
              <a:rPr lang="en-US" kern="1200" noProof="0" dirty="0">
                <a:solidFill>
                  <a:srgbClr val="47484A">
                    <a:lumMod val="50000"/>
                  </a:srgbClr>
                </a:solidFill>
                <a:latin typeface="Arial"/>
              </a:rPr>
              <a:t>emergence of cathode tab connected to CID</a:t>
            </a:r>
          </a:p>
        </p:txBody>
      </p:sp>
      <p:sp>
        <p:nvSpPr>
          <p:cNvPr id="20" name="Rectangle 19"/>
          <p:cNvSpPr/>
          <p:nvPr/>
        </p:nvSpPr>
        <p:spPr>
          <a:xfrm>
            <a:off x="5872458" y="1968439"/>
            <a:ext cx="558209" cy="531628"/>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Tx/>
            </a:pPr>
            <a:endParaRPr lang="en-US" sz="1800" kern="1200" noProof="0" dirty="0">
              <a:solidFill>
                <a:srgbClr val="FFFFFF"/>
              </a:solidFill>
              <a:latin typeface="Arial"/>
            </a:endParaRPr>
          </a:p>
        </p:txBody>
      </p:sp>
      <p:cxnSp>
        <p:nvCxnSpPr>
          <p:cNvPr id="5" name="Straight Connector 4"/>
          <p:cNvCxnSpPr>
            <a:cxnSpLocks/>
          </p:cNvCxnSpPr>
          <p:nvPr/>
        </p:nvCxnSpPr>
        <p:spPr>
          <a:xfrm flipH="1">
            <a:off x="3611089" y="2528821"/>
            <a:ext cx="2261368" cy="1645361"/>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cxnSpLocks/>
          </p:cNvCxnSpPr>
          <p:nvPr/>
        </p:nvCxnSpPr>
        <p:spPr>
          <a:xfrm>
            <a:off x="6404045" y="2503388"/>
            <a:ext cx="840536" cy="1670429"/>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095599" y="6245939"/>
            <a:ext cx="2148904" cy="584775"/>
          </a:xfrm>
          <a:prstGeom prst="rect">
            <a:avLst/>
          </a:prstGeom>
          <a:noFill/>
        </p:spPr>
        <p:txBody>
          <a:bodyPr wrap="square" rtlCol="0">
            <a:spAutoFit/>
          </a:bodyPr>
          <a:lstStyle/>
          <a:p>
            <a:pPr defTabSz="1219170">
              <a:buClrTx/>
            </a:pPr>
            <a:r>
              <a:rPr lang="en-US" sz="1600" kern="1200" noProof="0" dirty="0">
                <a:solidFill>
                  <a:srgbClr val="006AB2"/>
                </a:solidFill>
                <a:ea typeface="+mn-ea"/>
                <a:cs typeface="+mn-cs"/>
              </a:rPr>
              <a:t>Copper Collector </a:t>
            </a:r>
          </a:p>
          <a:p>
            <a:pPr defTabSz="1219170">
              <a:buClrTx/>
            </a:pPr>
            <a:r>
              <a:rPr lang="en-US" sz="1600" kern="1200" noProof="0" dirty="0">
                <a:solidFill>
                  <a:srgbClr val="006AB2"/>
                </a:solidFill>
                <a:ea typeface="+mn-ea"/>
                <a:cs typeface="+mn-cs"/>
              </a:rPr>
              <a:t>(Cu, Z=29)</a:t>
            </a:r>
          </a:p>
        </p:txBody>
      </p:sp>
      <p:cxnSp>
        <p:nvCxnSpPr>
          <p:cNvPr id="15" name="Straight Arrow Connector 14"/>
          <p:cNvCxnSpPr>
            <a:cxnSpLocks/>
          </p:cNvCxnSpPr>
          <p:nvPr/>
        </p:nvCxnSpPr>
        <p:spPr>
          <a:xfrm flipH="1" flipV="1">
            <a:off x="6251765" y="5955019"/>
            <a:ext cx="115944" cy="3217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a:cxnSpLocks/>
          </p:cNvCxnSpPr>
          <p:nvPr/>
        </p:nvCxnSpPr>
        <p:spPr>
          <a:xfrm flipV="1">
            <a:off x="5586895" y="6042559"/>
            <a:ext cx="116645" cy="32318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3" name="TextBox 22"/>
          <p:cNvSpPr txBox="1"/>
          <p:nvPr/>
        </p:nvSpPr>
        <p:spPr>
          <a:xfrm>
            <a:off x="4776637" y="6276719"/>
            <a:ext cx="1296708" cy="338554"/>
          </a:xfrm>
          <a:prstGeom prst="rect">
            <a:avLst/>
          </a:prstGeom>
          <a:noFill/>
        </p:spPr>
        <p:txBody>
          <a:bodyPr wrap="square" rtlCol="0">
            <a:spAutoFit/>
          </a:bodyPr>
          <a:lstStyle/>
          <a:p>
            <a:pPr defTabSz="1219170">
              <a:buClrTx/>
            </a:pPr>
            <a:r>
              <a:rPr lang="en-US" sz="1600" kern="1200" noProof="0" dirty="0">
                <a:solidFill>
                  <a:srgbClr val="006AB2"/>
                </a:solidFill>
                <a:ea typeface="+mn-ea"/>
                <a:cs typeface="+mn-cs"/>
              </a:rPr>
              <a:t>Cathode tab</a:t>
            </a:r>
          </a:p>
        </p:txBody>
      </p:sp>
      <p:sp>
        <p:nvSpPr>
          <p:cNvPr id="24" name="TextBox 23"/>
          <p:cNvSpPr txBox="1"/>
          <p:nvPr/>
        </p:nvSpPr>
        <p:spPr>
          <a:xfrm rot="16200000">
            <a:off x="2489147" y="5095279"/>
            <a:ext cx="1843774" cy="369332"/>
          </a:xfrm>
          <a:prstGeom prst="rect">
            <a:avLst/>
          </a:prstGeom>
          <a:noFill/>
        </p:spPr>
        <p:txBody>
          <a:bodyPr wrap="none" rtlCol="0">
            <a:spAutoFit/>
          </a:bodyPr>
          <a:lstStyle/>
          <a:p>
            <a:pPr defTabSz="1219170">
              <a:buClrTx/>
            </a:pPr>
            <a:r>
              <a:rPr lang="en-US" sz="1800" kern="1200" noProof="0" dirty="0">
                <a:solidFill>
                  <a:srgbClr val="C00000"/>
                </a:solidFill>
                <a:ea typeface="+mn-ea"/>
                <a:cs typeface="+mn-cs"/>
              </a:rPr>
              <a:t>12µm voxel size</a:t>
            </a:r>
          </a:p>
        </p:txBody>
      </p:sp>
      <p:sp>
        <p:nvSpPr>
          <p:cNvPr id="25" name="TextBox 24"/>
          <p:cNvSpPr txBox="1"/>
          <p:nvPr/>
        </p:nvSpPr>
        <p:spPr>
          <a:xfrm rot="16200000">
            <a:off x="222130" y="3244334"/>
            <a:ext cx="1843774" cy="369332"/>
          </a:xfrm>
          <a:prstGeom prst="rect">
            <a:avLst/>
          </a:prstGeom>
          <a:noFill/>
        </p:spPr>
        <p:txBody>
          <a:bodyPr wrap="none" rtlCol="0">
            <a:spAutoFit/>
          </a:bodyPr>
          <a:lstStyle/>
          <a:p>
            <a:pPr defTabSz="1219170">
              <a:buClrTx/>
            </a:pPr>
            <a:r>
              <a:rPr lang="en-US" sz="1800" kern="1200" noProof="0" dirty="0">
                <a:solidFill>
                  <a:srgbClr val="C00000"/>
                </a:solidFill>
                <a:ea typeface="+mn-ea"/>
                <a:cs typeface="+mn-cs"/>
              </a:rPr>
              <a:t>41µm voxel size</a:t>
            </a:r>
          </a:p>
        </p:txBody>
      </p:sp>
      <p:pic>
        <p:nvPicPr>
          <p:cNvPr id="4" name="Picture 3">
            <a:extLst>
              <a:ext uri="{FF2B5EF4-FFF2-40B4-BE49-F238E27FC236}">
                <a16:creationId xmlns:a16="http://schemas.microsoft.com/office/drawing/2014/main" id="{CAA1D08C-65FC-F40C-0FB3-1D9B42BB6CD6}"/>
              </a:ext>
            </a:extLst>
          </p:cNvPr>
          <p:cNvPicPr>
            <a:picLocks noChangeAspect="1"/>
          </p:cNvPicPr>
          <p:nvPr/>
        </p:nvPicPr>
        <p:blipFill rotWithShape="1">
          <a:blip r:embed="rId5"/>
          <a:srcRect l="80796"/>
          <a:stretch/>
        </p:blipFill>
        <p:spPr>
          <a:xfrm>
            <a:off x="7688023" y="673664"/>
            <a:ext cx="886883" cy="5702523"/>
          </a:xfrm>
          <a:prstGeom prst="rect">
            <a:avLst/>
          </a:prstGeom>
        </p:spPr>
      </p:pic>
      <p:cxnSp>
        <p:nvCxnSpPr>
          <p:cNvPr id="6" name="Straight Connector 5">
            <a:extLst>
              <a:ext uri="{FF2B5EF4-FFF2-40B4-BE49-F238E27FC236}">
                <a16:creationId xmlns:a16="http://schemas.microsoft.com/office/drawing/2014/main" id="{ED67485B-AD95-F222-0F0A-41DF808862D5}"/>
              </a:ext>
            </a:extLst>
          </p:cNvPr>
          <p:cNvCxnSpPr>
            <a:cxnSpLocks/>
          </p:cNvCxnSpPr>
          <p:nvPr/>
        </p:nvCxnSpPr>
        <p:spPr>
          <a:xfrm flipH="1">
            <a:off x="5956588" y="1880843"/>
            <a:ext cx="2148905" cy="3288164"/>
          </a:xfrm>
          <a:prstGeom prst="line">
            <a:avLst/>
          </a:prstGeom>
          <a:ln>
            <a:solidFill>
              <a:srgbClr val="6DA700"/>
            </a:solidFill>
            <a:prstDash val="solid"/>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9F84E71-EBB3-E599-EBE6-66F22DABB801}"/>
              </a:ext>
            </a:extLst>
          </p:cNvPr>
          <p:cNvCxnSpPr>
            <a:cxnSpLocks/>
          </p:cNvCxnSpPr>
          <p:nvPr/>
        </p:nvCxnSpPr>
        <p:spPr>
          <a:xfrm flipV="1">
            <a:off x="4510791" y="6094295"/>
            <a:ext cx="73751" cy="32724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0" name="TextBox 29">
            <a:extLst>
              <a:ext uri="{FF2B5EF4-FFF2-40B4-BE49-F238E27FC236}">
                <a16:creationId xmlns:a16="http://schemas.microsoft.com/office/drawing/2014/main" id="{66060C96-2B26-97DC-7409-2BBE540C8AB6}"/>
              </a:ext>
            </a:extLst>
          </p:cNvPr>
          <p:cNvSpPr txBox="1"/>
          <p:nvPr/>
        </p:nvSpPr>
        <p:spPr>
          <a:xfrm>
            <a:off x="3485115" y="6297701"/>
            <a:ext cx="1504941" cy="584775"/>
          </a:xfrm>
          <a:prstGeom prst="rect">
            <a:avLst/>
          </a:prstGeom>
          <a:noFill/>
        </p:spPr>
        <p:txBody>
          <a:bodyPr wrap="square" rtlCol="0">
            <a:spAutoFit/>
          </a:bodyPr>
          <a:lstStyle/>
          <a:p>
            <a:pPr defTabSz="1219170">
              <a:buClrTx/>
            </a:pPr>
            <a:r>
              <a:rPr lang="en-US" sz="1600" kern="1200" noProof="0" dirty="0">
                <a:solidFill>
                  <a:srgbClr val="006AB2"/>
                </a:solidFill>
                <a:ea typeface="+mn-ea"/>
                <a:cs typeface="+mn-cs"/>
              </a:rPr>
              <a:t>Aluminum collector</a:t>
            </a:r>
          </a:p>
        </p:txBody>
      </p:sp>
      <p:pic>
        <p:nvPicPr>
          <p:cNvPr id="32" name="Picture 31">
            <a:extLst>
              <a:ext uri="{FF2B5EF4-FFF2-40B4-BE49-F238E27FC236}">
                <a16:creationId xmlns:a16="http://schemas.microsoft.com/office/drawing/2014/main" id="{B366E12F-B50B-850C-20CC-A82A6B7D936D}"/>
              </a:ext>
            </a:extLst>
          </p:cNvPr>
          <p:cNvPicPr>
            <a:picLocks noChangeAspect="1"/>
          </p:cNvPicPr>
          <p:nvPr/>
        </p:nvPicPr>
        <p:blipFill rotWithShape="1">
          <a:blip r:embed="rId6"/>
          <a:srcRect l="30274" t="15768" r="34565" b="15654"/>
          <a:stretch/>
        </p:blipFill>
        <p:spPr>
          <a:xfrm>
            <a:off x="8594250" y="1576440"/>
            <a:ext cx="3287375" cy="3659577"/>
          </a:xfrm>
          <a:prstGeom prst="rect">
            <a:avLst/>
          </a:prstGeom>
        </p:spPr>
      </p:pic>
      <p:sp>
        <p:nvSpPr>
          <p:cNvPr id="34" name="Slide Number Placeholder 3">
            <a:extLst>
              <a:ext uri="{FF2B5EF4-FFF2-40B4-BE49-F238E27FC236}">
                <a16:creationId xmlns:a16="http://schemas.microsoft.com/office/drawing/2014/main" id="{75A6FD54-EF5B-1EC9-81D4-05572818B21A}"/>
              </a:ext>
            </a:extLst>
          </p:cNvPr>
          <p:cNvSpPr txBox="1">
            <a:spLocks/>
          </p:cNvSpPr>
          <p:nvPr/>
        </p:nvSpPr>
        <p:spPr>
          <a:xfrm>
            <a:off x="-17567" y="6528263"/>
            <a:ext cx="457200" cy="228599"/>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Tx/>
            </a:pPr>
            <a:fld id="{AEFAAC5A-9C4F-4278-920D-DF2BAB595749}" type="slidenum">
              <a:rPr lang="en-US" sz="1333" noProof="0">
                <a:solidFill>
                  <a:srgbClr val="47484A"/>
                </a:solidFill>
                <a:latin typeface="Arial"/>
              </a:rPr>
              <a:pPr defTabSz="1219170">
                <a:buClrTx/>
              </a:pPr>
              <a:t>18</a:t>
            </a:fld>
            <a:endParaRPr lang="en-US" sz="1333" noProof="0" dirty="0">
              <a:solidFill>
                <a:srgbClr val="47484A"/>
              </a:solidFill>
              <a:latin typeface="Arial"/>
            </a:endParaRPr>
          </a:p>
        </p:txBody>
      </p:sp>
      <p:sp>
        <p:nvSpPr>
          <p:cNvPr id="3" name="TextBox 2">
            <a:extLst>
              <a:ext uri="{FF2B5EF4-FFF2-40B4-BE49-F238E27FC236}">
                <a16:creationId xmlns:a16="http://schemas.microsoft.com/office/drawing/2014/main" id="{89B7A7E9-D14A-BA1D-1BB1-3929A6F32445}"/>
              </a:ext>
            </a:extLst>
          </p:cNvPr>
          <p:cNvSpPr txBox="1"/>
          <p:nvPr/>
        </p:nvSpPr>
        <p:spPr>
          <a:xfrm>
            <a:off x="4054531" y="4184812"/>
            <a:ext cx="1311578" cy="338554"/>
          </a:xfrm>
          <a:prstGeom prst="rect">
            <a:avLst/>
          </a:prstGeom>
          <a:noFill/>
        </p:spPr>
        <p:txBody>
          <a:bodyPr wrap="none" rtlCol="0">
            <a:spAutoFit/>
          </a:bodyPr>
          <a:lstStyle/>
          <a:p>
            <a:pPr defTabSz="1219170">
              <a:buClrTx/>
            </a:pPr>
            <a:r>
              <a:rPr lang="en-US" sz="1600" kern="1200" noProof="0" dirty="0">
                <a:solidFill>
                  <a:srgbClr val="00B0F0"/>
                </a:solidFill>
                <a:ea typeface="+mn-ea"/>
                <a:cs typeface="+mn-cs"/>
              </a:rPr>
              <a:t>Sandia scan</a:t>
            </a:r>
          </a:p>
        </p:txBody>
      </p:sp>
      <p:sp>
        <p:nvSpPr>
          <p:cNvPr id="7" name="TextBox 6">
            <a:extLst>
              <a:ext uri="{FF2B5EF4-FFF2-40B4-BE49-F238E27FC236}">
                <a16:creationId xmlns:a16="http://schemas.microsoft.com/office/drawing/2014/main" id="{C30FE902-584E-4E8F-E3F9-EF81BC42725E}"/>
              </a:ext>
            </a:extLst>
          </p:cNvPr>
          <p:cNvSpPr txBox="1"/>
          <p:nvPr/>
        </p:nvSpPr>
        <p:spPr>
          <a:xfrm>
            <a:off x="1311933" y="1605294"/>
            <a:ext cx="1311578" cy="338554"/>
          </a:xfrm>
          <a:prstGeom prst="rect">
            <a:avLst/>
          </a:prstGeom>
          <a:noFill/>
        </p:spPr>
        <p:txBody>
          <a:bodyPr wrap="none" rtlCol="0">
            <a:spAutoFit/>
          </a:bodyPr>
          <a:lstStyle/>
          <a:p>
            <a:pPr defTabSz="1219170">
              <a:buClrTx/>
            </a:pPr>
            <a:r>
              <a:rPr lang="en-US" sz="1600" kern="1200" noProof="0" dirty="0">
                <a:solidFill>
                  <a:srgbClr val="00B0F0"/>
                </a:solidFill>
                <a:ea typeface="+mn-ea"/>
                <a:cs typeface="+mn-cs"/>
              </a:rPr>
              <a:t>Sandia scan</a:t>
            </a:r>
          </a:p>
        </p:txBody>
      </p:sp>
      <p:sp>
        <p:nvSpPr>
          <p:cNvPr id="18" name="TextBox 17">
            <a:extLst>
              <a:ext uri="{FF2B5EF4-FFF2-40B4-BE49-F238E27FC236}">
                <a16:creationId xmlns:a16="http://schemas.microsoft.com/office/drawing/2014/main" id="{2BB83749-DA85-3817-612A-69AB799C17FE}"/>
              </a:ext>
            </a:extLst>
          </p:cNvPr>
          <p:cNvSpPr txBox="1"/>
          <p:nvPr/>
        </p:nvSpPr>
        <p:spPr>
          <a:xfrm>
            <a:off x="9442841" y="5339466"/>
            <a:ext cx="2148904" cy="338554"/>
          </a:xfrm>
          <a:prstGeom prst="rect">
            <a:avLst/>
          </a:prstGeom>
          <a:noFill/>
        </p:spPr>
        <p:txBody>
          <a:bodyPr wrap="square" rtlCol="0">
            <a:spAutoFit/>
          </a:bodyPr>
          <a:lstStyle/>
          <a:p>
            <a:pPr defTabSz="1219170">
              <a:buClrTx/>
            </a:pPr>
            <a:r>
              <a:rPr lang="en-US" sz="1600" kern="1200" noProof="0" dirty="0">
                <a:solidFill>
                  <a:srgbClr val="006AB2"/>
                </a:solidFill>
                <a:ea typeface="+mn-ea"/>
                <a:cs typeface="+mn-cs"/>
              </a:rPr>
              <a:t>Separator termination</a:t>
            </a:r>
          </a:p>
        </p:txBody>
      </p:sp>
      <p:cxnSp>
        <p:nvCxnSpPr>
          <p:cNvPr id="22" name="Straight Arrow Connector 21">
            <a:extLst>
              <a:ext uri="{FF2B5EF4-FFF2-40B4-BE49-F238E27FC236}">
                <a16:creationId xmlns:a16="http://schemas.microsoft.com/office/drawing/2014/main" id="{C44BBCC2-8C96-457A-AF0F-1B5F39CF71A3}"/>
              </a:ext>
            </a:extLst>
          </p:cNvPr>
          <p:cNvCxnSpPr>
            <a:cxnSpLocks/>
          </p:cNvCxnSpPr>
          <p:nvPr/>
        </p:nvCxnSpPr>
        <p:spPr>
          <a:xfrm flipV="1">
            <a:off x="9997440" y="4327548"/>
            <a:ext cx="113925" cy="95239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Straight Arrow Connector 27">
            <a:extLst>
              <a:ext uri="{FF2B5EF4-FFF2-40B4-BE49-F238E27FC236}">
                <a16:creationId xmlns:a16="http://schemas.microsoft.com/office/drawing/2014/main" id="{FE3B227D-13FB-FEE1-9AC2-0A59CDD95C44}"/>
              </a:ext>
            </a:extLst>
          </p:cNvPr>
          <p:cNvCxnSpPr>
            <a:cxnSpLocks/>
            <a:stCxn id="18" idx="1"/>
          </p:cNvCxnSpPr>
          <p:nvPr/>
        </p:nvCxnSpPr>
        <p:spPr>
          <a:xfrm flipH="1" flipV="1">
            <a:off x="5014281" y="5279946"/>
            <a:ext cx="4428561" cy="36729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5671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30"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srcRect l="22402" r="19963" b="11725"/>
          <a:stretch/>
        </p:blipFill>
        <p:spPr>
          <a:xfrm rot="16200000">
            <a:off x="2999602" y="-817026"/>
            <a:ext cx="3901441" cy="9585353"/>
          </a:xfrm>
          <a:prstGeom prst="rect">
            <a:avLst/>
          </a:prstGeom>
        </p:spPr>
      </p:pic>
      <p:sp>
        <p:nvSpPr>
          <p:cNvPr id="19" name="Title 3"/>
          <p:cNvSpPr txBox="1">
            <a:spLocks/>
          </p:cNvSpPr>
          <p:nvPr/>
        </p:nvSpPr>
        <p:spPr>
          <a:xfrm>
            <a:off x="792169" y="21202"/>
            <a:ext cx="10972800" cy="652463"/>
          </a:xfrm>
          <a:prstGeom prst="rect">
            <a:avLst/>
          </a:prstGeom>
        </p:spPr>
        <p:txBody>
          <a:bodyPr vert="horz" lIns="0" tIns="0" rIns="0" bIns="0" rtlCol="0" anchor="b">
            <a:noAutofit/>
          </a:bodyPr>
          <a:lstStyle>
            <a:lvl1pPr defTabSz="609585">
              <a:lnSpc>
                <a:spcPct val="95000"/>
              </a:lnSpc>
              <a:spcBef>
                <a:spcPct val="0"/>
              </a:spcBef>
              <a:buNone/>
              <a:defRPr sz="2400" b="1" i="0" cap="all" baseline="0">
                <a:solidFill>
                  <a:schemeClr val="tx1">
                    <a:lumMod val="50000"/>
                  </a:schemeClr>
                </a:solidFill>
                <a:latin typeface="+mj-lt"/>
                <a:ea typeface="+mj-ea"/>
                <a:cs typeface="+mj-cs"/>
              </a:defRPr>
            </a:lvl1pPr>
          </a:lstStyle>
          <a:p>
            <a:pPr defTabSz="812760">
              <a:buClrTx/>
            </a:pPr>
            <a:r>
              <a:rPr lang="en-US" kern="1200" noProof="0" dirty="0">
                <a:solidFill>
                  <a:srgbClr val="47484A">
                    <a:lumMod val="50000"/>
                  </a:srgbClr>
                </a:solidFill>
                <a:latin typeface="Arial"/>
              </a:rPr>
              <a:t>emergence of cathode tab connected to CID</a:t>
            </a:r>
          </a:p>
        </p:txBody>
      </p:sp>
      <p:sp>
        <p:nvSpPr>
          <p:cNvPr id="17" name="TextBox 16"/>
          <p:cNvSpPr txBox="1"/>
          <p:nvPr/>
        </p:nvSpPr>
        <p:spPr>
          <a:xfrm>
            <a:off x="5619971" y="6245939"/>
            <a:ext cx="2148904" cy="584775"/>
          </a:xfrm>
          <a:prstGeom prst="rect">
            <a:avLst/>
          </a:prstGeom>
          <a:noFill/>
        </p:spPr>
        <p:txBody>
          <a:bodyPr wrap="square" rtlCol="0">
            <a:spAutoFit/>
          </a:bodyPr>
          <a:lstStyle/>
          <a:p>
            <a:pPr defTabSz="1219170">
              <a:buClrTx/>
            </a:pPr>
            <a:r>
              <a:rPr lang="en-US" sz="1600" kern="1200" noProof="0" dirty="0">
                <a:solidFill>
                  <a:srgbClr val="006AB2"/>
                </a:solidFill>
                <a:ea typeface="+mn-ea"/>
                <a:cs typeface="+mn-cs"/>
              </a:rPr>
              <a:t>Copper Collector </a:t>
            </a:r>
          </a:p>
          <a:p>
            <a:pPr defTabSz="1219170">
              <a:buClrTx/>
            </a:pPr>
            <a:r>
              <a:rPr lang="en-US" sz="1600" kern="1200" noProof="0" dirty="0">
                <a:solidFill>
                  <a:srgbClr val="006AB2"/>
                </a:solidFill>
                <a:ea typeface="+mn-ea"/>
                <a:cs typeface="+mn-cs"/>
              </a:rPr>
              <a:t>(Cu, Z=29)</a:t>
            </a:r>
          </a:p>
        </p:txBody>
      </p:sp>
      <p:cxnSp>
        <p:nvCxnSpPr>
          <p:cNvPr id="15" name="Straight Arrow Connector 14"/>
          <p:cNvCxnSpPr>
            <a:cxnSpLocks/>
          </p:cNvCxnSpPr>
          <p:nvPr/>
        </p:nvCxnSpPr>
        <p:spPr>
          <a:xfrm flipH="1" flipV="1">
            <a:off x="5672308" y="5848691"/>
            <a:ext cx="115944" cy="3217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a:cxnSpLocks/>
          </p:cNvCxnSpPr>
          <p:nvPr/>
        </p:nvCxnSpPr>
        <p:spPr>
          <a:xfrm flipV="1">
            <a:off x="4655878" y="5847207"/>
            <a:ext cx="116645" cy="32318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3" name="TextBox 22"/>
          <p:cNvSpPr txBox="1"/>
          <p:nvPr/>
        </p:nvSpPr>
        <p:spPr>
          <a:xfrm>
            <a:off x="4323263" y="6245939"/>
            <a:ext cx="1296708" cy="338554"/>
          </a:xfrm>
          <a:prstGeom prst="rect">
            <a:avLst/>
          </a:prstGeom>
          <a:noFill/>
        </p:spPr>
        <p:txBody>
          <a:bodyPr wrap="square" rtlCol="0">
            <a:spAutoFit/>
          </a:bodyPr>
          <a:lstStyle/>
          <a:p>
            <a:pPr defTabSz="1219170">
              <a:buClrTx/>
            </a:pPr>
            <a:r>
              <a:rPr lang="en-US" sz="1600" kern="1200" noProof="0" dirty="0">
                <a:solidFill>
                  <a:srgbClr val="006AB2"/>
                </a:solidFill>
                <a:ea typeface="+mn-ea"/>
                <a:cs typeface="+mn-cs"/>
              </a:rPr>
              <a:t>Cathode tab</a:t>
            </a:r>
          </a:p>
        </p:txBody>
      </p:sp>
      <p:pic>
        <p:nvPicPr>
          <p:cNvPr id="4" name="Picture 3">
            <a:extLst>
              <a:ext uri="{FF2B5EF4-FFF2-40B4-BE49-F238E27FC236}">
                <a16:creationId xmlns:a16="http://schemas.microsoft.com/office/drawing/2014/main" id="{CAA1D08C-65FC-F40C-0FB3-1D9B42BB6CD6}"/>
              </a:ext>
            </a:extLst>
          </p:cNvPr>
          <p:cNvPicPr>
            <a:picLocks noChangeAspect="1"/>
          </p:cNvPicPr>
          <p:nvPr/>
        </p:nvPicPr>
        <p:blipFill rotWithShape="1">
          <a:blip r:embed="rId4"/>
          <a:srcRect l="80796"/>
          <a:stretch/>
        </p:blipFill>
        <p:spPr>
          <a:xfrm rot="5400000">
            <a:off x="3736336" y="-1485903"/>
            <a:ext cx="886883" cy="5702523"/>
          </a:xfrm>
          <a:prstGeom prst="rect">
            <a:avLst/>
          </a:prstGeom>
        </p:spPr>
      </p:pic>
      <p:cxnSp>
        <p:nvCxnSpPr>
          <p:cNvPr id="6" name="Straight Connector 5">
            <a:extLst>
              <a:ext uri="{FF2B5EF4-FFF2-40B4-BE49-F238E27FC236}">
                <a16:creationId xmlns:a16="http://schemas.microsoft.com/office/drawing/2014/main" id="{ED67485B-AD95-F222-0F0A-41DF808862D5}"/>
              </a:ext>
            </a:extLst>
          </p:cNvPr>
          <p:cNvCxnSpPr>
            <a:cxnSpLocks/>
          </p:cNvCxnSpPr>
          <p:nvPr/>
        </p:nvCxnSpPr>
        <p:spPr>
          <a:xfrm flipH="1">
            <a:off x="4510791" y="1227394"/>
            <a:ext cx="1359933" cy="3560551"/>
          </a:xfrm>
          <a:prstGeom prst="line">
            <a:avLst/>
          </a:prstGeom>
          <a:ln>
            <a:solidFill>
              <a:srgbClr val="6DA700"/>
            </a:solidFill>
            <a:prstDash val="solid"/>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9F84E71-EBB3-E599-EBE6-66F22DABB801}"/>
              </a:ext>
            </a:extLst>
          </p:cNvPr>
          <p:cNvCxnSpPr>
            <a:cxnSpLocks/>
          </p:cNvCxnSpPr>
          <p:nvPr/>
        </p:nvCxnSpPr>
        <p:spPr>
          <a:xfrm flipV="1">
            <a:off x="3961900" y="5861196"/>
            <a:ext cx="348056" cy="41552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0" name="TextBox 29">
            <a:extLst>
              <a:ext uri="{FF2B5EF4-FFF2-40B4-BE49-F238E27FC236}">
                <a16:creationId xmlns:a16="http://schemas.microsoft.com/office/drawing/2014/main" id="{66060C96-2B26-97DC-7409-2BBE540C8AB6}"/>
              </a:ext>
            </a:extLst>
          </p:cNvPr>
          <p:cNvSpPr txBox="1"/>
          <p:nvPr/>
        </p:nvSpPr>
        <p:spPr>
          <a:xfrm>
            <a:off x="3176634" y="6245939"/>
            <a:ext cx="1504941" cy="584775"/>
          </a:xfrm>
          <a:prstGeom prst="rect">
            <a:avLst/>
          </a:prstGeom>
          <a:noFill/>
        </p:spPr>
        <p:txBody>
          <a:bodyPr wrap="square" rtlCol="0">
            <a:spAutoFit/>
          </a:bodyPr>
          <a:lstStyle/>
          <a:p>
            <a:pPr defTabSz="1219170">
              <a:buClrTx/>
            </a:pPr>
            <a:r>
              <a:rPr lang="en-US" sz="1600" kern="1200" noProof="0" dirty="0">
                <a:solidFill>
                  <a:srgbClr val="006AB2"/>
                </a:solidFill>
                <a:ea typeface="+mn-ea"/>
                <a:cs typeface="+mn-cs"/>
              </a:rPr>
              <a:t>Aluminum collector</a:t>
            </a:r>
          </a:p>
        </p:txBody>
      </p:sp>
      <p:pic>
        <p:nvPicPr>
          <p:cNvPr id="32" name="Picture 31">
            <a:extLst>
              <a:ext uri="{FF2B5EF4-FFF2-40B4-BE49-F238E27FC236}">
                <a16:creationId xmlns:a16="http://schemas.microsoft.com/office/drawing/2014/main" id="{B366E12F-B50B-850C-20CC-A82A6B7D936D}"/>
              </a:ext>
            </a:extLst>
          </p:cNvPr>
          <p:cNvPicPr>
            <a:picLocks noChangeAspect="1"/>
          </p:cNvPicPr>
          <p:nvPr/>
        </p:nvPicPr>
        <p:blipFill rotWithShape="1">
          <a:blip r:embed="rId5"/>
          <a:srcRect l="30274" t="15768" r="34565" b="15654"/>
          <a:stretch/>
        </p:blipFill>
        <p:spPr>
          <a:xfrm>
            <a:off x="8800371" y="66080"/>
            <a:ext cx="3287375" cy="3659577"/>
          </a:xfrm>
          <a:prstGeom prst="rect">
            <a:avLst/>
          </a:prstGeom>
        </p:spPr>
      </p:pic>
      <p:sp>
        <p:nvSpPr>
          <p:cNvPr id="34" name="Slide Number Placeholder 3">
            <a:extLst>
              <a:ext uri="{FF2B5EF4-FFF2-40B4-BE49-F238E27FC236}">
                <a16:creationId xmlns:a16="http://schemas.microsoft.com/office/drawing/2014/main" id="{75A6FD54-EF5B-1EC9-81D4-05572818B21A}"/>
              </a:ext>
            </a:extLst>
          </p:cNvPr>
          <p:cNvSpPr txBox="1">
            <a:spLocks/>
          </p:cNvSpPr>
          <p:nvPr/>
        </p:nvSpPr>
        <p:spPr>
          <a:xfrm>
            <a:off x="-17567" y="6528263"/>
            <a:ext cx="457200" cy="228599"/>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Tx/>
            </a:pPr>
            <a:fld id="{AEFAAC5A-9C4F-4278-920D-DF2BAB595749}" type="slidenum">
              <a:rPr lang="en-US" sz="1333" noProof="0">
                <a:solidFill>
                  <a:srgbClr val="47484A"/>
                </a:solidFill>
                <a:latin typeface="Arial"/>
              </a:rPr>
              <a:pPr defTabSz="1219170">
                <a:buClrTx/>
              </a:pPr>
              <a:t>19</a:t>
            </a:fld>
            <a:endParaRPr lang="en-US" sz="1333" noProof="0" dirty="0">
              <a:solidFill>
                <a:srgbClr val="47484A"/>
              </a:solidFill>
              <a:latin typeface="Arial"/>
            </a:endParaRPr>
          </a:p>
        </p:txBody>
      </p:sp>
      <p:sp>
        <p:nvSpPr>
          <p:cNvPr id="3" name="TextBox 2">
            <a:extLst>
              <a:ext uri="{FF2B5EF4-FFF2-40B4-BE49-F238E27FC236}">
                <a16:creationId xmlns:a16="http://schemas.microsoft.com/office/drawing/2014/main" id="{89B7A7E9-D14A-BA1D-1BB1-3929A6F32445}"/>
              </a:ext>
            </a:extLst>
          </p:cNvPr>
          <p:cNvSpPr txBox="1"/>
          <p:nvPr/>
        </p:nvSpPr>
        <p:spPr>
          <a:xfrm>
            <a:off x="2371885" y="2764179"/>
            <a:ext cx="2424062" cy="338554"/>
          </a:xfrm>
          <a:prstGeom prst="rect">
            <a:avLst/>
          </a:prstGeom>
          <a:noFill/>
        </p:spPr>
        <p:txBody>
          <a:bodyPr wrap="none" rtlCol="0">
            <a:spAutoFit/>
          </a:bodyPr>
          <a:lstStyle/>
          <a:p>
            <a:pPr defTabSz="1219170">
              <a:buClrTx/>
            </a:pPr>
            <a:r>
              <a:rPr lang="en-US" sz="1600" kern="1200" noProof="0" dirty="0">
                <a:solidFill>
                  <a:srgbClr val="00B0F0"/>
                </a:solidFill>
                <a:ea typeface="+mn-ea"/>
                <a:cs typeface="+mn-cs"/>
              </a:rPr>
              <a:t>Sandia scan, 8 </a:t>
            </a:r>
            <a:r>
              <a:rPr lang="en-US" sz="1600" kern="1200" noProof="0" dirty="0">
                <a:solidFill>
                  <a:srgbClr val="00B0F0"/>
                </a:solidFill>
                <a:latin typeface="Symbol" panose="05050102010706020507" pitchFamily="18" charset="2"/>
                <a:ea typeface="+mn-ea"/>
                <a:cs typeface="+mn-cs"/>
              </a:rPr>
              <a:t>m</a:t>
            </a:r>
            <a:r>
              <a:rPr lang="en-US" sz="1600" kern="1200" noProof="0" dirty="0">
                <a:solidFill>
                  <a:srgbClr val="00B0F0"/>
                </a:solidFill>
                <a:ea typeface="+mn-ea"/>
                <a:cs typeface="+mn-cs"/>
              </a:rPr>
              <a:t>m voxel</a:t>
            </a:r>
          </a:p>
        </p:txBody>
      </p:sp>
      <p:sp>
        <p:nvSpPr>
          <p:cNvPr id="18" name="TextBox 17">
            <a:extLst>
              <a:ext uri="{FF2B5EF4-FFF2-40B4-BE49-F238E27FC236}">
                <a16:creationId xmlns:a16="http://schemas.microsoft.com/office/drawing/2014/main" id="{2BB83749-DA85-3817-612A-69AB799C17FE}"/>
              </a:ext>
            </a:extLst>
          </p:cNvPr>
          <p:cNvSpPr txBox="1"/>
          <p:nvPr/>
        </p:nvSpPr>
        <p:spPr>
          <a:xfrm>
            <a:off x="9442841" y="5339466"/>
            <a:ext cx="2148904" cy="338554"/>
          </a:xfrm>
          <a:prstGeom prst="rect">
            <a:avLst/>
          </a:prstGeom>
          <a:noFill/>
        </p:spPr>
        <p:txBody>
          <a:bodyPr wrap="square" rtlCol="0">
            <a:spAutoFit/>
          </a:bodyPr>
          <a:lstStyle/>
          <a:p>
            <a:pPr defTabSz="1219170">
              <a:buClrTx/>
            </a:pPr>
            <a:r>
              <a:rPr lang="en-US" sz="1600" kern="1200" noProof="0" dirty="0">
                <a:solidFill>
                  <a:srgbClr val="006AB2"/>
                </a:solidFill>
                <a:ea typeface="+mn-ea"/>
                <a:cs typeface="+mn-cs"/>
              </a:rPr>
              <a:t>Separator termination</a:t>
            </a:r>
          </a:p>
        </p:txBody>
      </p:sp>
      <p:cxnSp>
        <p:nvCxnSpPr>
          <p:cNvPr id="22" name="Straight Arrow Connector 21">
            <a:extLst>
              <a:ext uri="{FF2B5EF4-FFF2-40B4-BE49-F238E27FC236}">
                <a16:creationId xmlns:a16="http://schemas.microsoft.com/office/drawing/2014/main" id="{C44BBCC2-8C96-457A-AF0F-1B5F39CF71A3}"/>
              </a:ext>
            </a:extLst>
          </p:cNvPr>
          <p:cNvCxnSpPr>
            <a:cxnSpLocks/>
          </p:cNvCxnSpPr>
          <p:nvPr/>
        </p:nvCxnSpPr>
        <p:spPr>
          <a:xfrm flipH="1" flipV="1">
            <a:off x="9668787" y="2024929"/>
            <a:ext cx="328653" cy="325501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Straight Arrow Connector 27">
            <a:extLst>
              <a:ext uri="{FF2B5EF4-FFF2-40B4-BE49-F238E27FC236}">
                <a16:creationId xmlns:a16="http://schemas.microsoft.com/office/drawing/2014/main" id="{FE3B227D-13FB-FEE1-9AC2-0A59CDD95C44}"/>
              </a:ext>
            </a:extLst>
          </p:cNvPr>
          <p:cNvCxnSpPr>
            <a:cxnSpLocks/>
            <a:stCxn id="18" idx="1"/>
          </p:cNvCxnSpPr>
          <p:nvPr/>
        </p:nvCxnSpPr>
        <p:spPr>
          <a:xfrm flipH="1" flipV="1">
            <a:off x="5424990" y="4349960"/>
            <a:ext cx="4017852" cy="129728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20" name="Picture 19"/>
          <p:cNvPicPr>
            <a:picLocks noChangeAspect="1"/>
          </p:cNvPicPr>
          <p:nvPr/>
        </p:nvPicPr>
        <p:blipFill rotWithShape="1">
          <a:blip r:embed="rId6"/>
          <a:srcRect l="16240" t="8679" r="19353" b="27121"/>
          <a:stretch/>
        </p:blipFill>
        <p:spPr>
          <a:xfrm>
            <a:off x="10425194" y="3285643"/>
            <a:ext cx="1510925" cy="1921789"/>
          </a:xfrm>
          <a:prstGeom prst="rect">
            <a:avLst/>
          </a:prstGeom>
        </p:spPr>
      </p:pic>
    </p:spTree>
    <p:extLst>
      <p:ext uri="{BB962C8B-B14F-4D97-AF65-F5344CB8AC3E}">
        <p14:creationId xmlns:p14="http://schemas.microsoft.com/office/powerpoint/2010/main" val="112801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30"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83FB37-034C-4CA2-5859-A3D597CC01F4}"/>
              </a:ext>
            </a:extLst>
          </p:cNvPr>
          <p:cNvSpPr>
            <a:spLocks noGrp="1"/>
          </p:cNvSpPr>
          <p:nvPr>
            <p:ph type="title"/>
          </p:nvPr>
        </p:nvSpPr>
        <p:spPr/>
        <p:txBody>
          <a:bodyPr/>
          <a:lstStyle/>
          <a:p>
            <a:r>
              <a:rPr lang="en-US" noProof="0" dirty="0"/>
              <a:t>ECN approach is adapted to study  thermal runaway ? </a:t>
            </a:r>
          </a:p>
        </p:txBody>
      </p:sp>
      <p:sp>
        <p:nvSpPr>
          <p:cNvPr id="3" name="Espace réservé du contenu 2">
            <a:extLst>
              <a:ext uri="{FF2B5EF4-FFF2-40B4-BE49-F238E27FC236}">
                <a16:creationId xmlns:a16="http://schemas.microsoft.com/office/drawing/2014/main" id="{0CE8948A-6B39-EE79-D7FA-47B614899439}"/>
              </a:ext>
            </a:extLst>
          </p:cNvPr>
          <p:cNvSpPr>
            <a:spLocks noGrp="1"/>
          </p:cNvSpPr>
          <p:nvPr>
            <p:ph idx="1"/>
          </p:nvPr>
        </p:nvSpPr>
        <p:spPr>
          <a:xfrm>
            <a:off x="898656" y="1253330"/>
            <a:ext cx="10515600" cy="4792289"/>
          </a:xfrm>
        </p:spPr>
        <p:txBody>
          <a:bodyPr>
            <a:normAutofit/>
          </a:bodyPr>
          <a:lstStyle/>
          <a:p>
            <a:r>
              <a:rPr lang="en-US" sz="2000" noProof="0" dirty="0"/>
              <a:t>Thermal runaway itself, could vary significantly depending on many parameters:</a:t>
            </a:r>
          </a:p>
          <a:p>
            <a:pPr lvl="1"/>
            <a:r>
              <a:rPr lang="en-US" sz="1800" noProof="0" dirty="0"/>
              <a:t>Battery  Cell (BC) format</a:t>
            </a:r>
          </a:p>
          <a:p>
            <a:pPr lvl="1"/>
            <a:r>
              <a:rPr lang="en-US" sz="1800" noProof="0" dirty="0"/>
              <a:t>Active material chemistry</a:t>
            </a:r>
          </a:p>
          <a:p>
            <a:pPr lvl="1"/>
            <a:r>
              <a:rPr lang="en-US" sz="1800" noProof="0" dirty="0"/>
              <a:t>Safety venting system</a:t>
            </a:r>
          </a:p>
          <a:p>
            <a:pPr lvl="1"/>
            <a:r>
              <a:rPr lang="en-US" sz="1800" noProof="0" dirty="0"/>
              <a:t>Abuse type</a:t>
            </a:r>
          </a:p>
          <a:p>
            <a:pPr lvl="1"/>
            <a:r>
              <a:rPr lang="en-US" sz="1800" noProof="0" dirty="0"/>
              <a:t>Ageing</a:t>
            </a:r>
          </a:p>
          <a:p>
            <a:pPr lvl="1"/>
            <a:r>
              <a:rPr lang="en-US" sz="1800" noProof="0" dirty="0"/>
              <a:t>…</a:t>
            </a:r>
          </a:p>
          <a:p>
            <a:pPr marL="457200" lvl="1" indent="0">
              <a:buNone/>
            </a:pPr>
            <a:endParaRPr lang="en-US" sz="1800" noProof="0" dirty="0"/>
          </a:p>
          <a:p>
            <a:pPr marL="0" indent="0">
              <a:buNone/>
            </a:pPr>
            <a:r>
              <a:rPr lang="en-US" sz="2000" noProof="0" dirty="0"/>
              <a:t> </a:t>
            </a:r>
            <a:r>
              <a:rPr lang="en-US" sz="2000" noProof="0" dirty="0">
                <a:sym typeface="Wingdings" panose="05000000000000000000" pitchFamily="2" charset="2"/>
              </a:rPr>
              <a:t> selecting a single reference case means to look at only one side of the problem</a:t>
            </a:r>
            <a:endParaRPr lang="en-US" sz="2000" noProof="0" dirty="0"/>
          </a:p>
          <a:p>
            <a:r>
              <a:rPr lang="en-US" sz="2000" noProof="0" dirty="0"/>
              <a:t>The number of diagnostics to be applied is huge and it is also dependent on the BC characteristics</a:t>
            </a:r>
          </a:p>
          <a:p>
            <a:pPr lvl="1"/>
            <a:r>
              <a:rPr lang="en-US" sz="1800" noProof="0" dirty="0"/>
              <a:t>A standardized diagnostics could work for the studied Battery cell but useless for other cases</a:t>
            </a:r>
          </a:p>
          <a:p>
            <a:endParaRPr lang="en-US" sz="2000" noProof="0" dirty="0"/>
          </a:p>
          <a:p>
            <a:endParaRPr lang="en-US" sz="2000" noProof="0" dirty="0"/>
          </a:p>
        </p:txBody>
      </p:sp>
    </p:spTree>
    <p:extLst>
      <p:ext uri="{BB962C8B-B14F-4D97-AF65-F5344CB8AC3E}">
        <p14:creationId xmlns:p14="http://schemas.microsoft.com/office/powerpoint/2010/main" val="4159058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32492" y="2712982"/>
            <a:ext cx="5985469" cy="3865193"/>
          </a:xfrm>
          <a:prstGeom prst="rect">
            <a:avLst/>
          </a:prstGeom>
        </p:spPr>
      </p:pic>
      <p:sp>
        <p:nvSpPr>
          <p:cNvPr id="2" name="Title 1"/>
          <p:cNvSpPr>
            <a:spLocks noGrp="1"/>
          </p:cNvSpPr>
          <p:nvPr>
            <p:ph type="title"/>
          </p:nvPr>
        </p:nvSpPr>
        <p:spPr>
          <a:xfrm>
            <a:off x="1332613" y="190501"/>
            <a:ext cx="4312813" cy="228985"/>
          </a:xfrm>
        </p:spPr>
        <p:txBody>
          <a:bodyPr>
            <a:normAutofit fontScale="90000"/>
          </a:bodyPr>
          <a:lstStyle/>
          <a:p>
            <a:r>
              <a:rPr lang="en-US" noProof="0" dirty="0"/>
              <a:t>Burst DISK/ CID details</a:t>
            </a:r>
          </a:p>
        </p:txBody>
      </p:sp>
      <p:pic>
        <p:nvPicPr>
          <p:cNvPr id="5" name="Content Placeholder 4"/>
          <p:cNvPicPr>
            <a:picLocks noGrp="1" noChangeAspect="1"/>
          </p:cNvPicPr>
          <p:nvPr>
            <p:ph idx="1"/>
          </p:nvPr>
        </p:nvPicPr>
        <p:blipFill rotWithShape="1">
          <a:blip r:embed="rId4"/>
          <a:srcRect l="28238" r="29984" b="8537"/>
          <a:stretch/>
        </p:blipFill>
        <p:spPr>
          <a:xfrm rot="16200000">
            <a:off x="4984930" y="-4253279"/>
            <a:ext cx="2438397" cy="12408256"/>
          </a:xfrm>
          <a:prstGeom prst="rect">
            <a:avLst/>
          </a:prstGeom>
        </p:spPr>
      </p:pic>
      <p:sp>
        <p:nvSpPr>
          <p:cNvPr id="4" name="Slide Number Placeholder 3"/>
          <p:cNvSpPr>
            <a:spLocks noGrp="1"/>
          </p:cNvSpPr>
          <p:nvPr>
            <p:ph type="sldNum" sz="quarter" idx="10"/>
          </p:nvPr>
        </p:nvSpPr>
        <p:spPr/>
        <p:txBody>
          <a:bodyPr/>
          <a:lstStyle/>
          <a:p>
            <a:pPr defTabSz="1219170">
              <a:buClrTx/>
            </a:pPr>
            <a:fld id="{E59F633D-C799-4FEB-A525-92D1F47B25DA}" type="slidenum">
              <a:rPr lang="en-US" kern="1200" noProof="0">
                <a:solidFill>
                  <a:srgbClr val="47484A">
                    <a:lumMod val="50000"/>
                  </a:srgbClr>
                </a:solidFill>
                <a:ea typeface="+mn-ea"/>
                <a:cs typeface="+mn-cs"/>
              </a:rPr>
              <a:pPr defTabSz="1219170">
                <a:buClrTx/>
              </a:pPr>
              <a:t>20</a:t>
            </a:fld>
            <a:endParaRPr lang="en-US" kern="1200" noProof="0" dirty="0">
              <a:solidFill>
                <a:srgbClr val="47484A">
                  <a:lumMod val="50000"/>
                </a:srgbClr>
              </a:solidFill>
              <a:ea typeface="+mn-ea"/>
              <a:cs typeface="+mn-cs"/>
            </a:endParaRPr>
          </a:p>
        </p:txBody>
      </p:sp>
      <p:sp>
        <p:nvSpPr>
          <p:cNvPr id="6" name="TextBox 5"/>
          <p:cNvSpPr txBox="1"/>
          <p:nvPr/>
        </p:nvSpPr>
        <p:spPr>
          <a:xfrm>
            <a:off x="5773020" y="150232"/>
            <a:ext cx="1502334" cy="461665"/>
          </a:xfrm>
          <a:prstGeom prst="rect">
            <a:avLst/>
          </a:prstGeom>
          <a:noFill/>
        </p:spPr>
        <p:txBody>
          <a:bodyPr wrap="none" rtlCol="0">
            <a:spAutoFit/>
          </a:bodyPr>
          <a:lstStyle/>
          <a:p>
            <a:pPr defTabSz="1219170">
              <a:buClrTx/>
            </a:pPr>
            <a:r>
              <a:rPr lang="en-US" sz="2400" kern="1200" noProof="0" dirty="0">
                <a:solidFill>
                  <a:srgbClr val="47484A">
                    <a:lumMod val="50000"/>
                  </a:srgbClr>
                </a:solidFill>
                <a:ea typeface="+mn-ea"/>
                <a:cs typeface="+mn-cs"/>
              </a:rPr>
              <a:t>burst disk</a:t>
            </a:r>
          </a:p>
        </p:txBody>
      </p:sp>
      <p:cxnSp>
        <p:nvCxnSpPr>
          <p:cNvPr id="8" name="Straight Arrow Connector 7"/>
          <p:cNvCxnSpPr/>
          <p:nvPr/>
        </p:nvCxnSpPr>
        <p:spPr>
          <a:xfrm>
            <a:off x="7108534" y="642674"/>
            <a:ext cx="735895" cy="934141"/>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9356046" y="4667790"/>
            <a:ext cx="2427268" cy="461665"/>
          </a:xfrm>
          <a:prstGeom prst="rect">
            <a:avLst/>
          </a:prstGeom>
          <a:noFill/>
        </p:spPr>
        <p:txBody>
          <a:bodyPr wrap="none" rtlCol="0">
            <a:spAutoFit/>
          </a:bodyPr>
          <a:lstStyle/>
          <a:p>
            <a:pPr defTabSz="1219170">
              <a:buClrTx/>
            </a:pPr>
            <a:r>
              <a:rPr lang="en-US" sz="2400" kern="1200" noProof="0" dirty="0">
                <a:solidFill>
                  <a:srgbClr val="47484A">
                    <a:lumMod val="50000"/>
                  </a:srgbClr>
                </a:solidFill>
                <a:ea typeface="+mn-ea"/>
                <a:cs typeface="+mn-cs"/>
              </a:rPr>
              <a:t>insulator gasket </a:t>
            </a:r>
          </a:p>
        </p:txBody>
      </p:sp>
      <p:sp>
        <p:nvSpPr>
          <p:cNvPr id="11" name="Rectangle 10"/>
          <p:cNvSpPr/>
          <p:nvPr/>
        </p:nvSpPr>
        <p:spPr>
          <a:xfrm>
            <a:off x="212123" y="6266248"/>
            <a:ext cx="6096000" cy="338554"/>
          </a:xfrm>
          <a:prstGeom prst="rect">
            <a:avLst/>
          </a:prstGeom>
        </p:spPr>
        <p:txBody>
          <a:bodyPr>
            <a:spAutoFit/>
          </a:bodyPr>
          <a:lstStyle/>
          <a:p>
            <a:pPr defTabSz="1219170">
              <a:buClrTx/>
            </a:pPr>
            <a:r>
              <a:rPr lang="en-US" sz="1600" kern="1200" noProof="0" dirty="0">
                <a:solidFill>
                  <a:srgbClr val="47484A"/>
                </a:solidFill>
                <a:ea typeface="+mn-ea"/>
                <a:cs typeface="+mn-cs"/>
              </a:rPr>
              <a:t>https://doi.org/10.1016/j.est.2023.108838</a:t>
            </a:r>
          </a:p>
        </p:txBody>
      </p:sp>
      <p:cxnSp>
        <p:nvCxnSpPr>
          <p:cNvPr id="12" name="Straight Arrow Connector 11"/>
          <p:cNvCxnSpPr/>
          <p:nvPr/>
        </p:nvCxnSpPr>
        <p:spPr>
          <a:xfrm flipV="1">
            <a:off x="9698211" y="1662283"/>
            <a:ext cx="0" cy="2925216"/>
          </a:xfrm>
          <a:prstGeom prst="straightConnector1">
            <a:avLst/>
          </a:prstGeom>
          <a:ln>
            <a:solidFill>
              <a:srgbClr val="92D050"/>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H="1" flipV="1">
            <a:off x="7718877" y="1790467"/>
            <a:ext cx="454616" cy="1582352"/>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6880321" y="3383702"/>
            <a:ext cx="2375971" cy="461665"/>
          </a:xfrm>
          <a:prstGeom prst="rect">
            <a:avLst/>
          </a:prstGeom>
          <a:noFill/>
        </p:spPr>
        <p:txBody>
          <a:bodyPr wrap="none" rtlCol="0">
            <a:spAutoFit/>
          </a:bodyPr>
          <a:lstStyle/>
          <a:p>
            <a:pPr defTabSz="1219170">
              <a:buClrTx/>
            </a:pPr>
            <a:r>
              <a:rPr lang="en-US" sz="2400" kern="1200" noProof="0" dirty="0">
                <a:solidFill>
                  <a:srgbClr val="47484A">
                    <a:lumMod val="50000"/>
                  </a:srgbClr>
                </a:solidFill>
                <a:ea typeface="+mn-ea"/>
                <a:cs typeface="+mn-cs"/>
              </a:rPr>
              <a:t>current collector</a:t>
            </a:r>
          </a:p>
        </p:txBody>
      </p:sp>
      <p:cxnSp>
        <p:nvCxnSpPr>
          <p:cNvPr id="18" name="Straight Arrow Connector 17"/>
          <p:cNvCxnSpPr/>
          <p:nvPr/>
        </p:nvCxnSpPr>
        <p:spPr>
          <a:xfrm flipV="1">
            <a:off x="8628108" y="1844026"/>
            <a:ext cx="549843" cy="1539676"/>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rotWithShape="1">
          <a:blip r:embed="rId5"/>
          <a:srcRect l="20000" t="12231" r="21161" b="35470"/>
          <a:stretch/>
        </p:blipFill>
        <p:spPr>
          <a:xfrm>
            <a:off x="6777927" y="4070888"/>
            <a:ext cx="2386739" cy="2707037"/>
          </a:xfrm>
          <a:prstGeom prst="rect">
            <a:avLst/>
          </a:prstGeom>
        </p:spPr>
      </p:pic>
      <p:sp>
        <p:nvSpPr>
          <p:cNvPr id="17" name="TextBox 16"/>
          <p:cNvSpPr txBox="1"/>
          <p:nvPr/>
        </p:nvSpPr>
        <p:spPr>
          <a:xfrm>
            <a:off x="6540162" y="6444321"/>
            <a:ext cx="2981907" cy="276999"/>
          </a:xfrm>
          <a:prstGeom prst="rect">
            <a:avLst/>
          </a:prstGeom>
          <a:noFill/>
        </p:spPr>
        <p:txBody>
          <a:bodyPr wrap="none" rtlCol="0">
            <a:spAutoFit/>
          </a:bodyPr>
          <a:lstStyle>
            <a:defPPr>
              <a:defRPr lang="fr-FR"/>
            </a:defPPr>
            <a:lvl1pPr>
              <a:defRPr sz="1200" i="1"/>
            </a:lvl1pPr>
          </a:lstStyle>
          <a:p>
            <a:pPr defTabSz="1219170">
              <a:buClrTx/>
            </a:pPr>
            <a:r>
              <a:rPr lang="en-US" kern="1200" noProof="0" dirty="0">
                <a:solidFill>
                  <a:srgbClr val="FF0000"/>
                </a:solidFill>
                <a:ea typeface="+mn-ea"/>
                <a:cs typeface="+mn-cs"/>
              </a:rPr>
              <a:t>https://doi.org/10.3390/batteries9060309 </a:t>
            </a:r>
          </a:p>
        </p:txBody>
      </p:sp>
      <p:cxnSp>
        <p:nvCxnSpPr>
          <p:cNvPr id="19" name="Straight Arrow Connector 18"/>
          <p:cNvCxnSpPr/>
          <p:nvPr/>
        </p:nvCxnSpPr>
        <p:spPr>
          <a:xfrm flipH="1" flipV="1">
            <a:off x="3265697" y="1844026"/>
            <a:ext cx="3739675" cy="1689177"/>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H="1" flipV="1">
            <a:off x="5094475" y="1822666"/>
            <a:ext cx="1930831" cy="1710537"/>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flipV="1">
            <a:off x="6881225" y="1822665"/>
            <a:ext cx="227309" cy="1358266"/>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7491062" y="3876145"/>
            <a:ext cx="353365" cy="946895"/>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23" name="Rectangle 22"/>
          <p:cNvSpPr/>
          <p:nvPr/>
        </p:nvSpPr>
        <p:spPr>
          <a:xfrm>
            <a:off x="7810703" y="128269"/>
            <a:ext cx="4105611" cy="461665"/>
          </a:xfrm>
          <a:prstGeom prst="rect">
            <a:avLst/>
          </a:prstGeom>
        </p:spPr>
        <p:txBody>
          <a:bodyPr wrap="none">
            <a:spAutoFit/>
          </a:bodyPr>
          <a:lstStyle/>
          <a:p>
            <a:pPr defTabSz="1219170">
              <a:buClrTx/>
            </a:pPr>
            <a:r>
              <a:rPr lang="en-US" sz="2400" kern="1200" noProof="0" dirty="0">
                <a:solidFill>
                  <a:srgbClr val="47484A">
                    <a:lumMod val="50000"/>
                  </a:srgbClr>
                </a:solidFill>
                <a:ea typeface="+mn-ea"/>
                <a:cs typeface="+mn-cs"/>
              </a:rPr>
              <a:t>toggles up and then ruptures</a:t>
            </a:r>
          </a:p>
        </p:txBody>
      </p:sp>
      <p:cxnSp>
        <p:nvCxnSpPr>
          <p:cNvPr id="26" name="Straight Arrow Connector 25"/>
          <p:cNvCxnSpPr/>
          <p:nvPr/>
        </p:nvCxnSpPr>
        <p:spPr>
          <a:xfrm flipH="1" flipV="1">
            <a:off x="10239138" y="2167315"/>
            <a:ext cx="138047" cy="1462608"/>
          </a:xfrm>
          <a:prstGeom prst="straightConnector1">
            <a:avLst/>
          </a:prstGeom>
          <a:ln>
            <a:solidFill>
              <a:srgbClr val="92D050"/>
            </a:solidFill>
            <a:tailEnd type="triangle"/>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9979854" y="3752454"/>
            <a:ext cx="1762021" cy="461665"/>
          </a:xfrm>
          <a:prstGeom prst="rect">
            <a:avLst/>
          </a:prstGeom>
          <a:noFill/>
        </p:spPr>
        <p:txBody>
          <a:bodyPr wrap="none" rtlCol="0">
            <a:spAutoFit/>
          </a:bodyPr>
          <a:lstStyle/>
          <a:p>
            <a:pPr defTabSz="1219170">
              <a:buClrTx/>
            </a:pPr>
            <a:r>
              <a:rPr lang="en-US" sz="2400" kern="1200" noProof="0" dirty="0">
                <a:solidFill>
                  <a:srgbClr val="47484A">
                    <a:lumMod val="50000"/>
                  </a:srgbClr>
                </a:solidFill>
                <a:ea typeface="+mn-ea"/>
                <a:cs typeface="+mn-cs"/>
              </a:rPr>
              <a:t>sealing ring</a:t>
            </a:r>
          </a:p>
        </p:txBody>
      </p:sp>
      <p:cxnSp>
        <p:nvCxnSpPr>
          <p:cNvPr id="29" name="Straight Arrow Connector 28"/>
          <p:cNvCxnSpPr/>
          <p:nvPr/>
        </p:nvCxnSpPr>
        <p:spPr>
          <a:xfrm flipH="1">
            <a:off x="8559086" y="4131405"/>
            <a:ext cx="1504481" cy="770972"/>
          </a:xfrm>
          <a:prstGeom prst="straightConnector1">
            <a:avLst/>
          </a:prstGeom>
          <a:ln>
            <a:solidFill>
              <a:srgbClr val="92D050"/>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flipH="1">
            <a:off x="8903030" y="623227"/>
            <a:ext cx="708876" cy="595999"/>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6941766" y="3153615"/>
            <a:ext cx="1050918" cy="276999"/>
          </a:xfrm>
          <a:prstGeom prst="rect">
            <a:avLst/>
          </a:prstGeom>
          <a:noFill/>
        </p:spPr>
        <p:txBody>
          <a:bodyPr wrap="square" rtlCol="0">
            <a:spAutoFit/>
          </a:bodyPr>
          <a:lstStyle/>
          <a:p>
            <a:pPr defTabSz="1219170">
              <a:buClrTx/>
            </a:pPr>
            <a:r>
              <a:rPr lang="en-US" sz="1200" kern="1200" noProof="0" dirty="0">
                <a:solidFill>
                  <a:srgbClr val="47484A">
                    <a:lumMod val="50000"/>
                  </a:srgbClr>
                </a:solidFill>
                <a:ea typeface="+mn-ea"/>
                <a:cs typeface="+mn-cs"/>
              </a:rPr>
              <a:t>CID “button”</a:t>
            </a:r>
          </a:p>
        </p:txBody>
      </p:sp>
      <p:cxnSp>
        <p:nvCxnSpPr>
          <p:cNvPr id="7" name="Straight Connector 6"/>
          <p:cNvCxnSpPr/>
          <p:nvPr/>
        </p:nvCxnSpPr>
        <p:spPr>
          <a:xfrm>
            <a:off x="1073150" y="2712982"/>
            <a:ext cx="10388600"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4" name="Straight Connector 23"/>
          <p:cNvCxnSpPr/>
          <p:nvPr/>
        </p:nvCxnSpPr>
        <p:spPr>
          <a:xfrm flipH="1">
            <a:off x="2938460" y="1285427"/>
            <a:ext cx="6350" cy="574026"/>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a:off x="3052675" y="1844138"/>
            <a:ext cx="6792" cy="857961"/>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33" name="Straight Connector 32"/>
          <p:cNvCxnSpPr/>
          <p:nvPr/>
        </p:nvCxnSpPr>
        <p:spPr>
          <a:xfrm flipV="1">
            <a:off x="1073150" y="2540000"/>
            <a:ext cx="171450"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19298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2613" y="190501"/>
            <a:ext cx="4208651" cy="399433"/>
          </a:xfrm>
        </p:spPr>
        <p:txBody>
          <a:bodyPr>
            <a:normAutofit fontScale="90000"/>
          </a:bodyPr>
          <a:lstStyle/>
          <a:p>
            <a:r>
              <a:rPr lang="en-US" noProof="0" dirty="0"/>
              <a:t>Burst disk dimensions</a:t>
            </a:r>
          </a:p>
        </p:txBody>
      </p:sp>
      <p:sp>
        <p:nvSpPr>
          <p:cNvPr id="6" name="TextBox 5"/>
          <p:cNvSpPr txBox="1"/>
          <p:nvPr/>
        </p:nvSpPr>
        <p:spPr>
          <a:xfrm>
            <a:off x="6837541" y="2426461"/>
            <a:ext cx="2643288" cy="830997"/>
          </a:xfrm>
          <a:prstGeom prst="rect">
            <a:avLst/>
          </a:prstGeom>
          <a:noFill/>
        </p:spPr>
        <p:txBody>
          <a:bodyPr wrap="none" rtlCol="0">
            <a:spAutoFit/>
          </a:bodyPr>
          <a:lstStyle/>
          <a:p>
            <a:pPr defTabSz="1219170">
              <a:buClrTx/>
            </a:pPr>
            <a:r>
              <a:rPr lang="en-US" sz="2400" kern="1200" noProof="0" dirty="0">
                <a:solidFill>
                  <a:srgbClr val="47484A">
                    <a:lumMod val="50000"/>
                  </a:srgbClr>
                </a:solidFill>
                <a:ea typeface="+mn-ea"/>
                <a:cs typeface="+mn-cs"/>
              </a:rPr>
              <a:t>burst disk groove</a:t>
            </a:r>
          </a:p>
          <a:p>
            <a:pPr defTabSz="1219170">
              <a:buClrTx/>
            </a:pPr>
            <a:r>
              <a:rPr lang="en-US" sz="2400" kern="1200" noProof="0" dirty="0">
                <a:solidFill>
                  <a:srgbClr val="47484A">
                    <a:lumMod val="50000"/>
                  </a:srgbClr>
                </a:solidFill>
                <a:ea typeface="+mn-ea"/>
                <a:cs typeface="+mn-cs"/>
              </a:rPr>
              <a:t>11.4 mm diameter</a:t>
            </a:r>
          </a:p>
        </p:txBody>
      </p:sp>
      <p:sp>
        <p:nvSpPr>
          <p:cNvPr id="23" name="Rectangle 22"/>
          <p:cNvSpPr/>
          <p:nvPr/>
        </p:nvSpPr>
        <p:spPr>
          <a:xfrm>
            <a:off x="5385368" y="823323"/>
            <a:ext cx="5917004" cy="461665"/>
          </a:xfrm>
          <a:prstGeom prst="rect">
            <a:avLst/>
          </a:prstGeom>
        </p:spPr>
        <p:txBody>
          <a:bodyPr wrap="none">
            <a:spAutoFit/>
          </a:bodyPr>
          <a:lstStyle/>
          <a:p>
            <a:pPr defTabSz="1219170">
              <a:buClrTx/>
            </a:pPr>
            <a:r>
              <a:rPr lang="en-US" sz="2400" kern="1200" noProof="0" dirty="0">
                <a:solidFill>
                  <a:srgbClr val="47484A">
                    <a:lumMod val="50000"/>
                  </a:srgbClr>
                </a:solidFill>
                <a:ea typeface="+mn-ea"/>
                <a:cs typeface="+mn-cs"/>
              </a:rPr>
              <a:t>Deforms, breaks circuit, and then ruptures</a:t>
            </a:r>
          </a:p>
        </p:txBody>
      </p:sp>
      <p:pic>
        <p:nvPicPr>
          <p:cNvPr id="7" name="Picture 6"/>
          <p:cNvPicPr>
            <a:picLocks noChangeAspect="1"/>
          </p:cNvPicPr>
          <p:nvPr/>
        </p:nvPicPr>
        <p:blipFill>
          <a:blip r:embed="rId3"/>
          <a:stretch>
            <a:fillRect/>
          </a:stretch>
        </p:blipFill>
        <p:spPr>
          <a:xfrm>
            <a:off x="1971160" y="2127614"/>
            <a:ext cx="4304313" cy="4511250"/>
          </a:xfrm>
          <a:prstGeom prst="rect">
            <a:avLst/>
          </a:prstGeom>
        </p:spPr>
      </p:pic>
      <p:pic>
        <p:nvPicPr>
          <p:cNvPr id="13" name="Picture 12"/>
          <p:cNvPicPr>
            <a:picLocks noChangeAspect="1"/>
          </p:cNvPicPr>
          <p:nvPr/>
        </p:nvPicPr>
        <p:blipFill rotWithShape="1">
          <a:blip r:embed="rId4"/>
          <a:srcRect b="46809"/>
          <a:stretch/>
        </p:blipFill>
        <p:spPr>
          <a:xfrm>
            <a:off x="-659130" y="1432560"/>
            <a:ext cx="13510260" cy="762000"/>
          </a:xfrm>
          <a:prstGeom prst="rect">
            <a:avLst/>
          </a:prstGeom>
        </p:spPr>
      </p:pic>
      <p:cxnSp>
        <p:nvCxnSpPr>
          <p:cNvPr id="30" name="Straight Arrow Connector 29"/>
          <p:cNvCxnSpPr/>
          <p:nvPr/>
        </p:nvCxnSpPr>
        <p:spPr>
          <a:xfrm flipH="1">
            <a:off x="5315581" y="3037186"/>
            <a:ext cx="1521960" cy="1004727"/>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flipV="1">
            <a:off x="7810703" y="1635285"/>
            <a:ext cx="955892" cy="791176"/>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414823" y="3022990"/>
            <a:ext cx="1467068" cy="461665"/>
          </a:xfrm>
          <a:prstGeom prst="rect">
            <a:avLst/>
          </a:prstGeom>
          <a:noFill/>
        </p:spPr>
        <p:txBody>
          <a:bodyPr wrap="none" rtlCol="0">
            <a:spAutoFit/>
          </a:bodyPr>
          <a:lstStyle/>
          <a:p>
            <a:pPr defTabSz="1219170">
              <a:buClrTx/>
            </a:pPr>
            <a:r>
              <a:rPr lang="en-US" sz="2400" kern="1200" noProof="0" dirty="0">
                <a:solidFill>
                  <a:srgbClr val="47484A">
                    <a:lumMod val="50000"/>
                  </a:srgbClr>
                </a:solidFill>
                <a:ea typeface="+mn-ea"/>
                <a:cs typeface="+mn-cs"/>
              </a:rPr>
              <a:t>3 mm tab</a:t>
            </a:r>
          </a:p>
        </p:txBody>
      </p:sp>
      <p:cxnSp>
        <p:nvCxnSpPr>
          <p:cNvPr id="34" name="Straight Arrow Connector 33"/>
          <p:cNvCxnSpPr/>
          <p:nvPr/>
        </p:nvCxnSpPr>
        <p:spPr>
          <a:xfrm>
            <a:off x="1552575" y="3484655"/>
            <a:ext cx="1349651" cy="898584"/>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pic>
        <p:nvPicPr>
          <p:cNvPr id="40" name="Picture 39"/>
          <p:cNvPicPr>
            <a:picLocks noChangeAspect="1"/>
          </p:cNvPicPr>
          <p:nvPr/>
        </p:nvPicPr>
        <p:blipFill>
          <a:blip r:embed="rId5"/>
          <a:stretch>
            <a:fillRect/>
          </a:stretch>
        </p:blipFill>
        <p:spPr>
          <a:xfrm>
            <a:off x="7880012" y="4041913"/>
            <a:ext cx="1617631" cy="1659830"/>
          </a:xfrm>
          <a:prstGeom prst="rect">
            <a:avLst/>
          </a:prstGeom>
        </p:spPr>
      </p:pic>
      <p:sp>
        <p:nvSpPr>
          <p:cNvPr id="41" name="TextBox 40"/>
          <p:cNvSpPr txBox="1"/>
          <p:nvPr/>
        </p:nvSpPr>
        <p:spPr>
          <a:xfrm>
            <a:off x="9619894" y="3626414"/>
            <a:ext cx="2526654" cy="1200329"/>
          </a:xfrm>
          <a:prstGeom prst="rect">
            <a:avLst/>
          </a:prstGeom>
          <a:noFill/>
        </p:spPr>
        <p:txBody>
          <a:bodyPr wrap="none" rtlCol="0">
            <a:spAutoFit/>
          </a:bodyPr>
          <a:lstStyle/>
          <a:p>
            <a:pPr defTabSz="1219170">
              <a:buClrTx/>
            </a:pPr>
            <a:r>
              <a:rPr lang="en-US" sz="2400" kern="1200" noProof="0" dirty="0">
                <a:solidFill>
                  <a:srgbClr val="47484A">
                    <a:lumMod val="50000"/>
                  </a:srgbClr>
                </a:solidFill>
                <a:ea typeface="+mn-ea"/>
                <a:cs typeface="+mn-cs"/>
              </a:rPr>
              <a:t>Positive terminal</a:t>
            </a:r>
          </a:p>
          <a:p>
            <a:pPr defTabSz="1219170">
              <a:buClrTx/>
            </a:pPr>
            <a:r>
              <a:rPr lang="en-US" sz="2400" kern="1200" noProof="0" dirty="0">
                <a:solidFill>
                  <a:srgbClr val="47484A">
                    <a:lumMod val="50000"/>
                  </a:srgbClr>
                </a:solidFill>
                <a:ea typeface="+mn-ea"/>
                <a:cs typeface="+mn-cs"/>
              </a:rPr>
              <a:t>(at top of battery)</a:t>
            </a:r>
          </a:p>
          <a:p>
            <a:pPr defTabSz="1219170">
              <a:buClrTx/>
            </a:pPr>
            <a:r>
              <a:rPr lang="en-US" sz="2400" kern="1200" noProof="0" dirty="0">
                <a:solidFill>
                  <a:srgbClr val="47484A">
                    <a:lumMod val="50000"/>
                  </a:srgbClr>
                </a:solidFill>
                <a:ea typeface="+mn-ea"/>
                <a:cs typeface="+mn-cs"/>
              </a:rPr>
              <a:t>10 mm diameter</a:t>
            </a:r>
          </a:p>
        </p:txBody>
      </p:sp>
      <p:cxnSp>
        <p:nvCxnSpPr>
          <p:cNvPr id="42" name="Straight Arrow Connector 41"/>
          <p:cNvCxnSpPr/>
          <p:nvPr/>
        </p:nvCxnSpPr>
        <p:spPr>
          <a:xfrm flipH="1">
            <a:off x="8795288" y="3905494"/>
            <a:ext cx="702355" cy="898584"/>
          </a:xfrm>
          <a:prstGeom prst="straightConnector1">
            <a:avLst/>
          </a:prstGeom>
          <a:ln>
            <a:solidFill>
              <a:srgbClr val="00B0F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72016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27" name="Picture 26"/>
          <p:cNvPicPr>
            <a:picLocks noChangeAspect="1"/>
          </p:cNvPicPr>
          <p:nvPr/>
        </p:nvPicPr>
        <p:blipFill rotWithShape="1">
          <a:blip r:embed="rId3"/>
          <a:srcRect l="19877" t="13392" r="52068" b="73307"/>
          <a:stretch/>
        </p:blipFill>
        <p:spPr>
          <a:xfrm rot="16200000">
            <a:off x="410445" y="2075535"/>
            <a:ext cx="4234577" cy="2986720"/>
          </a:xfrm>
          <a:prstGeom prst="rect">
            <a:avLst/>
          </a:prstGeom>
        </p:spPr>
      </p:pic>
      <p:sp>
        <p:nvSpPr>
          <p:cNvPr id="4" name="Title 3"/>
          <p:cNvSpPr>
            <a:spLocks noGrp="1"/>
          </p:cNvSpPr>
          <p:nvPr>
            <p:ph type="title"/>
          </p:nvPr>
        </p:nvSpPr>
        <p:spPr/>
        <p:txBody>
          <a:bodyPr/>
          <a:lstStyle/>
          <a:p>
            <a:r>
              <a:rPr lang="en-US" sz="2800" noProof="0" dirty="0"/>
              <a:t>Internal structure of M50LT above the center ground tab, BT08</a:t>
            </a:r>
          </a:p>
        </p:txBody>
      </p:sp>
      <p:sp>
        <p:nvSpPr>
          <p:cNvPr id="8" name="TextBox 7"/>
          <p:cNvSpPr txBox="1"/>
          <p:nvPr/>
        </p:nvSpPr>
        <p:spPr>
          <a:xfrm>
            <a:off x="6344604" y="5278838"/>
            <a:ext cx="1504941" cy="461665"/>
          </a:xfrm>
          <a:prstGeom prst="rect">
            <a:avLst/>
          </a:prstGeom>
          <a:noFill/>
        </p:spPr>
        <p:txBody>
          <a:bodyPr wrap="square" rtlCol="0">
            <a:spAutoFit/>
          </a:bodyPr>
          <a:lstStyle/>
          <a:p>
            <a:r>
              <a:rPr lang="en-US" sz="1200" noProof="0" dirty="0">
                <a:solidFill>
                  <a:srgbClr val="C00000"/>
                </a:solidFill>
              </a:rPr>
              <a:t>Current Collector </a:t>
            </a:r>
          </a:p>
          <a:p>
            <a:r>
              <a:rPr lang="en-US" sz="1200" noProof="0" dirty="0">
                <a:solidFill>
                  <a:srgbClr val="C00000"/>
                </a:solidFill>
              </a:rPr>
              <a:t>(Cu, Z=29)</a:t>
            </a:r>
          </a:p>
        </p:txBody>
      </p:sp>
      <p:sp>
        <p:nvSpPr>
          <p:cNvPr id="12" name="TextBox 11"/>
          <p:cNvSpPr txBox="1"/>
          <p:nvPr/>
        </p:nvSpPr>
        <p:spPr>
          <a:xfrm>
            <a:off x="3902922" y="5915761"/>
            <a:ext cx="901209" cy="461665"/>
          </a:xfrm>
          <a:prstGeom prst="rect">
            <a:avLst/>
          </a:prstGeom>
          <a:noFill/>
        </p:spPr>
        <p:txBody>
          <a:bodyPr wrap="none" rtlCol="0">
            <a:spAutoFit/>
          </a:bodyPr>
          <a:lstStyle/>
          <a:p>
            <a:r>
              <a:rPr lang="en-US" sz="1200" noProof="0" dirty="0">
                <a:solidFill>
                  <a:srgbClr val="C00000"/>
                </a:solidFill>
              </a:rPr>
              <a:t>Separator </a:t>
            </a:r>
          </a:p>
          <a:p>
            <a:r>
              <a:rPr lang="en-US" sz="1200" noProof="0" dirty="0">
                <a:solidFill>
                  <a:srgbClr val="C00000"/>
                </a:solidFill>
              </a:rPr>
              <a:t>(PE, PP)</a:t>
            </a:r>
          </a:p>
        </p:txBody>
      </p:sp>
      <p:sp>
        <p:nvSpPr>
          <p:cNvPr id="16" name="TextBox 15"/>
          <p:cNvSpPr txBox="1"/>
          <p:nvPr/>
        </p:nvSpPr>
        <p:spPr>
          <a:xfrm>
            <a:off x="1828572" y="6060371"/>
            <a:ext cx="1858312" cy="461665"/>
          </a:xfrm>
          <a:prstGeom prst="rect">
            <a:avLst/>
          </a:prstGeom>
          <a:noFill/>
        </p:spPr>
        <p:txBody>
          <a:bodyPr wrap="square" rtlCol="0">
            <a:spAutoFit/>
          </a:bodyPr>
          <a:lstStyle/>
          <a:p>
            <a:r>
              <a:rPr lang="en-US" sz="1200" noProof="0" dirty="0">
                <a:solidFill>
                  <a:srgbClr val="C00000"/>
                </a:solidFill>
              </a:rPr>
              <a:t>Cathode (NMC811)    Z=28, 27, 25</a:t>
            </a:r>
          </a:p>
        </p:txBody>
      </p:sp>
      <p:sp>
        <p:nvSpPr>
          <p:cNvPr id="25" name="TextBox 24"/>
          <p:cNvSpPr txBox="1"/>
          <p:nvPr/>
        </p:nvSpPr>
        <p:spPr>
          <a:xfrm>
            <a:off x="4698444" y="5388687"/>
            <a:ext cx="1403885" cy="461665"/>
          </a:xfrm>
          <a:prstGeom prst="rect">
            <a:avLst/>
          </a:prstGeom>
          <a:noFill/>
        </p:spPr>
        <p:txBody>
          <a:bodyPr wrap="square" rtlCol="0">
            <a:spAutoFit/>
          </a:bodyPr>
          <a:lstStyle/>
          <a:p>
            <a:r>
              <a:rPr lang="en-US" sz="1200" noProof="0" dirty="0">
                <a:solidFill>
                  <a:srgbClr val="C00000"/>
                </a:solidFill>
              </a:rPr>
              <a:t>Anode </a:t>
            </a:r>
          </a:p>
          <a:p>
            <a:r>
              <a:rPr lang="en-US" sz="1200" noProof="0" dirty="0">
                <a:solidFill>
                  <a:srgbClr val="C00000"/>
                </a:solidFill>
              </a:rPr>
              <a:t>(graphite-</a:t>
            </a:r>
            <a:r>
              <a:rPr lang="en-US" sz="1200" noProof="0" dirty="0" err="1">
                <a:solidFill>
                  <a:srgbClr val="C00000"/>
                </a:solidFill>
              </a:rPr>
              <a:t>SiOx</a:t>
            </a:r>
            <a:r>
              <a:rPr lang="en-US" sz="1200" noProof="0" dirty="0">
                <a:solidFill>
                  <a:srgbClr val="C00000"/>
                </a:solidFill>
              </a:rPr>
              <a:t>)</a:t>
            </a:r>
          </a:p>
        </p:txBody>
      </p:sp>
      <p:sp>
        <p:nvSpPr>
          <p:cNvPr id="31" name="TextBox 30"/>
          <p:cNvSpPr txBox="1"/>
          <p:nvPr/>
        </p:nvSpPr>
        <p:spPr>
          <a:xfrm>
            <a:off x="399095" y="6020841"/>
            <a:ext cx="1425656" cy="461665"/>
          </a:xfrm>
          <a:prstGeom prst="rect">
            <a:avLst/>
          </a:prstGeom>
          <a:noFill/>
        </p:spPr>
        <p:txBody>
          <a:bodyPr wrap="square" rtlCol="0">
            <a:spAutoFit/>
          </a:bodyPr>
          <a:lstStyle/>
          <a:p>
            <a:r>
              <a:rPr lang="en-US" sz="1200" noProof="0" dirty="0">
                <a:solidFill>
                  <a:srgbClr val="C00000"/>
                </a:solidFill>
              </a:rPr>
              <a:t>Current Collector (Al, Z=13)</a:t>
            </a:r>
          </a:p>
        </p:txBody>
      </p:sp>
      <p:sp>
        <p:nvSpPr>
          <p:cNvPr id="36" name="TextBox 35"/>
          <p:cNvSpPr txBox="1"/>
          <p:nvPr/>
        </p:nvSpPr>
        <p:spPr>
          <a:xfrm>
            <a:off x="2274117" y="952492"/>
            <a:ext cx="1715534" cy="369332"/>
          </a:xfrm>
          <a:prstGeom prst="rect">
            <a:avLst/>
          </a:prstGeom>
          <a:noFill/>
        </p:spPr>
        <p:txBody>
          <a:bodyPr wrap="none" rtlCol="0">
            <a:spAutoFit/>
          </a:bodyPr>
          <a:lstStyle/>
          <a:p>
            <a:r>
              <a:rPr lang="en-US" sz="1800" noProof="0" dirty="0">
                <a:solidFill>
                  <a:srgbClr val="C00000"/>
                </a:solidFill>
              </a:rPr>
              <a:t>8µm voxel size</a:t>
            </a:r>
          </a:p>
        </p:txBody>
      </p:sp>
      <p:cxnSp>
        <p:nvCxnSpPr>
          <p:cNvPr id="19" name="Straight Arrow Connector 18"/>
          <p:cNvCxnSpPr/>
          <p:nvPr/>
        </p:nvCxnSpPr>
        <p:spPr>
          <a:xfrm flipV="1">
            <a:off x="1406289" y="4795847"/>
            <a:ext cx="539862" cy="1185464"/>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272251" y="5171151"/>
            <a:ext cx="447815" cy="941291"/>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469916" y="5117656"/>
            <a:ext cx="726592" cy="714480"/>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3828337" y="5058842"/>
            <a:ext cx="938025" cy="351913"/>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3344952" y="4882331"/>
            <a:ext cx="2954707" cy="536653"/>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C50C436-A234-50A3-EA09-84DE89BDCE66}"/>
              </a:ext>
            </a:extLst>
          </p:cNvPr>
          <p:cNvSpPr txBox="1"/>
          <p:nvPr/>
        </p:nvSpPr>
        <p:spPr>
          <a:xfrm>
            <a:off x="1034372" y="1011234"/>
            <a:ext cx="1311578" cy="338554"/>
          </a:xfrm>
          <a:prstGeom prst="rect">
            <a:avLst/>
          </a:prstGeom>
          <a:noFill/>
        </p:spPr>
        <p:txBody>
          <a:bodyPr wrap="none" rtlCol="0">
            <a:spAutoFit/>
          </a:bodyPr>
          <a:lstStyle/>
          <a:p>
            <a:pPr algn="l"/>
            <a:r>
              <a:rPr lang="en-US" sz="1600" noProof="0" dirty="0">
                <a:solidFill>
                  <a:srgbClr val="00B0F0"/>
                </a:solidFill>
              </a:rPr>
              <a:t>Sandia scan</a:t>
            </a:r>
          </a:p>
        </p:txBody>
      </p:sp>
      <p:pic>
        <p:nvPicPr>
          <p:cNvPr id="10" name="Picture 9"/>
          <p:cNvPicPr>
            <a:picLocks noChangeAspect="1"/>
          </p:cNvPicPr>
          <p:nvPr/>
        </p:nvPicPr>
        <p:blipFill rotWithShape="1">
          <a:blip r:embed="rId3"/>
          <a:srcRect l="19877" t="1342" r="19322"/>
          <a:stretch/>
        </p:blipFill>
        <p:spPr>
          <a:xfrm rot="16200000">
            <a:off x="6976970" y="-510374"/>
            <a:ext cx="2984249" cy="7203611"/>
          </a:xfrm>
          <a:prstGeom prst="rect">
            <a:avLst/>
          </a:prstGeom>
        </p:spPr>
      </p:pic>
      <p:pic>
        <p:nvPicPr>
          <p:cNvPr id="13" name="Picture 12"/>
          <p:cNvPicPr>
            <a:picLocks noChangeAspect="1"/>
          </p:cNvPicPr>
          <p:nvPr/>
        </p:nvPicPr>
        <p:blipFill rotWithShape="1">
          <a:blip r:embed="rId4"/>
          <a:srcRect l="21116" r="20772" b="25114"/>
          <a:stretch/>
        </p:blipFill>
        <p:spPr>
          <a:xfrm>
            <a:off x="9476228" y="4105322"/>
            <a:ext cx="2594673" cy="2090671"/>
          </a:xfrm>
          <a:prstGeom prst="rect">
            <a:avLst/>
          </a:prstGeom>
        </p:spPr>
      </p:pic>
      <p:pic>
        <p:nvPicPr>
          <p:cNvPr id="15" name="Picture 14"/>
          <p:cNvPicPr>
            <a:picLocks noChangeAspect="1"/>
          </p:cNvPicPr>
          <p:nvPr/>
        </p:nvPicPr>
        <p:blipFill>
          <a:blip r:embed="rId5"/>
          <a:stretch>
            <a:fillRect/>
          </a:stretch>
        </p:blipFill>
        <p:spPr>
          <a:xfrm>
            <a:off x="6260283" y="658020"/>
            <a:ext cx="3657600" cy="2752020"/>
          </a:xfrm>
          <a:prstGeom prst="rect">
            <a:avLst/>
          </a:prstGeom>
        </p:spPr>
      </p:pic>
    </p:spTree>
    <p:extLst>
      <p:ext uri="{BB962C8B-B14F-4D97-AF65-F5344CB8AC3E}">
        <p14:creationId xmlns:p14="http://schemas.microsoft.com/office/powerpoint/2010/main" val="137291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P spid="25"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1659" t="13333" r="21059" b="21134"/>
          <a:stretch/>
        </p:blipFill>
        <p:spPr>
          <a:xfrm>
            <a:off x="609600" y="1259840"/>
            <a:ext cx="5292436" cy="5237019"/>
          </a:xfrm>
          <a:prstGeom prst="rect">
            <a:avLst/>
          </a:prstGeom>
        </p:spPr>
      </p:pic>
      <p:sp>
        <p:nvSpPr>
          <p:cNvPr id="4" name="Title 3"/>
          <p:cNvSpPr>
            <a:spLocks noGrp="1"/>
          </p:cNvSpPr>
          <p:nvPr>
            <p:ph type="title"/>
          </p:nvPr>
        </p:nvSpPr>
        <p:spPr/>
        <p:txBody>
          <a:bodyPr/>
          <a:lstStyle/>
          <a:p>
            <a:r>
              <a:rPr lang="en-US"/>
              <a:t>Jelly roll length of IF2</a:t>
            </a:r>
          </a:p>
        </p:txBody>
      </p:sp>
      <p:sp>
        <p:nvSpPr>
          <p:cNvPr id="7" name="TextBox 6"/>
          <p:cNvSpPr txBox="1"/>
          <p:nvPr/>
        </p:nvSpPr>
        <p:spPr>
          <a:xfrm>
            <a:off x="868757" y="614690"/>
            <a:ext cx="91374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IF2: 155a image 1000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Archimedean spiral fit: 24.72 rolls/windings of cathode with 927 mm length and 0.319 mm thickness per total layer</a:t>
            </a:r>
          </a:p>
        </p:txBody>
      </p:sp>
      <p:sp>
        <p:nvSpPr>
          <p:cNvPr id="40" name="TextBox 39"/>
          <p:cNvSpPr txBox="1"/>
          <p:nvPr/>
        </p:nvSpPr>
        <p:spPr>
          <a:xfrm>
            <a:off x="8859073" y="123428"/>
            <a:ext cx="2760692"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IF2: V2= 3.566V; Mass= 67.62 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IF7: V7= 3.563V; Mass= 67.88 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4"/>
          <a:srcRect l="20231" t="13159" r="21435" b="20268"/>
          <a:stretch/>
        </p:blipFill>
        <p:spPr>
          <a:xfrm>
            <a:off x="6385422" y="1259840"/>
            <a:ext cx="5389581" cy="5320146"/>
          </a:xfrm>
          <a:prstGeom prst="rect">
            <a:avLst/>
          </a:prstGeom>
        </p:spPr>
      </p:pic>
    </p:spTree>
    <p:extLst>
      <p:ext uri="{BB962C8B-B14F-4D97-AF65-F5344CB8AC3E}">
        <p14:creationId xmlns:p14="http://schemas.microsoft.com/office/powerpoint/2010/main" val="2505285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2108" t="13160" r="21509" b="21308"/>
          <a:stretch/>
        </p:blipFill>
        <p:spPr>
          <a:xfrm>
            <a:off x="6536195" y="1259841"/>
            <a:ext cx="5209309" cy="5237018"/>
          </a:xfrm>
          <a:prstGeom prst="rect">
            <a:avLst/>
          </a:prstGeom>
        </p:spPr>
      </p:pic>
      <p:sp>
        <p:nvSpPr>
          <p:cNvPr id="4" name="Title 3"/>
          <p:cNvSpPr>
            <a:spLocks noGrp="1"/>
          </p:cNvSpPr>
          <p:nvPr>
            <p:ph type="title"/>
          </p:nvPr>
        </p:nvSpPr>
        <p:spPr>
          <a:xfrm>
            <a:off x="484314" y="79975"/>
            <a:ext cx="10618397" cy="685800"/>
          </a:xfrm>
        </p:spPr>
        <p:txBody>
          <a:bodyPr/>
          <a:lstStyle/>
          <a:p>
            <a:r>
              <a:rPr lang="en-US" dirty="0"/>
              <a:t>Jelly roll length of IF7</a:t>
            </a:r>
          </a:p>
        </p:txBody>
      </p:sp>
      <p:sp>
        <p:nvSpPr>
          <p:cNvPr id="7" name="TextBox 6"/>
          <p:cNvSpPr txBox="1"/>
          <p:nvPr/>
        </p:nvSpPr>
        <p:spPr>
          <a:xfrm>
            <a:off x="714521" y="532946"/>
            <a:ext cx="93362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IF7: 156a image 1000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Archimedean spiral fit: 24.85 rolls/windings of cathode with 935.4 mm length and 0.319 mm thickness per total layer</a:t>
            </a:r>
          </a:p>
        </p:txBody>
      </p:sp>
      <p:sp>
        <p:nvSpPr>
          <p:cNvPr id="40" name="TextBox 39"/>
          <p:cNvSpPr txBox="1"/>
          <p:nvPr/>
        </p:nvSpPr>
        <p:spPr>
          <a:xfrm>
            <a:off x="9100129" y="172307"/>
            <a:ext cx="2760692"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IF2: V2= 3.566V; Mass= 67.62 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IF7: V7= 3.563V; Mass= 67.88 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4"/>
          <a:srcRect l="21809" t="13333" r="21659" b="22001"/>
          <a:stretch/>
        </p:blipFill>
        <p:spPr>
          <a:xfrm>
            <a:off x="1094509" y="1294477"/>
            <a:ext cx="5223164" cy="5167745"/>
          </a:xfrm>
          <a:prstGeom prst="rect">
            <a:avLst/>
          </a:prstGeom>
        </p:spPr>
      </p:pic>
      <p:sp>
        <p:nvSpPr>
          <p:cNvPr id="8" name="TextBox 7"/>
          <p:cNvSpPr txBox="1"/>
          <p:nvPr/>
        </p:nvSpPr>
        <p:spPr>
          <a:xfrm>
            <a:off x="231676" y="1276361"/>
            <a:ext cx="1619158"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Differences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0.9% roll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0.4% weight</a:t>
            </a:r>
          </a:p>
        </p:txBody>
      </p:sp>
    </p:spTree>
    <p:extLst>
      <p:ext uri="{BB962C8B-B14F-4D97-AF65-F5344CB8AC3E}">
        <p14:creationId xmlns:p14="http://schemas.microsoft.com/office/powerpoint/2010/main" val="1926726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x-ray scans show are places of potential trouble – internal shorts? </a:t>
            </a:r>
          </a:p>
        </p:txBody>
      </p:sp>
      <p:pic>
        <p:nvPicPr>
          <p:cNvPr id="4" name="Picture 3">
            <a:extLst>
              <a:ext uri="{FF2B5EF4-FFF2-40B4-BE49-F238E27FC236}">
                <a16:creationId xmlns:a16="http://schemas.microsoft.com/office/drawing/2014/main" id="{FE32BFE4-61F0-06FC-8F69-A9899C795BC5}"/>
              </a:ext>
            </a:extLst>
          </p:cNvPr>
          <p:cNvPicPr>
            <a:picLocks noChangeAspect="1"/>
          </p:cNvPicPr>
          <p:nvPr/>
        </p:nvPicPr>
        <p:blipFill rotWithShape="1">
          <a:blip r:embed="rId2"/>
          <a:srcRect l="21116" r="20772" b="25114"/>
          <a:stretch/>
        </p:blipFill>
        <p:spPr>
          <a:xfrm>
            <a:off x="8858295" y="2978673"/>
            <a:ext cx="2608647" cy="2101930"/>
          </a:xfrm>
          <a:prstGeom prst="rect">
            <a:avLst/>
          </a:prstGeom>
        </p:spPr>
      </p:pic>
      <p:pic>
        <p:nvPicPr>
          <p:cNvPr id="5" name="Picture 4">
            <a:extLst>
              <a:ext uri="{FF2B5EF4-FFF2-40B4-BE49-F238E27FC236}">
                <a16:creationId xmlns:a16="http://schemas.microsoft.com/office/drawing/2014/main" id="{B71EF7ED-5F8D-4619-BE28-8E8F694D8AE7}"/>
              </a:ext>
            </a:extLst>
          </p:cNvPr>
          <p:cNvPicPr>
            <a:picLocks noChangeAspect="1"/>
          </p:cNvPicPr>
          <p:nvPr/>
        </p:nvPicPr>
        <p:blipFill>
          <a:blip r:embed="rId3"/>
          <a:stretch>
            <a:fillRect/>
          </a:stretch>
        </p:blipFill>
        <p:spPr>
          <a:xfrm>
            <a:off x="4744189" y="2950185"/>
            <a:ext cx="3533903" cy="2658949"/>
          </a:xfrm>
          <a:prstGeom prst="rect">
            <a:avLst/>
          </a:prstGeom>
        </p:spPr>
      </p:pic>
      <p:pic>
        <p:nvPicPr>
          <p:cNvPr id="6" name="Picture 5">
            <a:extLst>
              <a:ext uri="{FF2B5EF4-FFF2-40B4-BE49-F238E27FC236}">
                <a16:creationId xmlns:a16="http://schemas.microsoft.com/office/drawing/2014/main" id="{2586AC3B-E21C-A57E-B921-51F6EA82AA88}"/>
              </a:ext>
            </a:extLst>
          </p:cNvPr>
          <p:cNvPicPr>
            <a:picLocks noChangeAspect="1"/>
          </p:cNvPicPr>
          <p:nvPr/>
        </p:nvPicPr>
        <p:blipFill rotWithShape="1">
          <a:blip r:embed="rId4">
            <a:extLst>
              <a:ext uri="{28A0092B-C50C-407E-A947-70E740481C1C}">
                <a14:useLocalDpi xmlns:a14="http://schemas.microsoft.com/office/drawing/2010/main" val="0"/>
              </a:ext>
            </a:extLst>
          </a:blip>
          <a:srcRect r="47159"/>
          <a:stretch/>
        </p:blipFill>
        <p:spPr>
          <a:xfrm rot="16200000">
            <a:off x="1398938" y="2118508"/>
            <a:ext cx="2633891" cy="4474416"/>
          </a:xfrm>
          <a:prstGeom prst="rect">
            <a:avLst/>
          </a:prstGeom>
        </p:spPr>
      </p:pic>
      <p:cxnSp>
        <p:nvCxnSpPr>
          <p:cNvPr id="7" name="Straight Arrow Connector 6">
            <a:extLst>
              <a:ext uri="{FF2B5EF4-FFF2-40B4-BE49-F238E27FC236}">
                <a16:creationId xmlns:a16="http://schemas.microsoft.com/office/drawing/2014/main" id="{15D62FDE-7093-6023-9F76-7A2431E94E22}"/>
              </a:ext>
            </a:extLst>
          </p:cNvPr>
          <p:cNvCxnSpPr>
            <a:cxnSpLocks/>
          </p:cNvCxnSpPr>
          <p:nvPr/>
        </p:nvCxnSpPr>
        <p:spPr>
          <a:xfrm flipH="1" flipV="1">
            <a:off x="3376694" y="4833790"/>
            <a:ext cx="115944" cy="3217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8" name="Straight Arrow Connector 7">
            <a:extLst>
              <a:ext uri="{FF2B5EF4-FFF2-40B4-BE49-F238E27FC236}">
                <a16:creationId xmlns:a16="http://schemas.microsoft.com/office/drawing/2014/main" id="{3B04B85C-8512-ECC3-810F-26CD50F674C5}"/>
              </a:ext>
            </a:extLst>
          </p:cNvPr>
          <p:cNvCxnSpPr>
            <a:cxnSpLocks/>
          </p:cNvCxnSpPr>
          <p:nvPr/>
        </p:nvCxnSpPr>
        <p:spPr>
          <a:xfrm flipV="1">
            <a:off x="2711824" y="4921330"/>
            <a:ext cx="116645" cy="32318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74969597-CD27-D784-1325-474D1A5F9D0B}"/>
              </a:ext>
            </a:extLst>
          </p:cNvPr>
          <p:cNvSpPr txBox="1"/>
          <p:nvPr/>
        </p:nvSpPr>
        <p:spPr>
          <a:xfrm>
            <a:off x="1901566" y="5155490"/>
            <a:ext cx="1296708" cy="338554"/>
          </a:xfrm>
          <a:prstGeom prst="rect">
            <a:avLst/>
          </a:prstGeom>
          <a:noFill/>
        </p:spPr>
        <p:txBody>
          <a:bodyPr wrap="square" rtlCol="0">
            <a:spAutoFit/>
          </a:bodyPr>
          <a:lstStyle/>
          <a:p>
            <a:pPr defTabSz="1219170">
              <a:buClrTx/>
            </a:pPr>
            <a:r>
              <a:rPr lang="en-US" sz="1600" kern="1200">
                <a:solidFill>
                  <a:srgbClr val="006AB2"/>
                </a:solidFill>
                <a:latin typeface="Arial" panose="020B0604020202020204" pitchFamily="34" charset="0"/>
                <a:cs typeface="Arial" panose="020B0604020202020204" pitchFamily="34" charset="0"/>
              </a:rPr>
              <a:t>Cathode tab</a:t>
            </a:r>
          </a:p>
        </p:txBody>
      </p:sp>
      <p:sp>
        <p:nvSpPr>
          <p:cNvPr id="10" name="TextBox 9">
            <a:extLst>
              <a:ext uri="{FF2B5EF4-FFF2-40B4-BE49-F238E27FC236}">
                <a16:creationId xmlns:a16="http://schemas.microsoft.com/office/drawing/2014/main" id="{C93F9C29-3E3D-04DF-4B85-7CCF411AB54E}"/>
              </a:ext>
            </a:extLst>
          </p:cNvPr>
          <p:cNvSpPr txBox="1"/>
          <p:nvPr/>
        </p:nvSpPr>
        <p:spPr>
          <a:xfrm rot="16200000">
            <a:off x="-385924" y="3974050"/>
            <a:ext cx="1843774" cy="369332"/>
          </a:xfrm>
          <a:prstGeom prst="rect">
            <a:avLst/>
          </a:prstGeom>
          <a:noFill/>
        </p:spPr>
        <p:txBody>
          <a:bodyPr wrap="none" rtlCol="0">
            <a:spAutoFit/>
          </a:bodyPr>
          <a:lstStyle/>
          <a:p>
            <a:pPr defTabSz="1219170">
              <a:buClrTx/>
            </a:pPr>
            <a:r>
              <a:rPr lang="en-US" sz="1800" kern="1200">
                <a:solidFill>
                  <a:srgbClr val="C00000"/>
                </a:solidFill>
                <a:latin typeface="Arial" panose="020B0604020202020204" pitchFamily="34" charset="0"/>
                <a:cs typeface="Arial" panose="020B0604020202020204" pitchFamily="34" charset="0"/>
              </a:rPr>
              <a:t>12µm voxel size</a:t>
            </a:r>
          </a:p>
        </p:txBody>
      </p:sp>
      <p:cxnSp>
        <p:nvCxnSpPr>
          <p:cNvPr id="11" name="Straight Arrow Connector 10">
            <a:extLst>
              <a:ext uri="{FF2B5EF4-FFF2-40B4-BE49-F238E27FC236}">
                <a16:creationId xmlns:a16="http://schemas.microsoft.com/office/drawing/2014/main" id="{3D23B156-DC35-006F-60D6-383C49B0CCEB}"/>
              </a:ext>
            </a:extLst>
          </p:cNvPr>
          <p:cNvCxnSpPr>
            <a:cxnSpLocks/>
          </p:cNvCxnSpPr>
          <p:nvPr/>
        </p:nvCxnSpPr>
        <p:spPr>
          <a:xfrm flipV="1">
            <a:off x="1635720" y="4973066"/>
            <a:ext cx="73751" cy="32724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05CC72B8-0313-27C9-A5C1-68435DBA96E7}"/>
              </a:ext>
            </a:extLst>
          </p:cNvPr>
          <p:cNvSpPr txBox="1"/>
          <p:nvPr/>
        </p:nvSpPr>
        <p:spPr>
          <a:xfrm>
            <a:off x="610044" y="5176472"/>
            <a:ext cx="1504941" cy="584775"/>
          </a:xfrm>
          <a:prstGeom prst="rect">
            <a:avLst/>
          </a:prstGeom>
          <a:noFill/>
        </p:spPr>
        <p:txBody>
          <a:bodyPr wrap="square" rtlCol="0">
            <a:spAutoFit/>
          </a:bodyPr>
          <a:lstStyle/>
          <a:p>
            <a:pPr defTabSz="1219170">
              <a:buClrTx/>
            </a:pPr>
            <a:r>
              <a:rPr lang="en-US" sz="1600" kern="1200">
                <a:solidFill>
                  <a:srgbClr val="006AB2"/>
                </a:solidFill>
                <a:latin typeface="Arial" panose="020B0604020202020204" pitchFamily="34" charset="0"/>
                <a:cs typeface="Arial" panose="020B0604020202020204" pitchFamily="34" charset="0"/>
              </a:rPr>
              <a:t>Aluminum collector</a:t>
            </a:r>
          </a:p>
        </p:txBody>
      </p:sp>
      <p:sp>
        <p:nvSpPr>
          <p:cNvPr id="13" name="TextBox 12">
            <a:extLst>
              <a:ext uri="{FF2B5EF4-FFF2-40B4-BE49-F238E27FC236}">
                <a16:creationId xmlns:a16="http://schemas.microsoft.com/office/drawing/2014/main" id="{95A4E884-CD8D-0DBF-8A3D-156E9F50A594}"/>
              </a:ext>
            </a:extLst>
          </p:cNvPr>
          <p:cNvSpPr txBox="1"/>
          <p:nvPr/>
        </p:nvSpPr>
        <p:spPr>
          <a:xfrm>
            <a:off x="1209113" y="2280303"/>
            <a:ext cx="2167581" cy="369332"/>
          </a:xfrm>
          <a:prstGeom prst="rect">
            <a:avLst/>
          </a:prstGeom>
        </p:spPr>
        <p:txBody>
          <a:bodyPr vert="horz" wrap="none" lIns="91440" tIns="45720" rIns="91440" bIns="45720" rtlCol="0" anchor="ctr">
            <a:spAutoFit/>
          </a:bodyPr>
          <a:lstStyle/>
          <a:p>
            <a:r>
              <a:rPr lang="en-US">
                <a:latin typeface="Arial" panose="020B0604020202020204" pitchFamily="34" charset="0"/>
                <a:cs typeface="Arial" panose="020B0604020202020204" pitchFamily="34" charset="0"/>
              </a:rPr>
              <a:t>Cathode tab region</a:t>
            </a:r>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C901DC0-2437-9E4B-3F1C-3DFAA302A68A}"/>
              </a:ext>
            </a:extLst>
          </p:cNvPr>
          <p:cNvSpPr txBox="1"/>
          <p:nvPr/>
        </p:nvSpPr>
        <p:spPr>
          <a:xfrm>
            <a:off x="5566009" y="2280303"/>
            <a:ext cx="1890261" cy="369332"/>
          </a:xfrm>
          <a:prstGeom prst="rect">
            <a:avLst/>
          </a:prstGeom>
        </p:spPr>
        <p:txBody>
          <a:bodyPr vert="horz" wrap="none" lIns="91440" tIns="45720" rIns="91440" bIns="45720" rtlCol="0" anchor="ctr">
            <a:spAutoFit/>
          </a:bodyPr>
          <a:lstStyle/>
          <a:p>
            <a:r>
              <a:rPr lang="en-US">
                <a:latin typeface="Arial" panose="020B0604020202020204" pitchFamily="34" charset="0"/>
                <a:cs typeface="Arial" panose="020B0604020202020204" pitchFamily="34" charset="0"/>
              </a:rPr>
              <a:t>Inside of jellyroll</a:t>
            </a: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5AEF9FB-2D6C-4849-7C4C-8C311F7F3011}"/>
              </a:ext>
            </a:extLst>
          </p:cNvPr>
          <p:cNvSpPr txBox="1"/>
          <p:nvPr/>
        </p:nvSpPr>
        <p:spPr>
          <a:xfrm>
            <a:off x="9185427" y="2280303"/>
            <a:ext cx="2005677" cy="369332"/>
          </a:xfrm>
          <a:prstGeom prst="rect">
            <a:avLst/>
          </a:prstGeom>
        </p:spPr>
        <p:txBody>
          <a:bodyPr vert="horz" wrap="none" lIns="91440" tIns="45720" rIns="91440" bIns="45720" rtlCol="0" anchor="ctr">
            <a:spAutoFit/>
          </a:bodyPr>
          <a:lstStyle/>
          <a:p>
            <a:r>
              <a:rPr lang="en-US">
                <a:latin typeface="Arial" panose="020B0604020202020204" pitchFamily="34" charset="0"/>
                <a:cs typeface="Arial" panose="020B0604020202020204" pitchFamily="34" charset="0"/>
              </a:rPr>
              <a:t>Outside of jellyroll</a:t>
            </a: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EB7654-019E-C4F9-7444-89F3879121E8}"/>
              </a:ext>
            </a:extLst>
          </p:cNvPr>
          <p:cNvSpPr txBox="1"/>
          <p:nvPr/>
        </p:nvSpPr>
        <p:spPr>
          <a:xfrm>
            <a:off x="720629" y="1246162"/>
            <a:ext cx="10096054" cy="830997"/>
          </a:xfrm>
          <a:prstGeom prst="rect">
            <a:avLst/>
          </a:prstGeom>
        </p:spPr>
        <p:txBody>
          <a:bodyPr vert="horz" wrap="square" lIns="91440" tIns="45720" rIns="91440" bIns="45720" rtlCol="0" anchor="ctr">
            <a:spAutoFit/>
          </a:bodyPr>
          <a:lstStyle/>
          <a:p>
            <a:r>
              <a:rPr lang="en-US" sz="2400">
                <a:latin typeface="Arial" panose="020B0604020202020204" pitchFamily="34" charset="0"/>
                <a:cs typeface="Arial" panose="020B0604020202020204" pitchFamily="34" charset="0"/>
              </a:rPr>
              <a:t>Endpoints of roll and high curvature or bends create exceptional stress on separator at these locations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4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3131" y="2124892"/>
            <a:ext cx="4959295" cy="4550229"/>
          </a:xfrm>
          <a:prstGeom prst="rect">
            <a:avLst/>
          </a:prstGeom>
        </p:spPr>
      </p:pic>
      <p:sp>
        <p:nvSpPr>
          <p:cNvPr id="2" name="Title 1"/>
          <p:cNvSpPr>
            <a:spLocks noGrp="1"/>
          </p:cNvSpPr>
          <p:nvPr>
            <p:ph type="title"/>
          </p:nvPr>
        </p:nvSpPr>
        <p:spPr/>
        <p:txBody>
          <a:bodyPr>
            <a:normAutofit fontScale="90000"/>
          </a:bodyPr>
          <a:lstStyle/>
          <a:p>
            <a:r>
              <a:rPr lang="en-US" dirty="0"/>
              <a:t>Scans by the Argonne at the Advanced Photon Source reveal exceptional detail, and potential flaws at cathode end point (on scans of BT08, also scanned by Sandia)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778" y="1102722"/>
            <a:ext cx="3212863" cy="294785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1339" r="17146"/>
          <a:stretch/>
        </p:blipFill>
        <p:spPr>
          <a:xfrm>
            <a:off x="3846359" y="1493517"/>
            <a:ext cx="3091543" cy="4611189"/>
          </a:xfrm>
          <a:prstGeom prst="rect">
            <a:avLst/>
          </a:prstGeom>
        </p:spPr>
      </p:pic>
      <p:cxnSp>
        <p:nvCxnSpPr>
          <p:cNvPr id="7" name="Straight Arrow Connector 6"/>
          <p:cNvCxnSpPr/>
          <p:nvPr/>
        </p:nvCxnSpPr>
        <p:spPr>
          <a:xfrm flipV="1">
            <a:off x="1332613" y="3410584"/>
            <a:ext cx="1104811" cy="1257206"/>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C50C436-A234-50A3-EA09-84DE89BDCE66}"/>
              </a:ext>
            </a:extLst>
          </p:cNvPr>
          <p:cNvSpPr txBox="1"/>
          <p:nvPr/>
        </p:nvSpPr>
        <p:spPr>
          <a:xfrm>
            <a:off x="746989" y="4747212"/>
            <a:ext cx="2221762" cy="584775"/>
          </a:xfrm>
          <a:prstGeom prst="rect">
            <a:avLst/>
          </a:prstGeom>
          <a:noFill/>
        </p:spPr>
        <p:txBody>
          <a:bodyPr wrap="none" rtlCol="0">
            <a:spAutoFit/>
          </a:bodyPr>
          <a:lstStyle/>
          <a:p>
            <a:pPr algn="l"/>
            <a:r>
              <a:rPr lang="en-US" sz="1600" noProof="0" dirty="0">
                <a:solidFill>
                  <a:srgbClr val="00B0F0"/>
                </a:solidFill>
              </a:rPr>
              <a:t>Copper current collector</a:t>
            </a:r>
          </a:p>
          <a:p>
            <a:pPr algn="l"/>
            <a:r>
              <a:rPr lang="en-US" sz="1600" dirty="0">
                <a:solidFill>
                  <a:srgbClr val="00B0F0"/>
                </a:solidFill>
              </a:rPr>
              <a:t>End point</a:t>
            </a:r>
            <a:endParaRPr lang="en-US" sz="1600" noProof="0" dirty="0">
              <a:solidFill>
                <a:srgbClr val="00B0F0"/>
              </a:solidFill>
            </a:endParaRPr>
          </a:p>
        </p:txBody>
      </p:sp>
      <p:cxnSp>
        <p:nvCxnSpPr>
          <p:cNvPr id="10" name="Straight Arrow Connector 9"/>
          <p:cNvCxnSpPr/>
          <p:nvPr/>
        </p:nvCxnSpPr>
        <p:spPr>
          <a:xfrm flipH="1">
            <a:off x="5471419" y="1428206"/>
            <a:ext cx="2344091" cy="2238694"/>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29303" y="1428206"/>
            <a:ext cx="1213476" cy="2526077"/>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C50C436-A234-50A3-EA09-84DE89BDCE66}"/>
              </a:ext>
            </a:extLst>
          </p:cNvPr>
          <p:cNvSpPr txBox="1"/>
          <p:nvPr/>
        </p:nvSpPr>
        <p:spPr>
          <a:xfrm>
            <a:off x="6903515" y="945962"/>
            <a:ext cx="3131627" cy="338554"/>
          </a:xfrm>
          <a:prstGeom prst="rect">
            <a:avLst/>
          </a:prstGeom>
          <a:noFill/>
        </p:spPr>
        <p:txBody>
          <a:bodyPr wrap="none" rtlCol="0">
            <a:spAutoFit/>
          </a:bodyPr>
          <a:lstStyle/>
          <a:p>
            <a:pPr algn="l"/>
            <a:r>
              <a:rPr lang="en-US" sz="1600" noProof="0" dirty="0">
                <a:solidFill>
                  <a:srgbClr val="00B0F0"/>
                </a:solidFill>
              </a:rPr>
              <a:t>Cathode end point at inner winding</a:t>
            </a:r>
          </a:p>
        </p:txBody>
      </p:sp>
      <p:cxnSp>
        <p:nvCxnSpPr>
          <p:cNvPr id="16" name="Straight Arrow Connector 15"/>
          <p:cNvCxnSpPr/>
          <p:nvPr/>
        </p:nvCxnSpPr>
        <p:spPr>
          <a:xfrm flipH="1">
            <a:off x="9854674" y="2214456"/>
            <a:ext cx="1226969" cy="2823260"/>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C50C436-A234-50A3-EA09-84DE89BDCE66}"/>
              </a:ext>
            </a:extLst>
          </p:cNvPr>
          <p:cNvSpPr txBox="1"/>
          <p:nvPr/>
        </p:nvSpPr>
        <p:spPr>
          <a:xfrm>
            <a:off x="10723563" y="1781985"/>
            <a:ext cx="998863" cy="338554"/>
          </a:xfrm>
          <a:prstGeom prst="rect">
            <a:avLst/>
          </a:prstGeom>
          <a:noFill/>
        </p:spPr>
        <p:txBody>
          <a:bodyPr wrap="none" rtlCol="0">
            <a:spAutoFit/>
          </a:bodyPr>
          <a:lstStyle/>
          <a:p>
            <a:pPr algn="l"/>
            <a:r>
              <a:rPr lang="en-US" sz="1600" noProof="0" dirty="0">
                <a:solidFill>
                  <a:srgbClr val="00B0F0"/>
                </a:solidFill>
              </a:rPr>
              <a:t>Separator</a:t>
            </a:r>
          </a:p>
        </p:txBody>
      </p:sp>
      <p:cxnSp>
        <p:nvCxnSpPr>
          <p:cNvPr id="23" name="Straight Arrow Connector 22"/>
          <p:cNvCxnSpPr/>
          <p:nvPr/>
        </p:nvCxnSpPr>
        <p:spPr>
          <a:xfrm flipV="1">
            <a:off x="6840415" y="4093679"/>
            <a:ext cx="1982266" cy="2011027"/>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C50C436-A234-50A3-EA09-84DE89BDCE66}"/>
              </a:ext>
            </a:extLst>
          </p:cNvPr>
          <p:cNvSpPr txBox="1"/>
          <p:nvPr/>
        </p:nvSpPr>
        <p:spPr>
          <a:xfrm>
            <a:off x="3663924" y="6097526"/>
            <a:ext cx="3176491" cy="584775"/>
          </a:xfrm>
          <a:prstGeom prst="rect">
            <a:avLst/>
          </a:prstGeom>
          <a:noFill/>
        </p:spPr>
        <p:txBody>
          <a:bodyPr wrap="square" rtlCol="0">
            <a:spAutoFit/>
          </a:bodyPr>
          <a:lstStyle/>
          <a:p>
            <a:pPr algn="l"/>
            <a:r>
              <a:rPr lang="en-US" sz="1600" dirty="0">
                <a:solidFill>
                  <a:srgbClr val="00B0F0"/>
                </a:solidFill>
              </a:rPr>
              <a:t>Exceptional stresses on cathode and separator – potentially a SHORT !</a:t>
            </a:r>
            <a:endParaRPr lang="en-US" sz="1600" noProof="0" dirty="0">
              <a:solidFill>
                <a:srgbClr val="00B0F0"/>
              </a:solidFill>
            </a:endParaRPr>
          </a:p>
        </p:txBody>
      </p:sp>
    </p:spTree>
    <p:extLst>
      <p:ext uri="{BB962C8B-B14F-4D97-AF65-F5344CB8AC3E}">
        <p14:creationId xmlns:p14="http://schemas.microsoft.com/office/powerpoint/2010/main" val="84758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Literature on M50 cell aging shows terrific deformation at cell center –what position of a cell is likely to undergo runaway first when abused? </a:t>
            </a:r>
          </a:p>
        </p:txBody>
      </p:sp>
      <p:pic>
        <p:nvPicPr>
          <p:cNvPr id="4" name="Picture 3">
            <a:extLst>
              <a:ext uri="{FF2B5EF4-FFF2-40B4-BE49-F238E27FC236}">
                <a16:creationId xmlns:a16="http://schemas.microsoft.com/office/drawing/2014/main" id="{212C9A47-246A-CDA6-59F9-9CE7347F8E52}"/>
              </a:ext>
            </a:extLst>
          </p:cNvPr>
          <p:cNvPicPr>
            <a:picLocks noChangeAspect="1"/>
          </p:cNvPicPr>
          <p:nvPr/>
        </p:nvPicPr>
        <p:blipFill>
          <a:blip r:embed="rId2"/>
          <a:stretch>
            <a:fillRect/>
          </a:stretch>
        </p:blipFill>
        <p:spPr>
          <a:xfrm>
            <a:off x="8665174" y="3117905"/>
            <a:ext cx="2952516" cy="3564889"/>
          </a:xfrm>
          <a:prstGeom prst="rect">
            <a:avLst/>
          </a:prstGeom>
        </p:spPr>
      </p:pic>
      <p:pic>
        <p:nvPicPr>
          <p:cNvPr id="5" name="Picture 4">
            <a:extLst>
              <a:ext uri="{FF2B5EF4-FFF2-40B4-BE49-F238E27FC236}">
                <a16:creationId xmlns:a16="http://schemas.microsoft.com/office/drawing/2014/main" id="{B1B33A69-131D-EB81-8C58-946781567BAE}"/>
              </a:ext>
            </a:extLst>
          </p:cNvPr>
          <p:cNvPicPr>
            <a:picLocks noChangeAspect="1"/>
          </p:cNvPicPr>
          <p:nvPr/>
        </p:nvPicPr>
        <p:blipFill>
          <a:blip r:embed="rId3"/>
          <a:stretch>
            <a:fillRect/>
          </a:stretch>
        </p:blipFill>
        <p:spPr>
          <a:xfrm>
            <a:off x="-4909" y="1733481"/>
            <a:ext cx="6677957" cy="3677163"/>
          </a:xfrm>
          <a:prstGeom prst="rect">
            <a:avLst/>
          </a:prstGeom>
        </p:spPr>
      </p:pic>
      <p:sp>
        <p:nvSpPr>
          <p:cNvPr id="6" name="TextBox 5">
            <a:extLst>
              <a:ext uri="{FF2B5EF4-FFF2-40B4-BE49-F238E27FC236}">
                <a16:creationId xmlns:a16="http://schemas.microsoft.com/office/drawing/2014/main" id="{60CFA521-1C4B-8060-8799-96FF6AC321E8}"/>
              </a:ext>
            </a:extLst>
          </p:cNvPr>
          <p:cNvSpPr txBox="1"/>
          <p:nvPr/>
        </p:nvSpPr>
        <p:spPr>
          <a:xfrm>
            <a:off x="628318" y="1341446"/>
            <a:ext cx="6097656" cy="246221"/>
          </a:xfrm>
          <a:prstGeom prst="rect">
            <a:avLst/>
          </a:prstGeom>
          <a:noFill/>
        </p:spPr>
        <p:txBody>
          <a:bodyPr wrap="square">
            <a:spAutoFit/>
          </a:bodyPr>
          <a:lstStyle/>
          <a:p>
            <a:r>
              <a:rPr lang="en-US" sz="1000"/>
              <a:t>https://iopscience.iop.org/article/10.1149/1945-7111/acf412/pdf</a:t>
            </a:r>
          </a:p>
        </p:txBody>
      </p:sp>
      <p:sp>
        <p:nvSpPr>
          <p:cNvPr id="7" name="TextBox 6">
            <a:extLst>
              <a:ext uri="{FF2B5EF4-FFF2-40B4-BE49-F238E27FC236}">
                <a16:creationId xmlns:a16="http://schemas.microsoft.com/office/drawing/2014/main" id="{C99A8833-253B-4DAD-5DF4-3BE6209FD682}"/>
              </a:ext>
            </a:extLst>
          </p:cNvPr>
          <p:cNvSpPr txBox="1"/>
          <p:nvPr/>
        </p:nvSpPr>
        <p:spPr>
          <a:xfrm>
            <a:off x="628318" y="992705"/>
            <a:ext cx="3309689" cy="369332"/>
          </a:xfrm>
          <a:prstGeom prst="rect">
            <a:avLst/>
          </a:prstGeom>
        </p:spPr>
        <p:txBody>
          <a:bodyPr vert="horz" wrap="none" lIns="91440" tIns="45720" rIns="91440" bIns="45720" rtlCol="0" anchor="ctr">
            <a:spAutoFit/>
          </a:bodyPr>
          <a:lstStyle/>
          <a:p>
            <a:r>
              <a:rPr lang="en-US"/>
              <a:t>Kok et al. 2023, UCL, London</a:t>
            </a:r>
            <a:endParaRPr lang="en-US" dirty="0"/>
          </a:p>
        </p:txBody>
      </p:sp>
      <p:sp>
        <p:nvSpPr>
          <p:cNvPr id="8" name="TextBox 7">
            <a:extLst>
              <a:ext uri="{FF2B5EF4-FFF2-40B4-BE49-F238E27FC236}">
                <a16:creationId xmlns:a16="http://schemas.microsoft.com/office/drawing/2014/main" id="{A380EEB6-BBEE-B755-8CDF-523DA1E9B379}"/>
              </a:ext>
            </a:extLst>
          </p:cNvPr>
          <p:cNvSpPr txBox="1"/>
          <p:nvPr/>
        </p:nvSpPr>
        <p:spPr>
          <a:xfrm>
            <a:off x="449552" y="5465383"/>
            <a:ext cx="5553684" cy="646331"/>
          </a:xfrm>
          <a:prstGeom prst="rect">
            <a:avLst/>
          </a:prstGeom>
        </p:spPr>
        <p:txBody>
          <a:bodyPr vert="horz" wrap="square" lIns="91440" tIns="45720" rIns="91440" bIns="45720" rtlCol="0" anchor="ctr">
            <a:spAutoFit/>
          </a:bodyPr>
          <a:lstStyle/>
          <a:p>
            <a:r>
              <a:rPr lang="en-US" dirty="0"/>
              <a:t>At 375 cycles, cell has 82% capacity and </a:t>
            </a:r>
            <a:r>
              <a:rPr lang="en-US" b="1" dirty="0">
                <a:solidFill>
                  <a:srgbClr val="00B0F0"/>
                </a:solidFill>
              </a:rPr>
              <a:t>is still considered “ok” and “first-life” </a:t>
            </a:r>
          </a:p>
        </p:txBody>
      </p:sp>
      <p:sp>
        <p:nvSpPr>
          <p:cNvPr id="9" name="TextBox 8">
            <a:extLst>
              <a:ext uri="{FF2B5EF4-FFF2-40B4-BE49-F238E27FC236}">
                <a16:creationId xmlns:a16="http://schemas.microsoft.com/office/drawing/2014/main" id="{32DB86DB-38B6-54B1-891B-77DB10FA5DA9}"/>
              </a:ext>
            </a:extLst>
          </p:cNvPr>
          <p:cNvSpPr txBox="1"/>
          <p:nvPr/>
        </p:nvSpPr>
        <p:spPr>
          <a:xfrm>
            <a:off x="7200709" y="5465383"/>
            <a:ext cx="2082440" cy="646331"/>
          </a:xfrm>
          <a:prstGeom prst="rect">
            <a:avLst/>
          </a:prstGeom>
        </p:spPr>
        <p:txBody>
          <a:bodyPr vert="horz" wrap="square" lIns="91440" tIns="45720" rIns="91440" bIns="45720" rtlCol="0" anchor="ctr">
            <a:spAutoFit/>
          </a:bodyPr>
          <a:lstStyle/>
          <a:p>
            <a:r>
              <a:rPr lang="en-US"/>
              <a:t>Enlarged anode thickness</a:t>
            </a:r>
            <a:endParaRPr lang="en-US" dirty="0"/>
          </a:p>
        </p:txBody>
      </p:sp>
      <p:sp>
        <p:nvSpPr>
          <p:cNvPr id="10" name="Content Placeholder 2">
            <a:extLst>
              <a:ext uri="{FF2B5EF4-FFF2-40B4-BE49-F238E27FC236}">
                <a16:creationId xmlns:a16="http://schemas.microsoft.com/office/drawing/2014/main" id="{95A89C8C-8A07-D46A-6706-4F54B52FAD99}"/>
              </a:ext>
            </a:extLst>
          </p:cNvPr>
          <p:cNvSpPr>
            <a:spLocks noGrp="1"/>
          </p:cNvSpPr>
          <p:nvPr>
            <p:ph idx="1"/>
          </p:nvPr>
        </p:nvSpPr>
        <p:spPr>
          <a:xfrm>
            <a:off x="6808304" y="1429234"/>
            <a:ext cx="5121530" cy="2099158"/>
          </a:xfrm>
        </p:spPr>
        <p:txBody>
          <a:bodyPr>
            <a:normAutofit fontScale="92500"/>
          </a:bodyPr>
          <a:lstStyle/>
          <a:p>
            <a:pPr marL="352425" indent="-342900">
              <a:buFont typeface="Arial" panose="020B0604020202020204" pitchFamily="34" charset="0"/>
              <a:buChar char="•"/>
            </a:pPr>
            <a:r>
              <a:rPr lang="en-US" dirty="0">
                <a:solidFill>
                  <a:schemeClr val="tx1"/>
                </a:solidFill>
              </a:rPr>
              <a:t>M50 similar to M50LT but M50 lacks central spring-steel ground</a:t>
            </a:r>
          </a:p>
          <a:p>
            <a:pPr marL="352425" indent="-342900">
              <a:buFont typeface="Arial" panose="020B0604020202020204" pitchFamily="34" charset="0"/>
              <a:buChar char="•"/>
            </a:pPr>
            <a:r>
              <a:rPr lang="en-US" dirty="0" err="1">
                <a:solidFill>
                  <a:schemeClr val="tx1"/>
                </a:solidFill>
              </a:rPr>
              <a:t>Xray</a:t>
            </a:r>
            <a:r>
              <a:rPr lang="en-US" dirty="0">
                <a:solidFill>
                  <a:schemeClr val="tx1"/>
                </a:solidFill>
              </a:rPr>
              <a:t> CT performed at different state of charge and different cycles  </a:t>
            </a:r>
          </a:p>
          <a:p>
            <a:pPr marL="726929" lvl="1" indent="-342900">
              <a:buFont typeface="Arial" panose="020B0604020202020204" pitchFamily="34" charset="0"/>
              <a:buChar char="•"/>
            </a:pPr>
            <a:endParaRPr lang="en-US" dirty="0">
              <a:solidFill>
                <a:schemeClr val="tx1"/>
              </a:solidFill>
            </a:endParaRPr>
          </a:p>
        </p:txBody>
      </p:sp>
      <p:sp>
        <p:nvSpPr>
          <p:cNvPr id="11" name="TextBox 10">
            <a:extLst>
              <a:ext uri="{FF2B5EF4-FFF2-40B4-BE49-F238E27FC236}">
                <a16:creationId xmlns:a16="http://schemas.microsoft.com/office/drawing/2014/main" id="{280A4CCA-5DCA-D7FD-F392-E4DDC5583E11}"/>
              </a:ext>
            </a:extLst>
          </p:cNvPr>
          <p:cNvSpPr txBox="1"/>
          <p:nvPr/>
        </p:nvSpPr>
        <p:spPr>
          <a:xfrm>
            <a:off x="1766497" y="1757051"/>
            <a:ext cx="4124847" cy="369332"/>
          </a:xfrm>
          <a:prstGeom prst="rect">
            <a:avLst/>
          </a:prstGeom>
        </p:spPr>
        <p:txBody>
          <a:bodyPr vert="horz" wrap="none" lIns="91440" tIns="45720" rIns="91440" bIns="45720" rtlCol="0" anchor="ctr">
            <a:spAutoFit/>
          </a:bodyPr>
          <a:lstStyle/>
          <a:p>
            <a:r>
              <a:rPr lang="en-US"/>
              <a:t>LG 21700 M50 cell aged to 375 cycles</a:t>
            </a:r>
            <a:endParaRPr lang="en-US" dirty="0"/>
          </a:p>
        </p:txBody>
      </p:sp>
      <p:sp>
        <p:nvSpPr>
          <p:cNvPr id="12" name="TextBox 11">
            <a:extLst>
              <a:ext uri="{FF2B5EF4-FFF2-40B4-BE49-F238E27FC236}">
                <a16:creationId xmlns:a16="http://schemas.microsoft.com/office/drawing/2014/main" id="{807FF609-92E4-BF2C-D648-50FCC91FBA59}"/>
              </a:ext>
            </a:extLst>
          </p:cNvPr>
          <p:cNvSpPr txBox="1"/>
          <p:nvPr/>
        </p:nvSpPr>
        <p:spPr>
          <a:xfrm>
            <a:off x="9697438" y="5913352"/>
            <a:ext cx="1243798" cy="369332"/>
          </a:xfrm>
          <a:prstGeom prst="rect">
            <a:avLst/>
          </a:prstGeom>
        </p:spPr>
        <p:txBody>
          <a:bodyPr vert="horz" wrap="square" lIns="91440" tIns="45720" rIns="91440" bIns="45720" rtlCol="0" anchor="ctr">
            <a:spAutoFit/>
          </a:bodyPr>
          <a:lstStyle/>
          <a:p>
            <a:r>
              <a:rPr lang="en-US"/>
              <a:t>2.5 V</a:t>
            </a:r>
            <a:endParaRPr lang="en-US" dirty="0"/>
          </a:p>
        </p:txBody>
      </p:sp>
    </p:spTree>
    <p:extLst>
      <p:ext uri="{BB962C8B-B14F-4D97-AF65-F5344CB8AC3E}">
        <p14:creationId xmlns:p14="http://schemas.microsoft.com/office/powerpoint/2010/main" val="2650719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US" sz="3200" dirty="0">
                <a:latin typeface="Arial" panose="020B0604020202020204" pitchFamily="34" charset="0"/>
                <a:cs typeface="Arial" panose="020B0604020202020204" pitchFamily="34" charset="0"/>
              </a:rPr>
              <a:t>M50LT cell shows a layer of plastic around the outside of jellyroll – affects contact resistance to casing!</a:t>
            </a:r>
          </a:p>
        </p:txBody>
      </p:sp>
      <p:sp>
        <p:nvSpPr>
          <p:cNvPr id="4" name="Slide Number Placeholder 3"/>
          <p:cNvSpPr>
            <a:spLocks noGrp="1"/>
          </p:cNvSpPr>
          <p:nvPr>
            <p:ph type="sldNum" sz="quarter" idx="10"/>
          </p:nvPr>
        </p:nvSpPr>
        <p:spPr>
          <a:xfrm>
            <a:off x="21606" y="6492875"/>
            <a:ext cx="2743200" cy="365125"/>
          </a:xfrm>
        </p:spPr>
        <p:txBody>
          <a:bodyPr/>
          <a:lstStyle/>
          <a:p>
            <a:fld id="{E59F633D-C799-4FEB-A525-92D1F47B25DA}" type="slidenum">
              <a:rPr lang="en-US" smtClean="0">
                <a:latin typeface="Arial" panose="020B0604020202020204" pitchFamily="34" charset="0"/>
                <a:cs typeface="Arial" panose="020B0604020202020204" pitchFamily="34" charset="0"/>
              </a:rPr>
              <a:pPr/>
              <a:t>28</a:t>
            </a:fld>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9002174" y="723555"/>
            <a:ext cx="2970870" cy="6134445"/>
          </a:xfrm>
          <a:prstGeom prst="rect">
            <a:avLst/>
          </a:prstGeom>
        </p:spPr>
      </p:pic>
      <p:sp>
        <p:nvSpPr>
          <p:cNvPr id="7" name="TextBox 6"/>
          <p:cNvSpPr txBox="1"/>
          <p:nvPr/>
        </p:nvSpPr>
        <p:spPr>
          <a:xfrm>
            <a:off x="1310578" y="1653637"/>
            <a:ext cx="7381729" cy="230832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Detail on M50LT opening:</a:t>
            </a:r>
          </a:p>
          <a:p>
            <a:r>
              <a:rPr lang="en-US" sz="1600" dirty="0">
                <a:latin typeface="Arial" panose="020B0604020202020204" pitchFamily="34" charset="0"/>
                <a:cs typeface="Arial" panose="020B0604020202020204" pitchFamily="34" charset="0"/>
              </a:rPr>
              <a:t>The cell jellyroll is electrically isolated from the cell casing by a thin plastic layer (thickness 20 µm) in the radial direction. In the axial direction, there is a thick plastic disc (thickness 0.22 mm) at the bottom and a perforated fibrous membrane (thickness 0.2 mm) at the top (Fig. S1). These components significantly lower the axial thermal conductivity by forming a barrier for heat conduction through the current collectors to the casing. The jellyroll is comprised of an electrode stack of two separators, a double-side coated positive electrode, and a double-side coated negative electrode. </a:t>
            </a:r>
            <a:endParaRPr lang="en-US" sz="1600" dirty="0">
              <a:solidFill>
                <a:schemeClr val="tx1">
                  <a:lumMod val="50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331168" y="4195443"/>
            <a:ext cx="2124075" cy="2466975"/>
          </a:xfrm>
          <a:prstGeom prst="rect">
            <a:avLst/>
          </a:prstGeom>
        </p:spPr>
      </p:pic>
      <p:cxnSp>
        <p:nvCxnSpPr>
          <p:cNvPr id="9" name="Straight Arrow Connector 8"/>
          <p:cNvCxnSpPr>
            <a:cxnSpLocks/>
          </p:cNvCxnSpPr>
          <p:nvPr/>
        </p:nvCxnSpPr>
        <p:spPr>
          <a:xfrm flipH="1">
            <a:off x="1589314" y="2457486"/>
            <a:ext cx="1113724" cy="24846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29CDD136-63B8-47C0-96BB-BC9CFFAFF8E1}"/>
              </a:ext>
            </a:extLst>
          </p:cNvPr>
          <p:cNvPicPr>
            <a:picLocks noChangeAspect="1"/>
          </p:cNvPicPr>
          <p:nvPr/>
        </p:nvPicPr>
        <p:blipFill>
          <a:blip r:embed="rId5"/>
          <a:stretch>
            <a:fillRect/>
          </a:stretch>
        </p:blipFill>
        <p:spPr>
          <a:xfrm>
            <a:off x="2703038" y="4195443"/>
            <a:ext cx="6216483" cy="1759964"/>
          </a:xfrm>
          <a:prstGeom prst="rect">
            <a:avLst/>
          </a:prstGeom>
        </p:spPr>
      </p:pic>
      <p:cxnSp>
        <p:nvCxnSpPr>
          <p:cNvPr id="8" name="Straight Arrow Connector 7">
            <a:extLst>
              <a:ext uri="{FF2B5EF4-FFF2-40B4-BE49-F238E27FC236}">
                <a16:creationId xmlns:a16="http://schemas.microsoft.com/office/drawing/2014/main" id="{A1D07855-82AA-3233-2706-8DE67377BF2B}"/>
              </a:ext>
            </a:extLst>
          </p:cNvPr>
          <p:cNvCxnSpPr>
            <a:cxnSpLocks/>
          </p:cNvCxnSpPr>
          <p:nvPr/>
        </p:nvCxnSpPr>
        <p:spPr>
          <a:xfrm flipV="1">
            <a:off x="6291942" y="5585292"/>
            <a:ext cx="435428" cy="6966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E97C5B8F-138E-D798-6A14-3F94AAF964E2}"/>
              </a:ext>
            </a:extLst>
          </p:cNvPr>
          <p:cNvSpPr txBox="1"/>
          <p:nvPr/>
        </p:nvSpPr>
        <p:spPr>
          <a:xfrm>
            <a:off x="2847459" y="6272013"/>
            <a:ext cx="5461239" cy="369332"/>
          </a:xfrm>
          <a:prstGeom prst="rect">
            <a:avLst/>
          </a:prstGeom>
          <a:noFill/>
        </p:spPr>
        <p:txBody>
          <a:bodyPr wrap="none" rtlCol="0">
            <a:spAutoFit/>
          </a:bodyPr>
          <a:lstStyle/>
          <a:p>
            <a:r>
              <a:rPr lang="en-US" dirty="0"/>
              <a:t>Gaps between casing at end and boundary of jelly roll</a:t>
            </a:r>
          </a:p>
        </p:txBody>
      </p:sp>
      <p:sp>
        <p:nvSpPr>
          <p:cNvPr id="11" name="Rectangle 10"/>
          <p:cNvSpPr/>
          <p:nvPr/>
        </p:nvSpPr>
        <p:spPr>
          <a:xfrm>
            <a:off x="3243942" y="1234143"/>
            <a:ext cx="6096000" cy="400110"/>
          </a:xfrm>
          <a:prstGeom prst="rect">
            <a:avLst/>
          </a:prstGeom>
        </p:spPr>
        <p:txBody>
          <a:bodyPr>
            <a:spAutoFit/>
          </a:bodyPr>
          <a:lstStyle/>
          <a:p>
            <a:r>
              <a:rPr lang="en-US" sz="1000" dirty="0"/>
              <a:t>Design, properties, and manufacturing of cylindrical Li-ion 4 battery cells – A generic overview 5</a:t>
            </a:r>
          </a:p>
          <a:p>
            <a:r>
              <a:rPr lang="en-US" sz="1000" dirty="0" err="1"/>
              <a:t>Sabri</a:t>
            </a:r>
            <a:r>
              <a:rPr lang="en-US" sz="1000" dirty="0"/>
              <a:t> </a:t>
            </a:r>
            <a:r>
              <a:rPr lang="en-US" sz="1000" dirty="0" err="1"/>
              <a:t>Baazouzi</a:t>
            </a:r>
            <a:r>
              <a:rPr lang="en-US" sz="1000" dirty="0"/>
              <a:t> 1,*, </a:t>
            </a:r>
            <a:r>
              <a:rPr lang="en-US" sz="1000" dirty="0" err="1"/>
              <a:t>Niklas</a:t>
            </a:r>
            <a:r>
              <a:rPr lang="en-US" sz="1000" dirty="0"/>
              <a:t> </a:t>
            </a:r>
            <a:r>
              <a:rPr lang="en-US" sz="1000" dirty="0" err="1"/>
              <a:t>Feistel</a:t>
            </a:r>
            <a:r>
              <a:rPr lang="en-US" sz="1000" dirty="0"/>
              <a:t> 1, Johannes </a:t>
            </a:r>
            <a:r>
              <a:rPr lang="en-US" sz="1000" dirty="0" err="1"/>
              <a:t>Wanner</a:t>
            </a:r>
            <a:r>
              <a:rPr lang="en-US" sz="1000" dirty="0"/>
              <a:t> 1, Inga Landwehr 1, Alexander Fill 2 and Kai Peter </a:t>
            </a:r>
            <a:r>
              <a:rPr lang="en-US" sz="1000" dirty="0" err="1"/>
              <a:t>Birke</a:t>
            </a:r>
            <a:endParaRPr lang="en-US" sz="1000" dirty="0"/>
          </a:p>
        </p:txBody>
      </p:sp>
    </p:spTree>
    <p:extLst>
      <p:ext uri="{BB962C8B-B14F-4D97-AF65-F5344CB8AC3E}">
        <p14:creationId xmlns:p14="http://schemas.microsoft.com/office/powerpoint/2010/main" val="2202552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Initial cell characterization</a:t>
            </a:r>
            <a:br>
              <a:rPr lang="en-US" dirty="0"/>
            </a:br>
            <a:r>
              <a:rPr lang="en-US" dirty="0"/>
              <a:t>How electrochemical impedance spectroscopy works</a:t>
            </a:r>
          </a:p>
        </p:txBody>
      </p:sp>
      <p:sp>
        <p:nvSpPr>
          <p:cNvPr id="4" name="Content Placeholder 3"/>
          <p:cNvSpPr>
            <a:spLocks noGrp="1"/>
          </p:cNvSpPr>
          <p:nvPr>
            <p:ph idx="1"/>
          </p:nvPr>
        </p:nvSpPr>
        <p:spPr>
          <a:xfrm>
            <a:off x="609602" y="1379970"/>
            <a:ext cx="5918198" cy="4422775"/>
          </a:xfrm>
        </p:spPr>
        <p:txBody>
          <a:bodyPr/>
          <a:lstStyle/>
          <a:p>
            <a:r>
              <a:rPr lang="en-US" sz="1800" dirty="0"/>
              <a:t>Vary frequency of current source and measure response on battery – show results on </a:t>
            </a:r>
            <a:r>
              <a:rPr lang="en-US" sz="1800" dirty="0" err="1"/>
              <a:t>Nyquist</a:t>
            </a:r>
            <a:r>
              <a:rPr lang="en-US" sz="1800" dirty="0"/>
              <a:t> Plot:</a:t>
            </a:r>
          </a:p>
          <a:p>
            <a:r>
              <a:rPr lang="en-US" sz="1800" dirty="0"/>
              <a:t>High-Frequency region and intercept indicates the immediate resistance from the electrolyte, current collectors, and connectors</a:t>
            </a:r>
          </a:p>
          <a:p>
            <a:r>
              <a:rPr lang="en-US" sz="1800" dirty="0"/>
              <a:t>Mid-Frequency region: indicates charge transfer resistance and interfacial phenomena. Charge transfer reactions at the electrode surfaces and the properties of the solid-electrolyte interphase (SEI) layer. How efficiently do ions move between the electrolyte and the electrode material?</a:t>
            </a:r>
          </a:p>
          <a:p>
            <a:r>
              <a:rPr lang="en-US" sz="1800" dirty="0"/>
              <a:t>Low-Frequency region: indicates a diffusion region. A sloped line (Warburg element) at low frequencies represents the diffusion rate of lithium ions within the electrode material itself. Diffusion increases at higher temperature.</a:t>
            </a:r>
          </a:p>
          <a:p>
            <a:endParaRPr lang="en-US" sz="1800" dirty="0"/>
          </a:p>
          <a:p>
            <a:endParaRPr lang="en-US" sz="1800" dirty="0"/>
          </a:p>
          <a:p>
            <a:endParaRPr lang="en-US" sz="1800" dirty="0"/>
          </a:p>
        </p:txBody>
      </p:sp>
      <p:sp>
        <p:nvSpPr>
          <p:cNvPr id="2" name="Slide Number Placeholder 1"/>
          <p:cNvSpPr>
            <a:spLocks noGrp="1"/>
          </p:cNvSpPr>
          <p:nvPr>
            <p:ph type="sldNum" sz="quarter" idx="4294967295"/>
          </p:nvPr>
        </p:nvSpPr>
        <p:spPr>
          <a:xfrm>
            <a:off x="0" y="6421438"/>
            <a:ext cx="511175" cy="36671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00881CF-7851-4BEA-A5BE-2E0ABB80DADB}" type="slidenum">
              <a:rPr kumimoji="0" lang="en-US" sz="16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pic>
        <p:nvPicPr>
          <p:cNvPr id="1026" name="Picture 2" descr="https://biologic.net/wp-content/uploads/2020/01/nmei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960" y="962789"/>
            <a:ext cx="4852361" cy="58253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86801" y="5526482"/>
            <a:ext cx="15311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7484A"/>
                </a:solidFill>
                <a:effectLst/>
                <a:uLnTx/>
                <a:uFillTx/>
                <a:latin typeface="Arial"/>
                <a:ea typeface="+mn-ea"/>
                <a:cs typeface="+mn-cs"/>
              </a:rPr>
              <a:t>Nyquist</a:t>
            </a:r>
            <a:r>
              <a:rPr kumimoji="0" lang="en-US" sz="1800" b="1" i="0" u="none" strike="noStrike" kern="1200" cap="none" spc="0" normalizeH="0" baseline="0" noProof="0" dirty="0">
                <a:ln>
                  <a:noFill/>
                </a:ln>
                <a:solidFill>
                  <a:srgbClr val="47484A"/>
                </a:solidFill>
                <a:effectLst/>
                <a:uLnTx/>
                <a:uFillTx/>
                <a:latin typeface="Arial"/>
                <a:ea typeface="+mn-ea"/>
                <a:cs typeface="+mn-cs"/>
              </a:rPr>
              <a:t> Plot</a:t>
            </a:r>
          </a:p>
        </p:txBody>
      </p:sp>
      <p:sp>
        <p:nvSpPr>
          <p:cNvPr id="7" name="TextBox 6"/>
          <p:cNvSpPr txBox="1"/>
          <p:nvPr/>
        </p:nvSpPr>
        <p:spPr>
          <a:xfrm>
            <a:off x="8932872" y="953136"/>
            <a:ext cx="13965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A"/>
                </a:solidFill>
                <a:effectLst/>
                <a:uLnTx/>
                <a:uFillTx/>
                <a:latin typeface="Arial"/>
                <a:ea typeface="+mn-ea"/>
                <a:cs typeface="+mn-cs"/>
              </a:rPr>
              <a:t>“half –cell”</a:t>
            </a:r>
          </a:p>
        </p:txBody>
      </p:sp>
    </p:spTree>
    <p:extLst>
      <p:ext uri="{BB962C8B-B14F-4D97-AF65-F5344CB8AC3E}">
        <p14:creationId xmlns:p14="http://schemas.microsoft.com/office/powerpoint/2010/main" val="1985935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44752E-D043-8539-7F9C-73835588401F}"/>
              </a:ext>
            </a:extLst>
          </p:cNvPr>
          <p:cNvSpPr>
            <a:spLocks noGrp="1"/>
          </p:cNvSpPr>
          <p:nvPr>
            <p:ph type="title"/>
          </p:nvPr>
        </p:nvSpPr>
        <p:spPr/>
        <p:txBody>
          <a:bodyPr/>
          <a:lstStyle/>
          <a:p>
            <a:r>
              <a:rPr lang="en-US" noProof="0" dirty="0"/>
              <a:t>ECN approach is adapted to study  thermal runaway ? </a:t>
            </a:r>
          </a:p>
        </p:txBody>
      </p:sp>
      <p:sp>
        <p:nvSpPr>
          <p:cNvPr id="3" name="Espace réservé du contenu 2">
            <a:extLst>
              <a:ext uri="{FF2B5EF4-FFF2-40B4-BE49-F238E27FC236}">
                <a16:creationId xmlns:a16="http://schemas.microsoft.com/office/drawing/2014/main" id="{C434EE9A-73CB-5EE4-7AA9-78EF9D97F0A2}"/>
              </a:ext>
            </a:extLst>
          </p:cNvPr>
          <p:cNvSpPr>
            <a:spLocks noGrp="1"/>
          </p:cNvSpPr>
          <p:nvPr>
            <p:ph idx="1"/>
          </p:nvPr>
        </p:nvSpPr>
        <p:spPr>
          <a:xfrm>
            <a:off x="838199" y="1411020"/>
            <a:ext cx="10515600" cy="4351338"/>
          </a:xfrm>
        </p:spPr>
        <p:txBody>
          <a:bodyPr/>
          <a:lstStyle/>
          <a:p>
            <a:r>
              <a:rPr lang="en-US" noProof="0" dirty="0"/>
              <a:t>Literature is terribly sparse</a:t>
            </a:r>
          </a:p>
          <a:p>
            <a:pPr lvl="1"/>
            <a:r>
              <a:rPr lang="en-US" noProof="0" dirty="0"/>
              <a:t>Ex. Vented gas analysis for our test case </a:t>
            </a:r>
          </a:p>
          <a:p>
            <a:pPr lvl="1"/>
            <a:endParaRPr lang="en-US" noProof="0" dirty="0"/>
          </a:p>
        </p:txBody>
      </p:sp>
      <p:sp>
        <p:nvSpPr>
          <p:cNvPr id="12" name="Flèche : droite 11">
            <a:extLst>
              <a:ext uri="{FF2B5EF4-FFF2-40B4-BE49-F238E27FC236}">
                <a16:creationId xmlns:a16="http://schemas.microsoft.com/office/drawing/2014/main" id="{78EF7C9F-37DB-C7CD-8B9B-A1DF2B41F554}"/>
              </a:ext>
            </a:extLst>
          </p:cNvPr>
          <p:cNvSpPr/>
          <p:nvPr/>
        </p:nvSpPr>
        <p:spPr>
          <a:xfrm>
            <a:off x="6702635" y="4510527"/>
            <a:ext cx="430306" cy="3457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ZoneTexte 12">
            <a:extLst>
              <a:ext uri="{FF2B5EF4-FFF2-40B4-BE49-F238E27FC236}">
                <a16:creationId xmlns:a16="http://schemas.microsoft.com/office/drawing/2014/main" id="{0A84FDDE-2DA8-A4A4-28DB-A27B00EB61F3}"/>
              </a:ext>
            </a:extLst>
          </p:cNvPr>
          <p:cNvSpPr txBox="1"/>
          <p:nvPr/>
        </p:nvSpPr>
        <p:spPr>
          <a:xfrm>
            <a:off x="7449148" y="4272323"/>
            <a:ext cx="3588444" cy="923330"/>
          </a:xfrm>
          <a:prstGeom prst="rect">
            <a:avLst/>
          </a:prstGeom>
          <a:noFill/>
        </p:spPr>
        <p:txBody>
          <a:bodyPr wrap="square" rtlCol="0">
            <a:spAutoFit/>
          </a:bodyPr>
          <a:lstStyle/>
          <a:p>
            <a:r>
              <a:rPr lang="en-US" noProof="0" dirty="0"/>
              <a:t>Only few works on NMC811, </a:t>
            </a:r>
          </a:p>
          <a:p>
            <a:r>
              <a:rPr lang="en-US" noProof="0" dirty="0"/>
              <a:t>Only one on LGM50 (not M50LT)</a:t>
            </a:r>
          </a:p>
          <a:p>
            <a:r>
              <a:rPr lang="en-US" i="1" noProof="0" dirty="0"/>
              <a:t>Abbott et al, 2022</a:t>
            </a:r>
          </a:p>
        </p:txBody>
      </p:sp>
      <p:sp>
        <p:nvSpPr>
          <p:cNvPr id="14" name="ZoneTexte 13">
            <a:extLst>
              <a:ext uri="{FF2B5EF4-FFF2-40B4-BE49-F238E27FC236}">
                <a16:creationId xmlns:a16="http://schemas.microsoft.com/office/drawing/2014/main" id="{FCB0BD5D-41C2-7483-811F-EA2712961A66}"/>
              </a:ext>
            </a:extLst>
          </p:cNvPr>
          <p:cNvSpPr txBox="1"/>
          <p:nvPr/>
        </p:nvSpPr>
        <p:spPr>
          <a:xfrm>
            <a:off x="6096000" y="6329063"/>
            <a:ext cx="2533169" cy="477054"/>
          </a:xfrm>
          <a:prstGeom prst="rect">
            <a:avLst/>
          </a:prstGeom>
          <a:noFill/>
        </p:spPr>
        <p:txBody>
          <a:bodyPr wrap="square" rtlCol="0">
            <a:spAutoFit/>
          </a:bodyPr>
          <a:lstStyle/>
          <a:p>
            <a:r>
              <a:rPr lang="en-US" sz="1400" noProof="0" dirty="0"/>
              <a:t>*</a:t>
            </a:r>
            <a:r>
              <a:rPr lang="en-US" sz="1100" i="1" noProof="0" dirty="0"/>
              <a:t>From Lucas Richardet Manuscript / Thesis defense planned for February 17th </a:t>
            </a:r>
          </a:p>
        </p:txBody>
      </p:sp>
      <p:pic>
        <p:nvPicPr>
          <p:cNvPr id="4" name="Image 3" descr="Une image contenant texte, ligne, Tracé, diagramme&#10;&#10;Le contenu généré par l’IA peut être incorrect.">
            <a:extLst>
              <a:ext uri="{FF2B5EF4-FFF2-40B4-BE49-F238E27FC236}">
                <a16:creationId xmlns:a16="http://schemas.microsoft.com/office/drawing/2014/main" id="{4590CA32-E6B2-481B-8EC4-1F9D2558DDC0}"/>
              </a:ext>
            </a:extLst>
          </p:cNvPr>
          <p:cNvPicPr>
            <a:picLocks noChangeAspect="1"/>
          </p:cNvPicPr>
          <p:nvPr/>
        </p:nvPicPr>
        <p:blipFill>
          <a:blip r:embed="rId2"/>
          <a:stretch>
            <a:fillRect/>
          </a:stretch>
        </p:blipFill>
        <p:spPr>
          <a:xfrm>
            <a:off x="566207" y="2676109"/>
            <a:ext cx="5411026" cy="3567138"/>
          </a:xfrm>
          <a:prstGeom prst="rect">
            <a:avLst/>
          </a:prstGeom>
        </p:spPr>
      </p:pic>
    </p:spTree>
    <p:extLst>
      <p:ext uri="{BB962C8B-B14F-4D97-AF65-F5344CB8AC3E}">
        <p14:creationId xmlns:p14="http://schemas.microsoft.com/office/powerpoint/2010/main" val="3678596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09600" y="85726"/>
            <a:ext cx="10972800" cy="6524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all" spc="0" normalizeH="0" baseline="0" noProof="0" dirty="0">
                <a:ln>
                  <a:noFill/>
                </a:ln>
                <a:solidFill>
                  <a:srgbClr val="47484A">
                    <a:lumMod val="50000"/>
                  </a:srgbClr>
                </a:solidFill>
                <a:effectLst/>
                <a:uLnTx/>
                <a:uFillTx/>
                <a:latin typeface="Arial"/>
                <a:ea typeface="+mj-ea"/>
                <a:cs typeface="Arial"/>
                <a:sym typeface="Arial"/>
              </a:rPr>
              <a:t>contact resistance needs to be understood for interpretation of electrochemical Impedance </a:t>
            </a:r>
            <a:r>
              <a:rPr kumimoji="0" lang="en-US" sz="2400" b="1" i="0" u="none" strike="noStrike" kern="1200" cap="all" spc="0" normalizeH="0" baseline="0" noProof="0" dirty="0" err="1">
                <a:ln>
                  <a:noFill/>
                </a:ln>
                <a:solidFill>
                  <a:srgbClr val="47484A">
                    <a:lumMod val="50000"/>
                  </a:srgbClr>
                </a:solidFill>
                <a:effectLst/>
                <a:uLnTx/>
                <a:uFillTx/>
                <a:latin typeface="Arial"/>
                <a:ea typeface="+mj-ea"/>
                <a:cs typeface="Arial"/>
                <a:sym typeface="Arial"/>
              </a:rPr>
              <a:t>Spect</a:t>
            </a:r>
            <a:r>
              <a:rPr kumimoji="0" lang="en-US" sz="2400" b="1" i="0" u="none" strike="noStrike" kern="1200" cap="all" spc="0" normalizeH="0" baseline="0" noProof="0" dirty="0">
                <a:ln>
                  <a:noFill/>
                </a:ln>
                <a:solidFill>
                  <a:srgbClr val="47484A">
                    <a:lumMod val="50000"/>
                  </a:srgbClr>
                </a:solidFill>
                <a:effectLst/>
                <a:uLnTx/>
                <a:uFillTx/>
                <a:latin typeface="Arial"/>
                <a:ea typeface="+mj-ea"/>
                <a:cs typeface="Arial"/>
                <a:sym typeface="Arial"/>
              </a:rPr>
              <a:t>. signal </a:t>
            </a:r>
          </a:p>
        </p:txBody>
      </p:sp>
      <p:graphicFrame>
        <p:nvGraphicFramePr>
          <p:cNvPr id="24" name="Chart 23"/>
          <p:cNvGraphicFramePr>
            <a:graphicFrameLocks/>
          </p:cNvGraphicFramePr>
          <p:nvPr/>
        </p:nvGraphicFramePr>
        <p:xfrm>
          <a:off x="389889" y="1667814"/>
          <a:ext cx="4107475" cy="3148885"/>
        </p:xfrm>
        <a:graphic>
          <a:graphicData uri="http://schemas.openxmlformats.org/drawingml/2006/chart">
            <c:chart xmlns:c="http://schemas.openxmlformats.org/drawingml/2006/chart" xmlns:r="http://schemas.openxmlformats.org/officeDocument/2006/relationships" r:id="rId2"/>
          </a:graphicData>
        </a:graphic>
      </p:graphicFrame>
      <p:sp>
        <p:nvSpPr>
          <p:cNvPr id="25" name="TextBox 24"/>
          <p:cNvSpPr txBox="1"/>
          <p:nvPr/>
        </p:nvSpPr>
        <p:spPr>
          <a:xfrm>
            <a:off x="3283557" y="2389451"/>
            <a:ext cx="66396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A"/>
                </a:solidFill>
                <a:effectLst/>
                <a:uLnTx/>
                <a:uFillTx/>
                <a:latin typeface="Arial"/>
                <a:ea typeface="+mn-ea"/>
                <a:cs typeface="+mn-cs"/>
              </a:rPr>
              <a:t>3.4 V</a:t>
            </a:r>
          </a:p>
        </p:txBody>
      </p:sp>
      <p:graphicFrame>
        <p:nvGraphicFramePr>
          <p:cNvPr id="19" name="Chart 18"/>
          <p:cNvGraphicFramePr>
            <a:graphicFrameLocks/>
          </p:cNvGraphicFramePr>
          <p:nvPr/>
        </p:nvGraphicFramePr>
        <p:xfrm>
          <a:off x="7893322" y="1586085"/>
          <a:ext cx="4076163" cy="3364607"/>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p:cNvSpPr txBox="1"/>
          <p:nvPr/>
        </p:nvSpPr>
        <p:spPr>
          <a:xfrm>
            <a:off x="8595583" y="4872986"/>
            <a:ext cx="324467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A"/>
                </a:solidFill>
                <a:effectLst/>
                <a:uLnTx/>
                <a:uFillTx/>
                <a:latin typeface="Arial"/>
                <a:ea typeface="+mn-ea"/>
                <a:cs typeface="+mn-cs"/>
              </a:rPr>
              <a:t>Variation by reinstalling battery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A"/>
                </a:solidFill>
                <a:effectLst/>
                <a:uLnTx/>
                <a:uFillTx/>
                <a:latin typeface="Arial"/>
                <a:ea typeface="+mn-ea"/>
                <a:cs typeface="+mn-cs"/>
              </a:rPr>
              <a:t>~ 3 </a:t>
            </a:r>
            <a:r>
              <a:rPr kumimoji="0" lang="en-US" sz="1600" b="1" i="0" u="none" strike="noStrike" kern="1200" cap="none" spc="0" normalizeH="0" baseline="0" noProof="0" dirty="0" err="1">
                <a:ln>
                  <a:noFill/>
                </a:ln>
                <a:solidFill>
                  <a:srgbClr val="47484A"/>
                </a:solidFill>
                <a:effectLst/>
                <a:uLnTx/>
                <a:uFillTx/>
                <a:latin typeface="Arial"/>
                <a:ea typeface="+mn-ea"/>
                <a:cs typeface="+mn-cs"/>
              </a:rPr>
              <a:t>m</a:t>
            </a:r>
            <a:r>
              <a:rPr kumimoji="0" lang="en-US" sz="1600" b="1" i="0" u="none" strike="noStrike" kern="1200" cap="none" spc="0" normalizeH="0" baseline="0" noProof="0" dirty="0" err="1">
                <a:ln>
                  <a:noFill/>
                </a:ln>
                <a:solidFill>
                  <a:srgbClr val="47484A"/>
                </a:solidFill>
                <a:effectLst/>
                <a:uLnTx/>
                <a:uFillTx/>
                <a:latin typeface="Symbol" panose="05050102010706020507" pitchFamily="18" charset="2"/>
                <a:ea typeface="+mn-ea"/>
                <a:cs typeface="+mn-cs"/>
              </a:rPr>
              <a:t>W</a:t>
            </a:r>
            <a:endParaRPr kumimoji="0" lang="en-US" sz="1600" b="1" i="0" u="none" strike="noStrike" kern="1200" cap="none" spc="0" normalizeH="0" baseline="0" noProof="0" dirty="0">
              <a:ln>
                <a:noFill/>
              </a:ln>
              <a:solidFill>
                <a:srgbClr val="47484A"/>
              </a:solidFill>
              <a:effectLst/>
              <a:uLnTx/>
              <a:uFillTx/>
              <a:latin typeface="Symbol" panose="05050102010706020507" pitchFamily="18" charset="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7484A"/>
              </a:solidFill>
              <a:effectLst/>
              <a:uLnTx/>
              <a:uFillTx/>
              <a:latin typeface="Symbol" panose="05050102010706020507" pitchFamily="18" charset="2"/>
              <a:ea typeface="+mn-ea"/>
              <a:cs typeface="+mn-cs"/>
            </a:endParaRPr>
          </a:p>
        </p:txBody>
      </p:sp>
      <p:grpSp>
        <p:nvGrpSpPr>
          <p:cNvPr id="5" name="Group 4"/>
          <p:cNvGrpSpPr/>
          <p:nvPr/>
        </p:nvGrpSpPr>
        <p:grpSpPr>
          <a:xfrm>
            <a:off x="4926201" y="2728005"/>
            <a:ext cx="2538283" cy="3042137"/>
            <a:chOff x="4955178" y="2728005"/>
            <a:chExt cx="2538283" cy="3042137"/>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5178" y="2728005"/>
              <a:ext cx="2538283" cy="3042137"/>
            </a:xfrm>
            <a:prstGeom prst="rect">
              <a:avLst/>
            </a:prstGeom>
          </p:spPr>
        </p:pic>
        <p:sp>
          <p:nvSpPr>
            <p:cNvPr id="3" name="Rectangle 2"/>
            <p:cNvSpPr/>
            <p:nvPr/>
          </p:nvSpPr>
          <p:spPr>
            <a:xfrm>
              <a:off x="7184571" y="4267200"/>
              <a:ext cx="168315" cy="775063"/>
            </a:xfrm>
            <a:prstGeom prst="rect">
              <a:avLst/>
            </a:prstGeom>
            <a:solidFill>
              <a:schemeClr val="tx1">
                <a:lumMod val="50000"/>
              </a:schemeClr>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TextBox 10"/>
          <p:cNvSpPr txBox="1"/>
          <p:nvPr/>
        </p:nvSpPr>
        <p:spPr>
          <a:xfrm>
            <a:off x="4990186" y="1446387"/>
            <a:ext cx="23337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A"/>
                </a:solidFill>
                <a:effectLst/>
                <a:uLnTx/>
                <a:uFillTx/>
                <a:latin typeface="Arial"/>
                <a:ea typeface="+mn-ea"/>
                <a:cs typeface="+mn-cs"/>
              </a:rPr>
              <a:t>Use 4-wire probe to account for wire resistance</a:t>
            </a:r>
          </a:p>
        </p:txBody>
      </p:sp>
      <p:sp>
        <p:nvSpPr>
          <p:cNvPr id="12" name="TextBox 11"/>
          <p:cNvSpPr txBox="1"/>
          <p:nvPr/>
        </p:nvSpPr>
        <p:spPr>
          <a:xfrm>
            <a:off x="1159707" y="4845621"/>
            <a:ext cx="278781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A"/>
                </a:solidFill>
                <a:effectLst/>
                <a:uLnTx/>
                <a:uFillTx/>
                <a:latin typeface="Arial"/>
                <a:ea typeface="+mn-ea"/>
                <a:cs typeface="+mn-cs"/>
              </a:rPr>
              <a:t>Variation by adjusting wire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A"/>
                </a:solidFill>
                <a:effectLst/>
                <a:uLnTx/>
                <a:uFillTx/>
                <a:latin typeface="Arial"/>
                <a:ea typeface="+mn-ea"/>
                <a:cs typeface="+mn-cs"/>
              </a:rPr>
              <a:t>~ 3 </a:t>
            </a:r>
            <a:r>
              <a:rPr kumimoji="0" lang="en-US" sz="1600" b="1" i="0" u="none" strike="noStrike" kern="1200" cap="none" spc="0" normalizeH="0" baseline="0" noProof="0" dirty="0" err="1">
                <a:ln>
                  <a:noFill/>
                </a:ln>
                <a:solidFill>
                  <a:srgbClr val="47484A"/>
                </a:solidFill>
                <a:effectLst/>
                <a:uLnTx/>
                <a:uFillTx/>
                <a:latin typeface="Arial"/>
                <a:ea typeface="+mn-ea"/>
                <a:cs typeface="+mn-cs"/>
              </a:rPr>
              <a:t>m</a:t>
            </a:r>
            <a:r>
              <a:rPr kumimoji="0" lang="en-US" sz="1600" b="1" i="0" u="none" strike="noStrike" kern="1200" cap="none" spc="0" normalizeH="0" baseline="0" noProof="0" dirty="0" err="1">
                <a:ln>
                  <a:noFill/>
                </a:ln>
                <a:solidFill>
                  <a:srgbClr val="47484A"/>
                </a:solidFill>
                <a:effectLst/>
                <a:uLnTx/>
                <a:uFillTx/>
                <a:latin typeface="Symbol" panose="05050102010706020507" pitchFamily="18" charset="2"/>
                <a:ea typeface="+mn-ea"/>
                <a:cs typeface="+mn-cs"/>
              </a:rPr>
              <a:t>W</a:t>
            </a:r>
            <a:endParaRPr kumimoji="0" lang="en-US" sz="1600" b="1" i="0" u="none" strike="noStrike" kern="1200" cap="none" spc="0" normalizeH="0" baseline="0" noProof="0" dirty="0">
              <a:ln>
                <a:noFill/>
              </a:ln>
              <a:solidFill>
                <a:srgbClr val="47484A"/>
              </a:solidFill>
              <a:effectLst/>
              <a:uLnTx/>
              <a:uFillTx/>
              <a:latin typeface="Symbol" panose="05050102010706020507" pitchFamily="18" charset="2"/>
              <a:ea typeface="+mn-ea"/>
              <a:cs typeface="+mn-cs"/>
            </a:endParaRPr>
          </a:p>
        </p:txBody>
      </p:sp>
      <p:sp>
        <p:nvSpPr>
          <p:cNvPr id="13" name="TextBox 12"/>
          <p:cNvSpPr txBox="1"/>
          <p:nvPr/>
        </p:nvSpPr>
        <p:spPr>
          <a:xfrm>
            <a:off x="1497686" y="1287635"/>
            <a:ext cx="23337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A"/>
                </a:solidFill>
                <a:effectLst/>
                <a:uLnTx/>
                <a:uFillTx/>
                <a:latin typeface="Arial"/>
                <a:ea typeface="+mn-ea"/>
                <a:cs typeface="+mn-cs"/>
              </a:rPr>
              <a:t>2-wire data</a:t>
            </a:r>
          </a:p>
        </p:txBody>
      </p:sp>
      <p:sp>
        <p:nvSpPr>
          <p:cNvPr id="14" name="TextBox 13"/>
          <p:cNvSpPr txBox="1"/>
          <p:nvPr/>
        </p:nvSpPr>
        <p:spPr>
          <a:xfrm>
            <a:off x="1835757" y="5880317"/>
            <a:ext cx="964504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7484A"/>
                </a:solidFill>
                <a:effectLst/>
                <a:uLnTx/>
                <a:uFillTx/>
                <a:latin typeface="Arial"/>
                <a:ea typeface="+mn-ea"/>
                <a:cs typeface="+mn-cs"/>
              </a:rPr>
              <a:t>Battery contact resistance variability, even if spot welding to positive terminal, will exist even with 4-wire setup!</a:t>
            </a:r>
            <a:endParaRPr kumimoji="0" lang="en-US" sz="2000" b="1" i="0" u="none" strike="noStrike" kern="1200" cap="none" spc="0" normalizeH="0" baseline="0" noProof="0" dirty="0">
              <a:ln>
                <a:noFill/>
              </a:ln>
              <a:solidFill>
                <a:srgbClr val="47484A"/>
              </a:solidFill>
              <a:effectLst/>
              <a:uLnTx/>
              <a:uFillTx/>
              <a:latin typeface="Symbol" panose="05050102010706020507" pitchFamily="18" charset="2"/>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47484A"/>
              </a:solidFill>
              <a:effectLst/>
              <a:uLnTx/>
              <a:uFillTx/>
              <a:latin typeface="Symbol" panose="05050102010706020507" pitchFamily="18" charset="2"/>
              <a:ea typeface="+mn-ea"/>
              <a:cs typeface="+mn-cs"/>
            </a:endParaRPr>
          </a:p>
        </p:txBody>
      </p:sp>
    </p:spTree>
    <p:extLst>
      <p:ext uri="{BB962C8B-B14F-4D97-AF65-F5344CB8AC3E}">
        <p14:creationId xmlns:p14="http://schemas.microsoft.com/office/powerpoint/2010/main" val="3263354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SPOt</a:t>
            </a:r>
            <a:r>
              <a:rPr lang="en-US" dirty="0"/>
              <a:t> welds may create different electrical contact resistance </a:t>
            </a:r>
          </a:p>
        </p:txBody>
      </p:sp>
      <p:pic>
        <p:nvPicPr>
          <p:cNvPr id="6" name="Picture 5"/>
          <p:cNvPicPr>
            <a:picLocks noChangeAspect="1"/>
          </p:cNvPicPr>
          <p:nvPr/>
        </p:nvPicPr>
        <p:blipFill>
          <a:blip r:embed="rId2"/>
          <a:stretch>
            <a:fillRect/>
          </a:stretch>
        </p:blipFill>
        <p:spPr>
          <a:xfrm>
            <a:off x="3110753" y="1000461"/>
            <a:ext cx="4618339" cy="5702522"/>
          </a:xfrm>
          <a:prstGeom prst="rect">
            <a:avLst/>
          </a:prstGeom>
        </p:spPr>
      </p:pic>
      <p:sp>
        <p:nvSpPr>
          <p:cNvPr id="7" name="TextBox 6"/>
          <p:cNvSpPr txBox="1"/>
          <p:nvPr/>
        </p:nvSpPr>
        <p:spPr>
          <a:xfrm>
            <a:off x="7606868" y="527312"/>
            <a:ext cx="344517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A"/>
                </a:solidFill>
                <a:effectLst/>
                <a:uLnTx/>
                <a:uFillTx/>
                <a:latin typeface="Arial"/>
                <a:ea typeface="+mn-ea"/>
                <a:cs typeface="+mn-cs"/>
              </a:rPr>
              <a:t>https://doi.org/10.3390/batteries9060309 </a:t>
            </a:r>
          </a:p>
        </p:txBody>
      </p:sp>
      <p:sp>
        <p:nvSpPr>
          <p:cNvPr id="8" name="TextBox 7"/>
          <p:cNvSpPr txBox="1"/>
          <p:nvPr/>
        </p:nvSpPr>
        <p:spPr>
          <a:xfrm>
            <a:off x="8001011" y="1506257"/>
            <a:ext cx="11192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Arial"/>
                <a:ea typeface="+mn-ea"/>
                <a:cs typeface="+mn-cs"/>
              </a:rPr>
              <a:t>cathode tab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Arial"/>
                <a:ea typeface="+mn-ea"/>
                <a:cs typeface="+mn-cs"/>
              </a:rPr>
              <a:t>aluminum</a:t>
            </a:r>
          </a:p>
        </p:txBody>
      </p:sp>
      <p:cxnSp>
        <p:nvCxnSpPr>
          <p:cNvPr id="10" name="Straight Arrow Connector 9"/>
          <p:cNvCxnSpPr/>
          <p:nvPr/>
        </p:nvCxnSpPr>
        <p:spPr>
          <a:xfrm flipH="1">
            <a:off x="7207624" y="1882589"/>
            <a:ext cx="798488" cy="914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61183" y="1136925"/>
            <a:ext cx="1543377"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rial"/>
                <a:ea typeface="+mn-ea"/>
                <a:cs typeface="+mn-cs"/>
              </a:rPr>
              <a:t>Center ground tab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rial"/>
                <a:ea typeface="+mn-ea"/>
                <a:cs typeface="+mn-cs"/>
              </a:rPr>
              <a:t>Spring Steel</a:t>
            </a:r>
          </a:p>
        </p:txBody>
      </p:sp>
      <p:sp>
        <p:nvSpPr>
          <p:cNvPr id="13" name="TextBox 12"/>
          <p:cNvSpPr txBox="1"/>
          <p:nvPr/>
        </p:nvSpPr>
        <p:spPr>
          <a:xfrm>
            <a:off x="3171532" y="1236258"/>
            <a:ext cx="1951069"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rial"/>
                <a:ea typeface="+mn-ea"/>
                <a:cs typeface="+mn-cs"/>
              </a:rPr>
              <a:t>Outer ground tab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rial"/>
                <a:ea typeface="+mn-ea"/>
                <a:cs typeface="+mn-cs"/>
              </a:rPr>
              <a:t>Steel</a:t>
            </a:r>
          </a:p>
        </p:txBody>
      </p:sp>
      <p:sp>
        <p:nvSpPr>
          <p:cNvPr id="14" name="TextBox 13"/>
          <p:cNvSpPr txBox="1"/>
          <p:nvPr/>
        </p:nvSpPr>
        <p:spPr>
          <a:xfrm>
            <a:off x="8001011" y="3022899"/>
            <a:ext cx="334562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A"/>
                </a:solidFill>
                <a:effectLst/>
                <a:uLnTx/>
                <a:uFillTx/>
                <a:latin typeface="Arial"/>
                <a:ea typeface="+mn-ea"/>
                <a:cs typeface="+mn-cs"/>
              </a:rPr>
              <a:t>Suggest that the center tab is strong spring steel to keep the roll in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84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A"/>
                </a:solidFill>
                <a:effectLst/>
                <a:uLnTx/>
                <a:uFillTx/>
                <a:latin typeface="Arial"/>
                <a:ea typeface="+mn-ea"/>
                <a:cs typeface="+mn-cs"/>
              </a:rPr>
              <a:t>Obviously the ground tabs are spot welded to the copper foil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84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A"/>
                </a:solidFill>
                <a:effectLst/>
                <a:uLnTx/>
                <a:uFillTx/>
                <a:latin typeface="Arial"/>
                <a:ea typeface="+mn-ea"/>
                <a:cs typeface="+mn-cs"/>
              </a:rPr>
              <a:t>The cathode tab (compliant aluminum) has also been spot welded to thinner aluminum sheet</a:t>
            </a:r>
          </a:p>
        </p:txBody>
      </p:sp>
    </p:spTree>
    <p:extLst>
      <p:ext uri="{BB962C8B-B14F-4D97-AF65-F5344CB8AC3E}">
        <p14:creationId xmlns:p14="http://schemas.microsoft.com/office/powerpoint/2010/main" val="2300518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t="9131"/>
          <a:stretch/>
        </p:blipFill>
        <p:spPr>
          <a:xfrm>
            <a:off x="4491750" y="3359889"/>
            <a:ext cx="4969051" cy="3400992"/>
          </a:xfrm>
          <a:prstGeom prst="rect">
            <a:avLst/>
          </a:prstGeom>
        </p:spPr>
      </p:pic>
      <p:sp>
        <p:nvSpPr>
          <p:cNvPr id="2" name="Title 1"/>
          <p:cNvSpPr>
            <a:spLocks noGrp="1"/>
          </p:cNvSpPr>
          <p:nvPr>
            <p:ph type="title"/>
          </p:nvPr>
        </p:nvSpPr>
        <p:spPr>
          <a:xfrm>
            <a:off x="720648" y="281402"/>
            <a:ext cx="10492784" cy="485673"/>
          </a:xfrm>
        </p:spPr>
        <p:txBody>
          <a:bodyPr/>
          <a:lstStyle/>
          <a:p>
            <a:r>
              <a:rPr lang="en-US" dirty="0" err="1"/>
              <a:t>BatterY</a:t>
            </a:r>
            <a:r>
              <a:rPr lang="en-US" dirty="0"/>
              <a:t> EIS constantly changes so we need a calibration reference for our small batteries</a:t>
            </a:r>
          </a:p>
        </p:txBody>
      </p:sp>
      <p:sp>
        <p:nvSpPr>
          <p:cNvPr id="3" name="Content Placeholder 2"/>
          <p:cNvSpPr>
            <a:spLocks noGrp="1"/>
          </p:cNvSpPr>
          <p:nvPr>
            <p:ph idx="1"/>
          </p:nvPr>
        </p:nvSpPr>
        <p:spPr>
          <a:xfrm>
            <a:off x="720648" y="1046461"/>
            <a:ext cx="6282564" cy="4237920"/>
          </a:xfrm>
        </p:spPr>
        <p:txBody>
          <a:bodyPr/>
          <a:lstStyle/>
          <a:p>
            <a:r>
              <a:rPr lang="en-US" dirty="0">
                <a:solidFill>
                  <a:schemeClr val="tx1"/>
                </a:solidFill>
              </a:rPr>
              <a:t>Probe resistances and setup create difficulty in standardization of EIS</a:t>
            </a:r>
          </a:p>
          <a:p>
            <a:r>
              <a:rPr lang="en-US" dirty="0">
                <a:solidFill>
                  <a:schemeClr val="tx1"/>
                </a:solidFill>
              </a:rPr>
              <a:t>Dummy cells provided for EIS “calibration” do not represent the M50LT battery properly (</a:t>
            </a:r>
            <a:r>
              <a:rPr lang="en-US" dirty="0">
                <a:solidFill>
                  <a:schemeClr val="tx1"/>
                </a:solidFill>
                <a:latin typeface="Symbol" panose="05050102010706020507" pitchFamily="18" charset="2"/>
              </a:rPr>
              <a:t>W</a:t>
            </a:r>
            <a:r>
              <a:rPr lang="en-US" dirty="0">
                <a:solidFill>
                  <a:schemeClr val="tx1"/>
                </a:solidFill>
              </a:rPr>
              <a:t> is 6 magnitudes too high)</a:t>
            </a:r>
          </a:p>
          <a:p>
            <a:r>
              <a:rPr lang="en-US" dirty="0">
                <a:solidFill>
                  <a:schemeClr val="tx1"/>
                </a:solidFill>
              </a:rPr>
              <a:t>We (Gabriel Meier, Sandia) created a reference circuit (SD1) to represent our M50LT cells – it is available to the ECN community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3548" y="624962"/>
            <a:ext cx="4888452" cy="2562234"/>
          </a:xfrm>
          <a:prstGeom prst="rect">
            <a:avLst/>
          </a:prstGeom>
        </p:spPr>
      </p:pic>
      <p:sp>
        <p:nvSpPr>
          <p:cNvPr id="8" name="TextBox 7"/>
          <p:cNvSpPr txBox="1"/>
          <p:nvPr/>
        </p:nvSpPr>
        <p:spPr>
          <a:xfrm>
            <a:off x="11622941" y="4602163"/>
            <a:ext cx="465192" cy="219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err="1">
                <a:ln>
                  <a:noFill/>
                </a:ln>
                <a:solidFill>
                  <a:srgbClr val="47484A"/>
                </a:solidFill>
                <a:effectLst/>
                <a:uLnTx/>
                <a:uFillTx/>
                <a:latin typeface="Arial"/>
                <a:ea typeface="+mn-ea"/>
                <a:cs typeface="+mn-cs"/>
              </a:rPr>
              <a:t>Im</a:t>
            </a:r>
            <a:r>
              <a:rPr kumimoji="0" lang="en-US" sz="825" b="0" i="0" u="none" strike="noStrike" kern="1200" cap="none" spc="0" normalizeH="0" baseline="0" noProof="0" dirty="0">
                <a:ln>
                  <a:noFill/>
                </a:ln>
                <a:solidFill>
                  <a:srgbClr val="47484A"/>
                </a:solidFill>
                <a:effectLst/>
                <a:uLnTx/>
                <a:uFillTx/>
                <a:latin typeface="Arial"/>
                <a:ea typeface="+mn-ea"/>
                <a:cs typeface="+mn-cs"/>
              </a:rPr>
              <a:t> (Z)</a:t>
            </a:r>
          </a:p>
        </p:txBody>
      </p:sp>
      <p:sp>
        <p:nvSpPr>
          <p:cNvPr id="9" name="Right Brace 8"/>
          <p:cNvSpPr/>
          <p:nvPr/>
        </p:nvSpPr>
        <p:spPr>
          <a:xfrm rot="5400000">
            <a:off x="11292944" y="4346946"/>
            <a:ext cx="115934" cy="281972"/>
          </a:xfrm>
          <a:prstGeom prst="rightBrace">
            <a:avLst/>
          </a:prstGeom>
          <a:ln>
            <a:solidFill>
              <a:srgbClr val="FF0000"/>
            </a:solidFill>
          </a:ln>
        </p:spPr>
        <p:style>
          <a:lnRef idx="1">
            <a:schemeClr val="accent4"/>
          </a:lnRef>
          <a:fillRef idx="0">
            <a:schemeClr val="accent4"/>
          </a:fillRef>
          <a:effectRef idx="0">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7484A"/>
              </a:solidFill>
              <a:effectLst/>
              <a:uLnTx/>
              <a:uFillTx/>
              <a:latin typeface="Arial"/>
              <a:ea typeface="+mn-ea"/>
              <a:cs typeface="+mn-cs"/>
            </a:endParaRPr>
          </a:p>
        </p:txBody>
      </p:sp>
      <p:sp>
        <p:nvSpPr>
          <p:cNvPr id="10" name="TextBox 9"/>
          <p:cNvSpPr txBox="1"/>
          <p:nvPr/>
        </p:nvSpPr>
        <p:spPr>
          <a:xfrm>
            <a:off x="11038053" y="4531744"/>
            <a:ext cx="567784" cy="219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47484A"/>
                </a:solidFill>
                <a:effectLst/>
                <a:uLnTx/>
                <a:uFillTx/>
                <a:latin typeface="Arial"/>
                <a:ea typeface="+mn-ea"/>
                <a:cs typeface="+mn-cs"/>
              </a:rPr>
              <a:t>Real (Z)</a:t>
            </a:r>
          </a:p>
        </p:txBody>
      </p:sp>
      <p:pic>
        <p:nvPicPr>
          <p:cNvPr id="11" name="Picture 10"/>
          <p:cNvPicPr>
            <a:picLocks noChangeAspect="1"/>
          </p:cNvPicPr>
          <p:nvPr/>
        </p:nvPicPr>
        <p:blipFill>
          <a:blip r:embed="rId4"/>
          <a:stretch>
            <a:fillRect/>
          </a:stretch>
        </p:blipFill>
        <p:spPr>
          <a:xfrm>
            <a:off x="9572169" y="3277845"/>
            <a:ext cx="2543871" cy="77888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5747" y="4163577"/>
            <a:ext cx="1998384" cy="275472"/>
          </a:xfrm>
          <a:prstGeom prst="rect">
            <a:avLst/>
          </a:prstGeom>
        </p:spPr>
      </p:pic>
      <p:sp>
        <p:nvSpPr>
          <p:cNvPr id="13" name="Right Brace 12"/>
          <p:cNvSpPr/>
          <p:nvPr/>
        </p:nvSpPr>
        <p:spPr>
          <a:xfrm rot="5400000">
            <a:off x="11761505" y="4393121"/>
            <a:ext cx="113503" cy="254971"/>
          </a:xfrm>
          <a:prstGeom prst="rightBrace">
            <a:avLst/>
          </a:prstGeom>
          <a:ln>
            <a:solidFill>
              <a:srgbClr val="FF0000"/>
            </a:solidFill>
          </a:ln>
        </p:spPr>
        <p:style>
          <a:lnRef idx="1">
            <a:schemeClr val="accent4"/>
          </a:lnRef>
          <a:fillRef idx="0">
            <a:schemeClr val="accent4"/>
          </a:fillRef>
          <a:effectRef idx="0">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7484A"/>
              </a:solidFill>
              <a:effectLst/>
              <a:uLnTx/>
              <a:uFillTx/>
              <a:latin typeface="Arial"/>
              <a:ea typeface="+mn-ea"/>
              <a:cs typeface="+mn-cs"/>
            </a:endParaRPr>
          </a:p>
        </p:txBody>
      </p:sp>
      <p:sp>
        <p:nvSpPr>
          <p:cNvPr id="15" name="TextBox 14"/>
          <p:cNvSpPr txBox="1"/>
          <p:nvPr/>
        </p:nvSpPr>
        <p:spPr>
          <a:xfrm>
            <a:off x="9911064" y="715611"/>
            <a:ext cx="587020" cy="369332"/>
          </a:xfrm>
          <a:prstGeom prst="rect">
            <a:avLst/>
          </a:prstGeom>
        </p:spPr>
        <p:txBody>
          <a:bodyPr vert="horz" wrap="non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7484A"/>
                </a:solidFill>
                <a:effectLst/>
                <a:uLnTx/>
                <a:uFillTx/>
                <a:latin typeface="Arial"/>
                <a:ea typeface="+mn-ea"/>
                <a:cs typeface="+mn-cs"/>
              </a:rPr>
              <a:t>SD1</a:t>
            </a:r>
            <a:endParaRPr kumimoji="0" lang="en-US" sz="1800" b="1" i="0" u="none" strike="noStrike" kern="1200" cap="none" spc="0" normalizeH="0" baseline="0" noProof="0" dirty="0">
              <a:ln>
                <a:noFill/>
              </a:ln>
              <a:solidFill>
                <a:srgbClr val="47484A"/>
              </a:solidFill>
              <a:effectLst/>
              <a:uLnTx/>
              <a:uFillTx/>
              <a:latin typeface="Arial"/>
              <a:ea typeface="+mn-ea"/>
              <a:cs typeface="+mn-cs"/>
            </a:endParaRPr>
          </a:p>
        </p:txBody>
      </p:sp>
    </p:spTree>
    <p:extLst>
      <p:ext uri="{BB962C8B-B14F-4D97-AF65-F5344CB8AC3E}">
        <p14:creationId xmlns:p14="http://schemas.microsoft.com/office/powerpoint/2010/main" val="299179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4" name="Title 3"/>
          <p:cNvSpPr>
            <a:spLocks noGrp="1"/>
          </p:cNvSpPr>
          <p:nvPr>
            <p:ph type="title"/>
          </p:nvPr>
        </p:nvSpPr>
        <p:spPr>
          <a:xfrm>
            <a:off x="887756" y="-39103"/>
            <a:ext cx="10618397" cy="685800"/>
          </a:xfrm>
        </p:spPr>
        <p:txBody>
          <a:bodyPr/>
          <a:lstStyle/>
          <a:p>
            <a:r>
              <a:rPr lang="en-US" dirty="0"/>
              <a:t>EIS variation </a:t>
            </a:r>
            <a:r>
              <a:rPr lang="en-US" dirty="0">
                <a:sym typeface="Arial"/>
              </a:rPr>
              <a:t>cell-to-cell (IF1-10) </a:t>
            </a:r>
          </a:p>
        </p:txBody>
      </p:sp>
      <p:graphicFrame>
        <p:nvGraphicFramePr>
          <p:cNvPr id="7" name="Chart 6"/>
          <p:cNvGraphicFramePr>
            <a:graphicFrameLocks/>
          </p:cNvGraphicFramePr>
          <p:nvPr/>
        </p:nvGraphicFramePr>
        <p:xfrm>
          <a:off x="1897160" y="998461"/>
          <a:ext cx="793186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p:cNvSpPr txBox="1"/>
          <p:nvPr/>
        </p:nvSpPr>
        <p:spPr>
          <a:xfrm>
            <a:off x="3496394" y="3079689"/>
            <a:ext cx="388248" cy="261610"/>
          </a:xfrm>
          <a:prstGeom prst="rect">
            <a:avLst/>
          </a:prstGeom>
          <a:noFill/>
        </p:spPr>
        <p:txBody>
          <a:bodyPr wrap="square" rtlCol="0">
            <a:spAutoFit/>
          </a:bodyPr>
          <a:lstStyle>
            <a:defPPr>
              <a:defRPr lang="fr-FR"/>
            </a:defPPr>
            <a:lvl1pPr indent="0">
              <a:defRPr sz="1100"/>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A"/>
                </a:solidFill>
                <a:effectLst/>
                <a:uLnTx/>
                <a:uFillTx/>
                <a:latin typeface="Arial"/>
                <a:ea typeface="+mn-ea"/>
                <a:cs typeface="+mn-cs"/>
              </a:rPr>
              <a:t>IF8</a:t>
            </a:r>
          </a:p>
        </p:txBody>
      </p:sp>
      <p:sp>
        <p:nvSpPr>
          <p:cNvPr id="22" name="TextBox 1"/>
          <p:cNvSpPr txBox="1"/>
          <p:nvPr/>
        </p:nvSpPr>
        <p:spPr>
          <a:xfrm>
            <a:off x="7955629" y="5085623"/>
            <a:ext cx="388248" cy="2616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A"/>
                </a:solidFill>
                <a:effectLst/>
                <a:uLnTx/>
                <a:uFillTx/>
                <a:latin typeface="Arial"/>
                <a:ea typeface="+mn-ea"/>
                <a:cs typeface="+mn-cs"/>
              </a:rPr>
              <a:t>IF9</a:t>
            </a:r>
          </a:p>
        </p:txBody>
      </p:sp>
      <p:sp>
        <p:nvSpPr>
          <p:cNvPr id="23" name="TextBox 1"/>
          <p:cNvSpPr txBox="1"/>
          <p:nvPr/>
        </p:nvSpPr>
        <p:spPr>
          <a:xfrm>
            <a:off x="5380686" y="3751886"/>
            <a:ext cx="465576"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A"/>
                </a:solidFill>
                <a:effectLst/>
                <a:uLnTx/>
                <a:uFillTx/>
                <a:latin typeface="Arial"/>
                <a:ea typeface="+mn-ea"/>
                <a:cs typeface="+mn-cs"/>
              </a:rPr>
              <a:t>IF3</a:t>
            </a:r>
          </a:p>
        </p:txBody>
      </p:sp>
      <p:sp>
        <p:nvSpPr>
          <p:cNvPr id="24" name="TextBox 1"/>
          <p:cNvSpPr txBox="1"/>
          <p:nvPr/>
        </p:nvSpPr>
        <p:spPr>
          <a:xfrm>
            <a:off x="5707576" y="2757761"/>
            <a:ext cx="465576"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A"/>
                </a:solidFill>
                <a:effectLst/>
                <a:uLnTx/>
                <a:uFillTx/>
                <a:latin typeface="Arial"/>
                <a:ea typeface="+mn-ea"/>
                <a:cs typeface="+mn-cs"/>
              </a:rPr>
              <a:t>IF7</a:t>
            </a:r>
          </a:p>
        </p:txBody>
      </p:sp>
      <p:sp>
        <p:nvSpPr>
          <p:cNvPr id="25" name="TextBox 1"/>
          <p:cNvSpPr txBox="1"/>
          <p:nvPr/>
        </p:nvSpPr>
        <p:spPr>
          <a:xfrm>
            <a:off x="8464287" y="4502184"/>
            <a:ext cx="465576"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A"/>
                </a:solidFill>
                <a:effectLst/>
                <a:uLnTx/>
                <a:uFillTx/>
                <a:latin typeface="Arial"/>
                <a:ea typeface="+mn-ea"/>
                <a:cs typeface="+mn-cs"/>
              </a:rPr>
              <a:t>IF1</a:t>
            </a:r>
          </a:p>
        </p:txBody>
      </p:sp>
      <p:sp>
        <p:nvSpPr>
          <p:cNvPr id="26" name="TextBox 1"/>
          <p:cNvSpPr txBox="1"/>
          <p:nvPr/>
        </p:nvSpPr>
        <p:spPr>
          <a:xfrm>
            <a:off x="4345948" y="4173627"/>
            <a:ext cx="465576"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A"/>
                </a:solidFill>
                <a:effectLst/>
                <a:uLnTx/>
                <a:uFillTx/>
                <a:latin typeface="Arial"/>
                <a:ea typeface="+mn-ea"/>
                <a:cs typeface="+mn-cs"/>
              </a:rPr>
              <a:t>IF9</a:t>
            </a:r>
          </a:p>
        </p:txBody>
      </p:sp>
      <p:sp>
        <p:nvSpPr>
          <p:cNvPr id="28" name="TextBox 1"/>
          <p:cNvSpPr txBox="1"/>
          <p:nvPr/>
        </p:nvSpPr>
        <p:spPr>
          <a:xfrm>
            <a:off x="7217618" y="4563232"/>
            <a:ext cx="465576"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A"/>
                </a:solidFill>
                <a:effectLst/>
                <a:uLnTx/>
                <a:uFillTx/>
                <a:latin typeface="Arial"/>
                <a:ea typeface="+mn-ea"/>
                <a:cs typeface="+mn-cs"/>
              </a:rPr>
              <a:t>IF4</a:t>
            </a:r>
          </a:p>
        </p:txBody>
      </p:sp>
      <p:sp>
        <p:nvSpPr>
          <p:cNvPr id="29" name="TextBox 1"/>
          <p:cNvSpPr txBox="1"/>
          <p:nvPr/>
        </p:nvSpPr>
        <p:spPr>
          <a:xfrm>
            <a:off x="8776929" y="4042822"/>
            <a:ext cx="465576"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A"/>
                </a:solidFill>
                <a:effectLst/>
                <a:uLnTx/>
                <a:uFillTx/>
                <a:latin typeface="Arial"/>
                <a:ea typeface="+mn-ea"/>
                <a:cs typeface="+mn-cs"/>
              </a:rPr>
              <a:t>IF5</a:t>
            </a:r>
          </a:p>
        </p:txBody>
      </p:sp>
      <p:sp>
        <p:nvSpPr>
          <p:cNvPr id="30" name="TextBox 1"/>
          <p:cNvSpPr txBox="1"/>
          <p:nvPr/>
        </p:nvSpPr>
        <p:spPr>
          <a:xfrm>
            <a:off x="3150539" y="3270812"/>
            <a:ext cx="465576"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A"/>
                </a:solidFill>
                <a:effectLst/>
                <a:uLnTx/>
                <a:uFillTx/>
                <a:latin typeface="Arial"/>
                <a:ea typeface="+mn-ea"/>
                <a:cs typeface="+mn-cs"/>
              </a:rPr>
              <a:t>IF6</a:t>
            </a:r>
          </a:p>
        </p:txBody>
      </p:sp>
      <p:sp>
        <p:nvSpPr>
          <p:cNvPr id="38" name="TextBox 37"/>
          <p:cNvSpPr txBox="1"/>
          <p:nvPr/>
        </p:nvSpPr>
        <p:spPr>
          <a:xfrm>
            <a:off x="6249269" y="3621081"/>
            <a:ext cx="495100" cy="261610"/>
          </a:xfrm>
          <a:prstGeom prst="rect">
            <a:avLst/>
          </a:prstGeom>
          <a:noFill/>
        </p:spPr>
        <p:txBody>
          <a:bodyPr wrap="square" rtlCol="0">
            <a:spAutoFit/>
          </a:bodyPr>
          <a:lstStyle>
            <a:defPPr>
              <a:defRPr lang="fr-FR"/>
            </a:defPPr>
            <a:lvl1pPr indent="0">
              <a:defRPr sz="1100"/>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A"/>
                </a:solidFill>
                <a:effectLst/>
                <a:uLnTx/>
                <a:uFillTx/>
                <a:latin typeface="Arial"/>
                <a:ea typeface="+mn-ea"/>
                <a:cs typeface="+mn-cs"/>
              </a:rPr>
              <a:t>IF10</a:t>
            </a:r>
          </a:p>
        </p:txBody>
      </p:sp>
      <p:sp>
        <p:nvSpPr>
          <p:cNvPr id="39" name="TextBox 38"/>
          <p:cNvSpPr txBox="1"/>
          <p:nvPr/>
        </p:nvSpPr>
        <p:spPr>
          <a:xfrm>
            <a:off x="1687611" y="6351422"/>
            <a:ext cx="39084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84A"/>
                </a:solidFill>
                <a:effectLst/>
                <a:uLnTx/>
                <a:uFillTx/>
                <a:latin typeface="Arial"/>
                <a:ea typeface="+mn-ea"/>
                <a:cs typeface="+mn-cs"/>
              </a:rPr>
              <a:t>EIS was measured for each cell at 30% SOC</a:t>
            </a:r>
          </a:p>
        </p:txBody>
      </p:sp>
      <p:sp>
        <p:nvSpPr>
          <p:cNvPr id="2" name="TextBox 1"/>
          <p:cNvSpPr txBox="1"/>
          <p:nvPr/>
        </p:nvSpPr>
        <p:spPr>
          <a:xfrm>
            <a:off x="3199421" y="828288"/>
            <a:ext cx="59474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A"/>
                </a:solidFill>
                <a:effectLst/>
                <a:uLnTx/>
                <a:uFillTx/>
                <a:latin typeface="Arial"/>
                <a:ea typeface="+mn-ea"/>
                <a:cs typeface="+mn-cs"/>
              </a:rPr>
              <a:t>~70 </a:t>
            </a:r>
            <a:r>
              <a:rPr kumimoji="0" lang="en-US" sz="1800" b="1" i="0" u="none" strike="noStrike" kern="1200" cap="none" spc="0" normalizeH="0" baseline="0" noProof="0" dirty="0" err="1">
                <a:ln>
                  <a:noFill/>
                </a:ln>
                <a:solidFill>
                  <a:srgbClr val="47484A"/>
                </a:solidFill>
                <a:effectLst/>
                <a:uLnTx/>
                <a:uFillTx/>
                <a:latin typeface="Arial"/>
                <a:ea typeface="+mn-ea"/>
                <a:cs typeface="+mn-cs"/>
              </a:rPr>
              <a:t>m</a:t>
            </a:r>
            <a:r>
              <a:rPr kumimoji="0" lang="en-US" sz="1800" b="1" i="0" u="none" strike="noStrike" kern="1200" cap="none" spc="0" normalizeH="0" baseline="0" noProof="0" dirty="0" err="1">
                <a:ln>
                  <a:noFill/>
                </a:ln>
                <a:solidFill>
                  <a:srgbClr val="47484A"/>
                </a:solidFill>
                <a:effectLst/>
                <a:uLnTx/>
                <a:uFillTx/>
                <a:latin typeface="Symbol" panose="05050102010706020507" pitchFamily="18" charset="2"/>
                <a:ea typeface="+mn-ea"/>
                <a:cs typeface="+mn-cs"/>
              </a:rPr>
              <a:t>W</a:t>
            </a:r>
            <a:r>
              <a:rPr kumimoji="0" lang="en-US" sz="1800" b="1" i="0" u="none" strike="noStrike" kern="1200" cap="none" spc="0" normalizeH="0" baseline="0" noProof="0" dirty="0">
                <a:ln>
                  <a:noFill/>
                </a:ln>
                <a:solidFill>
                  <a:srgbClr val="47484A"/>
                </a:solidFill>
                <a:effectLst/>
                <a:uLnTx/>
                <a:uFillTx/>
                <a:latin typeface="Arial"/>
                <a:ea typeface="+mn-ea"/>
                <a:cs typeface="+mn-cs"/>
              </a:rPr>
              <a:t> variation in Re(Z) but also shape differences</a:t>
            </a:r>
          </a:p>
        </p:txBody>
      </p:sp>
    </p:spTree>
    <p:extLst>
      <p:ext uri="{BB962C8B-B14F-4D97-AF65-F5344CB8AC3E}">
        <p14:creationId xmlns:p14="http://schemas.microsoft.com/office/powerpoint/2010/main" val="199946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843087" y="1149531"/>
          <a:ext cx="9033919" cy="550272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3"/>
          <p:cNvSpPr txBox="1">
            <a:spLocks/>
          </p:cNvSpPr>
          <p:nvPr/>
        </p:nvSpPr>
        <p:spPr>
          <a:xfrm>
            <a:off x="791164" y="173398"/>
            <a:ext cx="10618397" cy="685800"/>
          </a:xfrm>
          <a:prstGeom prst="rect">
            <a:avLst/>
          </a:prstGeom>
        </p:spPr>
        <p:txBody>
          <a:bodyPr/>
          <a:lstStyle>
            <a:lvl1pPr algn="l" defTabSz="609585" rtl="0" eaLnBrk="1" latinLnBrk="0" hangingPunct="1">
              <a:lnSpc>
                <a:spcPct val="95000"/>
              </a:lnSpc>
              <a:spcBef>
                <a:spcPct val="0"/>
              </a:spcBef>
              <a:buNone/>
              <a:defRPr sz="3733" b="1" i="0" kern="1200" cap="all" baseline="0">
                <a:solidFill>
                  <a:schemeClr val="tx1">
                    <a:lumMod val="50000"/>
                  </a:schemeClr>
                </a:solidFill>
                <a:latin typeface="+mj-lt"/>
                <a:ea typeface="+mj-ea"/>
                <a:cs typeface="+mj-cs"/>
              </a:defRPr>
            </a:lvl1pPr>
          </a:lstStyle>
          <a:p>
            <a:pPr marL="0" marR="0" lvl="0" indent="0" algn="l" defTabSz="609585" rtl="0" eaLnBrk="1" fontAlgn="auto" latinLnBrk="0" hangingPunct="1">
              <a:lnSpc>
                <a:spcPct val="95000"/>
              </a:lnSpc>
              <a:spcBef>
                <a:spcPct val="0"/>
              </a:spcBef>
              <a:spcAft>
                <a:spcPts val="0"/>
              </a:spcAft>
              <a:buClrTx/>
              <a:buSzTx/>
              <a:buFontTx/>
              <a:buNone/>
              <a:tabLst/>
              <a:defRPr/>
            </a:pPr>
            <a:r>
              <a:rPr kumimoji="0" lang="en-US" sz="2400" b="1" i="0" u="none" strike="noStrike" kern="1200" cap="all" spc="0" normalizeH="0" baseline="0" noProof="0" dirty="0">
                <a:ln>
                  <a:noFill/>
                </a:ln>
                <a:solidFill>
                  <a:srgbClr val="47484A">
                    <a:lumMod val="50000"/>
                  </a:srgbClr>
                </a:solidFill>
                <a:effectLst/>
                <a:uLnTx/>
                <a:uFillTx/>
                <a:latin typeface="Arial"/>
                <a:ea typeface="+mj-ea"/>
                <a:cs typeface="+mj-cs"/>
              </a:rPr>
              <a:t>EIS variation </a:t>
            </a:r>
            <a:r>
              <a:rPr kumimoji="0" lang="en-US" sz="2400" b="1" i="0" u="none" strike="noStrike" kern="1200" cap="all" spc="0" normalizeH="0" baseline="0" noProof="0" dirty="0">
                <a:ln>
                  <a:noFill/>
                </a:ln>
                <a:solidFill>
                  <a:srgbClr val="47484A">
                    <a:lumMod val="50000"/>
                  </a:srgbClr>
                </a:solidFill>
                <a:effectLst/>
                <a:uLnTx/>
                <a:uFillTx/>
                <a:latin typeface="Arial"/>
                <a:ea typeface="+mj-ea"/>
                <a:cs typeface="+mj-cs"/>
                <a:sym typeface="Arial"/>
              </a:rPr>
              <a:t>cell-to-cell (BT8-19)</a:t>
            </a:r>
          </a:p>
        </p:txBody>
      </p:sp>
      <p:sp>
        <p:nvSpPr>
          <p:cNvPr id="4" name="TextBox 3"/>
          <p:cNvSpPr txBox="1"/>
          <p:nvPr/>
        </p:nvSpPr>
        <p:spPr>
          <a:xfrm>
            <a:off x="3199421" y="828288"/>
            <a:ext cx="51010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A"/>
                </a:solidFill>
                <a:effectLst/>
                <a:uLnTx/>
                <a:uFillTx/>
                <a:latin typeface="Arial"/>
                <a:ea typeface="+mn-ea"/>
                <a:cs typeface="+mn-cs"/>
              </a:rPr>
              <a:t>~30 </a:t>
            </a:r>
            <a:r>
              <a:rPr kumimoji="0" lang="en-US" sz="1800" b="1" i="0" u="none" strike="noStrike" kern="1200" cap="none" spc="0" normalizeH="0" baseline="0" noProof="0" dirty="0" err="1">
                <a:ln>
                  <a:noFill/>
                </a:ln>
                <a:solidFill>
                  <a:srgbClr val="47484A"/>
                </a:solidFill>
                <a:effectLst/>
                <a:uLnTx/>
                <a:uFillTx/>
                <a:latin typeface="Arial"/>
                <a:ea typeface="+mn-ea"/>
                <a:cs typeface="+mn-cs"/>
              </a:rPr>
              <a:t>m</a:t>
            </a:r>
            <a:r>
              <a:rPr kumimoji="0" lang="en-US" sz="1800" b="1" i="0" u="none" strike="noStrike" kern="1200" cap="none" spc="0" normalizeH="0" baseline="0" noProof="0" dirty="0" err="1">
                <a:ln>
                  <a:noFill/>
                </a:ln>
                <a:solidFill>
                  <a:srgbClr val="47484A"/>
                </a:solidFill>
                <a:effectLst/>
                <a:uLnTx/>
                <a:uFillTx/>
                <a:latin typeface="Symbol" panose="05050102010706020507" pitchFamily="18" charset="2"/>
                <a:ea typeface="+mn-ea"/>
                <a:cs typeface="+mn-cs"/>
              </a:rPr>
              <a:t>W</a:t>
            </a:r>
            <a:r>
              <a:rPr kumimoji="0" lang="en-US" sz="1800" b="1" i="0" u="none" strike="noStrike" kern="1200" cap="none" spc="0" normalizeH="0" baseline="0" noProof="0" dirty="0">
                <a:ln>
                  <a:noFill/>
                </a:ln>
                <a:solidFill>
                  <a:srgbClr val="47484A"/>
                </a:solidFill>
                <a:effectLst/>
                <a:uLnTx/>
                <a:uFillTx/>
                <a:latin typeface="Arial"/>
                <a:ea typeface="+mn-ea"/>
                <a:cs typeface="+mn-cs"/>
              </a:rPr>
              <a:t> variation in Re(Z) – x scale stretched</a:t>
            </a:r>
          </a:p>
        </p:txBody>
      </p:sp>
    </p:spTree>
    <p:extLst>
      <p:ext uri="{BB962C8B-B14F-4D97-AF65-F5344CB8AC3E}">
        <p14:creationId xmlns:p14="http://schemas.microsoft.com/office/powerpoint/2010/main" val="3012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6E943-3221-1275-5D51-0BAE82B1A50E}"/>
              </a:ext>
            </a:extLst>
          </p:cNvPr>
          <p:cNvSpPr>
            <a:spLocks noGrp="1"/>
          </p:cNvSpPr>
          <p:nvPr>
            <p:ph type="title"/>
          </p:nvPr>
        </p:nvSpPr>
        <p:spPr/>
        <p:txBody>
          <a:bodyPr/>
          <a:lstStyle/>
          <a:p>
            <a:r>
              <a:rPr lang="en-US"/>
              <a:t>COmparison of EIS for M50T and M50LT</a:t>
            </a:r>
          </a:p>
        </p:txBody>
      </p:sp>
      <p:sp>
        <p:nvSpPr>
          <p:cNvPr id="4" name="Slide Number Placeholder 3">
            <a:extLst>
              <a:ext uri="{FF2B5EF4-FFF2-40B4-BE49-F238E27FC236}">
                <a16:creationId xmlns:a16="http://schemas.microsoft.com/office/drawing/2014/main" id="{07659512-B53C-87A2-49B4-43C54FE36BFB}"/>
              </a:ext>
            </a:extLst>
          </p:cNvPr>
          <p:cNvSpPr>
            <a:spLocks noGrp="1"/>
          </p:cNvSpPr>
          <p:nvPr>
            <p:ph type="sldNum" sz="quarter" idx="4294967295"/>
          </p:nvPr>
        </p:nvSpPr>
        <p:spPr>
          <a:xfrm>
            <a:off x="-114531" y="6629402"/>
            <a:ext cx="457200" cy="22859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59F633D-C799-4FEB-A525-92D1F47B25DA}" type="slidenum">
              <a:rPr kumimoji="0" lang="en-US" sz="16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CECCD756-8855-0838-CDF2-E14FFC82D421}"/>
              </a:ext>
            </a:extLst>
          </p:cNvPr>
          <p:cNvPicPr>
            <a:picLocks noChangeAspect="1"/>
          </p:cNvPicPr>
          <p:nvPr/>
        </p:nvPicPr>
        <p:blipFill>
          <a:blip r:embed="rId3"/>
          <a:stretch>
            <a:fillRect/>
          </a:stretch>
        </p:blipFill>
        <p:spPr>
          <a:xfrm>
            <a:off x="997199" y="1222521"/>
            <a:ext cx="10629387" cy="5452456"/>
          </a:xfrm>
          <a:prstGeom prst="rect">
            <a:avLst/>
          </a:prstGeom>
        </p:spPr>
      </p:pic>
      <p:sp>
        <p:nvSpPr>
          <p:cNvPr id="7" name="TextBox 6">
            <a:extLst>
              <a:ext uri="{FF2B5EF4-FFF2-40B4-BE49-F238E27FC236}">
                <a16:creationId xmlns:a16="http://schemas.microsoft.com/office/drawing/2014/main" id="{445AC3B6-0C77-4736-FC82-36210B66AFBC}"/>
              </a:ext>
            </a:extLst>
          </p:cNvPr>
          <p:cNvSpPr txBox="1"/>
          <p:nvPr/>
        </p:nvSpPr>
        <p:spPr>
          <a:xfrm>
            <a:off x="3767807" y="1133304"/>
            <a:ext cx="43909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7484A"/>
                </a:solidFill>
                <a:effectLst/>
                <a:uLnTx/>
                <a:uFillTx/>
                <a:latin typeface="Arial"/>
                <a:ea typeface="+mn-ea"/>
                <a:cs typeface="+mn-cs"/>
              </a:rPr>
              <a:t>https://doi.org/10.3390/batteries9060309 </a:t>
            </a:r>
          </a:p>
        </p:txBody>
      </p:sp>
      <p:sp>
        <p:nvSpPr>
          <p:cNvPr id="3" name="TextBox 2"/>
          <p:cNvSpPr txBox="1"/>
          <p:nvPr/>
        </p:nvSpPr>
        <p:spPr>
          <a:xfrm flipH="1">
            <a:off x="4797953" y="2090259"/>
            <a:ext cx="34438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A"/>
                </a:solidFill>
                <a:effectLst/>
                <a:uLnTx/>
                <a:uFillTx/>
                <a:latin typeface="Arial"/>
                <a:ea typeface="+mn-ea"/>
                <a:cs typeface="+mn-cs"/>
              </a:rPr>
              <a:t>M50 has no center spring on the anode  -- is that why Re(Z) is higher?</a:t>
            </a:r>
          </a:p>
        </p:txBody>
      </p:sp>
      <p:cxnSp>
        <p:nvCxnSpPr>
          <p:cNvPr id="8" name="Straight Connector 7"/>
          <p:cNvCxnSpPr/>
          <p:nvPr/>
        </p:nvCxnSpPr>
        <p:spPr>
          <a:xfrm flipV="1">
            <a:off x="5035138" y="3000805"/>
            <a:ext cx="296883" cy="371787"/>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flipH="1">
            <a:off x="3803433" y="2725034"/>
            <a:ext cx="10535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A"/>
                </a:solidFill>
                <a:effectLst/>
                <a:uLnTx/>
                <a:uFillTx/>
                <a:latin typeface="Arial"/>
                <a:ea typeface="+mn-ea"/>
                <a:cs typeface="+mn-cs"/>
              </a:rPr>
              <a:t>M50LT</a:t>
            </a:r>
          </a:p>
        </p:txBody>
      </p:sp>
    </p:spTree>
    <p:extLst>
      <p:ext uri="{BB962C8B-B14F-4D97-AF65-F5344CB8AC3E}">
        <p14:creationId xmlns:p14="http://schemas.microsoft.com/office/powerpoint/2010/main" val="1238088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Variation in EIS features between cell to cell</a:t>
            </a:r>
          </a:p>
        </p:txBody>
      </p:sp>
      <p:sp>
        <p:nvSpPr>
          <p:cNvPr id="3" name="Content Placeholder 2"/>
          <p:cNvSpPr>
            <a:spLocks noGrp="1"/>
          </p:cNvSpPr>
          <p:nvPr>
            <p:ph idx="1"/>
          </p:nvPr>
        </p:nvSpPr>
        <p:spPr>
          <a:xfrm>
            <a:off x="609602" y="1858436"/>
            <a:ext cx="4710543" cy="2985028"/>
          </a:xfrm>
        </p:spPr>
        <p:txBody>
          <a:bodyPr/>
          <a:lstStyle/>
          <a:p>
            <a:r>
              <a:rPr lang="en-US" dirty="0"/>
              <a:t>Hypothesis: Quantifying even subtle differences in EIS before cells are subjected to runaway can help understand the safety/ robustness of each manufactured cell</a:t>
            </a:r>
          </a:p>
        </p:txBody>
      </p:sp>
      <p:graphicFrame>
        <p:nvGraphicFramePr>
          <p:cNvPr id="5" name="Chart 4"/>
          <p:cNvGraphicFramePr>
            <a:graphicFrameLocks/>
          </p:cNvGraphicFramePr>
          <p:nvPr/>
        </p:nvGraphicFramePr>
        <p:xfrm>
          <a:off x="5049699" y="1035965"/>
          <a:ext cx="6901311" cy="4296056"/>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p:cNvCxnSpPr/>
          <p:nvPr/>
        </p:nvCxnSpPr>
        <p:spPr>
          <a:xfrm>
            <a:off x="9373751" y="3438529"/>
            <a:ext cx="38159" cy="445191"/>
          </a:xfrm>
          <a:prstGeom prst="line">
            <a:avLst/>
          </a:prstGeom>
          <a:ln w="12700">
            <a:prstDash val="sysDot"/>
          </a:ln>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a:off x="11064202" y="3438529"/>
            <a:ext cx="38159" cy="445191"/>
          </a:xfrm>
          <a:prstGeom prst="line">
            <a:avLst/>
          </a:prstGeom>
          <a:ln w="12700">
            <a:solidFill>
              <a:srgbClr val="002060"/>
            </a:solidFill>
            <a:prstDash val="sysDot"/>
          </a:ln>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7194838" y="3470187"/>
            <a:ext cx="38159" cy="445191"/>
          </a:xfrm>
          <a:prstGeom prst="line">
            <a:avLst/>
          </a:prstGeom>
          <a:ln w="12700">
            <a:solidFill>
              <a:srgbClr val="7030A0"/>
            </a:solidFill>
            <a:prstDash val="sysDot"/>
          </a:ln>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p:nvPr/>
        </p:nvCxnSpPr>
        <p:spPr>
          <a:xfrm>
            <a:off x="8175937" y="4042562"/>
            <a:ext cx="1292326"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9921610" y="4042562"/>
            <a:ext cx="1292326"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a:off x="6157132" y="4042562"/>
            <a:ext cx="1292326"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6375842" y="1673770"/>
            <a:ext cx="7360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A"/>
                </a:solidFill>
                <a:effectLst/>
                <a:uLnTx/>
                <a:uFillTx/>
                <a:latin typeface="Arial"/>
                <a:ea typeface="+mn-ea"/>
                <a:cs typeface="+mn-cs"/>
              </a:rPr>
              <a:t>BT12</a:t>
            </a:r>
          </a:p>
        </p:txBody>
      </p:sp>
      <p:sp>
        <p:nvSpPr>
          <p:cNvPr id="20" name="TextBox 19"/>
          <p:cNvSpPr txBox="1"/>
          <p:nvPr/>
        </p:nvSpPr>
        <p:spPr>
          <a:xfrm>
            <a:off x="8498934" y="1151697"/>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A"/>
                </a:solidFill>
                <a:effectLst/>
                <a:uLnTx/>
                <a:uFillTx/>
                <a:latin typeface="Arial"/>
                <a:ea typeface="+mn-ea"/>
                <a:cs typeface="+mn-cs"/>
              </a:rPr>
              <a:t>IF02</a:t>
            </a:r>
          </a:p>
        </p:txBody>
      </p:sp>
      <p:sp>
        <p:nvSpPr>
          <p:cNvPr id="21" name="TextBox 20"/>
          <p:cNvSpPr txBox="1"/>
          <p:nvPr/>
        </p:nvSpPr>
        <p:spPr>
          <a:xfrm>
            <a:off x="10224972" y="1151697"/>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A"/>
                </a:solidFill>
                <a:effectLst/>
                <a:uLnTx/>
                <a:uFillTx/>
                <a:latin typeface="Arial"/>
                <a:ea typeface="+mn-ea"/>
                <a:cs typeface="+mn-cs"/>
              </a:rPr>
              <a:t>IF01</a:t>
            </a:r>
          </a:p>
        </p:txBody>
      </p:sp>
    </p:spTree>
    <p:extLst>
      <p:ext uri="{BB962C8B-B14F-4D97-AF65-F5344CB8AC3E}">
        <p14:creationId xmlns:p14="http://schemas.microsoft.com/office/powerpoint/2010/main" val="834432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820784" y="391614"/>
          <a:ext cx="7304314" cy="575663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5"/>
          <p:cNvSpPr txBox="1"/>
          <p:nvPr/>
        </p:nvSpPr>
        <p:spPr>
          <a:xfrm>
            <a:off x="11239573" y="3871675"/>
            <a:ext cx="524645" cy="2616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47484A"/>
                </a:solidFill>
                <a:effectLst/>
                <a:uLnTx/>
                <a:uFillTx/>
                <a:latin typeface="Arial"/>
                <a:ea typeface="+mn-ea"/>
                <a:cs typeface="+mn-cs"/>
              </a:rPr>
              <a:t>Im</a:t>
            </a:r>
            <a:r>
              <a:rPr kumimoji="0" lang="en-US" sz="1100" b="0" i="0" u="none" strike="noStrike" kern="1200" cap="none" spc="0" normalizeH="0" baseline="0" noProof="0" dirty="0">
                <a:ln>
                  <a:noFill/>
                </a:ln>
                <a:solidFill>
                  <a:srgbClr val="47484A"/>
                </a:solidFill>
                <a:effectLst/>
                <a:uLnTx/>
                <a:uFillTx/>
                <a:latin typeface="Arial"/>
                <a:ea typeface="+mn-ea"/>
                <a:cs typeface="+mn-cs"/>
              </a:rPr>
              <a:t> (Z)</a:t>
            </a:r>
          </a:p>
        </p:txBody>
      </p:sp>
      <p:sp>
        <p:nvSpPr>
          <p:cNvPr id="4" name="Right Brace 3"/>
          <p:cNvSpPr/>
          <p:nvPr/>
        </p:nvSpPr>
        <p:spPr>
          <a:xfrm rot="5400000">
            <a:off x="10660402" y="3468131"/>
            <a:ext cx="196972" cy="367317"/>
          </a:xfrm>
          <a:prstGeom prst="rightBrace">
            <a:avLst/>
          </a:prstGeom>
          <a:ln>
            <a:solidFill>
              <a:srgbClr val="FF0000"/>
            </a:solidFill>
          </a:ln>
        </p:spPr>
        <p:style>
          <a:lnRef idx="1">
            <a:schemeClr val="accent4"/>
          </a:lnRef>
          <a:fillRef idx="0">
            <a:schemeClr val="accent4"/>
          </a:fillRef>
          <a:effectRef idx="0">
            <a:schemeClr val="accent4"/>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A"/>
              </a:solidFill>
              <a:effectLst/>
              <a:uLnTx/>
              <a:uFillTx/>
              <a:latin typeface="Arial"/>
              <a:ea typeface="+mn-ea"/>
              <a:cs typeface="+mn-cs"/>
            </a:endParaRPr>
          </a:p>
        </p:txBody>
      </p:sp>
      <p:sp>
        <p:nvSpPr>
          <p:cNvPr id="5" name="TextBox 27"/>
          <p:cNvSpPr txBox="1"/>
          <p:nvPr/>
        </p:nvSpPr>
        <p:spPr>
          <a:xfrm>
            <a:off x="10447128" y="3848489"/>
            <a:ext cx="652717" cy="26161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484A"/>
                </a:solidFill>
                <a:effectLst/>
                <a:uLnTx/>
                <a:uFillTx/>
                <a:latin typeface="Arial"/>
                <a:ea typeface="+mn-ea"/>
                <a:cs typeface="+mn-cs"/>
              </a:rPr>
              <a:t>Real (Z)</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8934" y="3158036"/>
            <a:ext cx="3395284" cy="468031"/>
          </a:xfrm>
          <a:prstGeom prst="rect">
            <a:avLst/>
          </a:prstGeom>
        </p:spPr>
      </p:pic>
      <p:sp>
        <p:nvSpPr>
          <p:cNvPr id="7" name="Right Brace 6"/>
          <p:cNvSpPr/>
          <p:nvPr/>
        </p:nvSpPr>
        <p:spPr>
          <a:xfrm rot="5400000">
            <a:off x="11326795" y="3585995"/>
            <a:ext cx="192843" cy="332144"/>
          </a:xfrm>
          <a:prstGeom prst="rightBrace">
            <a:avLst/>
          </a:prstGeom>
          <a:ln>
            <a:solidFill>
              <a:srgbClr val="FF0000"/>
            </a:solidFill>
          </a:ln>
        </p:spPr>
        <p:style>
          <a:lnRef idx="1">
            <a:schemeClr val="accent4"/>
          </a:lnRef>
          <a:fillRef idx="0">
            <a:schemeClr val="accent4"/>
          </a:fillRef>
          <a:effectRef idx="0">
            <a:schemeClr val="accent4"/>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484A"/>
              </a:solidFill>
              <a:effectLst/>
              <a:uLnTx/>
              <a:uFillTx/>
              <a:latin typeface="Arial"/>
              <a:ea typeface="+mn-ea"/>
              <a:cs typeface="+mn-cs"/>
            </a:endParaRPr>
          </a:p>
        </p:txBody>
      </p:sp>
      <p:sp>
        <p:nvSpPr>
          <p:cNvPr id="8" name="Title 3"/>
          <p:cNvSpPr txBox="1">
            <a:spLocks/>
          </p:cNvSpPr>
          <p:nvPr/>
        </p:nvSpPr>
        <p:spPr>
          <a:xfrm>
            <a:off x="609600" y="85726"/>
            <a:ext cx="10972800" cy="6524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all" spc="0" normalizeH="0" baseline="0" noProof="0" dirty="0">
                <a:ln>
                  <a:noFill/>
                </a:ln>
                <a:solidFill>
                  <a:srgbClr val="47484A">
                    <a:lumMod val="50000"/>
                  </a:srgbClr>
                </a:solidFill>
                <a:effectLst/>
                <a:uLnTx/>
                <a:uFillTx/>
                <a:latin typeface="Arial"/>
                <a:ea typeface="+mj-ea"/>
                <a:cs typeface="Arial"/>
                <a:sym typeface="Arial"/>
              </a:rPr>
              <a:t>EIS Variation of IF8 with Open Circuit Voltage</a:t>
            </a:r>
            <a:endParaRPr kumimoji="0" lang="en-US" sz="2400" b="1" i="0" u="none" strike="noStrike" kern="1200" cap="all" spc="0" normalizeH="0" baseline="0" noProof="0" dirty="0">
              <a:ln>
                <a:noFill/>
              </a:ln>
              <a:solidFill>
                <a:srgbClr val="FF0000"/>
              </a:solidFill>
              <a:effectLst/>
              <a:uLnTx/>
              <a:uFillTx/>
              <a:latin typeface="Arial"/>
              <a:ea typeface="+mj-ea"/>
              <a:cs typeface="Arial"/>
              <a:sym typeface="Arial"/>
            </a:endParaRPr>
          </a:p>
        </p:txBody>
      </p:sp>
    </p:spTree>
    <p:extLst>
      <p:ext uri="{BB962C8B-B14F-4D97-AF65-F5344CB8AC3E}">
        <p14:creationId xmlns:p14="http://schemas.microsoft.com/office/powerpoint/2010/main" val="3685141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nvGraphicFramePr>
        <p:xfrm>
          <a:off x="2164432" y="937774"/>
          <a:ext cx="7324502" cy="5113634"/>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txBox="1">
            <a:spLocks/>
          </p:cNvSpPr>
          <p:nvPr/>
        </p:nvSpPr>
        <p:spPr>
          <a:xfrm>
            <a:off x="609600" y="85726"/>
            <a:ext cx="10972800" cy="6524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all" spc="0" normalizeH="0" baseline="0" noProof="0" dirty="0">
                <a:ln>
                  <a:noFill/>
                </a:ln>
                <a:solidFill>
                  <a:srgbClr val="47484A">
                    <a:lumMod val="50000"/>
                  </a:srgbClr>
                </a:solidFill>
                <a:effectLst/>
                <a:uLnTx/>
                <a:uFillTx/>
                <a:latin typeface="Arial"/>
                <a:ea typeface="+mj-ea"/>
                <a:cs typeface="Arial"/>
                <a:sym typeface="Arial"/>
              </a:rPr>
              <a:t>EIS Variation of IF6 with Temperature</a:t>
            </a:r>
          </a:p>
        </p:txBody>
      </p:sp>
    </p:spTree>
    <p:extLst>
      <p:ext uri="{BB962C8B-B14F-4D97-AF65-F5344CB8AC3E}">
        <p14:creationId xmlns:p14="http://schemas.microsoft.com/office/powerpoint/2010/main" val="560192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6438" y="0"/>
            <a:ext cx="10856861" cy="828675"/>
          </a:xfrm>
        </p:spPr>
        <p:txBody>
          <a:bodyPr/>
          <a:lstStyle/>
          <a:p>
            <a:r>
              <a:rPr lang="en-US" sz="2400" cap="none" dirty="0">
                <a:solidFill>
                  <a:srgbClr val="00287E"/>
                </a:solidFill>
                <a:latin typeface="Arial"/>
                <a:ea typeface="Arial"/>
                <a:cs typeface="Arial"/>
              </a:rPr>
              <a:t>Evolution of EIS near Runaway</a:t>
            </a:r>
          </a:p>
        </p:txBody>
      </p:sp>
      <p:pic>
        <p:nvPicPr>
          <p:cNvPr id="9" name="my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6439" y="1113614"/>
            <a:ext cx="5632967" cy="4450607"/>
          </a:xfrm>
          <a:prstGeom prst="rect">
            <a:avLst/>
          </a:prstGeom>
        </p:spPr>
      </p:pic>
      <p:sp>
        <p:nvSpPr>
          <p:cNvPr id="10" name="TextBox 9"/>
          <p:cNvSpPr txBox="1"/>
          <p:nvPr/>
        </p:nvSpPr>
        <p:spPr>
          <a:xfrm flipH="1">
            <a:off x="3653299" y="1466450"/>
            <a:ext cx="36555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A"/>
                </a:solidFill>
                <a:effectLst/>
                <a:uLnTx/>
                <a:uFillTx/>
                <a:latin typeface="Arial"/>
                <a:ea typeface="+mn-ea"/>
                <a:cs typeface="+mn-cs"/>
              </a:rPr>
              <a:t>Overcharge Test 1</a:t>
            </a:r>
          </a:p>
        </p:txBody>
      </p:sp>
      <p:sp>
        <p:nvSpPr>
          <p:cNvPr id="6" name="TextBox 5"/>
          <p:cNvSpPr txBox="1"/>
          <p:nvPr/>
        </p:nvSpPr>
        <p:spPr>
          <a:xfrm>
            <a:off x="6065136" y="2715444"/>
            <a:ext cx="6075702" cy="212365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47484A"/>
              </a:solidFill>
              <a:effectLst/>
              <a:uLnTx/>
              <a:uFillTx/>
              <a:latin typeface="Times" panose="02020603050405020304" pitchFamily="18" charset="0"/>
              <a:ea typeface="+mn-ea"/>
              <a:cs typeface="Times"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47484A"/>
                </a:solidFill>
                <a:effectLst/>
                <a:uLnTx/>
                <a:uFillTx/>
                <a:latin typeface="Times" panose="02020603050405020304" pitchFamily="18" charset="0"/>
                <a:ea typeface="+mn-ea"/>
                <a:cs typeface="Times" panose="02020603050405020304" pitchFamily="18" charset="0"/>
              </a:rPr>
              <a:t>Two different cells tested with overcharge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47484A"/>
              </a:solidFill>
              <a:effectLst/>
              <a:uLnTx/>
              <a:uFillTx/>
              <a:latin typeface="Times" panose="02020603050405020304" pitchFamily="18" charset="0"/>
              <a:ea typeface="+mn-ea"/>
              <a:cs typeface="Times"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47484A"/>
                </a:solidFill>
                <a:effectLst/>
                <a:uLnTx/>
                <a:uFillTx/>
                <a:latin typeface="Times" panose="02020603050405020304" pitchFamily="18" charset="0"/>
                <a:ea typeface="+mn-ea"/>
                <a:cs typeface="Times" panose="02020603050405020304" pitchFamily="18" charset="0"/>
              </a:rPr>
              <a:t>Cell-to-cell variation exists near thermal runaway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47484A"/>
              </a:solidFill>
              <a:effectLst/>
              <a:uLnTx/>
              <a:uFillTx/>
              <a:latin typeface="Times" panose="02020603050405020304" pitchFamily="18" charset="0"/>
              <a:ea typeface="+mn-ea"/>
              <a:cs typeface="Times"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47484A"/>
              </a:solidFill>
              <a:effectLst/>
              <a:uLnTx/>
              <a:uFillTx/>
              <a:latin typeface="Times" panose="02020603050405020304" pitchFamily="18" charset="0"/>
              <a:ea typeface="+mn-ea"/>
              <a:cs typeface="Times" panose="02020603050405020304" pitchFamily="18" charset="0"/>
            </a:endParaRPr>
          </a:p>
        </p:txBody>
      </p:sp>
    </p:spTree>
    <p:extLst>
      <p:ext uri="{BB962C8B-B14F-4D97-AF65-F5344CB8AC3E}">
        <p14:creationId xmlns:p14="http://schemas.microsoft.com/office/powerpoint/2010/main" val="2904878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8B438-569F-8053-E65F-ACBD61A3F9A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B3F6BB5-E4F0-1A07-B2D0-DCB923E4F9D1}"/>
              </a:ext>
            </a:extLst>
          </p:cNvPr>
          <p:cNvSpPr>
            <a:spLocks noGrp="1"/>
          </p:cNvSpPr>
          <p:nvPr>
            <p:ph type="title"/>
          </p:nvPr>
        </p:nvSpPr>
        <p:spPr/>
        <p:txBody>
          <a:bodyPr/>
          <a:lstStyle/>
          <a:p>
            <a:r>
              <a:rPr lang="en-US" noProof="0" dirty="0"/>
              <a:t>ECN approach is adapted to study  thermal runaway ? </a:t>
            </a:r>
          </a:p>
        </p:txBody>
      </p:sp>
      <p:sp>
        <p:nvSpPr>
          <p:cNvPr id="3" name="Espace réservé du contenu 2">
            <a:extLst>
              <a:ext uri="{FF2B5EF4-FFF2-40B4-BE49-F238E27FC236}">
                <a16:creationId xmlns:a16="http://schemas.microsoft.com/office/drawing/2014/main" id="{7B546945-0C2C-DF97-2248-70CE7D209389}"/>
              </a:ext>
            </a:extLst>
          </p:cNvPr>
          <p:cNvSpPr>
            <a:spLocks noGrp="1"/>
          </p:cNvSpPr>
          <p:nvPr>
            <p:ph idx="1"/>
          </p:nvPr>
        </p:nvSpPr>
        <p:spPr>
          <a:xfrm>
            <a:off x="898656" y="1253330"/>
            <a:ext cx="10515600" cy="4792289"/>
          </a:xfrm>
        </p:spPr>
        <p:txBody>
          <a:bodyPr>
            <a:normAutofit/>
          </a:bodyPr>
          <a:lstStyle/>
          <a:p>
            <a:endParaRPr lang="en-US" sz="2000" noProof="0" dirty="0"/>
          </a:p>
          <a:p>
            <a:r>
              <a:rPr lang="en-US" sz="2000" noProof="0" dirty="0"/>
              <a:t>However, the market safety standards still requires trustworthy model prediction to enhance battery pack design and improve BMS</a:t>
            </a:r>
          </a:p>
          <a:p>
            <a:endParaRPr lang="en-US" sz="2000" noProof="0" dirty="0"/>
          </a:p>
          <a:p>
            <a:r>
              <a:rPr lang="en-US" sz="2000" noProof="0" dirty="0"/>
              <a:t>The challenge might be bigger than in other topics, but also, in this case a peloton working on a similar case would foster the collective knowledge</a:t>
            </a:r>
          </a:p>
          <a:p>
            <a:endParaRPr lang="en-US" sz="2000" noProof="0" dirty="0"/>
          </a:p>
          <a:p>
            <a:r>
              <a:rPr lang="en-US" sz="2000" noProof="0" dirty="0"/>
              <a:t>The objective of this presentation is to gather all the pieces of information produced within our group going beyond the reference case and to complement them with relevant insights from the literature</a:t>
            </a:r>
            <a:endParaRPr lang="en-US" sz="1800" noProof="0" dirty="0"/>
          </a:p>
          <a:p>
            <a:pPr marL="457200" lvl="1" indent="0">
              <a:buNone/>
            </a:pPr>
            <a:r>
              <a:rPr lang="en-US" noProof="0" dirty="0"/>
              <a:t>…Taken together, these elements form a coherent and complementary dataset …</a:t>
            </a:r>
          </a:p>
          <a:p>
            <a:pPr marL="457200" lvl="1" indent="0">
              <a:buNone/>
            </a:pPr>
            <a:r>
              <a:rPr lang="en-US" dirty="0"/>
              <a:t>	…. </a:t>
            </a:r>
            <a:r>
              <a:rPr lang="en-US" noProof="0" dirty="0"/>
              <a:t>much like rice grains around raw fish turn simple ingredients into a good sushi…</a:t>
            </a:r>
          </a:p>
          <a:p>
            <a:endParaRPr lang="en-US" sz="2000" noProof="0" dirty="0"/>
          </a:p>
        </p:txBody>
      </p:sp>
    </p:spTree>
    <p:extLst>
      <p:ext uri="{BB962C8B-B14F-4D97-AF65-F5344CB8AC3E}">
        <p14:creationId xmlns:p14="http://schemas.microsoft.com/office/powerpoint/2010/main" val="640037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Using EIS data for ECN research</a:t>
            </a:r>
          </a:p>
        </p:txBody>
      </p:sp>
      <p:sp>
        <p:nvSpPr>
          <p:cNvPr id="4" name="Content Placeholder 3"/>
          <p:cNvSpPr>
            <a:spLocks noGrp="1"/>
          </p:cNvSpPr>
          <p:nvPr>
            <p:ph idx="1"/>
          </p:nvPr>
        </p:nvSpPr>
        <p:spPr>
          <a:xfrm>
            <a:off x="609602" y="1379970"/>
            <a:ext cx="5918198" cy="4422775"/>
          </a:xfrm>
        </p:spPr>
        <p:txBody>
          <a:bodyPr/>
          <a:lstStyle/>
          <a:p>
            <a:r>
              <a:rPr lang="en-US" sz="2800" dirty="0"/>
              <a:t>We propose that EIS be performed on all cells that are a part of ECN research</a:t>
            </a:r>
          </a:p>
          <a:p>
            <a:r>
              <a:rPr lang="en-US" sz="2800" dirty="0"/>
              <a:t>Database on open circuit voltage, others, also desired</a:t>
            </a:r>
          </a:p>
          <a:p>
            <a:r>
              <a:rPr lang="en-US" sz="2800" dirty="0"/>
              <a:t>Need standard for “as-received” and after cycling several times</a:t>
            </a:r>
          </a:p>
          <a:p>
            <a:r>
              <a:rPr lang="en-US" sz="2800" dirty="0"/>
              <a:t>Sandia will perform these measurements on all cells in our possession</a:t>
            </a:r>
          </a:p>
          <a:p>
            <a:pPr lvl="1"/>
            <a:r>
              <a:rPr lang="en-US" sz="2800" dirty="0"/>
              <a:t>Would like to have the capability elsewhere as well</a:t>
            </a:r>
          </a:p>
          <a:p>
            <a:endParaRPr lang="en-US" sz="2800" dirty="0"/>
          </a:p>
          <a:p>
            <a:endParaRPr lang="en-US" sz="2800" dirty="0"/>
          </a:p>
          <a:p>
            <a:endParaRPr lang="en-US" sz="2800" dirty="0"/>
          </a:p>
        </p:txBody>
      </p:sp>
      <p:pic>
        <p:nvPicPr>
          <p:cNvPr id="1026" name="Picture 2" descr="https://biologic.net/wp-content/uploads/2020/01/nmei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960" y="962789"/>
            <a:ext cx="4852361" cy="58253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86801" y="5526482"/>
            <a:ext cx="15311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7484A"/>
                </a:solidFill>
                <a:effectLst/>
                <a:uLnTx/>
                <a:uFillTx/>
                <a:latin typeface="Arial"/>
                <a:ea typeface="+mn-ea"/>
                <a:cs typeface="+mn-cs"/>
              </a:rPr>
              <a:t>Nyquist</a:t>
            </a:r>
            <a:r>
              <a:rPr kumimoji="0" lang="en-US" sz="1800" b="1" i="0" u="none" strike="noStrike" kern="1200" cap="none" spc="0" normalizeH="0" baseline="0" noProof="0" dirty="0">
                <a:ln>
                  <a:noFill/>
                </a:ln>
                <a:solidFill>
                  <a:srgbClr val="47484A"/>
                </a:solidFill>
                <a:effectLst/>
                <a:uLnTx/>
                <a:uFillTx/>
                <a:latin typeface="Arial"/>
                <a:ea typeface="+mn-ea"/>
                <a:cs typeface="+mn-cs"/>
              </a:rPr>
              <a:t> Plot</a:t>
            </a:r>
          </a:p>
        </p:txBody>
      </p:sp>
      <p:sp>
        <p:nvSpPr>
          <p:cNvPr id="7" name="TextBox 6"/>
          <p:cNvSpPr txBox="1"/>
          <p:nvPr/>
        </p:nvSpPr>
        <p:spPr>
          <a:xfrm>
            <a:off x="8932872" y="953136"/>
            <a:ext cx="13965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7484A"/>
                </a:solidFill>
                <a:effectLst/>
                <a:uLnTx/>
                <a:uFillTx/>
                <a:latin typeface="Arial"/>
                <a:ea typeface="+mn-ea"/>
                <a:cs typeface="+mn-cs"/>
              </a:rPr>
              <a:t>“half –cell”</a:t>
            </a:r>
          </a:p>
        </p:txBody>
      </p:sp>
    </p:spTree>
    <p:extLst>
      <p:ext uri="{BB962C8B-B14F-4D97-AF65-F5344CB8AC3E}">
        <p14:creationId xmlns:p14="http://schemas.microsoft.com/office/powerpoint/2010/main" val="107865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C89108-D9DB-0322-B261-780CB6124129}"/>
              </a:ext>
            </a:extLst>
          </p:cNvPr>
          <p:cNvSpPr>
            <a:spLocks noGrp="1"/>
          </p:cNvSpPr>
          <p:nvPr>
            <p:ph type="title"/>
          </p:nvPr>
        </p:nvSpPr>
        <p:spPr/>
        <p:txBody>
          <a:bodyPr>
            <a:normAutofit/>
          </a:bodyPr>
          <a:lstStyle/>
          <a:p>
            <a:r>
              <a:rPr lang="en-US" sz="3200" noProof="0" dirty="0"/>
              <a:t>Active materials composition</a:t>
            </a:r>
          </a:p>
        </p:txBody>
      </p:sp>
      <p:sp>
        <p:nvSpPr>
          <p:cNvPr id="3" name="Espace réservé du contenu 2">
            <a:extLst>
              <a:ext uri="{FF2B5EF4-FFF2-40B4-BE49-F238E27FC236}">
                <a16:creationId xmlns:a16="http://schemas.microsoft.com/office/drawing/2014/main" id="{8C7E8669-B4DE-40F6-C3FB-711B1AF171E7}"/>
              </a:ext>
            </a:extLst>
          </p:cNvPr>
          <p:cNvSpPr>
            <a:spLocks noGrp="1"/>
          </p:cNvSpPr>
          <p:nvPr>
            <p:ph idx="1"/>
          </p:nvPr>
        </p:nvSpPr>
        <p:spPr>
          <a:xfrm>
            <a:off x="8369520" y="1101947"/>
            <a:ext cx="3648038" cy="4990510"/>
          </a:xfrm>
        </p:spPr>
        <p:txBody>
          <a:bodyPr>
            <a:normAutofit/>
          </a:bodyPr>
          <a:lstStyle/>
          <a:p>
            <a:pPr marL="0" indent="0">
              <a:buNone/>
            </a:pPr>
            <a:r>
              <a:rPr lang="en-US" sz="2000" dirty="0"/>
              <a:t>Si is a chemically active measurement which presence should be considered for modeling (aging, but also thermal runaway behavior)</a:t>
            </a:r>
          </a:p>
          <a:p>
            <a:r>
              <a:rPr lang="en-US" sz="2000" dirty="0"/>
              <a:t>No Si detected in the anode</a:t>
            </a:r>
          </a:p>
          <a:p>
            <a:r>
              <a:rPr lang="en-US" sz="2000" dirty="0"/>
              <a:t>Increase of Ni % in the cathode</a:t>
            </a:r>
          </a:p>
          <a:p>
            <a:endParaRPr lang="en-US" sz="2000" noProof="0" dirty="0"/>
          </a:p>
          <a:p>
            <a:r>
              <a:rPr lang="en-US" sz="2000" noProof="0" dirty="0"/>
              <a:t>Interpretation: </a:t>
            </a:r>
          </a:p>
          <a:p>
            <a:pPr lvl="1"/>
            <a:r>
              <a:rPr lang="en-US" sz="1600" noProof="0" dirty="0"/>
              <a:t>Reduction of Si to improve aging performance</a:t>
            </a:r>
          </a:p>
          <a:p>
            <a:pPr lvl="1"/>
            <a:r>
              <a:rPr lang="en-US" sz="1600" noProof="0" dirty="0"/>
              <a:t>Increase of Ni content to compensate loss in capacity </a:t>
            </a:r>
          </a:p>
        </p:txBody>
      </p:sp>
      <p:pic>
        <p:nvPicPr>
          <p:cNvPr id="6" name="Image 5" descr="Une image contenant texte, capture d’écran, nombre, Police&#10;&#10;Le contenu généré par l’IA peut être incorrect.">
            <a:extLst>
              <a:ext uri="{FF2B5EF4-FFF2-40B4-BE49-F238E27FC236}">
                <a16:creationId xmlns:a16="http://schemas.microsoft.com/office/drawing/2014/main" id="{11076A67-72D2-09FC-FE9E-97CB49032974}"/>
              </a:ext>
            </a:extLst>
          </p:cNvPr>
          <p:cNvPicPr>
            <a:picLocks noChangeAspect="1"/>
          </p:cNvPicPr>
          <p:nvPr/>
        </p:nvPicPr>
        <p:blipFill>
          <a:blip r:embed="rId3"/>
          <a:stretch>
            <a:fillRect/>
          </a:stretch>
        </p:blipFill>
        <p:spPr>
          <a:xfrm>
            <a:off x="377222" y="1463920"/>
            <a:ext cx="7803373" cy="3381165"/>
          </a:xfrm>
          <a:prstGeom prst="rect">
            <a:avLst/>
          </a:prstGeom>
        </p:spPr>
      </p:pic>
      <p:sp>
        <p:nvSpPr>
          <p:cNvPr id="8" name="ZoneTexte 7">
            <a:extLst>
              <a:ext uri="{FF2B5EF4-FFF2-40B4-BE49-F238E27FC236}">
                <a16:creationId xmlns:a16="http://schemas.microsoft.com/office/drawing/2014/main" id="{918FBF26-8E09-D872-8CD0-41F565764D89}"/>
              </a:ext>
            </a:extLst>
          </p:cNvPr>
          <p:cNvSpPr txBox="1"/>
          <p:nvPr/>
        </p:nvSpPr>
        <p:spPr>
          <a:xfrm>
            <a:off x="8103076" y="416147"/>
            <a:ext cx="4209262" cy="646331"/>
          </a:xfrm>
          <a:prstGeom prst="rect">
            <a:avLst/>
          </a:prstGeom>
          <a:noFill/>
        </p:spPr>
        <p:txBody>
          <a:bodyPr wrap="square">
            <a:spAutoFit/>
          </a:bodyPr>
          <a:lstStyle/>
          <a:p>
            <a:r>
              <a:rPr lang="en-US" sz="1200" noProof="0" dirty="0"/>
              <a:t>Stapf et al, Journal of the electrochemical society, 2025, https://iopscience.iop.org/article/10.1149/1945-7111/add112/pdf</a:t>
            </a:r>
          </a:p>
        </p:txBody>
      </p:sp>
      <p:sp>
        <p:nvSpPr>
          <p:cNvPr id="9" name="Rectangle 8">
            <a:extLst>
              <a:ext uri="{FF2B5EF4-FFF2-40B4-BE49-F238E27FC236}">
                <a16:creationId xmlns:a16="http://schemas.microsoft.com/office/drawing/2014/main" id="{B4258389-F1A6-98B7-540C-5881E8DB3C33}"/>
              </a:ext>
            </a:extLst>
          </p:cNvPr>
          <p:cNvSpPr/>
          <p:nvPr/>
        </p:nvSpPr>
        <p:spPr>
          <a:xfrm>
            <a:off x="5894480" y="1603121"/>
            <a:ext cx="2286115" cy="3381165"/>
          </a:xfrm>
          <a:prstGeom prst="rect">
            <a:avLst/>
          </a:prstGeom>
          <a:solidFill>
            <a:srgbClr val="5B9BD5">
              <a:alpha val="14118"/>
            </a:srgb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2B89EAE5-0507-04AC-22C5-4005C0BC8CD5}"/>
              </a:ext>
            </a:extLst>
          </p:cNvPr>
          <p:cNvSpPr/>
          <p:nvPr/>
        </p:nvSpPr>
        <p:spPr>
          <a:xfrm>
            <a:off x="454738" y="2321349"/>
            <a:ext cx="7648339" cy="204040"/>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CC3D81A8-76AF-7C0A-7515-F2224C48476F}"/>
              </a:ext>
            </a:extLst>
          </p:cNvPr>
          <p:cNvSpPr/>
          <p:nvPr/>
        </p:nvSpPr>
        <p:spPr>
          <a:xfrm>
            <a:off x="454737" y="3894335"/>
            <a:ext cx="7648339" cy="346187"/>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ZoneTexte 11">
            <a:extLst>
              <a:ext uri="{FF2B5EF4-FFF2-40B4-BE49-F238E27FC236}">
                <a16:creationId xmlns:a16="http://schemas.microsoft.com/office/drawing/2014/main" id="{593D3431-68A9-8460-825B-E71922321231}"/>
              </a:ext>
            </a:extLst>
          </p:cNvPr>
          <p:cNvSpPr txBox="1"/>
          <p:nvPr/>
        </p:nvSpPr>
        <p:spPr>
          <a:xfrm>
            <a:off x="454737" y="1211797"/>
            <a:ext cx="5781124" cy="369332"/>
          </a:xfrm>
          <a:prstGeom prst="rect">
            <a:avLst/>
          </a:prstGeom>
          <a:noFill/>
        </p:spPr>
        <p:txBody>
          <a:bodyPr wrap="square" rtlCol="0">
            <a:spAutoFit/>
          </a:bodyPr>
          <a:lstStyle/>
          <a:p>
            <a:r>
              <a:rPr lang="en-US" dirty="0"/>
              <a:t>Positive and Negative electrode</a:t>
            </a:r>
          </a:p>
        </p:txBody>
      </p:sp>
      <p:pic>
        <p:nvPicPr>
          <p:cNvPr id="14" name="Image 13" descr="Une image contenant texte, capture d’écran, Parallèle, nombre&#10;&#10;Le contenu généré par l’IA peut être incorrect.">
            <a:extLst>
              <a:ext uri="{FF2B5EF4-FFF2-40B4-BE49-F238E27FC236}">
                <a16:creationId xmlns:a16="http://schemas.microsoft.com/office/drawing/2014/main" id="{E1030B43-5E41-FD5F-D055-D503DF73722B}"/>
              </a:ext>
            </a:extLst>
          </p:cNvPr>
          <p:cNvPicPr>
            <a:picLocks noChangeAspect="1"/>
          </p:cNvPicPr>
          <p:nvPr/>
        </p:nvPicPr>
        <p:blipFill>
          <a:blip r:embed="rId4"/>
          <a:stretch>
            <a:fillRect/>
          </a:stretch>
        </p:blipFill>
        <p:spPr>
          <a:xfrm>
            <a:off x="12206484" y="1835395"/>
            <a:ext cx="6561389" cy="4077053"/>
          </a:xfrm>
          <a:prstGeom prst="rect">
            <a:avLst/>
          </a:prstGeom>
        </p:spPr>
      </p:pic>
      <p:sp>
        <p:nvSpPr>
          <p:cNvPr id="15" name="ZoneTexte 14">
            <a:extLst>
              <a:ext uri="{FF2B5EF4-FFF2-40B4-BE49-F238E27FC236}">
                <a16:creationId xmlns:a16="http://schemas.microsoft.com/office/drawing/2014/main" id="{9189808A-C49C-A2B1-1A02-4B369B3DD16D}"/>
              </a:ext>
            </a:extLst>
          </p:cNvPr>
          <p:cNvSpPr txBox="1"/>
          <p:nvPr/>
        </p:nvSpPr>
        <p:spPr>
          <a:xfrm>
            <a:off x="12670971" y="6062703"/>
            <a:ext cx="3259418" cy="369332"/>
          </a:xfrm>
          <a:prstGeom prst="rect">
            <a:avLst/>
          </a:prstGeom>
          <a:noFill/>
        </p:spPr>
        <p:txBody>
          <a:bodyPr wrap="none" rtlCol="0">
            <a:spAutoFit/>
          </a:bodyPr>
          <a:lstStyle/>
          <a:p>
            <a:r>
              <a:rPr lang="en-US" dirty="0"/>
              <a:t>Analysis rainbow from Stapf et al</a:t>
            </a:r>
          </a:p>
        </p:txBody>
      </p:sp>
      <p:sp>
        <p:nvSpPr>
          <p:cNvPr id="16" name="ZoneTexte 15">
            <a:extLst>
              <a:ext uri="{FF2B5EF4-FFF2-40B4-BE49-F238E27FC236}">
                <a16:creationId xmlns:a16="http://schemas.microsoft.com/office/drawing/2014/main" id="{E2CD75C0-6219-8489-53E8-4DC5A4F0319F}"/>
              </a:ext>
            </a:extLst>
          </p:cNvPr>
          <p:cNvSpPr txBox="1"/>
          <p:nvPr/>
        </p:nvSpPr>
        <p:spPr>
          <a:xfrm>
            <a:off x="2710265" y="6247369"/>
            <a:ext cx="3385735" cy="461665"/>
          </a:xfrm>
          <a:prstGeom prst="rect">
            <a:avLst/>
          </a:prstGeom>
          <a:noFill/>
        </p:spPr>
        <p:txBody>
          <a:bodyPr wrap="square">
            <a:spAutoFit/>
          </a:bodyPr>
          <a:lstStyle/>
          <a:p>
            <a:r>
              <a:rPr lang="en-US" sz="1200" b="0" i="1" noProof="0" dirty="0">
                <a:solidFill>
                  <a:srgbClr val="222222"/>
                </a:solidFill>
                <a:effectLst/>
                <a:latin typeface="Arial" panose="020B0604020202020204" pitchFamily="34" charset="0"/>
              </a:rPr>
              <a:t>Cruz Rodriguez, Jesus Armando, et al. </a:t>
            </a:r>
            <a:r>
              <a:rPr lang="en-US" sz="1200" i="1" noProof="0" dirty="0">
                <a:solidFill>
                  <a:srgbClr val="222222"/>
                </a:solidFill>
                <a:latin typeface="Arial" panose="020B0604020202020204" pitchFamily="34" charset="0"/>
              </a:rPr>
              <a:t>SAE</a:t>
            </a:r>
            <a:r>
              <a:rPr lang="en-US" sz="1200" b="0" i="1" noProof="0" dirty="0">
                <a:solidFill>
                  <a:srgbClr val="222222"/>
                </a:solidFill>
                <a:effectLst/>
                <a:latin typeface="Arial" panose="020B0604020202020204" pitchFamily="34" charset="0"/>
              </a:rPr>
              <a:t> 2025-24-0149. 2025.</a:t>
            </a:r>
            <a:endParaRPr lang="en-US" sz="1200" i="1" noProof="0" dirty="0"/>
          </a:p>
        </p:txBody>
      </p:sp>
      <p:sp>
        <p:nvSpPr>
          <p:cNvPr id="17" name="Flèche : droite 16">
            <a:extLst>
              <a:ext uri="{FF2B5EF4-FFF2-40B4-BE49-F238E27FC236}">
                <a16:creationId xmlns:a16="http://schemas.microsoft.com/office/drawing/2014/main" id="{80EEEA2C-FDB1-529D-8BC8-232023462FF6}"/>
              </a:ext>
            </a:extLst>
          </p:cNvPr>
          <p:cNvSpPr/>
          <p:nvPr/>
        </p:nvSpPr>
        <p:spPr>
          <a:xfrm>
            <a:off x="609465" y="5827475"/>
            <a:ext cx="1099153" cy="4704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ZoneTexte 17">
            <a:extLst>
              <a:ext uri="{FF2B5EF4-FFF2-40B4-BE49-F238E27FC236}">
                <a16:creationId xmlns:a16="http://schemas.microsoft.com/office/drawing/2014/main" id="{21C0CD4C-5029-11F4-B776-4C0E9D2CD5B4}"/>
              </a:ext>
            </a:extLst>
          </p:cNvPr>
          <p:cNvSpPr txBox="1"/>
          <p:nvPr/>
        </p:nvSpPr>
        <p:spPr>
          <a:xfrm>
            <a:off x="2238375" y="5912448"/>
            <a:ext cx="4170629" cy="369332"/>
          </a:xfrm>
          <a:prstGeom prst="rect">
            <a:avLst/>
          </a:prstGeom>
          <a:noFill/>
        </p:spPr>
        <p:txBody>
          <a:bodyPr wrap="none" rtlCol="0">
            <a:spAutoFit/>
          </a:bodyPr>
          <a:lstStyle/>
          <a:p>
            <a:r>
              <a:rPr lang="en-US" dirty="0"/>
              <a:t>SiO</a:t>
            </a:r>
            <a:r>
              <a:rPr lang="en-US" baseline="-25000" dirty="0"/>
              <a:t>2</a:t>
            </a:r>
            <a:r>
              <a:rPr lang="en-US" dirty="0"/>
              <a:t> for M58 batteries to increase capacity</a:t>
            </a:r>
            <a:endParaRPr lang="en-US" baseline="-25000" dirty="0"/>
          </a:p>
        </p:txBody>
      </p:sp>
      <p:pic>
        <p:nvPicPr>
          <p:cNvPr id="20" name="Image 19" descr="Une image contenant texte, capture d’écran, ligne, nombre&#10;&#10;Le contenu généré par l’IA peut être incorrect.">
            <a:extLst>
              <a:ext uri="{FF2B5EF4-FFF2-40B4-BE49-F238E27FC236}">
                <a16:creationId xmlns:a16="http://schemas.microsoft.com/office/drawing/2014/main" id="{F91C149D-F859-9A03-71A8-88FD241A860B}"/>
              </a:ext>
            </a:extLst>
          </p:cNvPr>
          <p:cNvPicPr>
            <a:picLocks noChangeAspect="1"/>
          </p:cNvPicPr>
          <p:nvPr/>
        </p:nvPicPr>
        <p:blipFill>
          <a:blip r:embed="rId5"/>
          <a:stretch>
            <a:fillRect/>
          </a:stretch>
        </p:blipFill>
        <p:spPr>
          <a:xfrm>
            <a:off x="8499913" y="4748714"/>
            <a:ext cx="3141490" cy="2109286"/>
          </a:xfrm>
          <a:prstGeom prst="rect">
            <a:avLst/>
          </a:prstGeom>
        </p:spPr>
      </p:pic>
      <p:sp>
        <p:nvSpPr>
          <p:cNvPr id="4" name="ZoneTexte 3">
            <a:extLst>
              <a:ext uri="{FF2B5EF4-FFF2-40B4-BE49-F238E27FC236}">
                <a16:creationId xmlns:a16="http://schemas.microsoft.com/office/drawing/2014/main" id="{8666B03F-4D24-2971-562C-41158333893D}"/>
              </a:ext>
            </a:extLst>
          </p:cNvPr>
          <p:cNvSpPr txBox="1"/>
          <p:nvPr/>
        </p:nvSpPr>
        <p:spPr>
          <a:xfrm>
            <a:off x="995423" y="4984286"/>
            <a:ext cx="6448625" cy="677108"/>
          </a:xfrm>
          <a:prstGeom prst="rect">
            <a:avLst/>
          </a:prstGeom>
          <a:noFill/>
        </p:spPr>
        <p:txBody>
          <a:bodyPr wrap="none" rtlCol="0">
            <a:spAutoFit/>
          </a:bodyPr>
          <a:lstStyle/>
          <a:p>
            <a:r>
              <a:rPr lang="en-US" dirty="0"/>
              <a:t>What we were considering a NMC 811 is closer to an NMC9 .5 .5</a:t>
            </a:r>
          </a:p>
          <a:p>
            <a:r>
              <a:rPr lang="en-US" dirty="0"/>
              <a:t>				</a:t>
            </a:r>
            <a:r>
              <a:rPr lang="en-US" sz="2000" dirty="0"/>
              <a:t>Ni</a:t>
            </a:r>
            <a:r>
              <a:rPr lang="en-US" sz="2000" baseline="-25000" dirty="0"/>
              <a:t>0,86</a:t>
            </a:r>
            <a:r>
              <a:rPr lang="en-US" sz="2000" dirty="0"/>
              <a:t>Mn</a:t>
            </a:r>
            <a:r>
              <a:rPr lang="en-US" sz="2000" baseline="-25000" dirty="0"/>
              <a:t>0,6</a:t>
            </a:r>
            <a:r>
              <a:rPr lang="en-US" sz="2000" dirty="0"/>
              <a:t>Co</a:t>
            </a:r>
            <a:r>
              <a:rPr lang="en-US" sz="2000" baseline="-25000" dirty="0"/>
              <a:t>0,8</a:t>
            </a:r>
            <a:endParaRPr lang="en-US" baseline="-25000" dirty="0"/>
          </a:p>
        </p:txBody>
      </p:sp>
    </p:spTree>
    <p:extLst>
      <p:ext uri="{BB962C8B-B14F-4D97-AF65-F5344CB8AC3E}">
        <p14:creationId xmlns:p14="http://schemas.microsoft.com/office/powerpoint/2010/main" val="30369954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5BC43-6EA1-A99C-BC3B-7A670E3BBB2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A1750D1-F4E2-D254-098D-F22C9EE4E5B3}"/>
              </a:ext>
            </a:extLst>
          </p:cNvPr>
          <p:cNvSpPr>
            <a:spLocks noGrp="1"/>
          </p:cNvSpPr>
          <p:nvPr>
            <p:ph type="title"/>
          </p:nvPr>
        </p:nvSpPr>
        <p:spPr/>
        <p:txBody>
          <a:bodyPr>
            <a:normAutofit/>
          </a:bodyPr>
          <a:lstStyle/>
          <a:p>
            <a:r>
              <a:rPr lang="en-US" sz="3200" noProof="0" dirty="0"/>
              <a:t>Active materials composition</a:t>
            </a:r>
          </a:p>
        </p:txBody>
      </p:sp>
      <p:sp>
        <p:nvSpPr>
          <p:cNvPr id="8" name="ZoneTexte 7">
            <a:extLst>
              <a:ext uri="{FF2B5EF4-FFF2-40B4-BE49-F238E27FC236}">
                <a16:creationId xmlns:a16="http://schemas.microsoft.com/office/drawing/2014/main" id="{B4D92A86-8AA2-4221-4600-5ACEEEA18CE0}"/>
              </a:ext>
            </a:extLst>
          </p:cNvPr>
          <p:cNvSpPr txBox="1"/>
          <p:nvPr/>
        </p:nvSpPr>
        <p:spPr>
          <a:xfrm>
            <a:off x="8180595" y="989765"/>
            <a:ext cx="4209262" cy="461665"/>
          </a:xfrm>
          <a:prstGeom prst="rect">
            <a:avLst/>
          </a:prstGeom>
          <a:noFill/>
        </p:spPr>
        <p:txBody>
          <a:bodyPr wrap="square">
            <a:spAutoFit/>
          </a:bodyPr>
          <a:lstStyle/>
          <a:p>
            <a:pPr lvl="0">
              <a:buClr>
                <a:srgbClr val="000000"/>
              </a:buClr>
              <a:defRPr/>
            </a:pPr>
            <a:r>
              <a:rPr lang="en-US" sz="1200" kern="0" dirty="0">
                <a:solidFill>
                  <a:srgbClr val="47484A">
                    <a:lumMod val="50000"/>
                  </a:srgbClr>
                </a:solidFill>
                <a:latin typeface="Arial"/>
                <a:cs typeface="Arial"/>
                <a:sym typeface="Arial"/>
              </a:rPr>
              <a:t>Ohneseit 2023</a:t>
            </a:r>
          </a:p>
          <a:p>
            <a:pPr lvl="0">
              <a:buClr>
                <a:srgbClr val="000000"/>
              </a:buClr>
              <a:defRPr/>
            </a:pPr>
            <a:r>
              <a:rPr lang="en-US" sz="1200" kern="0" dirty="0">
                <a:solidFill>
                  <a:srgbClr val="47484A">
                    <a:lumMod val="50000"/>
                  </a:srgbClr>
                </a:solidFill>
                <a:latin typeface="Arial"/>
                <a:cs typeface="Arial"/>
                <a:sym typeface="Arial"/>
              </a:rPr>
              <a:t>https://www.mdpi.com/2313-0105/9/5/237</a:t>
            </a:r>
          </a:p>
        </p:txBody>
      </p:sp>
      <p:sp>
        <p:nvSpPr>
          <p:cNvPr id="12" name="ZoneTexte 11">
            <a:extLst>
              <a:ext uri="{FF2B5EF4-FFF2-40B4-BE49-F238E27FC236}">
                <a16:creationId xmlns:a16="http://schemas.microsoft.com/office/drawing/2014/main" id="{CB31362E-22BC-D276-B363-E7E5F0403FB3}"/>
              </a:ext>
            </a:extLst>
          </p:cNvPr>
          <p:cNvSpPr txBox="1"/>
          <p:nvPr/>
        </p:nvSpPr>
        <p:spPr>
          <a:xfrm>
            <a:off x="1049491" y="1220597"/>
            <a:ext cx="7010427" cy="4678204"/>
          </a:xfrm>
          <a:prstGeom prst="rect">
            <a:avLst/>
          </a:prstGeom>
          <a:noFill/>
        </p:spPr>
        <p:txBody>
          <a:bodyPr wrap="square" rtlCol="0">
            <a:spAutoFit/>
          </a:bodyPr>
          <a:lstStyle/>
          <a:p>
            <a:r>
              <a:rPr lang="en-US" dirty="0"/>
              <a:t>Electrolyte composition has an important impact on BC performance (ionic conductivity / diffusivity).</a:t>
            </a:r>
          </a:p>
          <a:p>
            <a:endParaRPr lang="en-US" dirty="0"/>
          </a:p>
          <a:p>
            <a:r>
              <a:rPr lang="en-US" dirty="0"/>
              <a:t>In the thermal runaway has also an important impact</a:t>
            </a:r>
          </a:p>
          <a:p>
            <a:r>
              <a:rPr lang="en-US" dirty="0"/>
              <a:t>	- Boiling temperature and saturation pressure prior to venting</a:t>
            </a:r>
          </a:p>
          <a:p>
            <a:r>
              <a:rPr lang="en-US" dirty="0"/>
              <a:t>	- Flammability since its composition is dominant of the ejecta 	prior TR</a:t>
            </a:r>
          </a:p>
          <a:p>
            <a:endParaRPr lang="en-US" dirty="0"/>
          </a:p>
          <a:p>
            <a:r>
              <a:rPr lang="en-US" dirty="0"/>
              <a:t>Electrolyte composition:</a:t>
            </a:r>
          </a:p>
          <a:p>
            <a:pPr marL="285750" indent="-285750">
              <a:buFontTx/>
              <a:buChar char="-"/>
            </a:pPr>
            <a:r>
              <a:rPr lang="en-US" dirty="0"/>
              <a:t>Very few information (only one publication on M50)</a:t>
            </a:r>
          </a:p>
          <a:p>
            <a:pPr marL="285750" indent="-285750">
              <a:buFontTx/>
              <a:buChar char="-"/>
            </a:pPr>
            <a:r>
              <a:rPr lang="en-US" dirty="0"/>
              <a:t>Solvent amount obtained after drying : 3,17 g</a:t>
            </a:r>
          </a:p>
          <a:p>
            <a:pPr marL="742950" lvl="1" indent="-285750">
              <a:buFontTx/>
              <a:buChar char="-"/>
            </a:pPr>
            <a:r>
              <a:rPr lang="en-US" sz="1400" i="1" dirty="0"/>
              <a:t>Stapf et al, Journal of the electrochemical society, 2025, https://iopscience.iop.org/article/10.1149/1945-7111/add112/pdf</a:t>
            </a:r>
          </a:p>
          <a:p>
            <a:r>
              <a:rPr lang="en-US" dirty="0"/>
              <a:t>Separator: </a:t>
            </a:r>
            <a:r>
              <a:rPr lang="en-US" dirty="0" err="1"/>
              <a:t>Polyetilene</a:t>
            </a:r>
            <a:r>
              <a:rPr lang="en-US" dirty="0"/>
              <a:t> + Al</a:t>
            </a:r>
            <a:r>
              <a:rPr lang="en-US" baseline="-25000" dirty="0"/>
              <a:t>2</a:t>
            </a:r>
            <a:r>
              <a:rPr lang="en-US" dirty="0"/>
              <a:t>O</a:t>
            </a:r>
            <a:r>
              <a:rPr lang="en-US" baseline="-25000" dirty="0"/>
              <a:t>3 </a:t>
            </a:r>
          </a:p>
          <a:p>
            <a:r>
              <a:rPr lang="en-US" dirty="0"/>
              <a:t>Salt  : LiPF</a:t>
            </a:r>
            <a:r>
              <a:rPr lang="en-US" baseline="-25000" dirty="0"/>
              <a:t>6</a:t>
            </a:r>
            <a:r>
              <a:rPr lang="en-US" dirty="0"/>
              <a:t> </a:t>
            </a:r>
            <a:endParaRPr lang="en-US" baseline="-25000" dirty="0"/>
          </a:p>
          <a:p>
            <a:r>
              <a:rPr lang="en-US" dirty="0"/>
              <a:t>Binder: polyvinylidene fluoride (PVDF) (Cathode) / Styrene butadiene rubber (SBR) (Anode)</a:t>
            </a:r>
          </a:p>
        </p:txBody>
      </p:sp>
      <p:pic>
        <p:nvPicPr>
          <p:cNvPr id="4" name="Picture 5">
            <a:extLst>
              <a:ext uri="{FF2B5EF4-FFF2-40B4-BE49-F238E27FC236}">
                <a16:creationId xmlns:a16="http://schemas.microsoft.com/office/drawing/2014/main" id="{79D9D57B-7101-07DA-6B1D-B6E1E91FAC7D}"/>
              </a:ext>
            </a:extLst>
          </p:cNvPr>
          <p:cNvPicPr>
            <a:picLocks noChangeAspect="1"/>
          </p:cNvPicPr>
          <p:nvPr/>
        </p:nvPicPr>
        <p:blipFill>
          <a:blip r:embed="rId3"/>
          <a:stretch>
            <a:fillRect/>
          </a:stretch>
        </p:blipFill>
        <p:spPr>
          <a:xfrm>
            <a:off x="9010809" y="1836047"/>
            <a:ext cx="1837572" cy="1327135"/>
          </a:xfrm>
          <a:prstGeom prst="rect">
            <a:avLst/>
          </a:prstGeom>
        </p:spPr>
      </p:pic>
      <p:sp>
        <p:nvSpPr>
          <p:cNvPr id="13" name="ZoneTexte 12">
            <a:extLst>
              <a:ext uri="{FF2B5EF4-FFF2-40B4-BE49-F238E27FC236}">
                <a16:creationId xmlns:a16="http://schemas.microsoft.com/office/drawing/2014/main" id="{AE38967C-C217-3DFF-EE62-F1CDFF5CB803}"/>
              </a:ext>
            </a:extLst>
          </p:cNvPr>
          <p:cNvSpPr txBox="1"/>
          <p:nvPr/>
        </p:nvSpPr>
        <p:spPr>
          <a:xfrm>
            <a:off x="8562064" y="1459072"/>
            <a:ext cx="2616935" cy="369332"/>
          </a:xfrm>
          <a:prstGeom prst="rect">
            <a:avLst/>
          </a:prstGeom>
          <a:noFill/>
        </p:spPr>
        <p:txBody>
          <a:bodyPr wrap="none" rtlCol="0">
            <a:spAutoFit/>
          </a:bodyPr>
          <a:lstStyle/>
          <a:p>
            <a:r>
              <a:rPr lang="en-US" dirty="0"/>
              <a:t>Data for M50 (not M50LT)</a:t>
            </a:r>
          </a:p>
        </p:txBody>
      </p:sp>
      <p:sp>
        <p:nvSpPr>
          <p:cNvPr id="15" name="ZoneTexte 14">
            <a:extLst>
              <a:ext uri="{FF2B5EF4-FFF2-40B4-BE49-F238E27FC236}">
                <a16:creationId xmlns:a16="http://schemas.microsoft.com/office/drawing/2014/main" id="{9F4CBE97-2219-B793-B56E-137CDE4A0989}"/>
              </a:ext>
            </a:extLst>
          </p:cNvPr>
          <p:cNvSpPr txBox="1"/>
          <p:nvPr/>
        </p:nvSpPr>
        <p:spPr>
          <a:xfrm>
            <a:off x="7975075" y="3822817"/>
            <a:ext cx="3473777" cy="1200329"/>
          </a:xfrm>
          <a:prstGeom prst="rect">
            <a:avLst/>
          </a:prstGeom>
          <a:noFill/>
        </p:spPr>
        <p:txBody>
          <a:bodyPr wrap="square">
            <a:spAutoFit/>
          </a:bodyPr>
          <a:lstStyle/>
          <a:p>
            <a:r>
              <a:rPr lang="en-US" sz="1800" noProof="0" dirty="0"/>
              <a:t>Stapf et al, Journal of the electrochemical society, 2025, https://iopscience.iop.org/article/10.1149/1945-7111/add112/pdf</a:t>
            </a:r>
          </a:p>
        </p:txBody>
      </p:sp>
      <p:sp>
        <p:nvSpPr>
          <p:cNvPr id="16" name="Rectangle 15">
            <a:extLst>
              <a:ext uri="{FF2B5EF4-FFF2-40B4-BE49-F238E27FC236}">
                <a16:creationId xmlns:a16="http://schemas.microsoft.com/office/drawing/2014/main" id="{DB7BB5A8-B2CC-14E2-A8E1-1DCBB57D20CB}"/>
              </a:ext>
            </a:extLst>
          </p:cNvPr>
          <p:cNvSpPr/>
          <p:nvPr/>
        </p:nvSpPr>
        <p:spPr>
          <a:xfrm>
            <a:off x="8389856" y="1459072"/>
            <a:ext cx="3129699" cy="1969928"/>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3CDAA05-DD54-539D-36FA-BA1BCE282C7B}"/>
              </a:ext>
            </a:extLst>
          </p:cNvPr>
          <p:cNvSpPr/>
          <p:nvPr/>
        </p:nvSpPr>
        <p:spPr>
          <a:xfrm>
            <a:off x="5025881" y="3987537"/>
            <a:ext cx="762178" cy="35743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ZoneTexte 17">
            <a:extLst>
              <a:ext uri="{FF2B5EF4-FFF2-40B4-BE49-F238E27FC236}">
                <a16:creationId xmlns:a16="http://schemas.microsoft.com/office/drawing/2014/main" id="{37611D3F-B095-D76A-C4D0-F8B96D0EFDAC}"/>
              </a:ext>
            </a:extLst>
          </p:cNvPr>
          <p:cNvSpPr txBox="1"/>
          <p:nvPr/>
        </p:nvSpPr>
        <p:spPr>
          <a:xfrm>
            <a:off x="8562064" y="3408827"/>
            <a:ext cx="2703241" cy="369332"/>
          </a:xfrm>
          <a:prstGeom prst="rect">
            <a:avLst/>
          </a:prstGeom>
          <a:noFill/>
        </p:spPr>
        <p:txBody>
          <a:bodyPr wrap="none" rtlCol="0">
            <a:spAutoFit/>
          </a:bodyPr>
          <a:lstStyle/>
          <a:p>
            <a:r>
              <a:rPr lang="en-US" dirty="0"/>
              <a:t>Best guess for composition</a:t>
            </a:r>
          </a:p>
        </p:txBody>
      </p:sp>
      <p:sp>
        <p:nvSpPr>
          <p:cNvPr id="19" name="ZoneTexte 18">
            <a:extLst>
              <a:ext uri="{FF2B5EF4-FFF2-40B4-BE49-F238E27FC236}">
                <a16:creationId xmlns:a16="http://schemas.microsoft.com/office/drawing/2014/main" id="{058A93CB-3EC2-2A97-2D5B-1C89CC0529B1}"/>
              </a:ext>
            </a:extLst>
          </p:cNvPr>
          <p:cNvSpPr txBox="1"/>
          <p:nvPr/>
        </p:nvSpPr>
        <p:spPr>
          <a:xfrm>
            <a:off x="6479721" y="3822817"/>
            <a:ext cx="1220847" cy="369332"/>
          </a:xfrm>
          <a:prstGeom prst="rect">
            <a:avLst/>
          </a:prstGeom>
          <a:noFill/>
        </p:spPr>
        <p:txBody>
          <a:bodyPr wrap="none" rtlCol="0">
            <a:spAutoFit/>
          </a:bodyPr>
          <a:lstStyle/>
          <a:p>
            <a:r>
              <a:rPr lang="en-US" dirty="0"/>
              <a:t>Best guess </a:t>
            </a:r>
          </a:p>
        </p:txBody>
      </p:sp>
      <p:cxnSp>
        <p:nvCxnSpPr>
          <p:cNvPr id="21" name="Connecteur droit 20">
            <a:extLst>
              <a:ext uri="{FF2B5EF4-FFF2-40B4-BE49-F238E27FC236}">
                <a16:creationId xmlns:a16="http://schemas.microsoft.com/office/drawing/2014/main" id="{725323B8-5AE2-94CE-13C0-1CB2AA2F5BDD}"/>
              </a:ext>
            </a:extLst>
          </p:cNvPr>
          <p:cNvCxnSpPr>
            <a:cxnSpLocks/>
            <a:stCxn id="17" idx="3"/>
            <a:endCxn id="19" idx="1"/>
          </p:cNvCxnSpPr>
          <p:nvPr/>
        </p:nvCxnSpPr>
        <p:spPr>
          <a:xfrm flipV="1">
            <a:off x="5788059" y="4007483"/>
            <a:ext cx="691662" cy="1587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094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Available cell literature shows differences between M50, M50T, M50LT</a:t>
            </a:r>
          </a:p>
        </p:txBody>
      </p:sp>
      <p:pic>
        <p:nvPicPr>
          <p:cNvPr id="13" name="Content Placeholder 12"/>
          <p:cNvPicPr>
            <a:picLocks noGrp="1" noChangeAspect="1"/>
          </p:cNvPicPr>
          <p:nvPr>
            <p:ph idx="1"/>
          </p:nvPr>
        </p:nvPicPr>
        <p:blipFill>
          <a:blip r:embed="rId2"/>
          <a:stretch>
            <a:fillRect/>
          </a:stretch>
        </p:blipFill>
        <p:spPr>
          <a:xfrm>
            <a:off x="447935" y="1527142"/>
            <a:ext cx="11024485" cy="4829310"/>
          </a:xfrm>
          <a:prstGeom prst="rect">
            <a:avLst/>
          </a:prstGeom>
        </p:spPr>
      </p:pic>
      <p:sp>
        <p:nvSpPr>
          <p:cNvPr id="14" name="ZoneTexte 7">
            <a:extLst>
              <a:ext uri="{FF2B5EF4-FFF2-40B4-BE49-F238E27FC236}">
                <a16:creationId xmlns:a16="http://schemas.microsoft.com/office/drawing/2014/main" id="{918FBF26-8E09-D872-8CD0-41F565764D89}"/>
              </a:ext>
            </a:extLst>
          </p:cNvPr>
          <p:cNvSpPr txBox="1"/>
          <p:nvPr/>
        </p:nvSpPr>
        <p:spPr>
          <a:xfrm>
            <a:off x="8112503" y="880811"/>
            <a:ext cx="4209262" cy="646331"/>
          </a:xfrm>
          <a:prstGeom prst="rect">
            <a:avLst/>
          </a:prstGeom>
          <a:noFill/>
        </p:spPr>
        <p:txBody>
          <a:bodyPr wrap="square">
            <a:spAutoFit/>
          </a:bodyPr>
          <a:lstStyle/>
          <a:p>
            <a:r>
              <a:rPr lang="en-US" sz="1200" noProof="0" dirty="0"/>
              <a:t>Stapf et al, Journal of the electrochemical society, 2025, https://iopscience.iop.org/article/10.1149/1945-7111/add112/pdf</a:t>
            </a:r>
          </a:p>
        </p:txBody>
      </p:sp>
    </p:spTree>
    <p:extLst>
      <p:ext uri="{BB962C8B-B14F-4D97-AF65-F5344CB8AC3E}">
        <p14:creationId xmlns:p14="http://schemas.microsoft.com/office/powerpoint/2010/main" val="1588459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52CEF-B875-D5C9-18FF-FB2F1B0F8C0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29C7380-FBC5-2358-4413-D9FEE08E55EF}"/>
              </a:ext>
            </a:extLst>
          </p:cNvPr>
          <p:cNvSpPr/>
          <p:nvPr/>
        </p:nvSpPr>
        <p:spPr>
          <a:xfrm>
            <a:off x="1145894" y="2083067"/>
            <a:ext cx="5532698" cy="126905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D4695E1-9D1B-D6E0-55B1-F6A4B421EE0F}"/>
              </a:ext>
            </a:extLst>
          </p:cNvPr>
          <p:cNvSpPr>
            <a:spLocks noGrp="1"/>
          </p:cNvSpPr>
          <p:nvPr>
            <p:ph type="title"/>
          </p:nvPr>
        </p:nvSpPr>
        <p:spPr/>
        <p:txBody>
          <a:bodyPr/>
          <a:lstStyle/>
          <a:p>
            <a:r>
              <a:rPr lang="en-US" dirty="0"/>
              <a:t>What’s new since ECN9?</a:t>
            </a:r>
          </a:p>
        </p:txBody>
      </p:sp>
      <p:sp>
        <p:nvSpPr>
          <p:cNvPr id="3" name="Espace réservé du contenu 2">
            <a:extLst>
              <a:ext uri="{FF2B5EF4-FFF2-40B4-BE49-F238E27FC236}">
                <a16:creationId xmlns:a16="http://schemas.microsoft.com/office/drawing/2014/main" id="{80BD1EA8-7D23-8023-C318-CE6FD9445525}"/>
              </a:ext>
            </a:extLst>
          </p:cNvPr>
          <p:cNvSpPr>
            <a:spLocks noGrp="1"/>
          </p:cNvSpPr>
          <p:nvPr>
            <p:ph idx="1"/>
          </p:nvPr>
        </p:nvSpPr>
        <p:spPr>
          <a:xfrm>
            <a:off x="838200" y="1064871"/>
            <a:ext cx="6384403" cy="5112092"/>
          </a:xfrm>
        </p:spPr>
        <p:txBody>
          <a:bodyPr>
            <a:normAutofit fontScale="85000" lnSpcReduction="20000"/>
          </a:bodyPr>
          <a:lstStyle/>
          <a:p>
            <a:pPr lvl="1"/>
            <a:r>
              <a:rPr lang="en-US" sz="2600" dirty="0"/>
              <a:t>Detailed description of a “living” LGM50 LT</a:t>
            </a:r>
          </a:p>
          <a:p>
            <a:pPr lvl="2"/>
            <a:r>
              <a:rPr lang="en-US" sz="2400" dirty="0"/>
              <a:t>Detailed CT Xray scan from Argonne</a:t>
            </a:r>
          </a:p>
          <a:p>
            <a:pPr lvl="2"/>
            <a:r>
              <a:rPr lang="en-US" sz="2400" dirty="0"/>
              <a:t>Jelly roll geometrical measurement</a:t>
            </a:r>
          </a:p>
          <a:p>
            <a:pPr lvl="2"/>
            <a:r>
              <a:rPr lang="en-US" sz="2400" dirty="0"/>
              <a:t>Electrochemical characterization (EIS)</a:t>
            </a:r>
            <a:endParaRPr lang="en-US" sz="2600" dirty="0"/>
          </a:p>
          <a:p>
            <a:pPr lvl="1"/>
            <a:r>
              <a:rPr lang="en-US" sz="2600" dirty="0"/>
              <a:t>Components reactivity characterization</a:t>
            </a:r>
          </a:p>
          <a:p>
            <a:pPr lvl="2"/>
            <a:r>
              <a:rPr lang="en-US" sz="2200" dirty="0"/>
              <a:t>DSC / TGA / DTA approach</a:t>
            </a:r>
          </a:p>
          <a:p>
            <a:pPr lvl="2"/>
            <a:r>
              <a:rPr lang="en-US" sz="2200" dirty="0"/>
              <a:t>Detailed temperature mapping</a:t>
            </a:r>
          </a:p>
          <a:p>
            <a:pPr lvl="2"/>
            <a:r>
              <a:rPr lang="en-US" sz="2200" dirty="0"/>
              <a:t>Internal BC pressure</a:t>
            </a:r>
          </a:p>
          <a:p>
            <a:pPr lvl="1"/>
            <a:r>
              <a:rPr lang="en-US" sz="2600" dirty="0"/>
              <a:t>Safety vent characterization</a:t>
            </a:r>
          </a:p>
          <a:p>
            <a:pPr lvl="2"/>
            <a:r>
              <a:rPr lang="en-US" sz="2200" dirty="0"/>
              <a:t>Burst pressure</a:t>
            </a:r>
          </a:p>
          <a:p>
            <a:pPr lvl="2"/>
            <a:r>
              <a:rPr lang="en-US" sz="2200" dirty="0"/>
              <a:t>Mass Loss and external pressure rise</a:t>
            </a:r>
          </a:p>
          <a:p>
            <a:pPr lvl="2"/>
            <a:r>
              <a:rPr lang="en-US" sz="2200" dirty="0"/>
              <a:t>Detailed description and insights</a:t>
            </a:r>
          </a:p>
          <a:p>
            <a:pPr lvl="2"/>
            <a:r>
              <a:rPr lang="en-US" sz="2200" dirty="0"/>
              <a:t>N2 venting VS real venting</a:t>
            </a:r>
          </a:p>
          <a:p>
            <a:pPr lvl="2"/>
            <a:r>
              <a:rPr lang="en-US" sz="2200" dirty="0"/>
              <a:t>Gas analysis</a:t>
            </a:r>
          </a:p>
          <a:p>
            <a:pPr lvl="1"/>
            <a:r>
              <a:rPr lang="en-US" sz="2600" dirty="0"/>
              <a:t>Thermal Runaway </a:t>
            </a:r>
          </a:p>
          <a:p>
            <a:pPr lvl="2"/>
            <a:r>
              <a:rPr lang="en-US" sz="2200" dirty="0"/>
              <a:t>Imaging and jet orientation</a:t>
            </a:r>
          </a:p>
          <a:p>
            <a:pPr lvl="2"/>
            <a:r>
              <a:rPr lang="en-US" sz="2200" dirty="0"/>
              <a:t>Gas analysis</a:t>
            </a:r>
          </a:p>
          <a:p>
            <a:pPr lvl="3"/>
            <a:endParaRPr lang="en-US" dirty="0"/>
          </a:p>
        </p:txBody>
      </p:sp>
      <p:sp>
        <p:nvSpPr>
          <p:cNvPr id="4" name="Flèche : double flèche verticale 3">
            <a:extLst>
              <a:ext uri="{FF2B5EF4-FFF2-40B4-BE49-F238E27FC236}">
                <a16:creationId xmlns:a16="http://schemas.microsoft.com/office/drawing/2014/main" id="{064C4D53-02B4-EA7C-4320-A57176CEA808}"/>
              </a:ext>
            </a:extLst>
          </p:cNvPr>
          <p:cNvSpPr/>
          <p:nvPr/>
        </p:nvSpPr>
        <p:spPr>
          <a:xfrm>
            <a:off x="6863786" y="1064871"/>
            <a:ext cx="1469985" cy="4953964"/>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dirty="0"/>
              <a:t>CFD Progress (and contributions)</a:t>
            </a:r>
          </a:p>
          <a:p>
            <a:pPr algn="ctr"/>
            <a:r>
              <a:rPr lang="en-US" dirty="0"/>
              <a:t> in all these areas</a:t>
            </a:r>
          </a:p>
        </p:txBody>
      </p:sp>
      <p:sp>
        <p:nvSpPr>
          <p:cNvPr id="7" name="Espace réservé du contenu 2">
            <a:extLst>
              <a:ext uri="{FF2B5EF4-FFF2-40B4-BE49-F238E27FC236}">
                <a16:creationId xmlns:a16="http://schemas.microsoft.com/office/drawing/2014/main" id="{A3D07CB4-F56B-64C6-E291-6BD2EF9424EE}"/>
              </a:ext>
            </a:extLst>
          </p:cNvPr>
          <p:cNvSpPr txBox="1">
            <a:spLocks/>
          </p:cNvSpPr>
          <p:nvPr/>
        </p:nvSpPr>
        <p:spPr>
          <a:xfrm>
            <a:off x="8657382" y="1792968"/>
            <a:ext cx="3252967" cy="302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2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rgbClr val="0070C0"/>
                </a:solidFill>
                <a:latin typeface="Roboto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CFD simulations</a:t>
            </a:r>
          </a:p>
          <a:p>
            <a:r>
              <a:rPr lang="en-US" sz="2000" dirty="0"/>
              <a:t>Battery 2D thermal modeling and parametric sensitivities</a:t>
            </a:r>
          </a:p>
          <a:p>
            <a:r>
              <a:rPr lang="en-US" sz="2000" dirty="0"/>
              <a:t>Insight BC reactivity calibration approach </a:t>
            </a:r>
          </a:p>
          <a:p>
            <a:r>
              <a:rPr lang="en-US" sz="2000" dirty="0"/>
              <a:t>Gas generation modeling</a:t>
            </a:r>
          </a:p>
          <a:p>
            <a:r>
              <a:rPr lang="en-US" sz="2000" dirty="0"/>
              <a:t>Thermal Runaway Venting simulation</a:t>
            </a:r>
          </a:p>
        </p:txBody>
      </p:sp>
    </p:spTree>
    <p:extLst>
      <p:ext uri="{BB962C8B-B14F-4D97-AF65-F5344CB8AC3E}">
        <p14:creationId xmlns:p14="http://schemas.microsoft.com/office/powerpoint/2010/main" val="881267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F33CDD-8318-21D7-98DE-58502BFC40CB}"/>
              </a:ext>
            </a:extLst>
          </p:cNvPr>
          <p:cNvSpPr>
            <a:spLocks noGrp="1"/>
          </p:cNvSpPr>
          <p:nvPr>
            <p:ph type="title"/>
          </p:nvPr>
        </p:nvSpPr>
        <p:spPr/>
        <p:txBody>
          <a:bodyPr/>
          <a:lstStyle/>
          <a:p>
            <a:r>
              <a:rPr lang="en-US" dirty="0"/>
              <a:t>Reactivity rate from DSC</a:t>
            </a:r>
          </a:p>
        </p:txBody>
      </p:sp>
      <p:sp>
        <p:nvSpPr>
          <p:cNvPr id="3" name="Espace réservé du contenu 2">
            <a:extLst>
              <a:ext uri="{FF2B5EF4-FFF2-40B4-BE49-F238E27FC236}">
                <a16:creationId xmlns:a16="http://schemas.microsoft.com/office/drawing/2014/main" id="{2BCA8374-2FC9-1AE2-6AE8-81A58C7EABC2}"/>
              </a:ext>
            </a:extLst>
          </p:cNvPr>
          <p:cNvSpPr>
            <a:spLocks noGrp="1"/>
          </p:cNvSpPr>
          <p:nvPr>
            <p:ph idx="1"/>
          </p:nvPr>
        </p:nvSpPr>
        <p:spPr>
          <a:xfrm>
            <a:off x="671021" y="898224"/>
            <a:ext cx="10515600" cy="4351338"/>
          </a:xfrm>
        </p:spPr>
        <p:txBody>
          <a:bodyPr/>
          <a:lstStyle/>
          <a:p>
            <a:r>
              <a:rPr lang="en-US" dirty="0"/>
              <a:t>Reactivity rate</a:t>
            </a:r>
          </a:p>
          <a:p>
            <a:pPr lvl="1"/>
            <a:r>
              <a:rPr lang="en-US" dirty="0"/>
              <a:t>DSC / TGA / DTA</a:t>
            </a:r>
          </a:p>
        </p:txBody>
      </p:sp>
      <p:pic>
        <p:nvPicPr>
          <p:cNvPr id="4" name="Image 3" descr="Une image contenant texte, diagramme, Tracé, ligne&#10;&#10;Le contenu généré par l’IA peut être incorrect.">
            <a:extLst>
              <a:ext uri="{FF2B5EF4-FFF2-40B4-BE49-F238E27FC236}">
                <a16:creationId xmlns:a16="http://schemas.microsoft.com/office/drawing/2014/main" id="{668A9624-1AAD-93DB-1ADC-461E5CD8BC29}"/>
              </a:ext>
            </a:extLst>
          </p:cNvPr>
          <p:cNvPicPr>
            <a:picLocks noChangeAspect="1"/>
          </p:cNvPicPr>
          <p:nvPr/>
        </p:nvPicPr>
        <p:blipFill>
          <a:blip r:embed="rId3"/>
          <a:stretch>
            <a:fillRect/>
          </a:stretch>
        </p:blipFill>
        <p:spPr>
          <a:xfrm>
            <a:off x="491106" y="1802740"/>
            <a:ext cx="5192291" cy="2880000"/>
          </a:xfrm>
          <a:prstGeom prst="rect">
            <a:avLst/>
          </a:prstGeom>
        </p:spPr>
      </p:pic>
      <p:pic>
        <p:nvPicPr>
          <p:cNvPr id="8" name="Image 7" descr="Une image contenant texte, diagramme, Tracé, capture d’écran&#10;&#10;Le contenu généré par l’IA peut être incorrect.">
            <a:extLst>
              <a:ext uri="{FF2B5EF4-FFF2-40B4-BE49-F238E27FC236}">
                <a16:creationId xmlns:a16="http://schemas.microsoft.com/office/drawing/2014/main" id="{71908480-CB02-2149-BC85-23B835730C04}"/>
              </a:ext>
            </a:extLst>
          </p:cNvPr>
          <p:cNvPicPr>
            <a:picLocks noChangeAspect="1"/>
          </p:cNvPicPr>
          <p:nvPr/>
        </p:nvPicPr>
        <p:blipFill>
          <a:blip r:embed="rId4"/>
          <a:stretch>
            <a:fillRect/>
          </a:stretch>
        </p:blipFill>
        <p:spPr>
          <a:xfrm>
            <a:off x="6096000" y="1871005"/>
            <a:ext cx="5003166" cy="2827742"/>
          </a:xfrm>
          <a:prstGeom prst="rect">
            <a:avLst/>
          </a:prstGeom>
        </p:spPr>
      </p:pic>
      <p:sp>
        <p:nvSpPr>
          <p:cNvPr id="11" name="ZoneTexte 10">
            <a:extLst>
              <a:ext uri="{FF2B5EF4-FFF2-40B4-BE49-F238E27FC236}">
                <a16:creationId xmlns:a16="http://schemas.microsoft.com/office/drawing/2014/main" id="{1E769574-7589-0653-2BC5-6238124473F7}"/>
              </a:ext>
            </a:extLst>
          </p:cNvPr>
          <p:cNvSpPr txBox="1"/>
          <p:nvPr/>
        </p:nvSpPr>
        <p:spPr>
          <a:xfrm>
            <a:off x="1006805" y="2371552"/>
            <a:ext cx="1067938" cy="369332"/>
          </a:xfrm>
          <a:prstGeom prst="rect">
            <a:avLst/>
          </a:prstGeom>
          <a:noFill/>
          <a:ln w="38100">
            <a:solidFill>
              <a:schemeClr val="accent1"/>
            </a:solidFill>
          </a:ln>
        </p:spPr>
        <p:txBody>
          <a:bodyPr wrap="square" rtlCol="0">
            <a:spAutoFit/>
          </a:bodyPr>
          <a:lstStyle/>
          <a:p>
            <a:r>
              <a:rPr lang="en-US" noProof="0" dirty="0"/>
              <a:t>Negative</a:t>
            </a:r>
          </a:p>
        </p:txBody>
      </p:sp>
      <p:sp>
        <p:nvSpPr>
          <p:cNvPr id="12" name="ZoneTexte 11">
            <a:extLst>
              <a:ext uri="{FF2B5EF4-FFF2-40B4-BE49-F238E27FC236}">
                <a16:creationId xmlns:a16="http://schemas.microsoft.com/office/drawing/2014/main" id="{24932143-3023-4138-D2D1-590DCD02B3D1}"/>
              </a:ext>
            </a:extLst>
          </p:cNvPr>
          <p:cNvSpPr txBox="1"/>
          <p:nvPr/>
        </p:nvSpPr>
        <p:spPr>
          <a:xfrm>
            <a:off x="6679867" y="2258174"/>
            <a:ext cx="1067938" cy="369332"/>
          </a:xfrm>
          <a:prstGeom prst="rect">
            <a:avLst/>
          </a:prstGeom>
          <a:noFill/>
          <a:ln w="38100">
            <a:solidFill>
              <a:schemeClr val="accent1"/>
            </a:solidFill>
          </a:ln>
        </p:spPr>
        <p:txBody>
          <a:bodyPr wrap="square" rtlCol="0">
            <a:spAutoFit/>
          </a:bodyPr>
          <a:lstStyle/>
          <a:p>
            <a:r>
              <a:rPr lang="en-US" noProof="0" dirty="0"/>
              <a:t>Positive</a:t>
            </a:r>
          </a:p>
        </p:txBody>
      </p:sp>
      <p:sp>
        <p:nvSpPr>
          <p:cNvPr id="14" name="Rectangle 13">
            <a:extLst>
              <a:ext uri="{FF2B5EF4-FFF2-40B4-BE49-F238E27FC236}">
                <a16:creationId xmlns:a16="http://schemas.microsoft.com/office/drawing/2014/main" id="{20E82FF6-F951-9C69-5A7E-C3C6EFCC8A6C}"/>
              </a:ext>
            </a:extLst>
          </p:cNvPr>
          <p:cNvSpPr/>
          <p:nvPr/>
        </p:nvSpPr>
        <p:spPr>
          <a:xfrm>
            <a:off x="1659007" y="2852220"/>
            <a:ext cx="697584" cy="1530317"/>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èche : bas 14">
            <a:extLst>
              <a:ext uri="{FF2B5EF4-FFF2-40B4-BE49-F238E27FC236}">
                <a16:creationId xmlns:a16="http://schemas.microsoft.com/office/drawing/2014/main" id="{72AC159F-3F35-88DD-9770-CE69A110FCEF}"/>
              </a:ext>
            </a:extLst>
          </p:cNvPr>
          <p:cNvSpPr/>
          <p:nvPr/>
        </p:nvSpPr>
        <p:spPr>
          <a:xfrm>
            <a:off x="1856969" y="4373955"/>
            <a:ext cx="217773" cy="38763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ZoneTexte 15">
            <a:extLst>
              <a:ext uri="{FF2B5EF4-FFF2-40B4-BE49-F238E27FC236}">
                <a16:creationId xmlns:a16="http://schemas.microsoft.com/office/drawing/2014/main" id="{C9846C63-4455-22CB-2E6F-1E07D115C44E}"/>
              </a:ext>
            </a:extLst>
          </p:cNvPr>
          <p:cNvSpPr txBox="1"/>
          <p:nvPr/>
        </p:nvSpPr>
        <p:spPr>
          <a:xfrm>
            <a:off x="800079" y="4806589"/>
            <a:ext cx="2113779" cy="523220"/>
          </a:xfrm>
          <a:prstGeom prst="rect">
            <a:avLst/>
          </a:prstGeom>
          <a:noFill/>
        </p:spPr>
        <p:txBody>
          <a:bodyPr wrap="square" rtlCol="0">
            <a:spAutoFit/>
          </a:bodyPr>
          <a:lstStyle/>
          <a:p>
            <a:r>
              <a:rPr lang="en-US" sz="1400" dirty="0"/>
              <a:t>Electrolyte evaporation / SEI decomposition</a:t>
            </a:r>
          </a:p>
        </p:txBody>
      </p:sp>
      <p:sp>
        <p:nvSpPr>
          <p:cNvPr id="17" name="Rectangle 16">
            <a:extLst>
              <a:ext uri="{FF2B5EF4-FFF2-40B4-BE49-F238E27FC236}">
                <a16:creationId xmlns:a16="http://schemas.microsoft.com/office/drawing/2014/main" id="{D4B6F72D-ED1D-3DF7-99ED-AC38A64EBBEC}"/>
              </a:ext>
            </a:extLst>
          </p:cNvPr>
          <p:cNvSpPr/>
          <p:nvPr/>
        </p:nvSpPr>
        <p:spPr>
          <a:xfrm>
            <a:off x="2563980" y="3157053"/>
            <a:ext cx="697584" cy="1216903"/>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èche : bas 17">
            <a:extLst>
              <a:ext uri="{FF2B5EF4-FFF2-40B4-BE49-F238E27FC236}">
                <a16:creationId xmlns:a16="http://schemas.microsoft.com/office/drawing/2014/main" id="{CC8BD647-3C67-A874-A066-0DB5C2A9B319}"/>
              </a:ext>
            </a:extLst>
          </p:cNvPr>
          <p:cNvSpPr/>
          <p:nvPr/>
        </p:nvSpPr>
        <p:spPr>
          <a:xfrm>
            <a:off x="2803886" y="4420243"/>
            <a:ext cx="189758" cy="12437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ZoneTexte 18">
            <a:extLst>
              <a:ext uri="{FF2B5EF4-FFF2-40B4-BE49-F238E27FC236}">
                <a16:creationId xmlns:a16="http://schemas.microsoft.com/office/drawing/2014/main" id="{6587CD67-4567-42A9-B504-DA2F73AF4A3C}"/>
              </a:ext>
            </a:extLst>
          </p:cNvPr>
          <p:cNvSpPr txBox="1"/>
          <p:nvPr/>
        </p:nvSpPr>
        <p:spPr>
          <a:xfrm>
            <a:off x="3139429" y="4766782"/>
            <a:ext cx="1582748" cy="523220"/>
          </a:xfrm>
          <a:prstGeom prst="rect">
            <a:avLst/>
          </a:prstGeom>
          <a:noFill/>
        </p:spPr>
        <p:txBody>
          <a:bodyPr wrap="square" rtlCol="0">
            <a:spAutoFit/>
          </a:bodyPr>
          <a:lstStyle/>
          <a:p>
            <a:r>
              <a:rPr lang="en-US" sz="1400" dirty="0"/>
              <a:t>Graphite  reaction with electrolyte</a:t>
            </a:r>
          </a:p>
        </p:txBody>
      </p:sp>
      <p:sp>
        <p:nvSpPr>
          <p:cNvPr id="20" name="ZoneTexte 19">
            <a:extLst>
              <a:ext uri="{FF2B5EF4-FFF2-40B4-BE49-F238E27FC236}">
                <a16:creationId xmlns:a16="http://schemas.microsoft.com/office/drawing/2014/main" id="{44D84472-1C4C-98D5-A61A-27E54693EEA5}"/>
              </a:ext>
            </a:extLst>
          </p:cNvPr>
          <p:cNvSpPr txBox="1"/>
          <p:nvPr/>
        </p:nvSpPr>
        <p:spPr>
          <a:xfrm>
            <a:off x="2448277" y="5816384"/>
            <a:ext cx="1582748" cy="523220"/>
          </a:xfrm>
          <a:prstGeom prst="rect">
            <a:avLst/>
          </a:prstGeom>
          <a:noFill/>
        </p:spPr>
        <p:txBody>
          <a:bodyPr wrap="square" rtlCol="0">
            <a:spAutoFit/>
          </a:bodyPr>
          <a:lstStyle/>
          <a:p>
            <a:r>
              <a:rPr lang="en-US" sz="1400" dirty="0"/>
              <a:t>Electrolyte decomposition</a:t>
            </a:r>
          </a:p>
        </p:txBody>
      </p:sp>
      <p:sp>
        <p:nvSpPr>
          <p:cNvPr id="21" name="Flèche : bas 20">
            <a:extLst>
              <a:ext uri="{FF2B5EF4-FFF2-40B4-BE49-F238E27FC236}">
                <a16:creationId xmlns:a16="http://schemas.microsoft.com/office/drawing/2014/main" id="{8445C7BA-0FF3-453C-45C2-D4287190C68E}"/>
              </a:ext>
            </a:extLst>
          </p:cNvPr>
          <p:cNvSpPr/>
          <p:nvPr/>
        </p:nvSpPr>
        <p:spPr>
          <a:xfrm>
            <a:off x="3544014" y="4382537"/>
            <a:ext cx="178725" cy="3790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E38FF93-A826-A22C-EEC7-75E3965BBFAD}"/>
              </a:ext>
            </a:extLst>
          </p:cNvPr>
          <p:cNvSpPr/>
          <p:nvPr/>
        </p:nvSpPr>
        <p:spPr>
          <a:xfrm>
            <a:off x="3322410" y="2055295"/>
            <a:ext cx="697584" cy="231866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oneTexte 22">
            <a:extLst>
              <a:ext uri="{FF2B5EF4-FFF2-40B4-BE49-F238E27FC236}">
                <a16:creationId xmlns:a16="http://schemas.microsoft.com/office/drawing/2014/main" id="{21C86037-A5D1-B3CA-E3C1-B321E94B5122}"/>
              </a:ext>
            </a:extLst>
          </p:cNvPr>
          <p:cNvSpPr txBox="1"/>
          <p:nvPr/>
        </p:nvSpPr>
        <p:spPr>
          <a:xfrm>
            <a:off x="645290" y="6396335"/>
            <a:ext cx="3385735" cy="461665"/>
          </a:xfrm>
          <a:prstGeom prst="rect">
            <a:avLst/>
          </a:prstGeom>
          <a:noFill/>
        </p:spPr>
        <p:txBody>
          <a:bodyPr wrap="square">
            <a:spAutoFit/>
          </a:bodyPr>
          <a:lstStyle/>
          <a:p>
            <a:r>
              <a:rPr lang="en-US" sz="1200" b="0" i="1" noProof="0" dirty="0">
                <a:solidFill>
                  <a:srgbClr val="222222"/>
                </a:solidFill>
                <a:effectLst/>
                <a:latin typeface="Arial" panose="020B0604020202020204" pitchFamily="34" charset="0"/>
              </a:rPr>
              <a:t>Cruz Rodriguez, Jesus Armando, et al. </a:t>
            </a:r>
            <a:r>
              <a:rPr lang="en-US" sz="1200" i="1" noProof="0" dirty="0">
                <a:solidFill>
                  <a:srgbClr val="222222"/>
                </a:solidFill>
                <a:latin typeface="Arial" panose="020B0604020202020204" pitchFamily="34" charset="0"/>
              </a:rPr>
              <a:t>SAE</a:t>
            </a:r>
            <a:r>
              <a:rPr lang="en-US" sz="1200" b="0" i="1" noProof="0" dirty="0">
                <a:solidFill>
                  <a:srgbClr val="222222"/>
                </a:solidFill>
                <a:effectLst/>
                <a:latin typeface="Arial" panose="020B0604020202020204" pitchFamily="34" charset="0"/>
              </a:rPr>
              <a:t> 2025-24-0149. 2025.</a:t>
            </a:r>
            <a:endParaRPr lang="en-US" sz="1200" i="1" noProof="0" dirty="0"/>
          </a:p>
        </p:txBody>
      </p:sp>
      <p:sp>
        <p:nvSpPr>
          <p:cNvPr id="24" name="Rectangle 23">
            <a:extLst>
              <a:ext uri="{FF2B5EF4-FFF2-40B4-BE49-F238E27FC236}">
                <a16:creationId xmlns:a16="http://schemas.microsoft.com/office/drawing/2014/main" id="{7353F8A4-96B6-A403-3586-51DDF75652D7}"/>
              </a:ext>
            </a:extLst>
          </p:cNvPr>
          <p:cNvSpPr/>
          <p:nvPr/>
        </p:nvSpPr>
        <p:spPr>
          <a:xfrm>
            <a:off x="7743997" y="2101583"/>
            <a:ext cx="485494" cy="231866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èche : bas 24">
            <a:extLst>
              <a:ext uri="{FF2B5EF4-FFF2-40B4-BE49-F238E27FC236}">
                <a16:creationId xmlns:a16="http://schemas.microsoft.com/office/drawing/2014/main" id="{D959F33E-BD56-7A56-163C-0A8AAD7AD77B}"/>
              </a:ext>
            </a:extLst>
          </p:cNvPr>
          <p:cNvSpPr/>
          <p:nvPr/>
        </p:nvSpPr>
        <p:spPr>
          <a:xfrm>
            <a:off x="7931933" y="4373955"/>
            <a:ext cx="189759" cy="110116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ZoneTexte 25">
            <a:extLst>
              <a:ext uri="{FF2B5EF4-FFF2-40B4-BE49-F238E27FC236}">
                <a16:creationId xmlns:a16="http://schemas.microsoft.com/office/drawing/2014/main" id="{6E46C226-DE67-BAB8-52A0-83D6A67838BC}"/>
              </a:ext>
            </a:extLst>
          </p:cNvPr>
          <p:cNvSpPr txBox="1"/>
          <p:nvPr/>
        </p:nvSpPr>
        <p:spPr>
          <a:xfrm>
            <a:off x="7278405" y="5436793"/>
            <a:ext cx="1382671" cy="738664"/>
          </a:xfrm>
          <a:prstGeom prst="rect">
            <a:avLst/>
          </a:prstGeom>
          <a:noFill/>
        </p:spPr>
        <p:txBody>
          <a:bodyPr wrap="square" rtlCol="0">
            <a:spAutoFit/>
          </a:bodyPr>
          <a:lstStyle/>
          <a:p>
            <a:r>
              <a:rPr lang="en-US" sz="1400" dirty="0"/>
              <a:t>NMC first deration (no masse loss)</a:t>
            </a:r>
          </a:p>
        </p:txBody>
      </p:sp>
      <p:sp>
        <p:nvSpPr>
          <p:cNvPr id="27" name="Rectangle 26">
            <a:extLst>
              <a:ext uri="{FF2B5EF4-FFF2-40B4-BE49-F238E27FC236}">
                <a16:creationId xmlns:a16="http://schemas.microsoft.com/office/drawing/2014/main" id="{6315D74E-67FD-83FC-FB56-7D3851E0D765}"/>
              </a:ext>
            </a:extLst>
          </p:cNvPr>
          <p:cNvSpPr/>
          <p:nvPr/>
        </p:nvSpPr>
        <p:spPr>
          <a:xfrm>
            <a:off x="8229491" y="2101582"/>
            <a:ext cx="285210" cy="231866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èche : bas 27">
            <a:extLst>
              <a:ext uri="{FF2B5EF4-FFF2-40B4-BE49-F238E27FC236}">
                <a16:creationId xmlns:a16="http://schemas.microsoft.com/office/drawing/2014/main" id="{59B3EB7F-2EB6-1C4D-7FE2-E0E514EFFECC}"/>
              </a:ext>
            </a:extLst>
          </p:cNvPr>
          <p:cNvSpPr/>
          <p:nvPr/>
        </p:nvSpPr>
        <p:spPr>
          <a:xfrm>
            <a:off x="8263209" y="4382537"/>
            <a:ext cx="189759" cy="38424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ZoneTexte 28">
            <a:extLst>
              <a:ext uri="{FF2B5EF4-FFF2-40B4-BE49-F238E27FC236}">
                <a16:creationId xmlns:a16="http://schemas.microsoft.com/office/drawing/2014/main" id="{AC3D7CDA-4F02-A954-5935-8AADBBEDEBBE}"/>
              </a:ext>
            </a:extLst>
          </p:cNvPr>
          <p:cNvSpPr txBox="1"/>
          <p:nvPr/>
        </p:nvSpPr>
        <p:spPr>
          <a:xfrm>
            <a:off x="8229491" y="4913459"/>
            <a:ext cx="1835933" cy="523220"/>
          </a:xfrm>
          <a:prstGeom prst="rect">
            <a:avLst/>
          </a:prstGeom>
          <a:noFill/>
        </p:spPr>
        <p:txBody>
          <a:bodyPr wrap="square" rtlCol="0">
            <a:spAutoFit/>
          </a:bodyPr>
          <a:lstStyle/>
          <a:p>
            <a:r>
              <a:rPr lang="en-US" sz="1400" dirty="0"/>
              <a:t>Further dissociation O2 production</a:t>
            </a:r>
          </a:p>
        </p:txBody>
      </p:sp>
    </p:spTree>
    <p:extLst>
      <p:ext uri="{BB962C8B-B14F-4D97-AF65-F5344CB8AC3E}">
        <p14:creationId xmlns:p14="http://schemas.microsoft.com/office/powerpoint/2010/main" val="2369324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0C9983-7722-A48D-08C2-15685BD75E20}"/>
              </a:ext>
            </a:extLst>
          </p:cNvPr>
          <p:cNvSpPr>
            <a:spLocks noGrp="1"/>
          </p:cNvSpPr>
          <p:nvPr>
            <p:ph type="title"/>
          </p:nvPr>
        </p:nvSpPr>
        <p:spPr/>
        <p:txBody>
          <a:bodyPr/>
          <a:lstStyle/>
          <a:p>
            <a:r>
              <a:rPr lang="en-US" noProof="0" dirty="0"/>
              <a:t>Reactivity rate from DSC</a:t>
            </a:r>
          </a:p>
        </p:txBody>
      </p:sp>
      <p:sp>
        <p:nvSpPr>
          <p:cNvPr id="3" name="Espace réservé du contenu 2">
            <a:extLst>
              <a:ext uri="{FF2B5EF4-FFF2-40B4-BE49-F238E27FC236}">
                <a16:creationId xmlns:a16="http://schemas.microsoft.com/office/drawing/2014/main" id="{169BF80A-CB8C-0457-EF8E-8D551392E5E9}"/>
              </a:ext>
            </a:extLst>
          </p:cNvPr>
          <p:cNvSpPr>
            <a:spLocks noGrp="1"/>
          </p:cNvSpPr>
          <p:nvPr>
            <p:ph idx="1"/>
          </p:nvPr>
        </p:nvSpPr>
        <p:spPr>
          <a:xfrm>
            <a:off x="6566727" y="974490"/>
            <a:ext cx="5187815" cy="3169247"/>
          </a:xfrm>
        </p:spPr>
        <p:txBody>
          <a:bodyPr>
            <a:normAutofit/>
          </a:bodyPr>
          <a:lstStyle/>
          <a:p>
            <a:r>
              <a:rPr lang="en-US" sz="2000" dirty="0"/>
              <a:t>Anode + Cathode heat release does not simply add when tested together</a:t>
            </a:r>
          </a:p>
          <a:p>
            <a:endParaRPr lang="en-US" sz="2000" dirty="0"/>
          </a:p>
          <a:p>
            <a:r>
              <a:rPr lang="en-US" sz="2000" dirty="0"/>
              <a:t>Other materials in the battery might also affect the reactions (Cu in tabs..)</a:t>
            </a:r>
          </a:p>
          <a:p>
            <a:endParaRPr lang="en-US" sz="2000" dirty="0"/>
          </a:p>
          <a:p>
            <a:r>
              <a:rPr lang="en-US" sz="2000" dirty="0"/>
              <a:t>Kim model bases on the fitting of the different reactions would for sure have some conceptual limitations </a:t>
            </a:r>
          </a:p>
        </p:txBody>
      </p:sp>
      <p:sp>
        <p:nvSpPr>
          <p:cNvPr id="7" name="Espace réservé du contenu 5">
            <a:extLst>
              <a:ext uri="{FF2B5EF4-FFF2-40B4-BE49-F238E27FC236}">
                <a16:creationId xmlns:a16="http://schemas.microsoft.com/office/drawing/2014/main" id="{90818BD5-D653-26C5-AC82-1B24498B4104}"/>
              </a:ext>
            </a:extLst>
          </p:cNvPr>
          <p:cNvSpPr txBox="1">
            <a:spLocks/>
          </p:cNvSpPr>
          <p:nvPr/>
        </p:nvSpPr>
        <p:spPr>
          <a:xfrm>
            <a:off x="806727" y="485483"/>
            <a:ext cx="10515600" cy="4890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000" b="1" noProof="0" dirty="0"/>
          </a:p>
          <a:p>
            <a:endParaRPr lang="en-US" noProof="0" dirty="0"/>
          </a:p>
          <a:p>
            <a:pPr lvl="1"/>
            <a:endParaRPr lang="en-US" b="1" noProof="0" dirty="0"/>
          </a:p>
          <a:p>
            <a:pPr lvl="2"/>
            <a:endParaRPr lang="en-US" b="1" noProof="0" dirty="0">
              <a:solidFill>
                <a:schemeClr val="accent2"/>
              </a:solidFill>
            </a:endParaRPr>
          </a:p>
        </p:txBody>
      </p:sp>
      <p:pic>
        <p:nvPicPr>
          <p:cNvPr id="14" name="Image 13" descr="Une image contenant texte, diagramme, ligne, Tracé&#10;&#10;Le contenu généré par l’IA peut être incorrect.">
            <a:extLst>
              <a:ext uri="{FF2B5EF4-FFF2-40B4-BE49-F238E27FC236}">
                <a16:creationId xmlns:a16="http://schemas.microsoft.com/office/drawing/2014/main" id="{7BD9EFCB-AAFB-82CA-8BA8-54004B059E80}"/>
              </a:ext>
            </a:extLst>
          </p:cNvPr>
          <p:cNvPicPr>
            <a:picLocks noChangeAspect="1"/>
          </p:cNvPicPr>
          <p:nvPr/>
        </p:nvPicPr>
        <p:blipFill>
          <a:blip r:embed="rId2"/>
          <a:stretch>
            <a:fillRect/>
          </a:stretch>
        </p:blipFill>
        <p:spPr>
          <a:xfrm>
            <a:off x="554932" y="688576"/>
            <a:ext cx="5383112" cy="3096301"/>
          </a:xfrm>
          <a:prstGeom prst="rect">
            <a:avLst/>
          </a:prstGeom>
        </p:spPr>
      </p:pic>
      <p:pic>
        <p:nvPicPr>
          <p:cNvPr id="4" name="Image 3">
            <a:extLst>
              <a:ext uri="{FF2B5EF4-FFF2-40B4-BE49-F238E27FC236}">
                <a16:creationId xmlns:a16="http://schemas.microsoft.com/office/drawing/2014/main" id="{0F40F366-1DC6-0C64-4F5B-578C9C1CF3A8}"/>
              </a:ext>
            </a:extLst>
          </p:cNvPr>
          <p:cNvPicPr>
            <a:picLocks noChangeAspect="1"/>
          </p:cNvPicPr>
          <p:nvPr/>
        </p:nvPicPr>
        <p:blipFill>
          <a:blip r:embed="rId3"/>
          <a:stretch>
            <a:fillRect/>
          </a:stretch>
        </p:blipFill>
        <p:spPr>
          <a:xfrm>
            <a:off x="3168082" y="4150423"/>
            <a:ext cx="3672927" cy="2736818"/>
          </a:xfrm>
          <a:prstGeom prst="rect">
            <a:avLst/>
          </a:prstGeom>
        </p:spPr>
      </p:pic>
      <p:pic>
        <p:nvPicPr>
          <p:cNvPr id="5" name="Image 4">
            <a:extLst>
              <a:ext uri="{FF2B5EF4-FFF2-40B4-BE49-F238E27FC236}">
                <a16:creationId xmlns:a16="http://schemas.microsoft.com/office/drawing/2014/main" id="{DBFA2CBB-5913-2F61-32BA-7466491D7C23}"/>
              </a:ext>
            </a:extLst>
          </p:cNvPr>
          <p:cNvPicPr>
            <a:picLocks noChangeAspect="1"/>
          </p:cNvPicPr>
          <p:nvPr/>
        </p:nvPicPr>
        <p:blipFill>
          <a:blip r:embed="rId4"/>
          <a:stretch>
            <a:fillRect/>
          </a:stretch>
        </p:blipFill>
        <p:spPr>
          <a:xfrm>
            <a:off x="7649400" y="4150423"/>
            <a:ext cx="3672927" cy="2775974"/>
          </a:xfrm>
          <a:prstGeom prst="rect">
            <a:avLst/>
          </a:prstGeom>
        </p:spPr>
      </p:pic>
      <p:sp>
        <p:nvSpPr>
          <p:cNvPr id="6" name="ZoneTexte 5">
            <a:extLst>
              <a:ext uri="{FF2B5EF4-FFF2-40B4-BE49-F238E27FC236}">
                <a16:creationId xmlns:a16="http://schemas.microsoft.com/office/drawing/2014/main" id="{0860C491-C0A0-E71C-37D5-48648597DE63}"/>
              </a:ext>
            </a:extLst>
          </p:cNvPr>
          <p:cNvSpPr txBox="1"/>
          <p:nvPr/>
        </p:nvSpPr>
        <p:spPr>
          <a:xfrm>
            <a:off x="4610912" y="3839520"/>
            <a:ext cx="1180131" cy="369332"/>
          </a:xfrm>
          <a:prstGeom prst="rect">
            <a:avLst/>
          </a:prstGeom>
          <a:noFill/>
        </p:spPr>
        <p:txBody>
          <a:bodyPr wrap="none" rtlCol="0">
            <a:spAutoFit/>
          </a:bodyPr>
          <a:lstStyle/>
          <a:p>
            <a:r>
              <a:rPr lang="en-US" dirty="0"/>
              <a:t>1,5 C°/min</a:t>
            </a:r>
          </a:p>
        </p:txBody>
      </p:sp>
      <p:sp>
        <p:nvSpPr>
          <p:cNvPr id="8" name="ZoneTexte 7">
            <a:extLst>
              <a:ext uri="{FF2B5EF4-FFF2-40B4-BE49-F238E27FC236}">
                <a16:creationId xmlns:a16="http://schemas.microsoft.com/office/drawing/2014/main" id="{B40C081F-5920-C1F9-C5D7-483BA098D63B}"/>
              </a:ext>
            </a:extLst>
          </p:cNvPr>
          <p:cNvSpPr txBox="1"/>
          <p:nvPr/>
        </p:nvSpPr>
        <p:spPr>
          <a:xfrm>
            <a:off x="9109957" y="3839520"/>
            <a:ext cx="1180131" cy="369332"/>
          </a:xfrm>
          <a:prstGeom prst="rect">
            <a:avLst/>
          </a:prstGeom>
          <a:noFill/>
        </p:spPr>
        <p:txBody>
          <a:bodyPr wrap="none" rtlCol="0">
            <a:spAutoFit/>
          </a:bodyPr>
          <a:lstStyle/>
          <a:p>
            <a:r>
              <a:rPr lang="en-US" dirty="0"/>
              <a:t>0,5 C°/min</a:t>
            </a:r>
          </a:p>
        </p:txBody>
      </p:sp>
      <p:cxnSp>
        <p:nvCxnSpPr>
          <p:cNvPr id="10" name="Connecteur droit avec flèche 9">
            <a:extLst>
              <a:ext uri="{FF2B5EF4-FFF2-40B4-BE49-F238E27FC236}">
                <a16:creationId xmlns:a16="http://schemas.microsoft.com/office/drawing/2014/main" id="{72CAD0DF-DB12-8711-DAF2-0E85A46734AA}"/>
              </a:ext>
            </a:extLst>
          </p:cNvPr>
          <p:cNvCxnSpPr/>
          <p:nvPr/>
        </p:nvCxnSpPr>
        <p:spPr>
          <a:xfrm flipV="1">
            <a:off x="3946967" y="2511706"/>
            <a:ext cx="717143" cy="358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BA5AAC03-E5C1-7B73-95F8-A67B7D1E5CEC}"/>
              </a:ext>
            </a:extLst>
          </p:cNvPr>
          <p:cNvSpPr txBox="1"/>
          <p:nvPr/>
        </p:nvSpPr>
        <p:spPr>
          <a:xfrm>
            <a:off x="5011838" y="2222339"/>
            <a:ext cx="798617" cy="369332"/>
          </a:xfrm>
          <a:prstGeom prst="rect">
            <a:avLst/>
          </a:prstGeom>
          <a:noFill/>
        </p:spPr>
        <p:txBody>
          <a:bodyPr wrap="none" rtlCol="0">
            <a:spAutoFit/>
          </a:bodyPr>
          <a:lstStyle/>
          <a:p>
            <a:r>
              <a:rPr lang="en-US" dirty="0"/>
              <a:t>Anode</a:t>
            </a:r>
          </a:p>
        </p:txBody>
      </p:sp>
      <p:sp>
        <p:nvSpPr>
          <p:cNvPr id="12" name="ZoneTexte 11">
            <a:extLst>
              <a:ext uri="{FF2B5EF4-FFF2-40B4-BE49-F238E27FC236}">
                <a16:creationId xmlns:a16="http://schemas.microsoft.com/office/drawing/2014/main" id="{BBB56863-1FA1-C00D-14FB-C1A4E205E8EF}"/>
              </a:ext>
            </a:extLst>
          </p:cNvPr>
          <p:cNvSpPr txBox="1"/>
          <p:nvPr/>
        </p:nvSpPr>
        <p:spPr>
          <a:xfrm>
            <a:off x="3865493" y="1800398"/>
            <a:ext cx="974434" cy="369332"/>
          </a:xfrm>
          <a:prstGeom prst="rect">
            <a:avLst/>
          </a:prstGeom>
          <a:noFill/>
        </p:spPr>
        <p:txBody>
          <a:bodyPr wrap="none" rtlCol="0">
            <a:spAutoFit/>
          </a:bodyPr>
          <a:lstStyle/>
          <a:p>
            <a:r>
              <a:rPr lang="en-US" dirty="0"/>
              <a:t>Cathode</a:t>
            </a:r>
          </a:p>
        </p:txBody>
      </p:sp>
      <p:cxnSp>
        <p:nvCxnSpPr>
          <p:cNvPr id="13" name="Connecteur droit avec flèche 12">
            <a:extLst>
              <a:ext uri="{FF2B5EF4-FFF2-40B4-BE49-F238E27FC236}">
                <a16:creationId xmlns:a16="http://schemas.microsoft.com/office/drawing/2014/main" id="{B11E6A94-126F-FCD8-5E7D-3FD2EEDD5ACB}"/>
              </a:ext>
            </a:extLst>
          </p:cNvPr>
          <p:cNvCxnSpPr>
            <a:cxnSpLocks/>
          </p:cNvCxnSpPr>
          <p:nvPr/>
        </p:nvCxnSpPr>
        <p:spPr>
          <a:xfrm flipV="1">
            <a:off x="3055960" y="2134276"/>
            <a:ext cx="891007" cy="72467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Connecteur droit avec flèche 15">
            <a:extLst>
              <a:ext uri="{FF2B5EF4-FFF2-40B4-BE49-F238E27FC236}">
                <a16:creationId xmlns:a16="http://schemas.microsoft.com/office/drawing/2014/main" id="{47DF8EF9-FD2F-E14E-4FAC-3B88D333CAE7}"/>
              </a:ext>
            </a:extLst>
          </p:cNvPr>
          <p:cNvCxnSpPr>
            <a:cxnSpLocks/>
          </p:cNvCxnSpPr>
          <p:nvPr/>
        </p:nvCxnSpPr>
        <p:spPr>
          <a:xfrm flipV="1">
            <a:off x="3183037" y="1670394"/>
            <a:ext cx="682456" cy="370744"/>
          </a:xfrm>
          <a:prstGeom prst="straightConnector1">
            <a:avLst/>
          </a:prstGeom>
          <a:ln>
            <a:solidFill>
              <a:schemeClr val="accent6"/>
            </a:solidFill>
            <a:tailEnd type="triangle"/>
          </a:ln>
        </p:spPr>
        <p:style>
          <a:lnRef idx="1">
            <a:schemeClr val="accent2"/>
          </a:lnRef>
          <a:fillRef idx="0">
            <a:schemeClr val="accent2"/>
          </a:fillRef>
          <a:effectRef idx="0">
            <a:schemeClr val="accent2"/>
          </a:effectRef>
          <a:fontRef idx="minor">
            <a:schemeClr val="tx1"/>
          </a:fontRef>
        </p:style>
      </p:cxnSp>
      <p:sp>
        <p:nvSpPr>
          <p:cNvPr id="18" name="ZoneTexte 17">
            <a:extLst>
              <a:ext uri="{FF2B5EF4-FFF2-40B4-BE49-F238E27FC236}">
                <a16:creationId xmlns:a16="http://schemas.microsoft.com/office/drawing/2014/main" id="{765BA57D-F31A-A250-665F-2F142FFE01AD}"/>
              </a:ext>
            </a:extLst>
          </p:cNvPr>
          <p:cNvSpPr txBox="1"/>
          <p:nvPr/>
        </p:nvSpPr>
        <p:spPr>
          <a:xfrm>
            <a:off x="3909753" y="1465513"/>
            <a:ext cx="1809598" cy="369332"/>
          </a:xfrm>
          <a:prstGeom prst="rect">
            <a:avLst/>
          </a:prstGeom>
          <a:noFill/>
        </p:spPr>
        <p:txBody>
          <a:bodyPr wrap="none" rtlCol="0">
            <a:spAutoFit/>
          </a:bodyPr>
          <a:lstStyle/>
          <a:p>
            <a:r>
              <a:rPr lang="en-US" dirty="0"/>
              <a:t>Anode + Cathode</a:t>
            </a:r>
          </a:p>
        </p:txBody>
      </p:sp>
      <p:sp>
        <p:nvSpPr>
          <p:cNvPr id="19" name="ZoneTexte 18">
            <a:extLst>
              <a:ext uri="{FF2B5EF4-FFF2-40B4-BE49-F238E27FC236}">
                <a16:creationId xmlns:a16="http://schemas.microsoft.com/office/drawing/2014/main" id="{720103EC-8547-EF91-AE91-2CA197ECFA4F}"/>
              </a:ext>
            </a:extLst>
          </p:cNvPr>
          <p:cNvSpPr txBox="1"/>
          <p:nvPr/>
        </p:nvSpPr>
        <p:spPr>
          <a:xfrm>
            <a:off x="393539" y="4143736"/>
            <a:ext cx="2789498" cy="1200329"/>
          </a:xfrm>
          <a:prstGeom prst="rect">
            <a:avLst/>
          </a:prstGeom>
          <a:noFill/>
        </p:spPr>
        <p:txBody>
          <a:bodyPr wrap="square" rtlCol="0">
            <a:spAutoFit/>
          </a:bodyPr>
          <a:lstStyle/>
          <a:p>
            <a:r>
              <a:rPr lang="en-US" dirty="0"/>
              <a:t>J. </a:t>
            </a:r>
            <a:r>
              <a:rPr lang="en-US" dirty="0" err="1"/>
              <a:t>Ravix</a:t>
            </a:r>
            <a:r>
              <a:rPr lang="en-US" dirty="0"/>
              <a:t> contribution</a:t>
            </a:r>
          </a:p>
          <a:p>
            <a:r>
              <a:rPr lang="en-US" dirty="0"/>
              <a:t>Kim model applied by fitting perfectly anode / Cathode alone </a:t>
            </a:r>
          </a:p>
        </p:txBody>
      </p:sp>
    </p:spTree>
    <p:extLst>
      <p:ext uri="{BB962C8B-B14F-4D97-AF65-F5344CB8AC3E}">
        <p14:creationId xmlns:p14="http://schemas.microsoft.com/office/powerpoint/2010/main" val="2921800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8BA61F-1842-C2B1-9B36-8C486985AB53}"/>
              </a:ext>
            </a:extLst>
          </p:cNvPr>
          <p:cNvSpPr>
            <a:spLocks noGrp="1"/>
          </p:cNvSpPr>
          <p:nvPr>
            <p:ph type="title"/>
          </p:nvPr>
        </p:nvSpPr>
        <p:spPr/>
        <p:txBody>
          <a:bodyPr/>
          <a:lstStyle/>
          <a:p>
            <a:r>
              <a:rPr lang="en-US" noProof="0" dirty="0"/>
              <a:t>BC Internal pressure measurement</a:t>
            </a:r>
          </a:p>
        </p:txBody>
      </p:sp>
      <p:sp>
        <p:nvSpPr>
          <p:cNvPr id="3" name="Espace réservé du contenu 2">
            <a:extLst>
              <a:ext uri="{FF2B5EF4-FFF2-40B4-BE49-F238E27FC236}">
                <a16:creationId xmlns:a16="http://schemas.microsoft.com/office/drawing/2014/main" id="{67A73C88-5B81-6AD5-592F-39A564318F4B}"/>
              </a:ext>
            </a:extLst>
          </p:cNvPr>
          <p:cNvSpPr>
            <a:spLocks noGrp="1"/>
          </p:cNvSpPr>
          <p:nvPr>
            <p:ph idx="1"/>
          </p:nvPr>
        </p:nvSpPr>
        <p:spPr>
          <a:xfrm>
            <a:off x="412670" y="1088787"/>
            <a:ext cx="7153715" cy="4351338"/>
          </a:xfrm>
        </p:spPr>
        <p:txBody>
          <a:bodyPr/>
          <a:lstStyle/>
          <a:p>
            <a:r>
              <a:rPr lang="en-US" noProof="0" dirty="0"/>
              <a:t>Garcia et al</a:t>
            </a:r>
          </a:p>
          <a:p>
            <a:pPr lvl="1"/>
            <a:r>
              <a:rPr lang="en-US" noProof="0" dirty="0">
                <a:hlinkClick r:id="rId2"/>
              </a:rPr>
              <a:t>https://www.sciencedirect.com/science/article/pii/S2352152X2403874X</a:t>
            </a:r>
            <a:endParaRPr lang="en-US" noProof="0" dirty="0"/>
          </a:p>
          <a:p>
            <a:pPr lvl="1"/>
            <a:r>
              <a:rPr lang="en-US" noProof="0" dirty="0"/>
              <a:t>Test realized on a different NMC 811 BC</a:t>
            </a:r>
          </a:p>
          <a:p>
            <a:r>
              <a:rPr lang="en-US" noProof="0" dirty="0"/>
              <a:t>BC internal pressure can provide an important insight to evaluate reactivity</a:t>
            </a:r>
          </a:p>
          <a:p>
            <a:pPr lvl="1"/>
            <a:r>
              <a:rPr lang="en-US" noProof="0" dirty="0"/>
              <a:t>The exponential behavior of pressure evolution before vent opens might explain a lower sensitivity of Tvent to testing protocol </a:t>
            </a:r>
          </a:p>
          <a:p>
            <a:r>
              <a:rPr lang="en-US" dirty="0"/>
              <a:t>More in general BC internal pressure measurement provide an important marker of cell reactivity and such measurements would be important for the reference battery</a:t>
            </a:r>
          </a:p>
        </p:txBody>
      </p:sp>
      <p:pic>
        <p:nvPicPr>
          <p:cNvPr id="5" name="Image 4">
            <a:extLst>
              <a:ext uri="{FF2B5EF4-FFF2-40B4-BE49-F238E27FC236}">
                <a16:creationId xmlns:a16="http://schemas.microsoft.com/office/drawing/2014/main" id="{B5D0D100-C2F9-99BA-E5DB-03359E0CE8DB}"/>
              </a:ext>
            </a:extLst>
          </p:cNvPr>
          <p:cNvPicPr>
            <a:picLocks noChangeAspect="1"/>
          </p:cNvPicPr>
          <p:nvPr/>
        </p:nvPicPr>
        <p:blipFill>
          <a:blip r:embed="rId3"/>
          <a:stretch>
            <a:fillRect/>
          </a:stretch>
        </p:blipFill>
        <p:spPr>
          <a:xfrm>
            <a:off x="7414372" y="696608"/>
            <a:ext cx="4364958" cy="3038354"/>
          </a:xfrm>
          <a:prstGeom prst="rect">
            <a:avLst/>
          </a:prstGeom>
        </p:spPr>
      </p:pic>
      <p:sp>
        <p:nvSpPr>
          <p:cNvPr id="6" name="ZoneTexte 5">
            <a:extLst>
              <a:ext uri="{FF2B5EF4-FFF2-40B4-BE49-F238E27FC236}">
                <a16:creationId xmlns:a16="http://schemas.microsoft.com/office/drawing/2014/main" id="{B43891F7-1F0B-1F24-E88F-EE1A9EB144CB}"/>
              </a:ext>
            </a:extLst>
          </p:cNvPr>
          <p:cNvSpPr txBox="1"/>
          <p:nvPr/>
        </p:nvSpPr>
        <p:spPr>
          <a:xfrm>
            <a:off x="8991112" y="156259"/>
            <a:ext cx="1696298" cy="369332"/>
          </a:xfrm>
          <a:prstGeom prst="rect">
            <a:avLst/>
          </a:prstGeom>
          <a:noFill/>
        </p:spPr>
        <p:txBody>
          <a:bodyPr wrap="none" rtlCol="0">
            <a:spAutoFit/>
          </a:bodyPr>
          <a:lstStyle/>
          <a:p>
            <a:r>
              <a:rPr lang="en-US" noProof="0" dirty="0"/>
              <a:t>21700 NMC 811</a:t>
            </a:r>
          </a:p>
        </p:txBody>
      </p:sp>
    </p:spTree>
    <p:extLst>
      <p:ext uri="{BB962C8B-B14F-4D97-AF65-F5344CB8AC3E}">
        <p14:creationId xmlns:p14="http://schemas.microsoft.com/office/powerpoint/2010/main" val="406903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B4470-D21F-4E21-12C7-2FBF9EABC77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F0FF501-6650-47B8-15E9-248FABEA1CCD}"/>
              </a:ext>
            </a:extLst>
          </p:cNvPr>
          <p:cNvSpPr/>
          <p:nvPr/>
        </p:nvSpPr>
        <p:spPr>
          <a:xfrm>
            <a:off x="1145894" y="3244632"/>
            <a:ext cx="5532698" cy="1689118"/>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5303AE8-D14A-AEBA-0FEB-2BFF161188CA}"/>
              </a:ext>
            </a:extLst>
          </p:cNvPr>
          <p:cNvSpPr>
            <a:spLocks noGrp="1"/>
          </p:cNvSpPr>
          <p:nvPr>
            <p:ph type="title"/>
          </p:nvPr>
        </p:nvSpPr>
        <p:spPr/>
        <p:txBody>
          <a:bodyPr/>
          <a:lstStyle/>
          <a:p>
            <a:r>
              <a:rPr lang="en-US" dirty="0"/>
              <a:t>What’s new since ECN9?</a:t>
            </a:r>
          </a:p>
        </p:txBody>
      </p:sp>
      <p:sp>
        <p:nvSpPr>
          <p:cNvPr id="3" name="Espace réservé du contenu 2">
            <a:extLst>
              <a:ext uri="{FF2B5EF4-FFF2-40B4-BE49-F238E27FC236}">
                <a16:creationId xmlns:a16="http://schemas.microsoft.com/office/drawing/2014/main" id="{728EA02D-16CD-A09A-F93F-5FAE359D34EF}"/>
              </a:ext>
            </a:extLst>
          </p:cNvPr>
          <p:cNvSpPr>
            <a:spLocks noGrp="1"/>
          </p:cNvSpPr>
          <p:nvPr>
            <p:ph idx="1"/>
          </p:nvPr>
        </p:nvSpPr>
        <p:spPr>
          <a:xfrm>
            <a:off x="838200" y="1064871"/>
            <a:ext cx="6384403" cy="5112092"/>
          </a:xfrm>
        </p:spPr>
        <p:txBody>
          <a:bodyPr>
            <a:normAutofit fontScale="85000" lnSpcReduction="20000"/>
          </a:bodyPr>
          <a:lstStyle/>
          <a:p>
            <a:pPr lvl="1"/>
            <a:r>
              <a:rPr lang="en-US" sz="2600" dirty="0"/>
              <a:t>Detailed description of a “living” LGM50 LT</a:t>
            </a:r>
          </a:p>
          <a:p>
            <a:pPr lvl="2"/>
            <a:r>
              <a:rPr lang="en-US" sz="2400" dirty="0"/>
              <a:t>Detailed CT Xray scan from Argonne</a:t>
            </a:r>
          </a:p>
          <a:p>
            <a:pPr lvl="2"/>
            <a:r>
              <a:rPr lang="en-US" sz="2400" dirty="0"/>
              <a:t>Jelly roll geometrical measurement</a:t>
            </a:r>
          </a:p>
          <a:p>
            <a:pPr lvl="2"/>
            <a:r>
              <a:rPr lang="en-US" sz="2400" dirty="0"/>
              <a:t>Electrochemical characterization (EIS)</a:t>
            </a:r>
            <a:endParaRPr lang="en-US" sz="2600" dirty="0"/>
          </a:p>
          <a:p>
            <a:pPr lvl="1"/>
            <a:r>
              <a:rPr lang="en-US" sz="2600" dirty="0"/>
              <a:t>Components reactivity characterization</a:t>
            </a:r>
          </a:p>
          <a:p>
            <a:pPr lvl="2"/>
            <a:r>
              <a:rPr lang="en-US" sz="2200" dirty="0"/>
              <a:t>DSC / TGA / DTA approach</a:t>
            </a:r>
          </a:p>
          <a:p>
            <a:pPr lvl="2"/>
            <a:r>
              <a:rPr lang="en-US" sz="2200" dirty="0"/>
              <a:t>Detailed temperature mapping</a:t>
            </a:r>
          </a:p>
          <a:p>
            <a:pPr lvl="2"/>
            <a:r>
              <a:rPr lang="en-US" sz="2200" dirty="0"/>
              <a:t>Internal BC pressure</a:t>
            </a:r>
          </a:p>
          <a:p>
            <a:pPr lvl="1"/>
            <a:r>
              <a:rPr lang="en-US" sz="2600" dirty="0"/>
              <a:t>Safety vent characterization</a:t>
            </a:r>
          </a:p>
          <a:p>
            <a:pPr lvl="2"/>
            <a:r>
              <a:rPr lang="en-US" sz="2200" dirty="0"/>
              <a:t>Burst pressure</a:t>
            </a:r>
          </a:p>
          <a:p>
            <a:pPr lvl="2"/>
            <a:r>
              <a:rPr lang="en-US" sz="2200" dirty="0"/>
              <a:t>Mass Loss and external pressure rise</a:t>
            </a:r>
          </a:p>
          <a:p>
            <a:pPr lvl="2"/>
            <a:r>
              <a:rPr lang="en-US" sz="2200" dirty="0"/>
              <a:t>Detailed description and insights</a:t>
            </a:r>
          </a:p>
          <a:p>
            <a:pPr lvl="2"/>
            <a:r>
              <a:rPr lang="en-US" sz="2200" dirty="0"/>
              <a:t>N2 venting VS real venting</a:t>
            </a:r>
          </a:p>
          <a:p>
            <a:pPr lvl="2"/>
            <a:r>
              <a:rPr lang="en-US" sz="2200" dirty="0"/>
              <a:t>Gas analysis</a:t>
            </a:r>
          </a:p>
          <a:p>
            <a:pPr lvl="1"/>
            <a:r>
              <a:rPr lang="en-US" sz="2600" dirty="0"/>
              <a:t>Thermal Runaway </a:t>
            </a:r>
          </a:p>
          <a:p>
            <a:pPr lvl="2"/>
            <a:r>
              <a:rPr lang="en-US" sz="2200" dirty="0"/>
              <a:t>Imaging and jet orientation</a:t>
            </a:r>
          </a:p>
          <a:p>
            <a:pPr lvl="2"/>
            <a:r>
              <a:rPr lang="en-US" sz="2200" dirty="0"/>
              <a:t>Gas analysis</a:t>
            </a:r>
          </a:p>
          <a:p>
            <a:pPr lvl="3"/>
            <a:endParaRPr lang="en-US" dirty="0"/>
          </a:p>
        </p:txBody>
      </p:sp>
      <p:sp>
        <p:nvSpPr>
          <p:cNvPr id="4" name="Flèche : double flèche verticale 3">
            <a:extLst>
              <a:ext uri="{FF2B5EF4-FFF2-40B4-BE49-F238E27FC236}">
                <a16:creationId xmlns:a16="http://schemas.microsoft.com/office/drawing/2014/main" id="{6635BFE4-E4AD-05F7-EF15-F5A8D784A686}"/>
              </a:ext>
            </a:extLst>
          </p:cNvPr>
          <p:cNvSpPr/>
          <p:nvPr/>
        </p:nvSpPr>
        <p:spPr>
          <a:xfrm>
            <a:off x="6863786" y="1064871"/>
            <a:ext cx="1469985" cy="4953964"/>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dirty="0"/>
              <a:t>CFD Progress (and contributions)</a:t>
            </a:r>
          </a:p>
          <a:p>
            <a:pPr algn="ctr"/>
            <a:r>
              <a:rPr lang="en-US" dirty="0"/>
              <a:t> in all these areas</a:t>
            </a:r>
          </a:p>
        </p:txBody>
      </p:sp>
      <p:sp>
        <p:nvSpPr>
          <p:cNvPr id="7" name="Espace réservé du contenu 2">
            <a:extLst>
              <a:ext uri="{FF2B5EF4-FFF2-40B4-BE49-F238E27FC236}">
                <a16:creationId xmlns:a16="http://schemas.microsoft.com/office/drawing/2014/main" id="{80A505FA-EF6D-79F8-198E-B76D8574C291}"/>
              </a:ext>
            </a:extLst>
          </p:cNvPr>
          <p:cNvSpPr txBox="1">
            <a:spLocks/>
          </p:cNvSpPr>
          <p:nvPr/>
        </p:nvSpPr>
        <p:spPr>
          <a:xfrm>
            <a:off x="8657382" y="1792968"/>
            <a:ext cx="3252967" cy="302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2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rgbClr val="0070C0"/>
                </a:solidFill>
                <a:latin typeface="Roboto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CFD simulations</a:t>
            </a:r>
          </a:p>
          <a:p>
            <a:r>
              <a:rPr lang="en-US" sz="2000" dirty="0"/>
              <a:t>Battery 2D thermal modeling and parametric sensitivities</a:t>
            </a:r>
          </a:p>
          <a:p>
            <a:r>
              <a:rPr lang="en-US" sz="2000" dirty="0"/>
              <a:t>Insight BC reactivity calibration approach </a:t>
            </a:r>
          </a:p>
          <a:p>
            <a:r>
              <a:rPr lang="en-US" sz="2000" dirty="0"/>
              <a:t>Gas generation modeling</a:t>
            </a:r>
          </a:p>
          <a:p>
            <a:r>
              <a:rPr lang="en-US" sz="2000" dirty="0"/>
              <a:t>Thermal Runaway Venting simulation</a:t>
            </a:r>
          </a:p>
        </p:txBody>
      </p:sp>
    </p:spTree>
    <p:extLst>
      <p:ext uri="{BB962C8B-B14F-4D97-AF65-F5344CB8AC3E}">
        <p14:creationId xmlns:p14="http://schemas.microsoft.com/office/powerpoint/2010/main" val="3275476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33E66A-2D24-D8DB-C75A-63AF748C3A7A}"/>
              </a:ext>
            </a:extLst>
          </p:cNvPr>
          <p:cNvSpPr>
            <a:spLocks noGrp="1"/>
          </p:cNvSpPr>
          <p:nvPr>
            <p:ph type="title"/>
          </p:nvPr>
        </p:nvSpPr>
        <p:spPr/>
        <p:txBody>
          <a:bodyPr/>
          <a:lstStyle/>
          <a:p>
            <a:r>
              <a:rPr lang="en-US" dirty="0"/>
              <a:t>Safety vent testing data</a:t>
            </a:r>
            <a:endParaRPr lang="en-US" noProof="0" dirty="0"/>
          </a:p>
        </p:txBody>
      </p:sp>
      <p:sp>
        <p:nvSpPr>
          <p:cNvPr id="3" name="Espace réservé du contenu 2">
            <a:extLst>
              <a:ext uri="{FF2B5EF4-FFF2-40B4-BE49-F238E27FC236}">
                <a16:creationId xmlns:a16="http://schemas.microsoft.com/office/drawing/2014/main" id="{B87BF07D-03F1-35FF-443C-9FEE6C36D4EC}"/>
              </a:ext>
            </a:extLst>
          </p:cNvPr>
          <p:cNvSpPr>
            <a:spLocks noGrp="1"/>
          </p:cNvSpPr>
          <p:nvPr>
            <p:ph idx="1"/>
          </p:nvPr>
        </p:nvSpPr>
        <p:spPr>
          <a:xfrm>
            <a:off x="838200" y="1470446"/>
            <a:ext cx="4509304" cy="4706517"/>
          </a:xfrm>
        </p:spPr>
        <p:txBody>
          <a:bodyPr/>
          <a:lstStyle/>
          <a:p>
            <a:r>
              <a:rPr lang="en-US" noProof="0" dirty="0"/>
              <a:t>After the venting test one caps was submitted to a 3D scan </a:t>
            </a:r>
          </a:p>
          <a:p>
            <a:r>
              <a:rPr lang="en-US" noProof="0" dirty="0"/>
              <a:t>The scan showed that the caps opens along the groves detected in previous scan</a:t>
            </a:r>
          </a:p>
          <a:p>
            <a:r>
              <a:rPr lang="en-US" noProof="0" dirty="0"/>
              <a:t>An STL file was </a:t>
            </a:r>
            <a:r>
              <a:rPr lang="en-US" dirty="0"/>
              <a:t>generated, and it is available for 3D simulations</a:t>
            </a:r>
            <a:endParaRPr lang="en-US" noProof="0" dirty="0"/>
          </a:p>
        </p:txBody>
      </p:sp>
      <p:pic>
        <p:nvPicPr>
          <p:cNvPr id="1026" name="Picture 2">
            <a:extLst>
              <a:ext uri="{FF2B5EF4-FFF2-40B4-BE49-F238E27FC236}">
                <a16:creationId xmlns:a16="http://schemas.microsoft.com/office/drawing/2014/main" id="{77A74A92-E5F6-EE0C-969A-094F9E79D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798" y="979979"/>
            <a:ext cx="2491577" cy="6630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96217A17-B50B-EF31-DBBD-3F141A32A13D}"/>
              </a:ext>
            </a:extLst>
          </p:cNvPr>
          <p:cNvPicPr>
            <a:picLocks noChangeAspect="1"/>
          </p:cNvPicPr>
          <p:nvPr/>
        </p:nvPicPr>
        <p:blipFill>
          <a:blip r:embed="rId3"/>
          <a:stretch>
            <a:fillRect/>
          </a:stretch>
        </p:blipFill>
        <p:spPr>
          <a:xfrm>
            <a:off x="1333736" y="4396691"/>
            <a:ext cx="2159524" cy="2263347"/>
          </a:xfrm>
          <a:prstGeom prst="rect">
            <a:avLst/>
          </a:prstGeom>
        </p:spPr>
      </p:pic>
      <p:sp>
        <p:nvSpPr>
          <p:cNvPr id="5" name="ZoneTexte 4">
            <a:extLst>
              <a:ext uri="{FF2B5EF4-FFF2-40B4-BE49-F238E27FC236}">
                <a16:creationId xmlns:a16="http://schemas.microsoft.com/office/drawing/2014/main" id="{78D0DEF5-2495-0A69-A3F4-5CE1FAE7E74A}"/>
              </a:ext>
            </a:extLst>
          </p:cNvPr>
          <p:cNvSpPr txBox="1"/>
          <p:nvPr/>
        </p:nvSpPr>
        <p:spPr>
          <a:xfrm>
            <a:off x="1765885" y="4044906"/>
            <a:ext cx="1295226" cy="369332"/>
          </a:xfrm>
          <a:prstGeom prst="rect">
            <a:avLst/>
          </a:prstGeom>
          <a:noFill/>
        </p:spPr>
        <p:txBody>
          <a:bodyPr wrap="none" rtlCol="0">
            <a:spAutoFit/>
          </a:bodyPr>
          <a:lstStyle/>
          <a:p>
            <a:r>
              <a:rPr lang="en-US" noProof="0" dirty="0"/>
              <a:t>Sandia Scan</a:t>
            </a:r>
          </a:p>
        </p:txBody>
      </p:sp>
      <p:sp>
        <p:nvSpPr>
          <p:cNvPr id="6" name="ZoneTexte 5">
            <a:extLst>
              <a:ext uri="{FF2B5EF4-FFF2-40B4-BE49-F238E27FC236}">
                <a16:creationId xmlns:a16="http://schemas.microsoft.com/office/drawing/2014/main" id="{B5A57AB1-7987-8B3F-F62F-E93CE0EBB2BA}"/>
              </a:ext>
            </a:extLst>
          </p:cNvPr>
          <p:cNvSpPr txBox="1"/>
          <p:nvPr/>
        </p:nvSpPr>
        <p:spPr>
          <a:xfrm>
            <a:off x="5512187" y="557228"/>
            <a:ext cx="2267095" cy="369332"/>
          </a:xfrm>
          <a:prstGeom prst="rect">
            <a:avLst/>
          </a:prstGeom>
          <a:noFill/>
        </p:spPr>
        <p:txBody>
          <a:bodyPr wrap="none" rtlCol="0">
            <a:spAutoFit/>
          </a:bodyPr>
          <a:lstStyle/>
          <a:p>
            <a:r>
              <a:rPr lang="en-US" noProof="0" dirty="0"/>
              <a:t>IFPEN open caps + STL</a:t>
            </a:r>
          </a:p>
        </p:txBody>
      </p:sp>
      <p:pic>
        <p:nvPicPr>
          <p:cNvPr id="7" name="Picture 2">
            <a:extLst>
              <a:ext uri="{FF2B5EF4-FFF2-40B4-BE49-F238E27FC236}">
                <a16:creationId xmlns:a16="http://schemas.microsoft.com/office/drawing/2014/main" id="{09B0D612-54B4-1FA3-D77C-DBE7835E74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4601" y="1978509"/>
            <a:ext cx="2950993" cy="219849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887D772D-0670-707A-4D1E-EDFE329995C3}"/>
              </a:ext>
            </a:extLst>
          </p:cNvPr>
          <p:cNvPicPr>
            <a:picLocks noChangeAspect="1"/>
          </p:cNvPicPr>
          <p:nvPr/>
        </p:nvPicPr>
        <p:blipFill>
          <a:blip r:embed="rId5"/>
          <a:stretch>
            <a:fillRect/>
          </a:stretch>
        </p:blipFill>
        <p:spPr>
          <a:xfrm>
            <a:off x="8892581" y="4176999"/>
            <a:ext cx="3400425" cy="2307751"/>
          </a:xfrm>
          <a:prstGeom prst="rect">
            <a:avLst/>
          </a:prstGeom>
        </p:spPr>
      </p:pic>
      <p:pic>
        <p:nvPicPr>
          <p:cNvPr id="10" name="Image 9">
            <a:extLst>
              <a:ext uri="{FF2B5EF4-FFF2-40B4-BE49-F238E27FC236}">
                <a16:creationId xmlns:a16="http://schemas.microsoft.com/office/drawing/2014/main" id="{67A974B7-514E-EF6F-04A9-BADA11DEB1F7}"/>
              </a:ext>
            </a:extLst>
          </p:cNvPr>
          <p:cNvPicPr>
            <a:picLocks noChangeAspect="1"/>
          </p:cNvPicPr>
          <p:nvPr/>
        </p:nvPicPr>
        <p:blipFill>
          <a:blip r:embed="rId6" cstate="print">
            <a:extLst>
              <a:ext uri="{28A0092B-C50C-407E-A947-70E740481C1C}">
                <a14:useLocalDpi xmlns:a14="http://schemas.microsoft.com/office/drawing/2010/main" val="0"/>
              </a:ext>
            </a:extLst>
          </a:blip>
          <a:srcRect l="6519" t="5743" r="6133" b="6084"/>
          <a:stretch>
            <a:fillRect/>
          </a:stretch>
        </p:blipFill>
        <p:spPr>
          <a:xfrm rot="16200000">
            <a:off x="5523607" y="1803911"/>
            <a:ext cx="2418348" cy="2441188"/>
          </a:xfrm>
          <a:prstGeom prst="rect">
            <a:avLst/>
          </a:prstGeom>
          <a:ln w="38100">
            <a:solidFill>
              <a:srgbClr val="FF0000"/>
            </a:solidFill>
          </a:ln>
        </p:spPr>
      </p:pic>
      <p:pic>
        <p:nvPicPr>
          <p:cNvPr id="12" name="Image 11">
            <a:extLst>
              <a:ext uri="{FF2B5EF4-FFF2-40B4-BE49-F238E27FC236}">
                <a16:creationId xmlns:a16="http://schemas.microsoft.com/office/drawing/2014/main" id="{214AD624-ECAA-8C11-8361-475B352B1E71}"/>
              </a:ext>
            </a:extLst>
          </p:cNvPr>
          <p:cNvPicPr>
            <a:picLocks noChangeAspect="1"/>
          </p:cNvPicPr>
          <p:nvPr/>
        </p:nvPicPr>
        <p:blipFill>
          <a:blip r:embed="rId7" cstate="print">
            <a:extLst>
              <a:ext uri="{28A0092B-C50C-407E-A947-70E740481C1C}">
                <a14:useLocalDpi xmlns:a14="http://schemas.microsoft.com/office/drawing/2010/main" val="0"/>
              </a:ext>
            </a:extLst>
          </a:blip>
          <a:srcRect l="6339" t="6923" r="2646" b="6326"/>
          <a:stretch>
            <a:fillRect/>
          </a:stretch>
        </p:blipFill>
        <p:spPr>
          <a:xfrm>
            <a:off x="5522186" y="4396691"/>
            <a:ext cx="2421190" cy="2307751"/>
          </a:xfrm>
          <a:prstGeom prst="rect">
            <a:avLst/>
          </a:prstGeom>
          <a:ln w="28575">
            <a:solidFill>
              <a:srgbClr val="00B050"/>
            </a:solidFill>
          </a:ln>
        </p:spPr>
      </p:pic>
      <p:cxnSp>
        <p:nvCxnSpPr>
          <p:cNvPr id="14" name="Connecteur droit 13">
            <a:extLst>
              <a:ext uri="{FF2B5EF4-FFF2-40B4-BE49-F238E27FC236}">
                <a16:creationId xmlns:a16="http://schemas.microsoft.com/office/drawing/2014/main" id="{2E47FDE7-B0E6-8639-3EF8-1B4D241A9459}"/>
              </a:ext>
            </a:extLst>
          </p:cNvPr>
          <p:cNvCxnSpPr/>
          <p:nvPr/>
        </p:nvCxnSpPr>
        <p:spPr>
          <a:xfrm>
            <a:off x="5149516" y="1118938"/>
            <a:ext cx="3211677"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8024A3B7-1722-1304-DE9F-20160F29ECD7}"/>
              </a:ext>
            </a:extLst>
          </p:cNvPr>
          <p:cNvCxnSpPr/>
          <p:nvPr/>
        </p:nvCxnSpPr>
        <p:spPr>
          <a:xfrm>
            <a:off x="5145509" y="1307433"/>
            <a:ext cx="3211677" cy="0"/>
          </a:xfrm>
          <a:prstGeom prst="line">
            <a:avLst/>
          </a:prstGeom>
          <a:ln w="28575">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329AF944-0884-1952-811E-C4015DF093DF}"/>
              </a:ext>
            </a:extLst>
          </p:cNvPr>
          <p:cNvSpPr txBox="1"/>
          <p:nvPr/>
        </p:nvSpPr>
        <p:spPr>
          <a:xfrm>
            <a:off x="3589249" y="5864502"/>
            <a:ext cx="1556260" cy="369332"/>
          </a:xfrm>
          <a:prstGeom prst="rect">
            <a:avLst/>
          </a:prstGeom>
          <a:noFill/>
        </p:spPr>
        <p:txBody>
          <a:bodyPr wrap="none" rtlCol="0">
            <a:spAutoFit/>
          </a:bodyPr>
          <a:lstStyle/>
          <a:p>
            <a:r>
              <a:rPr lang="en-US" dirty="0"/>
              <a:t>Opening grove</a:t>
            </a:r>
          </a:p>
        </p:txBody>
      </p:sp>
      <p:cxnSp>
        <p:nvCxnSpPr>
          <p:cNvPr id="13" name="Connecteur droit 12">
            <a:extLst>
              <a:ext uri="{FF2B5EF4-FFF2-40B4-BE49-F238E27FC236}">
                <a16:creationId xmlns:a16="http://schemas.microsoft.com/office/drawing/2014/main" id="{99BE9930-07B1-8EDF-9483-2A4FB9ABE0BC}"/>
              </a:ext>
            </a:extLst>
          </p:cNvPr>
          <p:cNvCxnSpPr/>
          <p:nvPr/>
        </p:nvCxnSpPr>
        <p:spPr>
          <a:xfrm>
            <a:off x="3061111" y="5729468"/>
            <a:ext cx="619638" cy="219919"/>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2">
            <a:extLst>
              <a:ext uri="{FF2B5EF4-FFF2-40B4-BE49-F238E27FC236}">
                <a16:creationId xmlns:a16="http://schemas.microsoft.com/office/drawing/2014/main" id="{F33735A9-4F4E-40B5-3615-DDA207F34B9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385" b="23499"/>
          <a:stretch>
            <a:fillRect/>
          </a:stretch>
        </p:blipFill>
        <p:spPr bwMode="auto">
          <a:xfrm>
            <a:off x="8879884" y="188398"/>
            <a:ext cx="3400425" cy="157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30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EBD86D-428E-6A4D-C56C-99A02ED0EE3F}"/>
              </a:ext>
            </a:extLst>
          </p:cNvPr>
          <p:cNvSpPr>
            <a:spLocks noGrp="1"/>
          </p:cNvSpPr>
          <p:nvPr>
            <p:ph type="title"/>
          </p:nvPr>
        </p:nvSpPr>
        <p:spPr/>
        <p:txBody>
          <a:bodyPr/>
          <a:lstStyle/>
          <a:p>
            <a:r>
              <a:rPr lang="fr-FR" dirty="0" err="1"/>
              <a:t>Potential</a:t>
            </a:r>
            <a:r>
              <a:rPr lang="fr-FR" dirty="0"/>
              <a:t> </a:t>
            </a:r>
            <a:r>
              <a:rPr lang="fr-FR" dirty="0" err="1"/>
              <a:t>contributors</a:t>
            </a:r>
            <a:endParaRPr lang="fr-FR" dirty="0"/>
          </a:p>
        </p:txBody>
      </p:sp>
      <p:pic>
        <p:nvPicPr>
          <p:cNvPr id="4" name="Image 3">
            <a:extLst>
              <a:ext uri="{FF2B5EF4-FFF2-40B4-BE49-F238E27FC236}">
                <a16:creationId xmlns:a16="http://schemas.microsoft.com/office/drawing/2014/main" id="{6C603B03-4031-BD90-3406-8D584AF072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4304" y="947149"/>
            <a:ext cx="2241867" cy="960994"/>
          </a:xfrm>
          <a:prstGeom prst="rect">
            <a:avLst/>
          </a:prstGeom>
        </p:spPr>
      </p:pic>
      <p:pic>
        <p:nvPicPr>
          <p:cNvPr id="6" name="Picture 2">
            <a:extLst>
              <a:ext uri="{FF2B5EF4-FFF2-40B4-BE49-F238E27FC236}">
                <a16:creationId xmlns:a16="http://schemas.microsoft.com/office/drawing/2014/main" id="{5DE60E8C-EB1D-9461-CFBA-1AA5B0C59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598" y="1136175"/>
            <a:ext cx="1925849" cy="5634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ng Abdullah University of Science and Technology - Wikipedia">
            <a:extLst>
              <a:ext uri="{FF2B5EF4-FFF2-40B4-BE49-F238E27FC236}">
                <a16:creationId xmlns:a16="http://schemas.microsoft.com/office/drawing/2014/main" id="{7824F0E9-4543-B50F-CA29-F6F621FE0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3600" y="2357412"/>
            <a:ext cx="2707653" cy="12433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77307A9-8FA1-42DD-6196-A4505EE7FB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77" y="3761064"/>
            <a:ext cx="1984801" cy="7600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University of Tennessee Logo | Brand Guidelines">
            <a:extLst>
              <a:ext uri="{FF2B5EF4-FFF2-40B4-BE49-F238E27FC236}">
                <a16:creationId xmlns:a16="http://schemas.microsoft.com/office/drawing/2014/main" id="{FEF64331-92E6-4B78-089D-DC7B7AD84F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204" y="4559131"/>
            <a:ext cx="2384545" cy="10983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arlsruhe Institute of Technology - Wikipedia">
            <a:extLst>
              <a:ext uri="{FF2B5EF4-FFF2-40B4-BE49-F238E27FC236}">
                <a16:creationId xmlns:a16="http://schemas.microsoft.com/office/drawing/2014/main" id="{009C2802-96D6-FF39-D4C8-D388CBD7BB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8868" y="2433047"/>
            <a:ext cx="1892740" cy="9463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NVERGENT SCIENCE INC | Dassault Systèmes">
            <a:extLst>
              <a:ext uri="{FF2B5EF4-FFF2-40B4-BE49-F238E27FC236}">
                <a16:creationId xmlns:a16="http://schemas.microsoft.com/office/drawing/2014/main" id="{A4EC6957-093A-E1AD-28E2-EAD741CD00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870" y="2755646"/>
            <a:ext cx="2707653" cy="56916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A9C62CA-C304-3523-31D6-DA643C3662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488" y="4389086"/>
            <a:ext cx="3349587" cy="6411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52BFCDEA-FFDC-6D7C-AC76-2650DE3A5C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1194" y="1239005"/>
            <a:ext cx="2018466" cy="807386"/>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contenu 6">
            <a:extLst>
              <a:ext uri="{FF2B5EF4-FFF2-40B4-BE49-F238E27FC236}">
                <a16:creationId xmlns:a16="http://schemas.microsoft.com/office/drawing/2014/main" id="{D2A6C84B-8AF8-0D49-1B4B-E77BB9E7B105}"/>
              </a:ext>
            </a:extLst>
          </p:cNvPr>
          <p:cNvSpPr>
            <a:spLocks noGrp="1"/>
          </p:cNvSpPr>
          <p:nvPr>
            <p:ph idx="1"/>
          </p:nvPr>
        </p:nvSpPr>
        <p:spPr>
          <a:xfrm>
            <a:off x="698870" y="5746281"/>
            <a:ext cx="10515600" cy="962627"/>
          </a:xfrm>
        </p:spPr>
        <p:txBody>
          <a:bodyPr>
            <a:normAutofit fontScale="85000" lnSpcReduction="20000"/>
          </a:bodyPr>
          <a:lstStyle/>
          <a:p>
            <a:r>
              <a:rPr lang="en-US" dirty="0"/>
              <a:t>Proceedings from last workshop are online and the detailed presentation could be shared on demand</a:t>
            </a:r>
          </a:p>
          <a:p>
            <a:r>
              <a:rPr lang="en-US" dirty="0"/>
              <a:t>All the data presented in the past can be shared / reference battery cell can be sent</a:t>
            </a:r>
          </a:p>
          <a:p>
            <a:r>
              <a:rPr lang="en-US" dirty="0"/>
              <a:t>New data is available</a:t>
            </a:r>
          </a:p>
        </p:txBody>
      </p:sp>
      <p:pic>
        <p:nvPicPr>
          <p:cNvPr id="5" name="Image 4" descr="Une image contenant logo, symbole, Bleu électrique, Police&#10;&#10;Le contenu généré par l’IA peut être incorrect.">
            <a:extLst>
              <a:ext uri="{FF2B5EF4-FFF2-40B4-BE49-F238E27FC236}">
                <a16:creationId xmlns:a16="http://schemas.microsoft.com/office/drawing/2014/main" id="{1A56E5DB-6CCA-96E3-EAEB-F57105B6A29B}"/>
              </a:ext>
            </a:extLst>
          </p:cNvPr>
          <p:cNvPicPr>
            <a:picLocks noChangeAspect="1"/>
          </p:cNvPicPr>
          <p:nvPr/>
        </p:nvPicPr>
        <p:blipFill>
          <a:blip r:embed="rId11"/>
          <a:stretch>
            <a:fillRect/>
          </a:stretch>
        </p:blipFill>
        <p:spPr>
          <a:xfrm>
            <a:off x="7744674" y="2264007"/>
            <a:ext cx="1310773" cy="1229335"/>
          </a:xfrm>
          <a:prstGeom prst="rect">
            <a:avLst/>
          </a:prstGeom>
        </p:spPr>
      </p:pic>
      <p:pic>
        <p:nvPicPr>
          <p:cNvPr id="9" name="Image 8" descr="Une image contenant logo, symbole, texte, Police&#10;&#10;Le contenu généré par l’IA peut être incorrect.">
            <a:extLst>
              <a:ext uri="{FF2B5EF4-FFF2-40B4-BE49-F238E27FC236}">
                <a16:creationId xmlns:a16="http://schemas.microsoft.com/office/drawing/2014/main" id="{DA8F5ECC-A0B0-C4CE-F6B0-486E15B3A6BB}"/>
              </a:ext>
            </a:extLst>
          </p:cNvPr>
          <p:cNvPicPr>
            <a:picLocks noChangeAspect="1"/>
          </p:cNvPicPr>
          <p:nvPr/>
        </p:nvPicPr>
        <p:blipFill>
          <a:blip r:embed="rId12"/>
          <a:stretch>
            <a:fillRect/>
          </a:stretch>
        </p:blipFill>
        <p:spPr>
          <a:xfrm>
            <a:off x="6440107" y="3992830"/>
            <a:ext cx="1958510" cy="1341236"/>
          </a:xfrm>
          <a:prstGeom prst="rect">
            <a:avLst/>
          </a:prstGeom>
        </p:spPr>
      </p:pic>
      <p:pic>
        <p:nvPicPr>
          <p:cNvPr id="11" name="Image 10" descr="Une image contenant Police, texte, Graphique, logo&#10;&#10;Le contenu généré par l’IA peut être incorrect.">
            <a:extLst>
              <a:ext uri="{FF2B5EF4-FFF2-40B4-BE49-F238E27FC236}">
                <a16:creationId xmlns:a16="http://schemas.microsoft.com/office/drawing/2014/main" id="{DCB431E4-F801-040B-7137-0E72E826AD19}"/>
              </a:ext>
            </a:extLst>
          </p:cNvPr>
          <p:cNvPicPr>
            <a:picLocks noChangeAspect="1"/>
          </p:cNvPicPr>
          <p:nvPr/>
        </p:nvPicPr>
        <p:blipFill>
          <a:blip r:embed="rId13"/>
          <a:stretch>
            <a:fillRect/>
          </a:stretch>
        </p:blipFill>
        <p:spPr>
          <a:xfrm>
            <a:off x="4409676" y="994853"/>
            <a:ext cx="1546994" cy="1562235"/>
          </a:xfrm>
          <a:prstGeom prst="rect">
            <a:avLst/>
          </a:prstGeom>
        </p:spPr>
      </p:pic>
      <p:pic>
        <p:nvPicPr>
          <p:cNvPr id="13" name="Image 12" descr="Une image contenant texte, logo, Police, symbole&#10;&#10;Le contenu généré par l’IA peut être incorrect.">
            <a:extLst>
              <a:ext uri="{FF2B5EF4-FFF2-40B4-BE49-F238E27FC236}">
                <a16:creationId xmlns:a16="http://schemas.microsoft.com/office/drawing/2014/main" id="{7DF4DA96-FB7D-C008-60A0-C8471DA86C4A}"/>
              </a:ext>
            </a:extLst>
          </p:cNvPr>
          <p:cNvPicPr>
            <a:picLocks noChangeAspect="1"/>
          </p:cNvPicPr>
          <p:nvPr/>
        </p:nvPicPr>
        <p:blipFill>
          <a:blip r:embed="rId14"/>
          <a:stretch>
            <a:fillRect/>
          </a:stretch>
        </p:blipFill>
        <p:spPr>
          <a:xfrm>
            <a:off x="3518704" y="4283862"/>
            <a:ext cx="2090670" cy="795804"/>
          </a:xfrm>
          <a:prstGeom prst="rect">
            <a:avLst/>
          </a:prstGeom>
        </p:spPr>
      </p:pic>
    </p:spTree>
    <p:extLst>
      <p:ext uri="{BB962C8B-B14F-4D97-AF65-F5344CB8AC3E}">
        <p14:creationId xmlns:p14="http://schemas.microsoft.com/office/powerpoint/2010/main" val="791117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1082" y="203201"/>
            <a:ext cx="3034556" cy="3115648"/>
          </a:xfrm>
          <a:prstGeom prst="rect">
            <a:avLst/>
          </a:prstGeom>
        </p:spPr>
      </p:pic>
      <p:pic>
        <p:nvPicPr>
          <p:cNvPr id="5" name="Picture 4"/>
          <p:cNvPicPr>
            <a:picLocks noChangeAspect="1"/>
          </p:cNvPicPr>
          <p:nvPr/>
        </p:nvPicPr>
        <p:blipFill>
          <a:blip r:embed="rId3"/>
          <a:stretch>
            <a:fillRect/>
          </a:stretch>
        </p:blipFill>
        <p:spPr>
          <a:xfrm>
            <a:off x="916298" y="3509108"/>
            <a:ext cx="3950867" cy="1883889"/>
          </a:xfrm>
          <a:prstGeom prst="rect">
            <a:avLst/>
          </a:prstGeom>
        </p:spPr>
      </p:pic>
      <p:sp>
        <p:nvSpPr>
          <p:cNvPr id="6" name="TextBox 5"/>
          <p:cNvSpPr txBox="1"/>
          <p:nvPr/>
        </p:nvSpPr>
        <p:spPr>
          <a:xfrm>
            <a:off x="4759569" y="3318849"/>
            <a:ext cx="3110523" cy="646331"/>
          </a:xfrm>
          <a:prstGeom prst="rect">
            <a:avLst/>
          </a:prstGeom>
          <a:noFill/>
        </p:spPr>
        <p:txBody>
          <a:bodyPr wrap="square" rtlCol="0">
            <a:spAutoFit/>
          </a:bodyPr>
          <a:lstStyle/>
          <a:p>
            <a:r>
              <a:rPr lang="en-US" dirty="0"/>
              <a:t>Opened burst disk pressed flat to positive terminal</a:t>
            </a:r>
          </a:p>
        </p:txBody>
      </p:sp>
      <p:cxnSp>
        <p:nvCxnSpPr>
          <p:cNvPr id="8" name="Straight Arrow Connector 7"/>
          <p:cNvCxnSpPr>
            <a:stCxn id="6" idx="1"/>
          </p:cNvCxnSpPr>
          <p:nvPr/>
        </p:nvCxnSpPr>
        <p:spPr>
          <a:xfrm flipH="1">
            <a:off x="3673231" y="3642015"/>
            <a:ext cx="1086338" cy="8090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810331" y="4045727"/>
            <a:ext cx="3882473" cy="369332"/>
          </a:xfrm>
          <a:prstGeom prst="rect">
            <a:avLst/>
          </a:prstGeom>
          <a:noFill/>
        </p:spPr>
        <p:txBody>
          <a:bodyPr wrap="none" rtlCol="0">
            <a:spAutoFit/>
          </a:bodyPr>
          <a:lstStyle/>
          <a:p>
            <a:r>
              <a:rPr lang="en-US" dirty="0"/>
              <a:t>Current collector underneath burst disk</a:t>
            </a:r>
          </a:p>
        </p:txBody>
      </p:sp>
      <p:cxnSp>
        <p:nvCxnSpPr>
          <p:cNvPr id="10" name="Straight Arrow Connector 9"/>
          <p:cNvCxnSpPr/>
          <p:nvPr/>
        </p:nvCxnSpPr>
        <p:spPr>
          <a:xfrm flipH="1">
            <a:off x="3622469" y="4235986"/>
            <a:ext cx="1244696" cy="473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18535"/>
            <a:ext cx="1755865" cy="369332"/>
          </a:xfrm>
          <a:prstGeom prst="rect">
            <a:avLst/>
          </a:prstGeom>
          <a:noFill/>
        </p:spPr>
        <p:txBody>
          <a:bodyPr wrap="none" rtlCol="0">
            <a:spAutoFit/>
          </a:bodyPr>
          <a:lstStyle/>
          <a:p>
            <a:r>
              <a:rPr lang="en-US" dirty="0"/>
              <a:t>Positive terminal</a:t>
            </a:r>
          </a:p>
        </p:txBody>
      </p:sp>
      <p:cxnSp>
        <p:nvCxnSpPr>
          <p:cNvPr id="13" name="Straight Arrow Connector 12"/>
          <p:cNvCxnSpPr/>
          <p:nvPr/>
        </p:nvCxnSpPr>
        <p:spPr>
          <a:xfrm>
            <a:off x="1131082" y="387867"/>
            <a:ext cx="1455811" cy="762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4"/>
          <a:srcRect l="20000" t="12231" r="21161" b="35470"/>
          <a:stretch/>
        </p:blipFill>
        <p:spPr>
          <a:xfrm>
            <a:off x="5516098" y="4772605"/>
            <a:ext cx="1680273" cy="1905764"/>
          </a:xfrm>
          <a:prstGeom prst="rect">
            <a:avLst/>
          </a:prstGeom>
        </p:spPr>
      </p:pic>
      <p:cxnSp>
        <p:nvCxnSpPr>
          <p:cNvPr id="16" name="Straight Arrow Connector 15"/>
          <p:cNvCxnSpPr/>
          <p:nvPr/>
        </p:nvCxnSpPr>
        <p:spPr>
          <a:xfrm>
            <a:off x="5292834" y="4431421"/>
            <a:ext cx="958194" cy="8224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a:stretch>
            <a:fillRect/>
          </a:stretch>
        </p:blipFill>
        <p:spPr>
          <a:xfrm>
            <a:off x="5180037" y="631574"/>
            <a:ext cx="2839770" cy="1444529"/>
          </a:xfrm>
          <a:prstGeom prst="rect">
            <a:avLst/>
          </a:prstGeom>
        </p:spPr>
      </p:pic>
      <p:pic>
        <p:nvPicPr>
          <p:cNvPr id="19" name="Picture 18"/>
          <p:cNvPicPr>
            <a:picLocks noChangeAspect="1"/>
          </p:cNvPicPr>
          <p:nvPr/>
        </p:nvPicPr>
        <p:blipFill>
          <a:blip r:embed="rId6"/>
          <a:stretch>
            <a:fillRect/>
          </a:stretch>
        </p:blipFill>
        <p:spPr>
          <a:xfrm>
            <a:off x="9825622" y="631574"/>
            <a:ext cx="1928717" cy="2021443"/>
          </a:xfrm>
          <a:prstGeom prst="rect">
            <a:avLst/>
          </a:prstGeom>
        </p:spPr>
      </p:pic>
      <p:sp>
        <p:nvSpPr>
          <p:cNvPr id="20" name="TextBox 19"/>
          <p:cNvSpPr txBox="1"/>
          <p:nvPr/>
        </p:nvSpPr>
        <p:spPr>
          <a:xfrm>
            <a:off x="6874966" y="83469"/>
            <a:ext cx="3228000" cy="369332"/>
          </a:xfrm>
          <a:prstGeom prst="rect">
            <a:avLst/>
          </a:prstGeom>
          <a:noFill/>
        </p:spPr>
        <p:txBody>
          <a:bodyPr wrap="none" rtlCol="0">
            <a:spAutoFit/>
          </a:bodyPr>
          <a:lstStyle/>
          <a:p>
            <a:r>
              <a:rPr lang="en-US" dirty="0"/>
              <a:t>3 mm flap retained on burst disk</a:t>
            </a:r>
          </a:p>
        </p:txBody>
      </p:sp>
      <p:cxnSp>
        <p:nvCxnSpPr>
          <p:cNvPr id="21" name="Straight Arrow Connector 20"/>
          <p:cNvCxnSpPr/>
          <p:nvPr/>
        </p:nvCxnSpPr>
        <p:spPr>
          <a:xfrm flipH="1">
            <a:off x="7299151" y="508740"/>
            <a:ext cx="230512" cy="708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870092" y="508740"/>
            <a:ext cx="2368062" cy="1133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7"/>
          <a:stretch>
            <a:fillRect/>
          </a:stretch>
        </p:blipFill>
        <p:spPr>
          <a:xfrm>
            <a:off x="5703577" y="1683174"/>
            <a:ext cx="2808254" cy="1098720"/>
          </a:xfrm>
          <a:prstGeom prst="rect">
            <a:avLst/>
          </a:prstGeom>
        </p:spPr>
      </p:pic>
      <p:cxnSp>
        <p:nvCxnSpPr>
          <p:cNvPr id="29" name="Straight Arrow Connector 28"/>
          <p:cNvCxnSpPr/>
          <p:nvPr/>
        </p:nvCxnSpPr>
        <p:spPr>
          <a:xfrm>
            <a:off x="7664851" y="508740"/>
            <a:ext cx="143330" cy="1696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8"/>
          <a:stretch>
            <a:fillRect/>
          </a:stretch>
        </p:blipFill>
        <p:spPr>
          <a:xfrm>
            <a:off x="9035371" y="2739261"/>
            <a:ext cx="2465417" cy="3868154"/>
          </a:xfrm>
          <a:prstGeom prst="rect">
            <a:avLst/>
          </a:prstGeom>
        </p:spPr>
      </p:pic>
      <p:sp>
        <p:nvSpPr>
          <p:cNvPr id="37" name="TextBox 36"/>
          <p:cNvSpPr txBox="1"/>
          <p:nvPr/>
        </p:nvSpPr>
        <p:spPr>
          <a:xfrm>
            <a:off x="9131014" y="3600748"/>
            <a:ext cx="1832553" cy="369332"/>
          </a:xfrm>
          <a:prstGeom prst="rect">
            <a:avLst/>
          </a:prstGeom>
          <a:solidFill>
            <a:schemeClr val="bg1"/>
          </a:solidFill>
        </p:spPr>
        <p:txBody>
          <a:bodyPr wrap="none" rtlCol="0">
            <a:spAutoFit/>
          </a:bodyPr>
          <a:lstStyle/>
          <a:p>
            <a:r>
              <a:rPr lang="en-US" dirty="0"/>
              <a:t>1.13 mm opening</a:t>
            </a:r>
          </a:p>
        </p:txBody>
      </p:sp>
    </p:spTree>
    <p:extLst>
      <p:ext uri="{BB962C8B-B14F-4D97-AF65-F5344CB8AC3E}">
        <p14:creationId xmlns:p14="http://schemas.microsoft.com/office/powerpoint/2010/main" val="23625306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stretch>
            <a:fillRect/>
          </a:stretch>
        </p:blipFill>
        <p:spPr>
          <a:xfrm>
            <a:off x="562660" y="2352558"/>
            <a:ext cx="10648950" cy="4000500"/>
          </a:xfrm>
          <a:prstGeom prst="rect">
            <a:avLst/>
          </a:prstGeom>
        </p:spPr>
      </p:pic>
      <p:cxnSp>
        <p:nvCxnSpPr>
          <p:cNvPr id="6" name="Straight Connector 5"/>
          <p:cNvCxnSpPr/>
          <p:nvPr/>
        </p:nvCxnSpPr>
        <p:spPr>
          <a:xfrm>
            <a:off x="1376039" y="5361559"/>
            <a:ext cx="684468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14726" y="2909572"/>
            <a:ext cx="14526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21700 Cell #6</a:t>
            </a:r>
          </a:p>
        </p:txBody>
      </p:sp>
      <p:cxnSp>
        <p:nvCxnSpPr>
          <p:cNvPr id="13" name="Straight Arrow Connector 12"/>
          <p:cNvCxnSpPr/>
          <p:nvPr/>
        </p:nvCxnSpPr>
        <p:spPr>
          <a:xfrm flipH="1">
            <a:off x="8036654" y="1319360"/>
            <a:ext cx="2410852" cy="2430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157765" y="673029"/>
            <a:ext cx="19259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Vent with substantial smoke</a:t>
            </a:r>
          </a:p>
        </p:txBody>
      </p:sp>
      <p:sp>
        <p:nvSpPr>
          <p:cNvPr id="16" name="TextBox 15"/>
          <p:cNvSpPr txBox="1"/>
          <p:nvPr/>
        </p:nvSpPr>
        <p:spPr>
          <a:xfrm>
            <a:off x="2760997" y="652464"/>
            <a:ext cx="19259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CID trips (wires shift up in video) at ~28 minutes</a:t>
            </a:r>
          </a:p>
        </p:txBody>
      </p:sp>
      <p:pic>
        <p:nvPicPr>
          <p:cNvPr id="12" name="Livermore_OC_08272024_close_CIDtr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686985" y="540314"/>
            <a:ext cx="2400300" cy="1638300"/>
          </a:xfrm>
          <a:prstGeom prst="rect">
            <a:avLst/>
          </a:prstGeom>
        </p:spPr>
      </p:pic>
      <p:sp>
        <p:nvSpPr>
          <p:cNvPr id="17" name="TextBox 16"/>
          <p:cNvSpPr txBox="1"/>
          <p:nvPr/>
        </p:nvSpPr>
        <p:spPr>
          <a:xfrm>
            <a:off x="5133006" y="2882992"/>
            <a:ext cx="18611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CID likely presses against positive terminal to increase T  at top</a:t>
            </a:r>
          </a:p>
        </p:txBody>
      </p:sp>
      <p:sp>
        <p:nvSpPr>
          <p:cNvPr id="14" name="TextBox 13"/>
          <p:cNvSpPr txBox="1"/>
          <p:nvPr/>
        </p:nvSpPr>
        <p:spPr>
          <a:xfrm>
            <a:off x="10376388" y="2698326"/>
            <a:ext cx="744371"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Bottom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HiFront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LoFront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HiBack</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LoBack</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4300415" y="4138758"/>
            <a:ext cx="19259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Temperature rise more profound at top of battery</a:t>
            </a:r>
          </a:p>
        </p:txBody>
      </p:sp>
      <p:cxnSp>
        <p:nvCxnSpPr>
          <p:cNvPr id="19" name="Straight Arrow Connector 18"/>
          <p:cNvCxnSpPr/>
          <p:nvPr/>
        </p:nvCxnSpPr>
        <p:spPr>
          <a:xfrm flipV="1">
            <a:off x="6096000" y="4547650"/>
            <a:ext cx="742766" cy="105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228153" y="3677094"/>
            <a:ext cx="626512" cy="105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Livermore_OC_08272024_close_Ven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282781" y="540314"/>
            <a:ext cx="2400300" cy="1638300"/>
          </a:xfrm>
          <a:prstGeom prst="rect">
            <a:avLst/>
          </a:prstGeom>
        </p:spPr>
      </p:pic>
      <p:pic>
        <p:nvPicPr>
          <p:cNvPr id="20" name="Image 1" descr="Une image contenant texte, ligne, Tracé, diagramme&#10;&#10;Le contenu généré par l’IA peut être incorrect.">
            <a:extLst>
              <a:ext uri="{FF2B5EF4-FFF2-40B4-BE49-F238E27FC236}">
                <a16:creationId xmlns:a16="http://schemas.microsoft.com/office/drawing/2014/main" id="{08CE2D3C-CE98-1229-8291-A534380B4014}"/>
              </a:ext>
            </a:extLst>
          </p:cNvPr>
          <p:cNvPicPr>
            <a:picLocks noChangeAspect="1"/>
          </p:cNvPicPr>
          <p:nvPr/>
        </p:nvPicPr>
        <p:blipFill>
          <a:blip r:embed="rId10"/>
          <a:stretch>
            <a:fillRect/>
          </a:stretch>
        </p:blipFill>
        <p:spPr>
          <a:xfrm>
            <a:off x="-255267" y="200811"/>
            <a:ext cx="2996065" cy="2989964"/>
          </a:xfrm>
          <a:prstGeom prst="rect">
            <a:avLst/>
          </a:prstGeom>
        </p:spPr>
      </p:pic>
      <p:sp>
        <p:nvSpPr>
          <p:cNvPr id="22" name="ZoneTexte 9">
            <a:extLst>
              <a:ext uri="{FF2B5EF4-FFF2-40B4-BE49-F238E27FC236}">
                <a16:creationId xmlns:a16="http://schemas.microsoft.com/office/drawing/2014/main" id="{A4FBD9AD-7972-B23C-E879-4CE6D9ADE880}"/>
              </a:ext>
            </a:extLst>
          </p:cNvPr>
          <p:cNvSpPr txBox="1"/>
          <p:nvPr/>
        </p:nvSpPr>
        <p:spPr>
          <a:xfrm>
            <a:off x="-276447" y="3017703"/>
            <a:ext cx="3017245" cy="954107"/>
          </a:xfrm>
          <a:prstGeom prst="rect">
            <a:avLst/>
          </a:prstGeom>
          <a:noFill/>
        </p:spPr>
        <p:txBody>
          <a:bodyPr wrap="square">
            <a:spAutoFit/>
          </a:bodyPr>
          <a:lstStyle/>
          <a:p>
            <a:pPr lvl="1"/>
            <a:r>
              <a:rPr lang="en-US" sz="1400" noProof="0" dirty="0">
                <a:hlinkClick r:id="rId11"/>
              </a:rPr>
              <a:t>Garcia et al, https://www.sciencedirect.com/science/article/pii/S2352152X2403874X</a:t>
            </a:r>
            <a:endParaRPr lang="en-US" sz="1400" noProof="0" dirty="0"/>
          </a:p>
        </p:txBody>
      </p:sp>
    </p:spTree>
    <p:extLst>
      <p:ext uri="{BB962C8B-B14F-4D97-AF65-F5344CB8AC3E}">
        <p14:creationId xmlns:p14="http://schemas.microsoft.com/office/powerpoint/2010/main" val="329852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2"/>
                                        </p:tgtEl>
                                      </p:cBhvr>
                                    </p:cmd>
                                  </p:childTnLst>
                                </p:cTn>
                              </p:par>
                            </p:childTnLst>
                          </p:cTn>
                        </p:par>
                      </p:childTnLst>
                    </p:cTn>
                  </p:par>
                </p:childTnLst>
              </p:cTn>
              <p:nextCondLst>
                <p:cond evt="onClick" delay="0">
                  <p:tgtEl>
                    <p:spTgt spid="12"/>
                  </p:tgtEl>
                </p:cond>
              </p:nextCondLst>
            </p:seq>
            <p:video>
              <p:cMediaNode vol="80000">
                <p:cTn id="14" fill="hold" display="0">
                  <p:stCondLst>
                    <p:cond delay="indefinite"/>
                  </p:stCondLst>
                </p:cTn>
                <p:tgtEl>
                  <p:spTgt spid="12"/>
                </p:tgtEl>
              </p:cMediaNode>
            </p:video>
            <p:seq concurrent="1" nextAc="seek">
              <p:cTn id="15" restart="whenNotActive" fill="hold" evtFilter="cancelBubble" nodeType="interactiveSeq">
                <p:stCondLst>
                  <p:cond evt="onClick" delay="0">
                    <p:tgtEl>
                      <p:spTgt spid="2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6"/>
                                        </p:tgtEl>
                                      </p:cBhvr>
                                    </p:cmd>
                                  </p:childTnLst>
                                </p:cTn>
                              </p:par>
                            </p:childTnLst>
                          </p:cTn>
                        </p:par>
                      </p:childTnLst>
                    </p:cTn>
                  </p:par>
                </p:childTnLst>
              </p:cTn>
              <p:nextCondLst>
                <p:cond evt="onClick" delay="0">
                  <p:tgtEl>
                    <p:spTgt spid="26"/>
                  </p:tgtEl>
                </p:cond>
              </p:nextCondLst>
            </p:seq>
            <p:video>
              <p:cMediaNode vol="80000">
                <p:cTn id="20" fill="hold" display="0">
                  <p:stCondLst>
                    <p:cond delay="indefinite"/>
                  </p:stCondLst>
                </p:cTn>
                <p:tgtEl>
                  <p:spTgt spid="26"/>
                </p:tgtEl>
              </p:cMediaNode>
            </p:video>
          </p:childTnLst>
        </p:cTn>
      </p:par>
    </p:tnLst>
    <p:bldLst>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988689" y="1226323"/>
            <a:ext cx="7107614" cy="4939587"/>
          </a:xfrm>
          <a:prstGeom prst="rect">
            <a:avLst/>
          </a:prstGeom>
        </p:spPr>
      </p:pic>
      <p:sp>
        <p:nvSpPr>
          <p:cNvPr id="2" name="TextBox 1"/>
          <p:cNvSpPr txBox="1"/>
          <p:nvPr/>
        </p:nvSpPr>
        <p:spPr>
          <a:xfrm>
            <a:off x="329610" y="1226323"/>
            <a:ext cx="3678864" cy="923330"/>
          </a:xfrm>
          <a:prstGeom prst="rect">
            <a:avLst/>
          </a:prstGeom>
          <a:noFill/>
        </p:spPr>
        <p:txBody>
          <a:bodyPr wrap="square" rtlCol="0">
            <a:spAutoFit/>
          </a:bodyPr>
          <a:lstStyle/>
          <a:p>
            <a:pPr algn="l"/>
            <a:r>
              <a:rPr lang="en-US" b="1" dirty="0">
                <a:solidFill>
                  <a:schemeClr val="tx1">
                    <a:lumMod val="50000"/>
                  </a:schemeClr>
                </a:solidFill>
              </a:rPr>
              <a:t>Cell subjected to overcharge about 30 minutes prior</a:t>
            </a:r>
          </a:p>
          <a:p>
            <a:pPr algn="l"/>
            <a:r>
              <a:rPr lang="en-US" b="1" dirty="0">
                <a:solidFill>
                  <a:schemeClr val="tx1">
                    <a:lumMod val="50000"/>
                  </a:schemeClr>
                </a:solidFill>
              </a:rPr>
              <a:t>CID activated but it did not vent</a:t>
            </a:r>
          </a:p>
        </p:txBody>
      </p:sp>
      <p:sp>
        <p:nvSpPr>
          <p:cNvPr id="4" name="TextBox 3"/>
          <p:cNvSpPr txBox="1"/>
          <p:nvPr/>
        </p:nvSpPr>
        <p:spPr>
          <a:xfrm>
            <a:off x="5575633" y="1701209"/>
            <a:ext cx="3423684" cy="646331"/>
          </a:xfrm>
          <a:prstGeom prst="rect">
            <a:avLst/>
          </a:prstGeom>
          <a:noFill/>
        </p:spPr>
        <p:txBody>
          <a:bodyPr wrap="square" rtlCol="0">
            <a:spAutoFit/>
          </a:bodyPr>
          <a:lstStyle/>
          <a:p>
            <a:pPr algn="l"/>
            <a:r>
              <a:rPr lang="en-US" dirty="0">
                <a:solidFill>
                  <a:schemeClr val="tx1">
                    <a:lumMod val="50000"/>
                  </a:schemeClr>
                </a:solidFill>
              </a:rPr>
              <a:t>Now send cell through slow-cook 1.5°C/min thermal ramp</a:t>
            </a:r>
          </a:p>
        </p:txBody>
      </p:sp>
      <p:sp>
        <p:nvSpPr>
          <p:cNvPr id="5" name="TextBox 4"/>
          <p:cNvSpPr txBox="1"/>
          <p:nvPr/>
        </p:nvSpPr>
        <p:spPr>
          <a:xfrm>
            <a:off x="329610" y="3696116"/>
            <a:ext cx="3423684" cy="646331"/>
          </a:xfrm>
          <a:prstGeom prst="rect">
            <a:avLst/>
          </a:prstGeom>
          <a:noFill/>
        </p:spPr>
        <p:txBody>
          <a:bodyPr wrap="square" rtlCol="0">
            <a:spAutoFit/>
          </a:bodyPr>
          <a:lstStyle/>
          <a:p>
            <a:pPr algn="l"/>
            <a:r>
              <a:rPr lang="en-US" b="1" dirty="0">
                <a:solidFill>
                  <a:schemeClr val="tx1">
                    <a:lumMod val="50000"/>
                  </a:schemeClr>
                </a:solidFill>
              </a:rPr>
              <a:t>Regular thermal ramp with 100% SOC cell</a:t>
            </a:r>
          </a:p>
        </p:txBody>
      </p:sp>
      <p:sp>
        <p:nvSpPr>
          <p:cNvPr id="3" name="Title 2"/>
          <p:cNvSpPr>
            <a:spLocks noGrp="1"/>
          </p:cNvSpPr>
          <p:nvPr>
            <p:ph type="title"/>
          </p:nvPr>
        </p:nvSpPr>
        <p:spPr>
          <a:xfrm>
            <a:off x="609602" y="159932"/>
            <a:ext cx="11163868" cy="828948"/>
          </a:xfrm>
        </p:spPr>
        <p:txBody>
          <a:bodyPr/>
          <a:lstStyle/>
          <a:p>
            <a:r>
              <a:rPr lang="en-US" sz="2400" dirty="0"/>
              <a:t>First Vent temperature is lower for a cell that has been previously overcharged/abused and did not vent</a:t>
            </a:r>
          </a:p>
        </p:txBody>
      </p:sp>
      <p:sp>
        <p:nvSpPr>
          <p:cNvPr id="6" name="ZoneTexte 5">
            <a:extLst>
              <a:ext uri="{FF2B5EF4-FFF2-40B4-BE49-F238E27FC236}">
                <a16:creationId xmlns:a16="http://schemas.microsoft.com/office/drawing/2014/main" id="{79F90E99-ED28-01AF-7373-792C49777A38}"/>
              </a:ext>
            </a:extLst>
          </p:cNvPr>
          <p:cNvSpPr txBox="1"/>
          <p:nvPr/>
        </p:nvSpPr>
        <p:spPr>
          <a:xfrm>
            <a:off x="329610" y="4965581"/>
            <a:ext cx="4659079" cy="1200329"/>
          </a:xfrm>
          <a:prstGeom prst="rect">
            <a:avLst/>
          </a:prstGeom>
          <a:noFill/>
          <a:ln w="19050">
            <a:solidFill>
              <a:schemeClr val="accent6"/>
            </a:solidFill>
          </a:ln>
        </p:spPr>
        <p:txBody>
          <a:bodyPr wrap="square" rtlCol="0">
            <a:spAutoFit/>
          </a:bodyPr>
          <a:lstStyle/>
          <a:p>
            <a:r>
              <a:rPr lang="en-US" dirty="0"/>
              <a:t>The first venting temperature is relatively consistent across the thermal abuse tests performed; however, it can be significantly affected by the prior “history” of the BC.</a:t>
            </a:r>
          </a:p>
        </p:txBody>
      </p:sp>
    </p:spTree>
    <p:extLst>
      <p:ext uri="{BB962C8B-B14F-4D97-AF65-F5344CB8AC3E}">
        <p14:creationId xmlns:p14="http://schemas.microsoft.com/office/powerpoint/2010/main" val="433362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3A6F6E-3BC1-AA6B-3D55-33BE5F388DD9}"/>
              </a:ext>
            </a:extLst>
          </p:cNvPr>
          <p:cNvSpPr>
            <a:spLocks noGrp="1"/>
          </p:cNvSpPr>
          <p:nvPr>
            <p:ph type="title"/>
          </p:nvPr>
        </p:nvSpPr>
        <p:spPr/>
        <p:txBody>
          <a:bodyPr/>
          <a:lstStyle/>
          <a:p>
            <a:r>
              <a:rPr lang="en-US" noProof="0" dirty="0"/>
              <a:t>Safety vent Characterization</a:t>
            </a:r>
          </a:p>
        </p:txBody>
      </p:sp>
      <p:sp>
        <p:nvSpPr>
          <p:cNvPr id="3" name="Espace réservé du contenu 2">
            <a:extLst>
              <a:ext uri="{FF2B5EF4-FFF2-40B4-BE49-F238E27FC236}">
                <a16:creationId xmlns:a16="http://schemas.microsoft.com/office/drawing/2014/main" id="{0B33C6D9-03A2-5F4A-03A3-CCA532C97B94}"/>
              </a:ext>
            </a:extLst>
          </p:cNvPr>
          <p:cNvSpPr>
            <a:spLocks noGrp="1"/>
          </p:cNvSpPr>
          <p:nvPr>
            <p:ph idx="1"/>
          </p:nvPr>
        </p:nvSpPr>
        <p:spPr>
          <a:xfrm>
            <a:off x="639886" y="1109831"/>
            <a:ext cx="8605499" cy="1671468"/>
          </a:xfrm>
        </p:spPr>
        <p:txBody>
          <a:bodyPr>
            <a:normAutofit/>
          </a:bodyPr>
          <a:lstStyle/>
          <a:p>
            <a:pPr>
              <a:buFont typeface="Courier New" panose="02070309020205020404" pitchFamily="49" charset="0"/>
              <a:buChar char="o"/>
            </a:pPr>
            <a:r>
              <a:rPr lang="en-US" sz="1600" noProof="0" dirty="0"/>
              <a:t> </a:t>
            </a:r>
            <a:r>
              <a:rPr lang="en-US" sz="1600" u="sng" noProof="0" dirty="0"/>
              <a:t>Specific tests at </a:t>
            </a:r>
            <a:r>
              <a:rPr lang="en-US" sz="1600" u="sng" noProof="0" dirty="0" err="1"/>
              <a:t>ambien</a:t>
            </a:r>
            <a:r>
              <a:rPr lang="en-US" sz="1600" u="sng" noProof="0" dirty="0"/>
              <a:t> temperature were performed at IFPEN to evaluate burst pressure of M50LT safety caps</a:t>
            </a:r>
          </a:p>
          <a:p>
            <a:pPr lvl="1">
              <a:buFont typeface="Courier New" panose="02070309020205020404" pitchFamily="49" charset="0"/>
              <a:buChar char="o"/>
            </a:pPr>
            <a:r>
              <a:rPr lang="en-US" sz="1600" u="sng" noProof="0" dirty="0"/>
              <a:t>Safety caps were unmounted from their original cells</a:t>
            </a:r>
          </a:p>
          <a:p>
            <a:pPr lvl="1">
              <a:buFont typeface="Courier New" panose="02070309020205020404" pitchFamily="49" charset="0"/>
              <a:buChar char="o"/>
            </a:pPr>
            <a:r>
              <a:rPr lang="en-US" sz="1600" u="sng" noProof="0" dirty="0"/>
              <a:t>Installed on a specific setup</a:t>
            </a:r>
          </a:p>
          <a:p>
            <a:pPr lvl="1">
              <a:buFont typeface="Courier New" panose="02070309020205020404" pitchFamily="49" charset="0"/>
              <a:buChar char="o"/>
            </a:pPr>
            <a:r>
              <a:rPr lang="en-US" sz="1600" u="sng" noProof="0" dirty="0"/>
              <a:t>Progressively increasing load pressure until the opening of the safety vent</a:t>
            </a:r>
          </a:p>
          <a:p>
            <a:pPr lvl="1">
              <a:buFont typeface="Courier New" panose="02070309020205020404" pitchFamily="49" charset="0"/>
              <a:buChar char="o"/>
            </a:pPr>
            <a:r>
              <a:rPr lang="en-US" sz="1600" u="sng" noProof="0" dirty="0"/>
              <a:t>A </a:t>
            </a:r>
            <a:r>
              <a:rPr lang="en-US" sz="1600" u="sng" dirty="0"/>
              <a:t>Xray tomography was carried out on one of the open safety vent</a:t>
            </a:r>
            <a:endParaRPr lang="en-US" sz="1600" u="sng" noProof="0" dirty="0"/>
          </a:p>
        </p:txBody>
      </p:sp>
      <p:pic>
        <p:nvPicPr>
          <p:cNvPr id="4" name="Picture 2">
            <a:extLst>
              <a:ext uri="{FF2B5EF4-FFF2-40B4-BE49-F238E27FC236}">
                <a16:creationId xmlns:a16="http://schemas.microsoft.com/office/drawing/2014/main" id="{EFCDAD6B-C50D-FA1D-8F3F-86128E1BB8F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53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021113" y="3158192"/>
            <a:ext cx="1173276" cy="173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graphicFrame>
            <p:nvGraphicFramePr>
              <p:cNvPr id="29" name="Tableau 28">
                <a:extLst>
                  <a:ext uri="{FF2B5EF4-FFF2-40B4-BE49-F238E27FC236}">
                    <a16:creationId xmlns:a16="http://schemas.microsoft.com/office/drawing/2014/main" id="{C9063835-7BA7-0F39-9241-163644130B97}"/>
                  </a:ext>
                </a:extLst>
              </p:cNvPr>
              <p:cNvGraphicFramePr>
                <a:graphicFrameLocks noGrp="1"/>
              </p:cNvGraphicFramePr>
              <p:nvPr>
                <p:extLst>
                  <p:ext uri="{D42A27DB-BD31-4B8C-83A1-F6EECF244321}">
                    <p14:modId xmlns:p14="http://schemas.microsoft.com/office/powerpoint/2010/main" val="3389976857"/>
                  </p:ext>
                </p:extLst>
              </p:nvPr>
            </p:nvGraphicFramePr>
            <p:xfrm>
              <a:off x="9591111" y="2308859"/>
              <a:ext cx="2090057" cy="944880"/>
            </p:xfrm>
            <a:graphic>
              <a:graphicData uri="http://schemas.openxmlformats.org/drawingml/2006/table">
                <a:tbl>
                  <a:tblPr firstRow="1" bandRow="1">
                    <a:tableStyleId>{5C22544A-7EE6-4342-B048-85BDC9FD1C3A}</a:tableStyleId>
                  </a:tblPr>
                  <a:tblGrid>
                    <a:gridCol w="1388333">
                      <a:extLst>
                        <a:ext uri="{9D8B030D-6E8A-4147-A177-3AD203B41FA5}">
                          <a16:colId xmlns:a16="http://schemas.microsoft.com/office/drawing/2014/main" val="2640130093"/>
                        </a:ext>
                      </a:extLst>
                    </a:gridCol>
                    <a:gridCol w="701724">
                      <a:extLst>
                        <a:ext uri="{9D8B030D-6E8A-4147-A177-3AD203B41FA5}">
                          <a16:colId xmlns:a16="http://schemas.microsoft.com/office/drawing/2014/main" val="2492180988"/>
                        </a:ext>
                      </a:extLst>
                    </a:gridCol>
                  </a:tblGrid>
                  <a:tr h="350992">
                    <a:tc>
                      <a:txBody>
                        <a:bodyPr/>
                        <a:lstStyle/>
                        <a:p>
                          <a14:m>
                            <m:oMath xmlns:m="http://schemas.openxmlformats.org/officeDocument/2006/math">
                              <m:sSub>
                                <m:sSubPr>
                                  <m:ctrlPr>
                                    <a:rPr lang="en-US" sz="1600" b="1" i="1" noProof="0" smtClean="0">
                                      <a:latin typeface="Cambria Math" panose="02040503050406030204" pitchFamily="18" charset="0"/>
                                    </a:rPr>
                                  </m:ctrlPr>
                                </m:sSubPr>
                                <m:e>
                                  <m:r>
                                    <a:rPr lang="en-US" sz="1600" b="1" i="1" noProof="0" smtClean="0">
                                      <a:latin typeface="Cambria Math" panose="02040503050406030204" pitchFamily="18" charset="0"/>
                                    </a:rPr>
                                    <m:t>𝑷</m:t>
                                  </m:r>
                                </m:e>
                                <m:sub>
                                  <m:r>
                                    <a:rPr lang="en-US" sz="1600" b="1" i="1" noProof="0" smtClean="0">
                                      <a:latin typeface="Cambria Math" panose="02040503050406030204" pitchFamily="18" charset="0"/>
                                    </a:rPr>
                                    <m:t>𝒐𝒑𝒆𝒏</m:t>
                                  </m:r>
                                </m:sub>
                              </m:sSub>
                            </m:oMath>
                          </a14:m>
                          <a:r>
                            <a:rPr lang="en-US" sz="1600" noProof="0" dirty="0"/>
                            <a:t> avg </a:t>
                          </a:r>
                        </a:p>
                      </a:txBody>
                      <a:tcPr/>
                    </a:tc>
                    <a:tc>
                      <a:txBody>
                        <a:bodyPr/>
                        <a:lstStyle/>
                        <a:p>
                          <a:r>
                            <a:rPr lang="en-US" sz="1600" noProof="0" dirty="0"/>
                            <a:t>Variance </a:t>
                          </a:r>
                        </a:p>
                      </a:txBody>
                      <a:tcPr/>
                    </a:tc>
                    <a:extLst>
                      <a:ext uri="{0D108BD9-81ED-4DB2-BD59-A6C34878D82A}">
                        <a16:rowId xmlns:a16="http://schemas.microsoft.com/office/drawing/2014/main" val="1924556217"/>
                      </a:ext>
                    </a:extLst>
                  </a:tr>
                  <a:tr h="324436">
                    <a:tc>
                      <a:txBody>
                        <a:bodyPr/>
                        <a:lstStyle/>
                        <a:p>
                          <a:r>
                            <a:rPr lang="en-US" noProof="0" dirty="0"/>
                            <a:t>24.2 bar </a:t>
                          </a:r>
                        </a:p>
                      </a:txBody>
                      <a:tcPr/>
                    </a:tc>
                    <a:tc>
                      <a:txBody>
                        <a:bodyPr/>
                        <a:lstStyle/>
                        <a:p>
                          <a:r>
                            <a:rPr lang="en-US" noProof="0" dirty="0"/>
                            <a:t>1.64</a:t>
                          </a:r>
                        </a:p>
                      </a:txBody>
                      <a:tcPr/>
                    </a:tc>
                    <a:extLst>
                      <a:ext uri="{0D108BD9-81ED-4DB2-BD59-A6C34878D82A}">
                        <a16:rowId xmlns:a16="http://schemas.microsoft.com/office/drawing/2014/main" val="1901974971"/>
                      </a:ext>
                    </a:extLst>
                  </a:tr>
                </a:tbl>
              </a:graphicData>
            </a:graphic>
          </p:graphicFrame>
        </mc:Choice>
        <mc:Fallback xmlns="">
          <p:graphicFrame>
            <p:nvGraphicFramePr>
              <p:cNvPr id="29" name="Tableau 28">
                <a:extLst>
                  <a:ext uri="{FF2B5EF4-FFF2-40B4-BE49-F238E27FC236}">
                    <a16:creationId xmlns:a16="http://schemas.microsoft.com/office/drawing/2014/main" id="{C9063835-7BA7-0F39-9241-163644130B97}"/>
                  </a:ext>
                </a:extLst>
              </p:cNvPr>
              <p:cNvGraphicFramePr>
                <a:graphicFrameLocks noGrp="1"/>
              </p:cNvGraphicFramePr>
              <p:nvPr>
                <p:extLst>
                  <p:ext uri="{D42A27DB-BD31-4B8C-83A1-F6EECF244321}">
                    <p14:modId xmlns:p14="http://schemas.microsoft.com/office/powerpoint/2010/main" val="3389976857"/>
                  </p:ext>
                </p:extLst>
              </p:nvPr>
            </p:nvGraphicFramePr>
            <p:xfrm>
              <a:off x="9591111" y="2308859"/>
              <a:ext cx="2090057" cy="944880"/>
            </p:xfrm>
            <a:graphic>
              <a:graphicData uri="http://schemas.openxmlformats.org/drawingml/2006/table">
                <a:tbl>
                  <a:tblPr firstRow="1" bandRow="1">
                    <a:tableStyleId>{5C22544A-7EE6-4342-B048-85BDC9FD1C3A}</a:tableStyleId>
                  </a:tblPr>
                  <a:tblGrid>
                    <a:gridCol w="1388333">
                      <a:extLst>
                        <a:ext uri="{9D8B030D-6E8A-4147-A177-3AD203B41FA5}">
                          <a16:colId xmlns:a16="http://schemas.microsoft.com/office/drawing/2014/main" val="2640130093"/>
                        </a:ext>
                      </a:extLst>
                    </a:gridCol>
                    <a:gridCol w="701724">
                      <a:extLst>
                        <a:ext uri="{9D8B030D-6E8A-4147-A177-3AD203B41FA5}">
                          <a16:colId xmlns:a16="http://schemas.microsoft.com/office/drawing/2014/main" val="2492180988"/>
                        </a:ext>
                      </a:extLst>
                    </a:gridCol>
                  </a:tblGrid>
                  <a:tr h="579120">
                    <a:tc>
                      <a:txBody>
                        <a:bodyPr/>
                        <a:lstStyle/>
                        <a:p>
                          <a:endParaRPr lang="fr-FR"/>
                        </a:p>
                      </a:txBody>
                      <a:tcPr>
                        <a:blipFill>
                          <a:blip r:embed="rId4"/>
                          <a:stretch>
                            <a:fillRect l="-437" t="-2083" r="-51965" b="-79167"/>
                          </a:stretch>
                        </a:blipFill>
                      </a:tcPr>
                    </a:tc>
                    <a:tc>
                      <a:txBody>
                        <a:bodyPr/>
                        <a:lstStyle/>
                        <a:p>
                          <a:r>
                            <a:rPr lang="en-US" sz="1600" noProof="0" dirty="0"/>
                            <a:t>Variance </a:t>
                          </a:r>
                        </a:p>
                      </a:txBody>
                      <a:tcPr/>
                    </a:tc>
                    <a:extLst>
                      <a:ext uri="{0D108BD9-81ED-4DB2-BD59-A6C34878D82A}">
                        <a16:rowId xmlns:a16="http://schemas.microsoft.com/office/drawing/2014/main" val="1924556217"/>
                      </a:ext>
                    </a:extLst>
                  </a:tr>
                  <a:tr h="365760">
                    <a:tc>
                      <a:txBody>
                        <a:bodyPr/>
                        <a:lstStyle/>
                        <a:p>
                          <a:r>
                            <a:rPr lang="en-US" noProof="0" dirty="0"/>
                            <a:t>24.2 bar </a:t>
                          </a:r>
                        </a:p>
                      </a:txBody>
                      <a:tcPr/>
                    </a:tc>
                    <a:tc>
                      <a:txBody>
                        <a:bodyPr/>
                        <a:lstStyle/>
                        <a:p>
                          <a:r>
                            <a:rPr lang="en-US" noProof="0" dirty="0"/>
                            <a:t>1.64</a:t>
                          </a:r>
                        </a:p>
                      </a:txBody>
                      <a:tcPr/>
                    </a:tc>
                    <a:extLst>
                      <a:ext uri="{0D108BD9-81ED-4DB2-BD59-A6C34878D82A}">
                        <a16:rowId xmlns:a16="http://schemas.microsoft.com/office/drawing/2014/main" val="1901974971"/>
                      </a:ext>
                    </a:extLst>
                  </a:tr>
                </a:tbl>
              </a:graphicData>
            </a:graphic>
          </p:graphicFrame>
        </mc:Fallback>
      </mc:AlternateContent>
      <p:pic>
        <p:nvPicPr>
          <p:cNvPr id="31" name="Image 30">
            <a:extLst>
              <a:ext uri="{FF2B5EF4-FFF2-40B4-BE49-F238E27FC236}">
                <a16:creationId xmlns:a16="http://schemas.microsoft.com/office/drawing/2014/main" id="{06110E5B-5C87-1776-B7AF-DB91D06D0E07}"/>
              </a:ext>
            </a:extLst>
          </p:cNvPr>
          <p:cNvPicPr>
            <a:picLocks noChangeAspect="1"/>
          </p:cNvPicPr>
          <p:nvPr/>
        </p:nvPicPr>
        <p:blipFill rotWithShape="1">
          <a:blip r:embed="rId5"/>
          <a:srcRect l="11466" t="46482" r="52690" b="10625"/>
          <a:stretch/>
        </p:blipFill>
        <p:spPr>
          <a:xfrm>
            <a:off x="6329276" y="5056609"/>
            <a:ext cx="2398924" cy="1586279"/>
          </a:xfrm>
          <a:prstGeom prst="rect">
            <a:avLst/>
          </a:prstGeom>
        </p:spPr>
      </p:pic>
      <p:sp>
        <p:nvSpPr>
          <p:cNvPr id="32" name="ZoneTexte 31">
            <a:extLst>
              <a:ext uri="{FF2B5EF4-FFF2-40B4-BE49-F238E27FC236}">
                <a16:creationId xmlns:a16="http://schemas.microsoft.com/office/drawing/2014/main" id="{2C79D626-28FA-BE27-E6B7-756C4A37F5A4}"/>
              </a:ext>
            </a:extLst>
          </p:cNvPr>
          <p:cNvSpPr txBox="1"/>
          <p:nvPr/>
        </p:nvSpPr>
        <p:spPr>
          <a:xfrm>
            <a:off x="6315488" y="4651671"/>
            <a:ext cx="2412712" cy="369332"/>
          </a:xfrm>
          <a:prstGeom prst="rect">
            <a:avLst/>
          </a:prstGeom>
          <a:noFill/>
        </p:spPr>
        <p:txBody>
          <a:bodyPr wrap="none" rtlCol="0">
            <a:spAutoFit/>
          </a:bodyPr>
          <a:lstStyle/>
          <a:p>
            <a:r>
              <a:rPr lang="en-US" noProof="0" dirty="0"/>
              <a:t>Schlieren Sample image</a:t>
            </a:r>
          </a:p>
        </p:txBody>
      </p:sp>
      <p:pic>
        <p:nvPicPr>
          <p:cNvPr id="33" name="Image 32">
            <a:extLst>
              <a:ext uri="{FF2B5EF4-FFF2-40B4-BE49-F238E27FC236}">
                <a16:creationId xmlns:a16="http://schemas.microsoft.com/office/drawing/2014/main" id="{401A272E-38B0-BDD4-7B79-C107AF677864}"/>
              </a:ext>
            </a:extLst>
          </p:cNvPr>
          <p:cNvPicPr>
            <a:picLocks noChangeAspect="1"/>
          </p:cNvPicPr>
          <p:nvPr/>
        </p:nvPicPr>
        <p:blipFill>
          <a:blip r:embed="rId6">
            <a:clrChange>
              <a:clrFrom>
                <a:srgbClr val="F0F0F0"/>
              </a:clrFrom>
              <a:clrTo>
                <a:srgbClr val="F0F0F0">
                  <a:alpha val="0"/>
                </a:srgbClr>
              </a:clrTo>
            </a:clrChange>
          </a:blip>
          <a:stretch>
            <a:fillRect/>
          </a:stretch>
        </p:blipFill>
        <p:spPr>
          <a:xfrm>
            <a:off x="8839643" y="3729971"/>
            <a:ext cx="3352357" cy="2591822"/>
          </a:xfrm>
          <a:prstGeom prst="rect">
            <a:avLst/>
          </a:prstGeom>
        </p:spPr>
      </p:pic>
      <p:sp>
        <p:nvSpPr>
          <p:cNvPr id="38" name="ZoneTexte 37">
            <a:extLst>
              <a:ext uri="{FF2B5EF4-FFF2-40B4-BE49-F238E27FC236}">
                <a16:creationId xmlns:a16="http://schemas.microsoft.com/office/drawing/2014/main" id="{66F18709-D08F-FC73-BA94-9736A6B1CA11}"/>
              </a:ext>
            </a:extLst>
          </p:cNvPr>
          <p:cNvSpPr txBox="1"/>
          <p:nvPr/>
        </p:nvSpPr>
        <p:spPr>
          <a:xfrm>
            <a:off x="9591111" y="1814713"/>
            <a:ext cx="1857881" cy="369332"/>
          </a:xfrm>
          <a:prstGeom prst="rect">
            <a:avLst/>
          </a:prstGeom>
          <a:noFill/>
        </p:spPr>
        <p:txBody>
          <a:bodyPr wrap="none" rtlCol="0">
            <a:spAutoFit/>
          </a:bodyPr>
          <a:lstStyle/>
          <a:p>
            <a:r>
              <a:rPr lang="en-US" noProof="0" dirty="0"/>
              <a:t>6 tests performed</a:t>
            </a:r>
          </a:p>
        </p:txBody>
      </p:sp>
      <p:sp>
        <p:nvSpPr>
          <p:cNvPr id="39" name="ZoneTexte 38">
            <a:extLst>
              <a:ext uri="{FF2B5EF4-FFF2-40B4-BE49-F238E27FC236}">
                <a16:creationId xmlns:a16="http://schemas.microsoft.com/office/drawing/2014/main" id="{FE669377-416B-4207-3E0E-34F3B6021659}"/>
              </a:ext>
            </a:extLst>
          </p:cNvPr>
          <p:cNvSpPr txBox="1"/>
          <p:nvPr/>
        </p:nvSpPr>
        <p:spPr>
          <a:xfrm>
            <a:off x="5568983" y="3457289"/>
            <a:ext cx="3905722" cy="923330"/>
          </a:xfrm>
          <a:prstGeom prst="rect">
            <a:avLst/>
          </a:prstGeom>
          <a:noFill/>
        </p:spPr>
        <p:txBody>
          <a:bodyPr wrap="square" rtlCol="0">
            <a:spAutoFit/>
          </a:bodyPr>
          <a:lstStyle/>
          <a:p>
            <a:r>
              <a:rPr lang="en-US" noProof="0" dirty="0"/>
              <a:t>Vent opening pressure</a:t>
            </a:r>
          </a:p>
          <a:p>
            <a:r>
              <a:rPr lang="en-US" noProof="0" dirty="0"/>
              <a:t>Venting cone shape</a:t>
            </a:r>
          </a:p>
          <a:p>
            <a:r>
              <a:rPr lang="en-US" noProof="0" dirty="0"/>
              <a:t>Internal volume pressure decay</a:t>
            </a:r>
          </a:p>
        </p:txBody>
      </p:sp>
      <p:sp>
        <p:nvSpPr>
          <p:cNvPr id="24" name="ZoneTexte 23">
            <a:extLst>
              <a:ext uri="{FF2B5EF4-FFF2-40B4-BE49-F238E27FC236}">
                <a16:creationId xmlns:a16="http://schemas.microsoft.com/office/drawing/2014/main" id="{44A733D1-5B06-7538-7840-DFF0CD3B6F28}"/>
              </a:ext>
            </a:extLst>
          </p:cNvPr>
          <p:cNvSpPr txBox="1"/>
          <p:nvPr/>
        </p:nvSpPr>
        <p:spPr>
          <a:xfrm>
            <a:off x="1671648" y="5452011"/>
            <a:ext cx="4149671" cy="923330"/>
          </a:xfrm>
          <a:prstGeom prst="rect">
            <a:avLst/>
          </a:prstGeom>
          <a:noFill/>
        </p:spPr>
        <p:txBody>
          <a:bodyPr wrap="square" rtlCol="0">
            <a:spAutoFit/>
          </a:bodyPr>
          <a:lstStyle/>
          <a:p>
            <a:r>
              <a:rPr lang="en-US" dirty="0"/>
              <a:t>The temperature can have an important effect on caps opening and this sensitivity should be checked in the future</a:t>
            </a:r>
          </a:p>
        </p:txBody>
      </p:sp>
      <p:sp>
        <p:nvSpPr>
          <p:cNvPr id="25" name="ZoneTexte 24">
            <a:extLst>
              <a:ext uri="{FF2B5EF4-FFF2-40B4-BE49-F238E27FC236}">
                <a16:creationId xmlns:a16="http://schemas.microsoft.com/office/drawing/2014/main" id="{401DA2AD-4301-17E0-A955-6DFF842D6A21}"/>
              </a:ext>
            </a:extLst>
          </p:cNvPr>
          <p:cNvSpPr txBox="1"/>
          <p:nvPr/>
        </p:nvSpPr>
        <p:spPr>
          <a:xfrm>
            <a:off x="3767462" y="2781299"/>
            <a:ext cx="1512081" cy="369332"/>
          </a:xfrm>
          <a:prstGeom prst="rect">
            <a:avLst/>
          </a:prstGeom>
          <a:noFill/>
        </p:spPr>
        <p:txBody>
          <a:bodyPr wrap="none" rtlCol="0">
            <a:spAutoFit/>
          </a:bodyPr>
          <a:lstStyle/>
          <a:p>
            <a:r>
              <a:rPr lang="en-US" dirty="0"/>
              <a:t>BC safety vent</a:t>
            </a:r>
          </a:p>
        </p:txBody>
      </p:sp>
      <p:cxnSp>
        <p:nvCxnSpPr>
          <p:cNvPr id="27" name="Connecteur droit 26">
            <a:extLst>
              <a:ext uri="{FF2B5EF4-FFF2-40B4-BE49-F238E27FC236}">
                <a16:creationId xmlns:a16="http://schemas.microsoft.com/office/drawing/2014/main" id="{73AAD241-EFFC-4D55-3126-39B617B85075}"/>
              </a:ext>
            </a:extLst>
          </p:cNvPr>
          <p:cNvCxnSpPr/>
          <p:nvPr/>
        </p:nvCxnSpPr>
        <p:spPr>
          <a:xfrm flipH="1">
            <a:off x="2945660" y="3022603"/>
            <a:ext cx="636607" cy="135589"/>
          </a:xfrm>
          <a:prstGeom prst="line">
            <a:avLst/>
          </a:prstGeom>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F19C7353-76C5-5E6E-720A-13B443C0EB98}"/>
              </a:ext>
            </a:extLst>
          </p:cNvPr>
          <p:cNvSpPr txBox="1"/>
          <p:nvPr/>
        </p:nvSpPr>
        <p:spPr>
          <a:xfrm>
            <a:off x="3867334" y="4571985"/>
            <a:ext cx="1512081" cy="646331"/>
          </a:xfrm>
          <a:prstGeom prst="rect">
            <a:avLst/>
          </a:prstGeom>
          <a:noFill/>
        </p:spPr>
        <p:txBody>
          <a:bodyPr wrap="square" rtlCol="0">
            <a:spAutoFit/>
          </a:bodyPr>
          <a:lstStyle/>
          <a:p>
            <a:r>
              <a:rPr lang="en-US" dirty="0"/>
              <a:t>Safety vent testing tool</a:t>
            </a:r>
          </a:p>
        </p:txBody>
      </p:sp>
      <p:cxnSp>
        <p:nvCxnSpPr>
          <p:cNvPr id="30" name="Connecteur droit 29">
            <a:extLst>
              <a:ext uri="{FF2B5EF4-FFF2-40B4-BE49-F238E27FC236}">
                <a16:creationId xmlns:a16="http://schemas.microsoft.com/office/drawing/2014/main" id="{AE3E3608-28C7-ECA3-6F08-FD07B5691784}"/>
              </a:ext>
            </a:extLst>
          </p:cNvPr>
          <p:cNvCxnSpPr>
            <a:cxnSpLocks/>
          </p:cNvCxnSpPr>
          <p:nvPr/>
        </p:nvCxnSpPr>
        <p:spPr>
          <a:xfrm flipH="1" flipV="1">
            <a:off x="2945660" y="4594222"/>
            <a:ext cx="902825" cy="242115"/>
          </a:xfrm>
          <a:prstGeom prst="line">
            <a:avLst/>
          </a:prstGeom>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BEAF6618-92D0-EF8D-A93A-EBF4C70ABC9A}"/>
              </a:ext>
            </a:extLst>
          </p:cNvPr>
          <p:cNvSpPr txBox="1"/>
          <p:nvPr/>
        </p:nvSpPr>
        <p:spPr>
          <a:xfrm>
            <a:off x="168244" y="4697837"/>
            <a:ext cx="1797148" cy="646331"/>
          </a:xfrm>
          <a:prstGeom prst="rect">
            <a:avLst/>
          </a:prstGeom>
          <a:noFill/>
        </p:spPr>
        <p:txBody>
          <a:bodyPr wrap="square" rtlCol="0">
            <a:spAutoFit/>
          </a:bodyPr>
          <a:lstStyle/>
          <a:p>
            <a:r>
              <a:rPr lang="en-US" dirty="0"/>
              <a:t>Piezo electric pressure sensor</a:t>
            </a:r>
          </a:p>
        </p:txBody>
      </p:sp>
      <p:cxnSp>
        <p:nvCxnSpPr>
          <p:cNvPr id="36" name="Connecteur droit 35">
            <a:extLst>
              <a:ext uri="{FF2B5EF4-FFF2-40B4-BE49-F238E27FC236}">
                <a16:creationId xmlns:a16="http://schemas.microsoft.com/office/drawing/2014/main" id="{482D82C9-8449-0013-CF8A-F0ED3ACD144A}"/>
              </a:ext>
            </a:extLst>
          </p:cNvPr>
          <p:cNvCxnSpPr>
            <a:cxnSpLocks/>
          </p:cNvCxnSpPr>
          <p:nvPr/>
        </p:nvCxnSpPr>
        <p:spPr>
          <a:xfrm flipH="1">
            <a:off x="1458257" y="4459932"/>
            <a:ext cx="833307" cy="2766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35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EC695-E3C8-965A-7F85-A0EE6D342A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62DFCFC-DB4B-2531-6D66-27F18930D91D}"/>
              </a:ext>
            </a:extLst>
          </p:cNvPr>
          <p:cNvSpPr>
            <a:spLocks noGrp="1"/>
          </p:cNvSpPr>
          <p:nvPr>
            <p:ph type="title"/>
          </p:nvPr>
        </p:nvSpPr>
        <p:spPr/>
        <p:txBody>
          <a:bodyPr/>
          <a:lstStyle/>
          <a:p>
            <a:r>
              <a:rPr lang="en-US" noProof="0" dirty="0"/>
              <a:t>Safety vent Characterization</a:t>
            </a:r>
          </a:p>
        </p:txBody>
      </p:sp>
      <p:sp>
        <p:nvSpPr>
          <p:cNvPr id="3" name="Espace réservé du contenu 2">
            <a:extLst>
              <a:ext uri="{FF2B5EF4-FFF2-40B4-BE49-F238E27FC236}">
                <a16:creationId xmlns:a16="http://schemas.microsoft.com/office/drawing/2014/main" id="{C729ACA2-4FA1-75F4-7385-1D039F5A47D1}"/>
              </a:ext>
            </a:extLst>
          </p:cNvPr>
          <p:cNvSpPr>
            <a:spLocks noGrp="1"/>
          </p:cNvSpPr>
          <p:nvPr>
            <p:ph idx="1"/>
          </p:nvPr>
        </p:nvSpPr>
        <p:spPr>
          <a:xfrm>
            <a:off x="639886" y="1109831"/>
            <a:ext cx="8605499" cy="1671468"/>
          </a:xfrm>
        </p:spPr>
        <p:txBody>
          <a:bodyPr>
            <a:normAutofit/>
          </a:bodyPr>
          <a:lstStyle/>
          <a:p>
            <a:pPr>
              <a:buFont typeface="Courier New" panose="02070309020205020404" pitchFamily="49" charset="0"/>
              <a:buChar char="o"/>
            </a:pPr>
            <a:r>
              <a:rPr lang="en-US" sz="1600" noProof="0" dirty="0"/>
              <a:t> </a:t>
            </a:r>
            <a:r>
              <a:rPr lang="en-US" sz="1600" u="sng" noProof="0" dirty="0"/>
              <a:t>Specific tests at </a:t>
            </a:r>
            <a:r>
              <a:rPr lang="en-US" sz="1600" u="sng" noProof="0" dirty="0" err="1"/>
              <a:t>ambien</a:t>
            </a:r>
            <a:r>
              <a:rPr lang="en-US" sz="1600" u="sng" noProof="0" dirty="0"/>
              <a:t> temperature were performed at IFPEN to evaluate burst pressure of M50LT safety caps</a:t>
            </a:r>
          </a:p>
          <a:p>
            <a:pPr lvl="1">
              <a:buFont typeface="Courier New" panose="02070309020205020404" pitchFamily="49" charset="0"/>
              <a:buChar char="o"/>
            </a:pPr>
            <a:r>
              <a:rPr lang="en-US" sz="1600" u="sng" noProof="0" dirty="0"/>
              <a:t>Safety caps were unmounted from their original cells</a:t>
            </a:r>
          </a:p>
          <a:p>
            <a:pPr lvl="1">
              <a:buFont typeface="Courier New" panose="02070309020205020404" pitchFamily="49" charset="0"/>
              <a:buChar char="o"/>
            </a:pPr>
            <a:r>
              <a:rPr lang="en-US" sz="1600" u="sng" noProof="0" dirty="0"/>
              <a:t>Installed on a specific setup</a:t>
            </a:r>
          </a:p>
          <a:p>
            <a:pPr lvl="1">
              <a:buFont typeface="Courier New" panose="02070309020205020404" pitchFamily="49" charset="0"/>
              <a:buChar char="o"/>
            </a:pPr>
            <a:r>
              <a:rPr lang="en-US" sz="1600" u="sng" noProof="0" dirty="0"/>
              <a:t>Progressively increasing load pressure until the opening of the safety vent</a:t>
            </a:r>
          </a:p>
          <a:p>
            <a:pPr lvl="1">
              <a:buFont typeface="Courier New" panose="02070309020205020404" pitchFamily="49" charset="0"/>
              <a:buChar char="o"/>
            </a:pPr>
            <a:r>
              <a:rPr lang="en-US" sz="1600" u="sng" noProof="0" dirty="0"/>
              <a:t>A </a:t>
            </a:r>
            <a:r>
              <a:rPr lang="en-US" sz="1600" u="sng" dirty="0"/>
              <a:t>Xray tomography was carried out on one of the open safety vent</a:t>
            </a:r>
            <a:endParaRPr lang="en-US" sz="1600" u="sng" noProof="0" dirty="0"/>
          </a:p>
        </p:txBody>
      </p:sp>
      <p:sp>
        <p:nvSpPr>
          <p:cNvPr id="24" name="ZoneTexte 23">
            <a:extLst>
              <a:ext uri="{FF2B5EF4-FFF2-40B4-BE49-F238E27FC236}">
                <a16:creationId xmlns:a16="http://schemas.microsoft.com/office/drawing/2014/main" id="{95466982-758C-1CA3-C25E-015CBC2C7D0A}"/>
              </a:ext>
            </a:extLst>
          </p:cNvPr>
          <p:cNvSpPr txBox="1"/>
          <p:nvPr/>
        </p:nvSpPr>
        <p:spPr>
          <a:xfrm>
            <a:off x="382301" y="3120514"/>
            <a:ext cx="4666230" cy="2031325"/>
          </a:xfrm>
          <a:prstGeom prst="rect">
            <a:avLst/>
          </a:prstGeom>
          <a:noFill/>
        </p:spPr>
        <p:txBody>
          <a:bodyPr wrap="square" rtlCol="0">
            <a:spAutoFit/>
          </a:bodyPr>
          <a:lstStyle/>
          <a:p>
            <a:r>
              <a:rPr lang="en-US" dirty="0"/>
              <a:t>N2 venting VS real venting:</a:t>
            </a:r>
          </a:p>
          <a:p>
            <a:pPr marL="285750" indent="-285750">
              <a:buFontTx/>
              <a:buChar char="-"/>
            </a:pPr>
            <a:r>
              <a:rPr lang="en-US" dirty="0"/>
              <a:t>The jets seems to be narrower at the beginning and close at the end</a:t>
            </a:r>
          </a:p>
          <a:p>
            <a:pPr marL="742950" lvl="1" indent="-285750">
              <a:buFontTx/>
              <a:buChar char="-"/>
            </a:pPr>
            <a:r>
              <a:rPr lang="en-US" dirty="0"/>
              <a:t>Consequence on elastic deformation of safety vent?</a:t>
            </a:r>
          </a:p>
          <a:p>
            <a:pPr marL="285750" indent="-285750">
              <a:buFontTx/>
              <a:buChar char="-"/>
            </a:pPr>
            <a:r>
              <a:rPr lang="en-US" dirty="0"/>
              <a:t>Timing of events is similar </a:t>
            </a:r>
          </a:p>
          <a:p>
            <a:pPr marL="285750" indent="-285750">
              <a:buFontTx/>
              <a:buChar char="-"/>
            </a:pPr>
            <a:r>
              <a:rPr lang="en-US" dirty="0"/>
              <a:t>Liquid presence in real venting is significant</a:t>
            </a:r>
          </a:p>
        </p:txBody>
      </p:sp>
      <p:pic>
        <p:nvPicPr>
          <p:cNvPr id="5" name="Venting_VsSynthetic">
            <a:hlinkClick r:id="" action="ppaction://media"/>
            <a:extLst>
              <a:ext uri="{FF2B5EF4-FFF2-40B4-BE49-F238E27FC236}">
                <a16:creationId xmlns:a16="http://schemas.microsoft.com/office/drawing/2014/main" id="{5587C9CB-4146-EBE9-9991-F0A00CE34B5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695" t="23233" r="6227" b="20875"/>
          <a:stretch>
            <a:fillRect/>
          </a:stretch>
        </p:blipFill>
        <p:spPr>
          <a:xfrm>
            <a:off x="5464738" y="3090397"/>
            <a:ext cx="6685011" cy="3076556"/>
          </a:xfrm>
          <a:prstGeom prst="rect">
            <a:avLst/>
          </a:prstGeom>
        </p:spPr>
      </p:pic>
      <p:sp>
        <p:nvSpPr>
          <p:cNvPr id="6" name="ZoneTexte 5">
            <a:extLst>
              <a:ext uri="{FF2B5EF4-FFF2-40B4-BE49-F238E27FC236}">
                <a16:creationId xmlns:a16="http://schemas.microsoft.com/office/drawing/2014/main" id="{92C947E4-4211-37E5-9744-42CFC242992B}"/>
              </a:ext>
            </a:extLst>
          </p:cNvPr>
          <p:cNvSpPr txBox="1"/>
          <p:nvPr/>
        </p:nvSpPr>
        <p:spPr>
          <a:xfrm>
            <a:off x="6199767" y="2751182"/>
            <a:ext cx="2207352" cy="369332"/>
          </a:xfrm>
          <a:prstGeom prst="rect">
            <a:avLst/>
          </a:prstGeom>
          <a:noFill/>
        </p:spPr>
        <p:txBody>
          <a:bodyPr wrap="square" rtlCol="0">
            <a:spAutoFit/>
          </a:bodyPr>
          <a:lstStyle/>
          <a:p>
            <a:r>
              <a:rPr lang="en-US" dirty="0"/>
              <a:t>real venting - DBI</a:t>
            </a:r>
          </a:p>
        </p:txBody>
      </p:sp>
      <p:sp>
        <p:nvSpPr>
          <p:cNvPr id="7" name="ZoneTexte 6">
            <a:extLst>
              <a:ext uri="{FF2B5EF4-FFF2-40B4-BE49-F238E27FC236}">
                <a16:creationId xmlns:a16="http://schemas.microsoft.com/office/drawing/2014/main" id="{1581652E-B735-78E6-421C-B847DEAD77D2}"/>
              </a:ext>
            </a:extLst>
          </p:cNvPr>
          <p:cNvSpPr txBox="1"/>
          <p:nvPr/>
        </p:nvSpPr>
        <p:spPr>
          <a:xfrm>
            <a:off x="9558355" y="2781299"/>
            <a:ext cx="2348110" cy="369332"/>
          </a:xfrm>
          <a:prstGeom prst="rect">
            <a:avLst/>
          </a:prstGeom>
          <a:noFill/>
        </p:spPr>
        <p:txBody>
          <a:bodyPr wrap="square" rtlCol="0">
            <a:spAutoFit/>
          </a:bodyPr>
          <a:lstStyle/>
          <a:p>
            <a:r>
              <a:rPr lang="en-US" dirty="0"/>
              <a:t>N2 venting - Schlieren</a:t>
            </a:r>
          </a:p>
        </p:txBody>
      </p:sp>
      <p:pic>
        <p:nvPicPr>
          <p:cNvPr id="8" name="Picture 2">
            <a:extLst>
              <a:ext uri="{FF2B5EF4-FFF2-40B4-BE49-F238E27FC236}">
                <a16:creationId xmlns:a16="http://schemas.microsoft.com/office/drawing/2014/main" id="{F4CA8584-EDD5-B67E-00CF-67AF8C48F9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0537" y="907716"/>
            <a:ext cx="2491577" cy="66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83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57788" y="1795463"/>
            <a:ext cx="4714875" cy="3457575"/>
          </a:xfrm>
          <a:prstGeom prst="rect">
            <a:avLst/>
          </a:prstGeom>
        </p:spPr>
      </p:pic>
      <p:pic>
        <p:nvPicPr>
          <p:cNvPr id="3" name="Picture 2"/>
          <p:cNvPicPr>
            <a:picLocks noChangeAspect="1"/>
          </p:cNvPicPr>
          <p:nvPr/>
        </p:nvPicPr>
        <p:blipFill>
          <a:blip r:embed="rId4"/>
          <a:stretch>
            <a:fillRect/>
          </a:stretch>
        </p:blipFill>
        <p:spPr>
          <a:xfrm>
            <a:off x="485775" y="1795462"/>
            <a:ext cx="4514851" cy="3409951"/>
          </a:xfrm>
          <a:prstGeom prst="rect">
            <a:avLst/>
          </a:prstGeom>
        </p:spPr>
      </p:pic>
      <p:sp>
        <p:nvSpPr>
          <p:cNvPr id="6" name="TextBox 5"/>
          <p:cNvSpPr txBox="1"/>
          <p:nvPr/>
        </p:nvSpPr>
        <p:spPr>
          <a:xfrm>
            <a:off x="8334375" y="3771900"/>
            <a:ext cx="914033" cy="369332"/>
          </a:xfrm>
          <a:prstGeom prst="rect">
            <a:avLst/>
          </a:prstGeom>
          <a:noFill/>
        </p:spPr>
        <p:txBody>
          <a:bodyPr wrap="none" rtlCol="0">
            <a:spAutoFit/>
          </a:bodyPr>
          <a:lstStyle/>
          <a:p>
            <a:r>
              <a:rPr lang="en-US"/>
              <a:t>x = 0.32</a:t>
            </a:r>
          </a:p>
        </p:txBody>
      </p:sp>
      <p:cxnSp>
        <p:nvCxnSpPr>
          <p:cNvPr id="8" name="Straight Connector 7"/>
          <p:cNvCxnSpPr/>
          <p:nvPr/>
        </p:nvCxnSpPr>
        <p:spPr>
          <a:xfrm flipV="1">
            <a:off x="8667751" y="3500438"/>
            <a:ext cx="390525" cy="271463"/>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95350" y="1524000"/>
            <a:ext cx="3647345" cy="369332"/>
          </a:xfrm>
          <a:prstGeom prst="rect">
            <a:avLst/>
          </a:prstGeom>
          <a:noFill/>
        </p:spPr>
        <p:txBody>
          <a:bodyPr wrap="none" rtlCol="0">
            <a:spAutoFit/>
          </a:bodyPr>
          <a:lstStyle/>
          <a:p>
            <a:r>
              <a:rPr lang="en-US"/>
              <a:t>Saturation Curve for DMC electrolyte</a:t>
            </a:r>
          </a:p>
        </p:txBody>
      </p:sp>
      <p:cxnSp>
        <p:nvCxnSpPr>
          <p:cNvPr id="11" name="Straight Arrow Connector 10"/>
          <p:cNvCxnSpPr/>
          <p:nvPr/>
        </p:nvCxnSpPr>
        <p:spPr>
          <a:xfrm>
            <a:off x="9058275" y="2162175"/>
            <a:ext cx="0" cy="12382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653587" y="2162177"/>
            <a:ext cx="2319339" cy="923330"/>
          </a:xfrm>
          <a:prstGeom prst="rect">
            <a:avLst/>
          </a:prstGeom>
          <a:noFill/>
        </p:spPr>
        <p:txBody>
          <a:bodyPr wrap="square" rtlCol="0">
            <a:spAutoFit/>
          </a:bodyPr>
          <a:lstStyle/>
          <a:p>
            <a:r>
              <a:rPr lang="en-US"/>
              <a:t>Strong cooling during expansion from high P to 1 bar</a:t>
            </a:r>
          </a:p>
        </p:txBody>
      </p:sp>
      <p:cxnSp>
        <p:nvCxnSpPr>
          <p:cNvPr id="13" name="Straight Connector 12"/>
          <p:cNvCxnSpPr/>
          <p:nvPr/>
        </p:nvCxnSpPr>
        <p:spPr>
          <a:xfrm flipV="1">
            <a:off x="9091614" y="2623841"/>
            <a:ext cx="547687" cy="417017"/>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653587" y="4057650"/>
            <a:ext cx="2319339" cy="646331"/>
          </a:xfrm>
          <a:prstGeom prst="rect">
            <a:avLst/>
          </a:prstGeom>
          <a:noFill/>
        </p:spPr>
        <p:txBody>
          <a:bodyPr wrap="square" rtlCol="0">
            <a:spAutoFit/>
          </a:bodyPr>
          <a:lstStyle/>
          <a:p>
            <a:r>
              <a:rPr lang="en-US"/>
              <a:t>Massive vapor formation</a:t>
            </a:r>
          </a:p>
        </p:txBody>
      </p:sp>
      <p:cxnSp>
        <p:nvCxnSpPr>
          <p:cNvPr id="16" name="Straight Connector 15"/>
          <p:cNvCxnSpPr/>
          <p:nvPr/>
        </p:nvCxnSpPr>
        <p:spPr>
          <a:xfrm>
            <a:off x="9091612" y="4068961"/>
            <a:ext cx="581024" cy="11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43915" y="2592587"/>
            <a:ext cx="581024" cy="110728"/>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643820" y="2341601"/>
            <a:ext cx="841897" cy="369332"/>
          </a:xfrm>
          <a:prstGeom prst="rect">
            <a:avLst/>
          </a:prstGeom>
          <a:noFill/>
        </p:spPr>
        <p:txBody>
          <a:bodyPr wrap="none" rtlCol="0">
            <a:spAutoFit/>
          </a:bodyPr>
          <a:lstStyle/>
          <a:p>
            <a:r>
              <a:rPr lang="en-US"/>
              <a:t>5.0 bar</a:t>
            </a:r>
          </a:p>
        </p:txBody>
      </p:sp>
      <p:sp>
        <p:nvSpPr>
          <p:cNvPr id="20" name="TextBox 19"/>
          <p:cNvSpPr txBox="1"/>
          <p:nvPr/>
        </p:nvSpPr>
        <p:spPr>
          <a:xfrm>
            <a:off x="7913870" y="3215759"/>
            <a:ext cx="954107" cy="369332"/>
          </a:xfrm>
          <a:prstGeom prst="rect">
            <a:avLst/>
          </a:prstGeom>
          <a:noFill/>
        </p:spPr>
        <p:txBody>
          <a:bodyPr wrap="none" rtlCol="0">
            <a:spAutoFit/>
          </a:bodyPr>
          <a:lstStyle/>
          <a:p>
            <a:r>
              <a:rPr lang="en-US"/>
              <a:t>P= 1 bar</a:t>
            </a:r>
          </a:p>
        </p:txBody>
      </p:sp>
      <p:sp>
        <p:nvSpPr>
          <p:cNvPr id="17" name="Title 16">
            <a:extLst>
              <a:ext uri="{FF2B5EF4-FFF2-40B4-BE49-F238E27FC236}">
                <a16:creationId xmlns:a16="http://schemas.microsoft.com/office/drawing/2014/main" id="{3CA4616E-CE8F-2C39-31D8-53D5A6A6C65B}"/>
              </a:ext>
            </a:extLst>
          </p:cNvPr>
          <p:cNvSpPr>
            <a:spLocks noGrp="1"/>
          </p:cNvSpPr>
          <p:nvPr>
            <p:ph type="title"/>
          </p:nvPr>
        </p:nvSpPr>
        <p:spPr/>
        <p:txBody>
          <a:bodyPr/>
          <a:lstStyle/>
          <a:p>
            <a:r>
              <a:rPr lang="en-US" sz="3200"/>
              <a:t>Fundamentals of flash boiling electrolytes</a:t>
            </a:r>
          </a:p>
        </p:txBody>
      </p:sp>
    </p:spTree>
    <p:extLst>
      <p:ext uri="{BB962C8B-B14F-4D97-AF65-F5344CB8AC3E}">
        <p14:creationId xmlns:p14="http://schemas.microsoft.com/office/powerpoint/2010/main" val="1429244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C4B89E-2793-3BC4-0696-91843F015BAD}"/>
              </a:ext>
            </a:extLst>
          </p:cNvPr>
          <p:cNvSpPr>
            <a:spLocks noGrp="1"/>
          </p:cNvSpPr>
          <p:nvPr>
            <p:ph type="title"/>
          </p:nvPr>
        </p:nvSpPr>
        <p:spPr/>
        <p:txBody>
          <a:bodyPr/>
          <a:lstStyle/>
          <a:p>
            <a:r>
              <a:rPr lang="en-US" dirty="0"/>
              <a:t>Venting characterization</a:t>
            </a:r>
          </a:p>
        </p:txBody>
      </p:sp>
      <p:sp>
        <p:nvSpPr>
          <p:cNvPr id="3" name="Espace réservé du contenu 2">
            <a:extLst>
              <a:ext uri="{FF2B5EF4-FFF2-40B4-BE49-F238E27FC236}">
                <a16:creationId xmlns:a16="http://schemas.microsoft.com/office/drawing/2014/main" id="{3CB5E877-2696-7345-DAB8-F0E4A98CE6E0}"/>
              </a:ext>
            </a:extLst>
          </p:cNvPr>
          <p:cNvSpPr>
            <a:spLocks noGrp="1"/>
          </p:cNvSpPr>
          <p:nvPr>
            <p:ph idx="1"/>
          </p:nvPr>
        </p:nvSpPr>
        <p:spPr>
          <a:xfrm>
            <a:off x="680218" y="1102999"/>
            <a:ext cx="5446853" cy="4351338"/>
          </a:xfrm>
        </p:spPr>
        <p:txBody>
          <a:bodyPr>
            <a:normAutofit/>
          </a:bodyPr>
          <a:lstStyle/>
          <a:p>
            <a:r>
              <a:rPr lang="en-US" sz="1600" dirty="0"/>
              <a:t>During the first instants the spray is mainly composed by gas</a:t>
            </a:r>
          </a:p>
          <a:p>
            <a:r>
              <a:rPr lang="en-US" sz="1600" dirty="0"/>
              <a:t>During most of the duration significant number of droplets are detected creating a dense spray</a:t>
            </a:r>
          </a:p>
          <a:p>
            <a:r>
              <a:rPr lang="en-US" sz="1600" dirty="0"/>
              <a:t>During the final phase droplet exiting at high velocity can be detected: we can deduce that a gas jet is dragging them</a:t>
            </a:r>
          </a:p>
          <a:p>
            <a:endParaRPr lang="en-US" sz="1600" dirty="0"/>
          </a:p>
        </p:txBody>
      </p:sp>
      <p:pic>
        <p:nvPicPr>
          <p:cNvPr id="5" name="Vt_837_complete">
            <a:hlinkClick r:id="" action="ppaction://media"/>
            <a:extLst>
              <a:ext uri="{FF2B5EF4-FFF2-40B4-BE49-F238E27FC236}">
                <a16:creationId xmlns:a16="http://schemas.microsoft.com/office/drawing/2014/main" id="{05967671-423A-D632-E9A7-1161BCF64A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50826" y="549099"/>
            <a:ext cx="4833837" cy="3625378"/>
          </a:xfrm>
          <a:prstGeom prst="rect">
            <a:avLst/>
          </a:prstGeom>
        </p:spPr>
      </p:pic>
      <p:sp>
        <p:nvSpPr>
          <p:cNvPr id="6" name="TextBox 6">
            <a:extLst>
              <a:ext uri="{FF2B5EF4-FFF2-40B4-BE49-F238E27FC236}">
                <a16:creationId xmlns:a16="http://schemas.microsoft.com/office/drawing/2014/main" id="{CC801171-F8EA-6BEF-C955-731836507DD1}"/>
              </a:ext>
            </a:extLst>
          </p:cNvPr>
          <p:cNvSpPr txBox="1"/>
          <p:nvPr/>
        </p:nvSpPr>
        <p:spPr>
          <a:xfrm>
            <a:off x="4751164" y="5293238"/>
            <a:ext cx="3176979" cy="1477328"/>
          </a:xfrm>
          <a:prstGeom prst="rect">
            <a:avLst/>
          </a:prstGeom>
          <a:noFill/>
          <a:ln>
            <a:solidFill>
              <a:srgbClr val="F18B28"/>
            </a:solidFill>
          </a:ln>
        </p:spPr>
        <p:txBody>
          <a:bodyPr wrap="square">
            <a:spAutoFit/>
          </a:bodyPr>
          <a:lstStyle/>
          <a:p>
            <a:r>
              <a:rPr lang="en-US" sz="2400" b="1" dirty="0"/>
              <a:t>total electrolyte 3.17 g </a:t>
            </a:r>
            <a:r>
              <a:rPr lang="en-US" sz="1200" i="1" dirty="0"/>
              <a:t>Stapf et al, Journal of the electrochemical society, 2025, https://iopscience.iop.org/article/10.1149/1945-7111/add112/pdf</a:t>
            </a:r>
          </a:p>
          <a:p>
            <a:endParaRPr lang="en-US" sz="1800" dirty="0"/>
          </a:p>
        </p:txBody>
      </p:sp>
      <p:sp>
        <p:nvSpPr>
          <p:cNvPr id="7" name="TextBox 7">
            <a:extLst>
              <a:ext uri="{FF2B5EF4-FFF2-40B4-BE49-F238E27FC236}">
                <a16:creationId xmlns:a16="http://schemas.microsoft.com/office/drawing/2014/main" id="{5CB5EB35-669C-C02F-18BC-43856120CF86}"/>
              </a:ext>
            </a:extLst>
          </p:cNvPr>
          <p:cNvSpPr txBox="1"/>
          <p:nvPr/>
        </p:nvSpPr>
        <p:spPr>
          <a:xfrm>
            <a:off x="8230016" y="4534598"/>
            <a:ext cx="3803764" cy="2031325"/>
          </a:xfrm>
          <a:prstGeom prst="rect">
            <a:avLst/>
          </a:prstGeom>
          <a:noFill/>
        </p:spPr>
        <p:txBody>
          <a:bodyPr wrap="square">
            <a:spAutoFit/>
          </a:bodyPr>
          <a:lstStyle/>
          <a:p>
            <a:r>
              <a:rPr lang="en-US" dirty="0"/>
              <a:t>More vent is expected at 100% SOC ?</a:t>
            </a:r>
          </a:p>
          <a:p>
            <a:endParaRPr lang="en-US" dirty="0"/>
          </a:p>
          <a:p>
            <a:r>
              <a:rPr lang="en-US" dirty="0"/>
              <a:t>What besides the electrolyte will vent?</a:t>
            </a:r>
          </a:p>
          <a:p>
            <a:endParaRPr lang="en-US" dirty="0"/>
          </a:p>
          <a:p>
            <a:r>
              <a:rPr lang="en-US" dirty="0"/>
              <a:t>The O2 in CO2 can come only from the cathode material</a:t>
            </a:r>
          </a:p>
          <a:p>
            <a:endParaRPr lang="en-US" dirty="0"/>
          </a:p>
        </p:txBody>
      </p:sp>
      <p:pic>
        <p:nvPicPr>
          <p:cNvPr id="8" name="Picture 2">
            <a:extLst>
              <a:ext uri="{FF2B5EF4-FFF2-40B4-BE49-F238E27FC236}">
                <a16:creationId xmlns:a16="http://schemas.microsoft.com/office/drawing/2014/main" id="{53A669E3-3A4E-D393-F152-FEDEFF7000FC}"/>
              </a:ext>
            </a:extLst>
          </p:cNvPr>
          <p:cNvPicPr>
            <a:picLocks noChangeAspect="1"/>
          </p:cNvPicPr>
          <p:nvPr/>
        </p:nvPicPr>
        <p:blipFill>
          <a:blip r:embed="rId5"/>
          <a:stretch>
            <a:fillRect/>
          </a:stretch>
        </p:blipFill>
        <p:spPr>
          <a:xfrm>
            <a:off x="680218" y="3278668"/>
            <a:ext cx="3254649" cy="3693319"/>
          </a:xfrm>
          <a:prstGeom prst="rect">
            <a:avLst/>
          </a:prstGeom>
        </p:spPr>
      </p:pic>
      <p:sp>
        <p:nvSpPr>
          <p:cNvPr id="9" name="Flèche : droite 8">
            <a:extLst>
              <a:ext uri="{FF2B5EF4-FFF2-40B4-BE49-F238E27FC236}">
                <a16:creationId xmlns:a16="http://schemas.microsoft.com/office/drawing/2014/main" id="{BDBDA48C-B242-FF5B-FAE6-F70E4B14B856}"/>
              </a:ext>
            </a:extLst>
          </p:cNvPr>
          <p:cNvSpPr/>
          <p:nvPr/>
        </p:nvSpPr>
        <p:spPr>
          <a:xfrm>
            <a:off x="4132162" y="5241689"/>
            <a:ext cx="448826" cy="8430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oneTexte 10">
            <a:extLst>
              <a:ext uri="{FF2B5EF4-FFF2-40B4-BE49-F238E27FC236}">
                <a16:creationId xmlns:a16="http://schemas.microsoft.com/office/drawing/2014/main" id="{183CBA5F-2850-E1F0-475F-1051BE50CF07}"/>
              </a:ext>
            </a:extLst>
          </p:cNvPr>
          <p:cNvSpPr txBox="1"/>
          <p:nvPr/>
        </p:nvSpPr>
        <p:spPr>
          <a:xfrm>
            <a:off x="4037828" y="4069341"/>
            <a:ext cx="2281949" cy="646331"/>
          </a:xfrm>
          <a:prstGeom prst="rect">
            <a:avLst/>
          </a:prstGeom>
          <a:noFill/>
        </p:spPr>
        <p:txBody>
          <a:bodyPr wrap="square">
            <a:spAutoFit/>
          </a:bodyPr>
          <a:lstStyle/>
          <a:p>
            <a:r>
              <a:rPr lang="en-US" dirty="0"/>
              <a:t>Bryan Rodrigues-</a:t>
            </a:r>
            <a:r>
              <a:rPr lang="en-US" dirty="0" err="1"/>
              <a:t>Seabras</a:t>
            </a:r>
            <a:r>
              <a:rPr lang="en-US" dirty="0"/>
              <a:t> at ECN9.16 </a:t>
            </a:r>
          </a:p>
        </p:txBody>
      </p:sp>
    </p:spTree>
    <p:extLst>
      <p:ext uri="{BB962C8B-B14F-4D97-AF65-F5344CB8AC3E}">
        <p14:creationId xmlns:p14="http://schemas.microsoft.com/office/powerpoint/2010/main" val="25063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25974B-552B-F8A0-AB9F-8E1FB8374088}"/>
              </a:ext>
            </a:extLst>
          </p:cNvPr>
          <p:cNvSpPr>
            <a:spLocks noGrp="1"/>
          </p:cNvSpPr>
          <p:nvPr>
            <p:ph type="title"/>
          </p:nvPr>
        </p:nvSpPr>
        <p:spPr/>
        <p:txBody>
          <a:bodyPr/>
          <a:lstStyle/>
          <a:p>
            <a:r>
              <a:rPr lang="en-US" dirty="0"/>
              <a:t>Venting characterization</a:t>
            </a:r>
          </a:p>
        </p:txBody>
      </p:sp>
      <p:sp>
        <p:nvSpPr>
          <p:cNvPr id="3" name="Espace réservé du contenu 2">
            <a:extLst>
              <a:ext uri="{FF2B5EF4-FFF2-40B4-BE49-F238E27FC236}">
                <a16:creationId xmlns:a16="http://schemas.microsoft.com/office/drawing/2014/main" id="{25A164A9-6E0D-93D7-B3E1-2238F81A7601}"/>
              </a:ext>
            </a:extLst>
          </p:cNvPr>
          <p:cNvSpPr>
            <a:spLocks noGrp="1"/>
          </p:cNvSpPr>
          <p:nvPr>
            <p:ph idx="1"/>
          </p:nvPr>
        </p:nvSpPr>
        <p:spPr>
          <a:xfrm>
            <a:off x="838200" y="1825625"/>
            <a:ext cx="5118737" cy="4351338"/>
          </a:xfrm>
        </p:spPr>
        <p:txBody>
          <a:bodyPr/>
          <a:lstStyle/>
          <a:p>
            <a:r>
              <a:rPr lang="en-US" dirty="0"/>
              <a:t>Gas analysis of this specific battery have been performed and will be soon published</a:t>
            </a:r>
          </a:p>
          <a:p>
            <a:r>
              <a:rPr lang="en-US" dirty="0"/>
              <a:t>The measurement is challenging and the uncertainties are not negligible </a:t>
            </a:r>
          </a:p>
          <a:p>
            <a:r>
              <a:rPr lang="en-US" dirty="0"/>
              <a:t>A consistency is clearly observed for the main species at the venting</a:t>
            </a:r>
          </a:p>
          <a:p>
            <a:r>
              <a:rPr lang="en-US" dirty="0"/>
              <a:t>This provides a useful reference for this simulations including gas venting</a:t>
            </a:r>
          </a:p>
        </p:txBody>
      </p:sp>
      <p:pic>
        <p:nvPicPr>
          <p:cNvPr id="4" name="Image 3" descr="Une image contenant texte, capture d’écran, diagramme, Caractère coloré&#10;&#10;Le contenu généré par l’IA peut être incorrect.">
            <a:extLst>
              <a:ext uri="{FF2B5EF4-FFF2-40B4-BE49-F238E27FC236}">
                <a16:creationId xmlns:a16="http://schemas.microsoft.com/office/drawing/2014/main" id="{737074F6-F4DF-C6AD-A8C6-4C7C5B11C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064" y="1408094"/>
            <a:ext cx="5760720" cy="2306320"/>
          </a:xfrm>
          <a:prstGeom prst="rect">
            <a:avLst/>
          </a:prstGeom>
        </p:spPr>
      </p:pic>
      <p:sp>
        <p:nvSpPr>
          <p:cNvPr id="5" name="ZoneTexte 4">
            <a:extLst>
              <a:ext uri="{FF2B5EF4-FFF2-40B4-BE49-F238E27FC236}">
                <a16:creationId xmlns:a16="http://schemas.microsoft.com/office/drawing/2014/main" id="{EF9BFD82-12C3-5436-54BB-FF8EAEE2ABA9}"/>
              </a:ext>
            </a:extLst>
          </p:cNvPr>
          <p:cNvSpPr txBox="1"/>
          <p:nvPr/>
        </p:nvSpPr>
        <p:spPr>
          <a:xfrm>
            <a:off x="6335386" y="930131"/>
            <a:ext cx="3324821" cy="369332"/>
          </a:xfrm>
          <a:prstGeom prst="rect">
            <a:avLst/>
          </a:prstGeom>
          <a:noFill/>
        </p:spPr>
        <p:txBody>
          <a:bodyPr wrap="none" rtlCol="0">
            <a:spAutoFit/>
          </a:bodyPr>
          <a:lstStyle/>
          <a:p>
            <a:r>
              <a:rPr lang="en-US" noProof="0" dirty="0"/>
              <a:t>Richardet et al, 2026 (submitted) </a:t>
            </a:r>
          </a:p>
        </p:txBody>
      </p:sp>
    </p:spTree>
    <p:extLst>
      <p:ext uri="{BB962C8B-B14F-4D97-AF65-F5344CB8AC3E}">
        <p14:creationId xmlns:p14="http://schemas.microsoft.com/office/powerpoint/2010/main" val="1525070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24222-8485-EF53-E523-624B355E5579}"/>
              </a:ext>
            </a:extLst>
          </p:cNvPr>
          <p:cNvSpPr>
            <a:spLocks noGrp="1"/>
          </p:cNvSpPr>
          <p:nvPr>
            <p:ph type="title"/>
          </p:nvPr>
        </p:nvSpPr>
        <p:spPr/>
        <p:txBody>
          <a:bodyPr/>
          <a:lstStyle/>
          <a:p>
            <a:r>
              <a:rPr lang="en-US"/>
              <a:t>What is the electrolyte, and where is it located?</a:t>
            </a:r>
          </a:p>
        </p:txBody>
      </p:sp>
      <p:sp>
        <p:nvSpPr>
          <p:cNvPr id="3" name="Content Placeholder 2">
            <a:extLst>
              <a:ext uri="{FF2B5EF4-FFF2-40B4-BE49-F238E27FC236}">
                <a16:creationId xmlns:a16="http://schemas.microsoft.com/office/drawing/2014/main" id="{749030BF-9437-2C75-93B4-DA9EBFC0835A}"/>
              </a:ext>
            </a:extLst>
          </p:cNvPr>
          <p:cNvSpPr>
            <a:spLocks noGrp="1"/>
          </p:cNvSpPr>
          <p:nvPr>
            <p:ph idx="1"/>
          </p:nvPr>
        </p:nvSpPr>
        <p:spPr>
          <a:xfrm>
            <a:off x="533402" y="1217613"/>
            <a:ext cx="7886698" cy="2277550"/>
          </a:xfrm>
        </p:spPr>
        <p:txBody>
          <a:bodyPr>
            <a:normAutofit fontScale="92500" lnSpcReduction="20000"/>
          </a:bodyPr>
          <a:lstStyle/>
          <a:p>
            <a:r>
              <a:rPr lang="en-US"/>
              <a:t>Is the data at the right true for the M50LT</a:t>
            </a:r>
          </a:p>
          <a:p>
            <a:r>
              <a:rPr lang="en-US"/>
              <a:t>https://www.batterydesign.net/lg-21700-m50/ </a:t>
            </a:r>
          </a:p>
          <a:p>
            <a:pPr lvl="1"/>
            <a:r>
              <a:rPr lang="en-US"/>
              <a:t>says electrolyte volume fraction is 37% in cathode and 25% in anode and 47% in separator</a:t>
            </a:r>
          </a:p>
          <a:p>
            <a:pPr lvl="1"/>
            <a:r>
              <a:rPr lang="en-US"/>
              <a:t>Find these references</a:t>
            </a:r>
          </a:p>
          <a:p>
            <a:r>
              <a:rPr lang="en-US"/>
              <a:t>The notes has a reference for a moment of inertia method to measure the electrolyte distribution below:</a:t>
            </a:r>
          </a:p>
        </p:txBody>
      </p:sp>
      <p:sp>
        <p:nvSpPr>
          <p:cNvPr id="4" name="Slide Number Placeholder 3">
            <a:extLst>
              <a:ext uri="{FF2B5EF4-FFF2-40B4-BE49-F238E27FC236}">
                <a16:creationId xmlns:a16="http://schemas.microsoft.com/office/drawing/2014/main" id="{C61EF4A2-8B7B-B846-CF77-2A3133C58944}"/>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E59F633D-C799-4FEB-A525-92D1F47B25DA}" type="slidenum">
              <a:rPr kumimoji="0" lang="en-US" sz="1000" b="0" i="0" u="none" strike="noStrike" kern="0" cap="none" spc="0" normalizeH="0" baseline="0" noProof="0" smtClean="0">
                <a:ln>
                  <a:noFill/>
                </a:ln>
                <a:solidFill>
                  <a:srgbClr val="47484A">
                    <a:lumMod val="50000"/>
                  </a:srgbClr>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en-US" sz="1000" b="0" i="0" u="none" strike="noStrike" kern="0" cap="none" spc="0" normalizeH="0" baseline="0" noProof="0">
              <a:ln>
                <a:noFill/>
              </a:ln>
              <a:solidFill>
                <a:srgbClr val="47484A">
                  <a:lumMod val="50000"/>
                </a:srgbClr>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79D9D57B-7101-07DA-6B1D-B6E1E91FAC7D}"/>
              </a:ext>
            </a:extLst>
          </p:cNvPr>
          <p:cNvPicPr>
            <a:picLocks noChangeAspect="1"/>
          </p:cNvPicPr>
          <p:nvPr/>
        </p:nvPicPr>
        <p:blipFill>
          <a:blip r:embed="rId3"/>
          <a:stretch>
            <a:fillRect/>
          </a:stretch>
        </p:blipFill>
        <p:spPr>
          <a:xfrm>
            <a:off x="8797481" y="2620306"/>
            <a:ext cx="3153529" cy="2277549"/>
          </a:xfrm>
          <a:prstGeom prst="rect">
            <a:avLst/>
          </a:prstGeom>
        </p:spPr>
      </p:pic>
      <p:sp>
        <p:nvSpPr>
          <p:cNvPr id="7" name="TextBox 6">
            <a:extLst>
              <a:ext uri="{FF2B5EF4-FFF2-40B4-BE49-F238E27FC236}">
                <a16:creationId xmlns:a16="http://schemas.microsoft.com/office/drawing/2014/main" id="{016D52C8-0BB8-B320-B08F-26C4E8F267B6}"/>
              </a:ext>
            </a:extLst>
          </p:cNvPr>
          <p:cNvSpPr txBox="1"/>
          <p:nvPr/>
        </p:nvSpPr>
        <p:spPr>
          <a:xfrm>
            <a:off x="9011920" y="1991360"/>
            <a:ext cx="25571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sng" strike="noStrike" kern="0" cap="none" spc="0" normalizeH="0" baseline="0" noProof="0">
                <a:ln>
                  <a:noFill/>
                </a:ln>
                <a:solidFill>
                  <a:srgbClr val="47484A">
                    <a:lumMod val="50000"/>
                  </a:srgbClr>
                </a:solidFill>
                <a:effectLst/>
                <a:uLnTx/>
                <a:uFillTx/>
                <a:latin typeface="Arial"/>
                <a:cs typeface="Arial"/>
                <a:sym typeface="Arial"/>
              </a:rPr>
              <a:t>Electrolyte composition</a:t>
            </a:r>
            <a:endParaRPr kumimoji="0" lang="en-US" sz="1800" b="0" i="0" u="sng" strike="noStrike" kern="0" cap="none" spc="0" normalizeH="0" baseline="0" noProof="0" dirty="0" err="1">
              <a:ln>
                <a:noFill/>
              </a:ln>
              <a:solidFill>
                <a:srgbClr val="47484A">
                  <a:lumMod val="50000"/>
                </a:srgbClr>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406A4FE-42AD-D943-D585-33F4C5B29D0E}"/>
              </a:ext>
            </a:extLst>
          </p:cNvPr>
          <p:cNvSpPr txBox="1"/>
          <p:nvPr/>
        </p:nvSpPr>
        <p:spPr>
          <a:xfrm>
            <a:off x="8665401" y="5157469"/>
            <a:ext cx="41463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47484A">
                    <a:lumMod val="50000"/>
                  </a:srgbClr>
                </a:solidFill>
                <a:effectLst/>
                <a:uLnTx/>
                <a:uFillTx/>
                <a:latin typeface="Arial"/>
                <a:cs typeface="Arial"/>
                <a:sym typeface="Arial"/>
              </a:rPr>
              <a:t>Ohneseit 2023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47484A">
                    <a:lumMod val="50000"/>
                  </a:srgbClr>
                </a:solidFill>
                <a:effectLst/>
                <a:uLnTx/>
                <a:uFillTx/>
                <a:latin typeface="Arial"/>
                <a:cs typeface="Arial"/>
                <a:sym typeface="Arial"/>
              </a:rPr>
              <a:t>https://www.mdpi.com/2313-0105/9/5/237</a:t>
            </a:r>
            <a:endParaRPr kumimoji="0" lang="en-US" sz="1400" b="0" i="0" u="none" strike="noStrike" kern="0" cap="none" spc="0" normalizeH="0" baseline="0" noProof="0" dirty="0" err="1">
              <a:ln>
                <a:noFill/>
              </a:ln>
              <a:solidFill>
                <a:srgbClr val="47484A">
                  <a:lumMod val="50000"/>
                </a:srgbClr>
              </a:solidFill>
              <a:effectLst/>
              <a:uLnTx/>
              <a:uFillTx/>
              <a:latin typeface="Arial"/>
              <a:cs typeface="Arial"/>
              <a:sym typeface="Arial"/>
            </a:endParaRPr>
          </a:p>
        </p:txBody>
      </p:sp>
      <p:pic>
        <p:nvPicPr>
          <p:cNvPr id="9" name="Picture 8">
            <a:extLst>
              <a:ext uri="{FF2B5EF4-FFF2-40B4-BE49-F238E27FC236}">
                <a16:creationId xmlns:a16="http://schemas.microsoft.com/office/drawing/2014/main" id="{7841D170-B287-BF75-8DEB-4C0F116A9A24}"/>
              </a:ext>
            </a:extLst>
          </p:cNvPr>
          <p:cNvPicPr>
            <a:picLocks noChangeAspect="1"/>
          </p:cNvPicPr>
          <p:nvPr/>
        </p:nvPicPr>
        <p:blipFill>
          <a:blip r:embed="rId4"/>
          <a:stretch>
            <a:fillRect/>
          </a:stretch>
        </p:blipFill>
        <p:spPr>
          <a:xfrm>
            <a:off x="3526600" y="3869797"/>
            <a:ext cx="3876305" cy="2988203"/>
          </a:xfrm>
          <a:prstGeom prst="rect">
            <a:avLst/>
          </a:prstGeom>
        </p:spPr>
      </p:pic>
      <p:sp>
        <p:nvSpPr>
          <p:cNvPr id="5" name="TextBox 4">
            <a:extLst>
              <a:ext uri="{FF2B5EF4-FFF2-40B4-BE49-F238E27FC236}">
                <a16:creationId xmlns:a16="http://schemas.microsoft.com/office/drawing/2014/main" id="{9EF94C22-7E42-C006-5165-464D888B28C0}"/>
              </a:ext>
            </a:extLst>
          </p:cNvPr>
          <p:cNvSpPr txBox="1"/>
          <p:nvPr/>
        </p:nvSpPr>
        <p:spPr>
          <a:xfrm>
            <a:off x="723900" y="4362450"/>
            <a:ext cx="2590800" cy="1200329"/>
          </a:xfrm>
          <a:prstGeom prst="rect">
            <a:avLst/>
          </a:prstGeom>
          <a:noFill/>
        </p:spPr>
        <p:txBody>
          <a:bodyPr wrap="square" rtlCol="0">
            <a:spAutoFit/>
          </a:bodyPr>
          <a:lstStyle/>
          <a:p>
            <a:pPr algn="l"/>
            <a:r>
              <a:rPr lang="en-US">
                <a:solidFill>
                  <a:schemeClr val="tx1">
                    <a:lumMod val="50000"/>
                  </a:schemeClr>
                </a:solidFill>
              </a:rPr>
              <a:t>Electrolyte more liberated and filling the center void at 100% SOC</a:t>
            </a:r>
            <a:endParaRPr lang="en-US" dirty="0" err="1">
              <a:solidFill>
                <a:schemeClr val="tx1">
                  <a:lumMod val="50000"/>
                </a:schemeClr>
              </a:solidFill>
            </a:endParaRPr>
          </a:p>
        </p:txBody>
      </p:sp>
      <p:cxnSp>
        <p:nvCxnSpPr>
          <p:cNvPr id="11" name="Straight Arrow Connector 10">
            <a:extLst>
              <a:ext uri="{FF2B5EF4-FFF2-40B4-BE49-F238E27FC236}">
                <a16:creationId xmlns:a16="http://schemas.microsoft.com/office/drawing/2014/main" id="{6DAEDD6C-DF8C-1A6A-16AF-D388C43B632D}"/>
              </a:ext>
            </a:extLst>
          </p:cNvPr>
          <p:cNvCxnSpPr>
            <a:cxnSpLocks/>
          </p:cNvCxnSpPr>
          <p:nvPr/>
        </p:nvCxnSpPr>
        <p:spPr>
          <a:xfrm>
            <a:off x="1495425" y="5363898"/>
            <a:ext cx="2447925" cy="3167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82022BA8-50E8-034B-201E-FD38C206528C}"/>
              </a:ext>
            </a:extLst>
          </p:cNvPr>
          <p:cNvSpPr txBox="1"/>
          <p:nvPr/>
        </p:nvSpPr>
        <p:spPr>
          <a:xfrm>
            <a:off x="723900" y="6164117"/>
            <a:ext cx="3017044" cy="400110"/>
          </a:xfrm>
          <a:prstGeom prst="rect">
            <a:avLst/>
          </a:prstGeom>
          <a:noFill/>
        </p:spPr>
        <p:txBody>
          <a:bodyPr wrap="square">
            <a:spAutoFit/>
          </a:bodyPr>
          <a:lstStyle/>
          <a:p>
            <a:r>
              <a:rPr lang="en-US" sz="1000"/>
              <a:t>https://iopscience.iop.org/article/10.1149/1945-7111/acce72/meta</a:t>
            </a:r>
          </a:p>
        </p:txBody>
      </p:sp>
    </p:spTree>
    <p:extLst>
      <p:ext uri="{BB962C8B-B14F-4D97-AF65-F5344CB8AC3E}">
        <p14:creationId xmlns:p14="http://schemas.microsoft.com/office/powerpoint/2010/main" val="30687273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FEB1F8-3D18-CC3B-DC9A-3A7E0258C6E0}"/>
              </a:ext>
            </a:extLst>
          </p:cNvPr>
          <p:cNvSpPr>
            <a:spLocks noGrp="1"/>
          </p:cNvSpPr>
          <p:nvPr>
            <p:ph type="title"/>
          </p:nvPr>
        </p:nvSpPr>
        <p:spPr/>
        <p:txBody>
          <a:bodyPr/>
          <a:lstStyle/>
          <a:p>
            <a:r>
              <a:rPr lang="en-US" dirty="0"/>
              <a:t>Thermal runaway</a:t>
            </a:r>
          </a:p>
        </p:txBody>
      </p:sp>
      <p:sp>
        <p:nvSpPr>
          <p:cNvPr id="3" name="Espace réservé du contenu 2">
            <a:extLst>
              <a:ext uri="{FF2B5EF4-FFF2-40B4-BE49-F238E27FC236}">
                <a16:creationId xmlns:a16="http://schemas.microsoft.com/office/drawing/2014/main" id="{4348D3BE-928A-5C24-5033-9EC80EBD11F4}"/>
              </a:ext>
            </a:extLst>
          </p:cNvPr>
          <p:cNvSpPr>
            <a:spLocks noGrp="1"/>
          </p:cNvSpPr>
          <p:nvPr>
            <p:ph idx="1"/>
          </p:nvPr>
        </p:nvSpPr>
        <p:spPr>
          <a:xfrm>
            <a:off x="6860429" y="1709878"/>
            <a:ext cx="4713289" cy="4351338"/>
          </a:xfrm>
        </p:spPr>
        <p:txBody>
          <a:bodyPr>
            <a:normAutofit fontScale="77500" lnSpcReduction="20000"/>
          </a:bodyPr>
          <a:lstStyle/>
          <a:p>
            <a:r>
              <a:rPr lang="en-US" dirty="0"/>
              <a:t>New videos have been captured in a larger thermal runaway cell at IFPEN</a:t>
            </a:r>
          </a:p>
          <a:p>
            <a:r>
              <a:rPr lang="en-US" dirty="0"/>
              <a:t>Synchronized Schlieren / NL color imaging</a:t>
            </a:r>
          </a:p>
          <a:p>
            <a:r>
              <a:rPr lang="en-US" dirty="0"/>
              <a:t>In this video we see that a smoke emission (dark) is detected before bright spot appears</a:t>
            </a:r>
          </a:p>
          <a:p>
            <a:pPr lvl="1"/>
            <a:r>
              <a:rPr lang="en-US" dirty="0"/>
              <a:t>Gas emission might be related to strong degradation leading to internal short circuit? Is smoke related to separator degradation? </a:t>
            </a:r>
          </a:p>
          <a:p>
            <a:r>
              <a:rPr lang="en-US" dirty="0"/>
              <a:t>Gas emission is not steady, with different violent events happening</a:t>
            </a:r>
          </a:p>
          <a:p>
            <a:r>
              <a:rPr lang="en-US" dirty="0"/>
              <a:t>At a certain point the “flame” angle is reduced, and a straight vertical jet is observed: the safety vent is pushed away by hot gas</a:t>
            </a:r>
          </a:p>
          <a:p>
            <a:r>
              <a:rPr lang="en-US" dirty="0"/>
              <a:t>Incandescent particles are emitted during the entire event</a:t>
            </a:r>
          </a:p>
          <a:p>
            <a:r>
              <a:rPr lang="en-US" dirty="0"/>
              <a:t>The event duration (in this case)  is ~300 </a:t>
            </a:r>
            <a:r>
              <a:rPr lang="en-US" dirty="0" err="1"/>
              <a:t>ms</a:t>
            </a:r>
            <a:endParaRPr lang="en-US" dirty="0"/>
          </a:p>
        </p:txBody>
      </p:sp>
      <p:pic>
        <p:nvPicPr>
          <p:cNvPr id="4" name="TR_108">
            <a:hlinkClick r:id="" action="ppaction://media"/>
            <a:extLst>
              <a:ext uri="{FF2B5EF4-FFF2-40B4-BE49-F238E27FC236}">
                <a16:creationId xmlns:a16="http://schemas.microsoft.com/office/drawing/2014/main" id="{BAAA6730-4925-14D8-F9ED-2C6E3673188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6578" r="6807"/>
          <a:stretch>
            <a:fillRect/>
          </a:stretch>
        </p:blipFill>
        <p:spPr>
          <a:xfrm>
            <a:off x="312477" y="930131"/>
            <a:ext cx="6366115" cy="5511941"/>
          </a:xfrm>
          <a:prstGeom prst="rect">
            <a:avLst/>
          </a:prstGeom>
        </p:spPr>
      </p:pic>
    </p:spTree>
    <p:extLst>
      <p:ext uri="{BB962C8B-B14F-4D97-AF65-F5344CB8AC3E}">
        <p14:creationId xmlns:p14="http://schemas.microsoft.com/office/powerpoint/2010/main" val="59694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A4E3DA-13AA-7FCC-3E53-9ADAF3C5DFD2}"/>
              </a:ext>
            </a:extLst>
          </p:cNvPr>
          <p:cNvSpPr>
            <a:spLocks noGrp="1"/>
          </p:cNvSpPr>
          <p:nvPr>
            <p:ph type="title"/>
          </p:nvPr>
        </p:nvSpPr>
        <p:spPr/>
        <p:txBody>
          <a:bodyPr/>
          <a:lstStyle/>
          <a:p>
            <a:r>
              <a:rPr lang="en-US" dirty="0"/>
              <a:t>Thanks to all the contributors</a:t>
            </a:r>
          </a:p>
        </p:txBody>
      </p:sp>
      <p:sp>
        <p:nvSpPr>
          <p:cNvPr id="3" name="Espace réservé du contenu 2">
            <a:extLst>
              <a:ext uri="{FF2B5EF4-FFF2-40B4-BE49-F238E27FC236}">
                <a16:creationId xmlns:a16="http://schemas.microsoft.com/office/drawing/2014/main" id="{5F93532D-9198-A820-A364-1B27BE63797F}"/>
              </a:ext>
            </a:extLst>
          </p:cNvPr>
          <p:cNvSpPr>
            <a:spLocks noGrp="1"/>
          </p:cNvSpPr>
          <p:nvPr>
            <p:ph idx="1"/>
          </p:nvPr>
        </p:nvSpPr>
        <p:spPr/>
        <p:txBody>
          <a:bodyPr/>
          <a:lstStyle/>
          <a:p>
            <a:r>
              <a:rPr lang="en-US" dirty="0"/>
              <a:t>Special thanks to direct contributors</a:t>
            </a:r>
          </a:p>
          <a:p>
            <a:pPr lvl="1"/>
            <a:r>
              <a:rPr lang="en-US" dirty="0"/>
              <a:t>Sandia: Rishi Roy, Nicolas </a:t>
            </a:r>
            <a:r>
              <a:rPr lang="en-US" dirty="0" err="1"/>
              <a:t>Rasmount</a:t>
            </a:r>
            <a:r>
              <a:rPr lang="en-US" dirty="0"/>
              <a:t>, John Hewson, Martin Reith, Alex Bates, Loraine Torres-Castro, Bernice Mills, </a:t>
            </a:r>
            <a:r>
              <a:rPr lang="en-US" dirty="0" err="1"/>
              <a:t>Koby</a:t>
            </a:r>
            <a:r>
              <a:rPr lang="en-US" dirty="0"/>
              <a:t> </a:t>
            </a:r>
            <a:r>
              <a:rPr lang="en-US" dirty="0" err="1"/>
              <a:t>Rouviere</a:t>
            </a:r>
            <a:r>
              <a:rPr lang="en-US" dirty="0"/>
              <a:t>, Gabriel Bruno Meier, Lucas Samuel Gray</a:t>
            </a:r>
          </a:p>
          <a:p>
            <a:pPr lvl="1"/>
            <a:r>
              <a:rPr lang="en-US" dirty="0"/>
              <a:t>IFPEN: Lucas Richardet, Jules </a:t>
            </a:r>
            <a:r>
              <a:rPr lang="en-US" dirty="0" err="1"/>
              <a:t>Ravix</a:t>
            </a:r>
            <a:r>
              <a:rPr lang="en-US" dirty="0"/>
              <a:t>, Stephane </a:t>
            </a:r>
            <a:r>
              <a:rPr lang="en-US" dirty="0" err="1"/>
              <a:t>Chevillard</a:t>
            </a:r>
            <a:r>
              <a:rPr lang="en-US" dirty="0"/>
              <a:t>, Matthieu Lecompte</a:t>
            </a:r>
          </a:p>
          <a:p>
            <a:pPr lvl="1"/>
            <a:r>
              <a:rPr lang="en-US" dirty="0"/>
              <a:t>CMT: Antonio García *, Javier Monsalve-Serrano , Javier Marco Gimeno</a:t>
            </a:r>
          </a:p>
          <a:p>
            <a:pPr lvl="1"/>
            <a:r>
              <a:rPr lang="en-US" dirty="0"/>
              <a:t>Argonne National Laboratory: Chris Powell, Brandon </a:t>
            </a:r>
            <a:r>
              <a:rPr lang="en-US" dirty="0" err="1"/>
              <a:t>Sforzo</a:t>
            </a:r>
            <a:endParaRPr lang="en-US" dirty="0"/>
          </a:p>
          <a:p>
            <a:pPr lvl="1"/>
            <a:r>
              <a:rPr lang="en-US" dirty="0"/>
              <a:t>Convergent Science: </a:t>
            </a:r>
            <a:r>
              <a:rPr lang="en-US" dirty="0" err="1"/>
              <a:t>Kislaya</a:t>
            </a:r>
            <a:r>
              <a:rPr lang="en-US" dirty="0"/>
              <a:t> Srivastava</a:t>
            </a:r>
          </a:p>
          <a:p>
            <a:pPr lvl="1"/>
            <a:r>
              <a:rPr lang="en-US" dirty="0"/>
              <a:t>Waterloo university: Vinny Gupta</a:t>
            </a:r>
          </a:p>
          <a:p>
            <a:pPr lvl="1"/>
            <a:r>
              <a:rPr lang="en-US" dirty="0"/>
              <a:t>KAUST: Ahmad Alsewailem, Aamir Farooq</a:t>
            </a:r>
          </a:p>
          <a:p>
            <a:pPr lvl="1"/>
            <a:r>
              <a:rPr lang="en-US" dirty="0"/>
              <a:t>Sydney University: </a:t>
            </a:r>
            <a:r>
              <a:rPr lang="en-US" dirty="0" err="1"/>
              <a:t>Assaad</a:t>
            </a:r>
            <a:r>
              <a:rPr lang="en-US" dirty="0"/>
              <a:t> </a:t>
            </a:r>
            <a:r>
              <a:rPr lang="en-US" dirty="0" err="1"/>
              <a:t>Masri</a:t>
            </a:r>
            <a:endParaRPr lang="en-US" dirty="0"/>
          </a:p>
        </p:txBody>
      </p:sp>
    </p:spTree>
    <p:extLst>
      <p:ext uri="{BB962C8B-B14F-4D97-AF65-F5344CB8AC3E}">
        <p14:creationId xmlns:p14="http://schemas.microsoft.com/office/powerpoint/2010/main" val="1689572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62D527-E4F1-5CA9-0C1E-6BF1A49E967D}"/>
              </a:ext>
            </a:extLst>
          </p:cNvPr>
          <p:cNvSpPr>
            <a:spLocks noGrp="1"/>
          </p:cNvSpPr>
          <p:nvPr>
            <p:ph type="title"/>
          </p:nvPr>
        </p:nvSpPr>
        <p:spPr/>
        <p:txBody>
          <a:bodyPr/>
          <a:lstStyle/>
          <a:p>
            <a:r>
              <a:rPr lang="en-US" noProof="0" dirty="0"/>
              <a:t>Additional insights on Thermal runaway</a:t>
            </a:r>
          </a:p>
        </p:txBody>
      </p:sp>
      <p:pic>
        <p:nvPicPr>
          <p:cNvPr id="10" name="TR_20251205T144705866_20251207T162306706">
            <a:hlinkClick r:id="" action="ppaction://media"/>
            <a:extLst>
              <a:ext uri="{FF2B5EF4-FFF2-40B4-BE49-F238E27FC236}">
                <a16:creationId xmlns:a16="http://schemas.microsoft.com/office/drawing/2014/main" id="{49DE15E5-2A69-474C-68FF-AC1757F6C8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22903" y="60187"/>
            <a:ext cx="2504715" cy="2404526"/>
          </a:xfrm>
          <a:prstGeom prst="rect">
            <a:avLst/>
          </a:prstGeom>
        </p:spPr>
      </p:pic>
      <p:pic>
        <p:nvPicPr>
          <p:cNvPr id="16" name="Image 15" descr="Une image contenant texte, ligne, diagramme, Tracé&#10;&#10;Le contenu généré par l’IA peut être incorrect.">
            <a:extLst>
              <a:ext uri="{FF2B5EF4-FFF2-40B4-BE49-F238E27FC236}">
                <a16:creationId xmlns:a16="http://schemas.microsoft.com/office/drawing/2014/main" id="{D39991AF-36ED-810E-177E-AA08776969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2147" y="3114594"/>
            <a:ext cx="4665331" cy="3499398"/>
          </a:xfrm>
          <a:prstGeom prst="rect">
            <a:avLst/>
          </a:prstGeom>
        </p:spPr>
      </p:pic>
      <p:pic>
        <p:nvPicPr>
          <p:cNvPr id="18" name="Image 17" descr="Une image contenant texte, diagramme, ligne, Tracé&#10;&#10;Le contenu généré par l’IA peut être incorrect.">
            <a:extLst>
              <a:ext uri="{FF2B5EF4-FFF2-40B4-BE49-F238E27FC236}">
                <a16:creationId xmlns:a16="http://schemas.microsoft.com/office/drawing/2014/main" id="{176FC547-3D0D-118C-A5DF-C92717A5C6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0146" y="2612570"/>
            <a:ext cx="5334620" cy="4001422"/>
          </a:xfrm>
          <a:prstGeom prst="rect">
            <a:avLst/>
          </a:prstGeom>
        </p:spPr>
      </p:pic>
      <p:sp>
        <p:nvSpPr>
          <p:cNvPr id="4" name="Espace réservé du contenu 3">
            <a:extLst>
              <a:ext uri="{FF2B5EF4-FFF2-40B4-BE49-F238E27FC236}">
                <a16:creationId xmlns:a16="http://schemas.microsoft.com/office/drawing/2014/main" id="{00132DAF-5755-5B74-5DB3-C8FE1A15F507}"/>
              </a:ext>
            </a:extLst>
          </p:cNvPr>
          <p:cNvSpPr>
            <a:spLocks noGrp="1"/>
          </p:cNvSpPr>
          <p:nvPr>
            <p:ph idx="1"/>
          </p:nvPr>
        </p:nvSpPr>
        <p:spPr>
          <a:xfrm>
            <a:off x="838199" y="1253331"/>
            <a:ext cx="7938052" cy="4351338"/>
          </a:xfrm>
        </p:spPr>
        <p:txBody>
          <a:bodyPr/>
          <a:lstStyle/>
          <a:p>
            <a:r>
              <a:rPr lang="en-US" dirty="0"/>
              <a:t>Pressure increase in a closed volume can be an additional measurement for mass loss during venting and smoking</a:t>
            </a:r>
          </a:p>
          <a:p>
            <a:r>
              <a:rPr lang="en-US" dirty="0"/>
              <a:t>High speed </a:t>
            </a:r>
            <a:r>
              <a:rPr lang="en-US" dirty="0" err="1"/>
              <a:t>Tskin</a:t>
            </a:r>
            <a:r>
              <a:rPr lang="en-US" dirty="0"/>
              <a:t> measurement (in multiple points) could be an important indicator of TR origin</a:t>
            </a:r>
          </a:p>
        </p:txBody>
      </p:sp>
    </p:spTree>
    <p:extLst>
      <p:ext uri="{BB962C8B-B14F-4D97-AF65-F5344CB8AC3E}">
        <p14:creationId xmlns:p14="http://schemas.microsoft.com/office/powerpoint/2010/main" val="210712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827ACC-AFEC-57F4-DC79-C451BC8F826D}"/>
              </a:ext>
            </a:extLst>
          </p:cNvPr>
          <p:cNvSpPr>
            <a:spLocks noGrp="1"/>
          </p:cNvSpPr>
          <p:nvPr>
            <p:ph type="title"/>
          </p:nvPr>
        </p:nvSpPr>
        <p:spPr/>
        <p:txBody>
          <a:bodyPr/>
          <a:lstStyle/>
          <a:p>
            <a:r>
              <a:rPr lang="en-US" dirty="0"/>
              <a:t>Waterloo university Setup</a:t>
            </a:r>
          </a:p>
        </p:txBody>
      </p:sp>
      <p:sp>
        <p:nvSpPr>
          <p:cNvPr id="3" name="Espace réservé du contenu 2">
            <a:extLst>
              <a:ext uri="{FF2B5EF4-FFF2-40B4-BE49-F238E27FC236}">
                <a16:creationId xmlns:a16="http://schemas.microsoft.com/office/drawing/2014/main" id="{BD170F8A-BBC7-40D4-1650-7DAF01174D81}"/>
              </a:ext>
            </a:extLst>
          </p:cNvPr>
          <p:cNvSpPr>
            <a:spLocks noGrp="1"/>
          </p:cNvSpPr>
          <p:nvPr>
            <p:ph idx="1"/>
          </p:nvPr>
        </p:nvSpPr>
        <p:spPr/>
        <p:txBody>
          <a:bodyPr/>
          <a:lstStyle/>
          <a:p>
            <a:endParaRPr lang="en-US" dirty="0"/>
          </a:p>
        </p:txBody>
      </p:sp>
      <p:pic>
        <p:nvPicPr>
          <p:cNvPr id="5" name="Image 4" descr="Une image contenant diagramme, texte, ligne, dessin&#10;&#10;Le contenu généré par l’IA peut être incorrect.">
            <a:extLst>
              <a:ext uri="{FF2B5EF4-FFF2-40B4-BE49-F238E27FC236}">
                <a16:creationId xmlns:a16="http://schemas.microsoft.com/office/drawing/2014/main" id="{D0A38DAE-5557-E111-7C0B-2ED4E47B8CEC}"/>
              </a:ext>
            </a:extLst>
          </p:cNvPr>
          <p:cNvPicPr>
            <a:picLocks noChangeAspect="1"/>
          </p:cNvPicPr>
          <p:nvPr/>
        </p:nvPicPr>
        <p:blipFill>
          <a:blip r:embed="rId2"/>
          <a:stretch>
            <a:fillRect/>
          </a:stretch>
        </p:blipFill>
        <p:spPr>
          <a:xfrm>
            <a:off x="7910838" y="784635"/>
            <a:ext cx="3727049" cy="2960111"/>
          </a:xfrm>
          <a:prstGeom prst="rect">
            <a:avLst/>
          </a:prstGeom>
        </p:spPr>
      </p:pic>
      <p:pic>
        <p:nvPicPr>
          <p:cNvPr id="7" name="Image 6" descr="Une image contenant machine, capture d’écran&#10;&#10;Le contenu généré par l’IA peut être incorrect.">
            <a:extLst>
              <a:ext uri="{FF2B5EF4-FFF2-40B4-BE49-F238E27FC236}">
                <a16:creationId xmlns:a16="http://schemas.microsoft.com/office/drawing/2014/main" id="{4C8B7284-D6D2-A31D-2573-24FFFA6E4A98}"/>
              </a:ext>
            </a:extLst>
          </p:cNvPr>
          <p:cNvPicPr>
            <a:picLocks noChangeAspect="1"/>
          </p:cNvPicPr>
          <p:nvPr/>
        </p:nvPicPr>
        <p:blipFill>
          <a:blip r:embed="rId3"/>
          <a:srcRect r="2617"/>
          <a:stretch>
            <a:fillRect/>
          </a:stretch>
        </p:blipFill>
        <p:spPr>
          <a:xfrm>
            <a:off x="1122744" y="784635"/>
            <a:ext cx="6504007" cy="3738393"/>
          </a:xfrm>
          <a:prstGeom prst="rect">
            <a:avLst/>
          </a:prstGeom>
        </p:spPr>
      </p:pic>
      <p:sp>
        <p:nvSpPr>
          <p:cNvPr id="9" name="ZoneTexte 8">
            <a:extLst>
              <a:ext uri="{FF2B5EF4-FFF2-40B4-BE49-F238E27FC236}">
                <a16:creationId xmlns:a16="http://schemas.microsoft.com/office/drawing/2014/main" id="{E990D91A-D425-C8A1-5F08-E5BAA0380478}"/>
              </a:ext>
            </a:extLst>
          </p:cNvPr>
          <p:cNvSpPr txBox="1"/>
          <p:nvPr/>
        </p:nvSpPr>
        <p:spPr>
          <a:xfrm>
            <a:off x="7715515" y="3669273"/>
            <a:ext cx="4117693" cy="523220"/>
          </a:xfrm>
          <a:prstGeom prst="rect">
            <a:avLst/>
          </a:prstGeom>
          <a:noFill/>
        </p:spPr>
        <p:txBody>
          <a:bodyPr wrap="square">
            <a:spAutoFit/>
          </a:bodyPr>
          <a:lstStyle/>
          <a:p>
            <a:r>
              <a:rPr lang="en-US" sz="1400" dirty="0"/>
              <a:t>https://www.sciencedirect.com/science/article/pii/S0378775325015332?via%3Dihub</a:t>
            </a:r>
          </a:p>
        </p:txBody>
      </p:sp>
      <p:pic>
        <p:nvPicPr>
          <p:cNvPr id="11" name="Image 10" descr="Une image contenant texte, capture d’écran, Caractère coloré, Bleu électrique&#10;&#10;Le contenu généré par l’IA peut être incorrect.">
            <a:extLst>
              <a:ext uri="{FF2B5EF4-FFF2-40B4-BE49-F238E27FC236}">
                <a16:creationId xmlns:a16="http://schemas.microsoft.com/office/drawing/2014/main" id="{85093967-067D-D91A-921E-6F7AE5B2C173}"/>
              </a:ext>
            </a:extLst>
          </p:cNvPr>
          <p:cNvPicPr>
            <a:picLocks noChangeAspect="1"/>
          </p:cNvPicPr>
          <p:nvPr/>
        </p:nvPicPr>
        <p:blipFill>
          <a:blip r:embed="rId4"/>
          <a:stretch>
            <a:fillRect/>
          </a:stretch>
        </p:blipFill>
        <p:spPr>
          <a:xfrm>
            <a:off x="949124" y="4606655"/>
            <a:ext cx="7912143" cy="2123497"/>
          </a:xfrm>
          <a:prstGeom prst="rect">
            <a:avLst/>
          </a:prstGeom>
        </p:spPr>
      </p:pic>
      <p:sp>
        <p:nvSpPr>
          <p:cNvPr id="12" name="ZoneTexte 11">
            <a:extLst>
              <a:ext uri="{FF2B5EF4-FFF2-40B4-BE49-F238E27FC236}">
                <a16:creationId xmlns:a16="http://schemas.microsoft.com/office/drawing/2014/main" id="{B3D245A9-F0D8-5508-313E-7D8B062F0462}"/>
              </a:ext>
            </a:extLst>
          </p:cNvPr>
          <p:cNvSpPr txBox="1"/>
          <p:nvPr/>
        </p:nvSpPr>
        <p:spPr>
          <a:xfrm>
            <a:off x="8167287" y="434702"/>
            <a:ext cx="3186513" cy="369332"/>
          </a:xfrm>
          <a:prstGeom prst="rect">
            <a:avLst/>
          </a:prstGeom>
          <a:noFill/>
        </p:spPr>
        <p:txBody>
          <a:bodyPr wrap="none" rtlCol="0">
            <a:spAutoFit/>
          </a:bodyPr>
          <a:lstStyle/>
          <a:p>
            <a:r>
              <a:rPr lang="en-US" dirty="0"/>
              <a:t>High speed visible spectrometry</a:t>
            </a:r>
          </a:p>
        </p:txBody>
      </p:sp>
      <p:sp>
        <p:nvSpPr>
          <p:cNvPr id="13" name="ZoneTexte 12">
            <a:extLst>
              <a:ext uri="{FF2B5EF4-FFF2-40B4-BE49-F238E27FC236}">
                <a16:creationId xmlns:a16="http://schemas.microsoft.com/office/drawing/2014/main" id="{AE0A4622-461C-DF1B-0752-BEA2FFE26FD1}"/>
              </a:ext>
            </a:extLst>
          </p:cNvPr>
          <p:cNvSpPr txBox="1"/>
          <p:nvPr/>
        </p:nvSpPr>
        <p:spPr>
          <a:xfrm>
            <a:off x="11431354" y="642461"/>
            <a:ext cx="357790" cy="369332"/>
          </a:xfrm>
          <a:prstGeom prst="rect">
            <a:avLst/>
          </a:prstGeom>
          <a:noFill/>
        </p:spPr>
        <p:txBody>
          <a:bodyPr wrap="none" rtlCol="0">
            <a:spAutoFit/>
          </a:bodyPr>
          <a:lstStyle/>
          <a:p>
            <a:r>
              <a:rPr lang="en-US" dirty="0"/>
              <a:t>K </a:t>
            </a:r>
          </a:p>
        </p:txBody>
      </p:sp>
      <p:cxnSp>
        <p:nvCxnSpPr>
          <p:cNvPr id="15" name="Connecteur droit 14">
            <a:extLst>
              <a:ext uri="{FF2B5EF4-FFF2-40B4-BE49-F238E27FC236}">
                <a16:creationId xmlns:a16="http://schemas.microsoft.com/office/drawing/2014/main" id="{61212EE0-5844-5C5F-EF9C-73F4BE694479}"/>
              </a:ext>
            </a:extLst>
          </p:cNvPr>
          <p:cNvCxnSpPr>
            <a:cxnSpLocks/>
          </p:cNvCxnSpPr>
          <p:nvPr/>
        </p:nvCxnSpPr>
        <p:spPr>
          <a:xfrm flipH="1">
            <a:off x="10463514" y="827127"/>
            <a:ext cx="890286" cy="353491"/>
          </a:xfrm>
          <a:prstGeom prst="line">
            <a:avLst/>
          </a:prstGeom>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18989F5E-6991-9E37-9382-B70B9F5076FA}"/>
              </a:ext>
            </a:extLst>
          </p:cNvPr>
          <p:cNvSpPr txBox="1"/>
          <p:nvPr/>
        </p:nvSpPr>
        <p:spPr>
          <a:xfrm>
            <a:off x="7764111" y="557298"/>
            <a:ext cx="388248" cy="369332"/>
          </a:xfrm>
          <a:prstGeom prst="rect">
            <a:avLst/>
          </a:prstGeom>
          <a:noFill/>
        </p:spPr>
        <p:txBody>
          <a:bodyPr wrap="none" rtlCol="0">
            <a:spAutoFit/>
          </a:bodyPr>
          <a:lstStyle/>
          <a:p>
            <a:r>
              <a:rPr lang="en-US" dirty="0"/>
              <a:t>Li </a:t>
            </a:r>
          </a:p>
        </p:txBody>
      </p:sp>
      <p:cxnSp>
        <p:nvCxnSpPr>
          <p:cNvPr id="18" name="Connecteur droit 17">
            <a:extLst>
              <a:ext uri="{FF2B5EF4-FFF2-40B4-BE49-F238E27FC236}">
                <a16:creationId xmlns:a16="http://schemas.microsoft.com/office/drawing/2014/main" id="{E3579E2E-5368-5DE4-1AC3-78737CCA6474}"/>
              </a:ext>
            </a:extLst>
          </p:cNvPr>
          <p:cNvCxnSpPr>
            <a:cxnSpLocks/>
          </p:cNvCxnSpPr>
          <p:nvPr/>
        </p:nvCxnSpPr>
        <p:spPr>
          <a:xfrm flipH="1" flipV="1">
            <a:off x="7971966" y="835038"/>
            <a:ext cx="1188844" cy="491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3646E1F0-0EDD-438A-31D0-D06403FCC591}"/>
              </a:ext>
            </a:extLst>
          </p:cNvPr>
          <p:cNvCxnSpPr>
            <a:cxnSpLocks/>
          </p:cNvCxnSpPr>
          <p:nvPr/>
        </p:nvCxnSpPr>
        <p:spPr>
          <a:xfrm flipH="1" flipV="1">
            <a:off x="8049520" y="754637"/>
            <a:ext cx="1258017" cy="440620"/>
          </a:xfrm>
          <a:prstGeom prst="line">
            <a:avLst/>
          </a:prstGeom>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44AE1D09-6201-086B-494A-0483D121C3EF}"/>
              </a:ext>
            </a:extLst>
          </p:cNvPr>
          <p:cNvSpPr txBox="1"/>
          <p:nvPr/>
        </p:nvSpPr>
        <p:spPr>
          <a:xfrm>
            <a:off x="7371333" y="949124"/>
            <a:ext cx="497252" cy="369332"/>
          </a:xfrm>
          <a:prstGeom prst="rect">
            <a:avLst/>
          </a:prstGeom>
          <a:noFill/>
        </p:spPr>
        <p:txBody>
          <a:bodyPr wrap="none" rtlCol="0">
            <a:spAutoFit/>
          </a:bodyPr>
          <a:lstStyle/>
          <a:p>
            <a:r>
              <a:rPr lang="en-US" dirty="0"/>
              <a:t>Na </a:t>
            </a:r>
          </a:p>
        </p:txBody>
      </p:sp>
      <p:cxnSp>
        <p:nvCxnSpPr>
          <p:cNvPr id="23" name="Connecteur droit 22">
            <a:extLst>
              <a:ext uri="{FF2B5EF4-FFF2-40B4-BE49-F238E27FC236}">
                <a16:creationId xmlns:a16="http://schemas.microsoft.com/office/drawing/2014/main" id="{1605278A-7DDA-4EBF-9F2D-C308E80B1D60}"/>
              </a:ext>
            </a:extLst>
          </p:cNvPr>
          <p:cNvCxnSpPr>
            <a:cxnSpLocks/>
          </p:cNvCxnSpPr>
          <p:nvPr/>
        </p:nvCxnSpPr>
        <p:spPr>
          <a:xfrm flipH="1" flipV="1">
            <a:off x="7669486" y="1207979"/>
            <a:ext cx="1191781" cy="260571"/>
          </a:xfrm>
          <a:prstGeom prst="line">
            <a:avLst/>
          </a:prstGeom>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4754D78E-15C8-B701-30FC-2D26D59F0060}"/>
              </a:ext>
            </a:extLst>
          </p:cNvPr>
          <p:cNvSpPr txBox="1"/>
          <p:nvPr/>
        </p:nvSpPr>
        <p:spPr>
          <a:xfrm>
            <a:off x="9011925" y="4549568"/>
            <a:ext cx="2625962" cy="923330"/>
          </a:xfrm>
          <a:prstGeom prst="rect">
            <a:avLst/>
          </a:prstGeom>
          <a:noFill/>
        </p:spPr>
        <p:txBody>
          <a:bodyPr wrap="square" rtlCol="0">
            <a:spAutoFit/>
          </a:bodyPr>
          <a:lstStyle/>
          <a:p>
            <a:r>
              <a:rPr lang="en-US" dirty="0"/>
              <a:t>TR venting Velocity field based on particle displacement</a:t>
            </a:r>
          </a:p>
        </p:txBody>
      </p:sp>
    </p:spTree>
    <p:extLst>
      <p:ext uri="{BB962C8B-B14F-4D97-AF65-F5344CB8AC3E}">
        <p14:creationId xmlns:p14="http://schemas.microsoft.com/office/powerpoint/2010/main" val="30278098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3294D1-81DB-1EF6-6F48-1547B925DDF0}"/>
              </a:ext>
            </a:extLst>
          </p:cNvPr>
          <p:cNvSpPr>
            <a:spLocks noGrp="1"/>
          </p:cNvSpPr>
          <p:nvPr>
            <p:ph type="title"/>
          </p:nvPr>
        </p:nvSpPr>
        <p:spPr/>
        <p:txBody>
          <a:bodyPr/>
          <a:lstStyle/>
          <a:p>
            <a:r>
              <a:rPr lang="en-US" noProof="0" dirty="0"/>
              <a:t>Gas emissions during Thermal runaway</a:t>
            </a:r>
          </a:p>
        </p:txBody>
      </p:sp>
      <p:sp>
        <p:nvSpPr>
          <p:cNvPr id="3" name="Espace réservé du contenu 2">
            <a:extLst>
              <a:ext uri="{FF2B5EF4-FFF2-40B4-BE49-F238E27FC236}">
                <a16:creationId xmlns:a16="http://schemas.microsoft.com/office/drawing/2014/main" id="{C2A3ECC0-C270-9EB5-9517-A4C2DC74123F}"/>
              </a:ext>
            </a:extLst>
          </p:cNvPr>
          <p:cNvSpPr>
            <a:spLocks noGrp="1"/>
          </p:cNvSpPr>
          <p:nvPr>
            <p:ph idx="1"/>
          </p:nvPr>
        </p:nvSpPr>
        <p:spPr>
          <a:xfrm>
            <a:off x="838200" y="1825625"/>
            <a:ext cx="6089374" cy="4351338"/>
          </a:xfrm>
        </p:spPr>
        <p:txBody>
          <a:bodyPr/>
          <a:lstStyle/>
          <a:p>
            <a:r>
              <a:rPr lang="en-US" noProof="0" dirty="0"/>
              <a:t>Data available in the </a:t>
            </a:r>
            <a:r>
              <a:rPr lang="en-US" noProof="0" dirty="0" err="1"/>
              <a:t>litterature</a:t>
            </a:r>
            <a:r>
              <a:rPr lang="en-US" noProof="0" dirty="0"/>
              <a:t> for reference </a:t>
            </a:r>
            <a:r>
              <a:rPr lang="en-US" dirty="0"/>
              <a:t>but not on M50LT</a:t>
            </a:r>
          </a:p>
          <a:p>
            <a:r>
              <a:rPr lang="en-US" noProof="0" dirty="0"/>
              <a:t>Specific data soon available from Richardet et al</a:t>
            </a:r>
          </a:p>
        </p:txBody>
      </p:sp>
      <p:pic>
        <p:nvPicPr>
          <p:cNvPr id="4" name="Image 3" descr="Une image contenant texte, capture d’écran, diagramme, cercle&#10;&#10;Le contenu généré par l’IA peut être incorrect.">
            <a:extLst>
              <a:ext uri="{FF2B5EF4-FFF2-40B4-BE49-F238E27FC236}">
                <a16:creationId xmlns:a16="http://schemas.microsoft.com/office/drawing/2014/main" id="{5CF40755-B6BB-EE9B-EA31-9EAA0E810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050" y="1114797"/>
            <a:ext cx="4618964" cy="5254377"/>
          </a:xfrm>
          <a:prstGeom prst="rect">
            <a:avLst/>
          </a:prstGeom>
        </p:spPr>
      </p:pic>
      <p:sp>
        <p:nvSpPr>
          <p:cNvPr id="5" name="ZoneTexte 4">
            <a:extLst>
              <a:ext uri="{FF2B5EF4-FFF2-40B4-BE49-F238E27FC236}">
                <a16:creationId xmlns:a16="http://schemas.microsoft.com/office/drawing/2014/main" id="{04A8FB3F-E4A7-7E41-867B-FA5CA3B33056}"/>
              </a:ext>
            </a:extLst>
          </p:cNvPr>
          <p:cNvSpPr txBox="1"/>
          <p:nvPr/>
        </p:nvSpPr>
        <p:spPr>
          <a:xfrm>
            <a:off x="5943600" y="930131"/>
            <a:ext cx="3324821" cy="369332"/>
          </a:xfrm>
          <a:prstGeom prst="rect">
            <a:avLst/>
          </a:prstGeom>
          <a:noFill/>
        </p:spPr>
        <p:txBody>
          <a:bodyPr wrap="none" rtlCol="0">
            <a:spAutoFit/>
          </a:bodyPr>
          <a:lstStyle/>
          <a:p>
            <a:r>
              <a:rPr lang="en-US" noProof="0" dirty="0"/>
              <a:t>Richardet et al, 2026 (submitted) </a:t>
            </a:r>
          </a:p>
        </p:txBody>
      </p:sp>
    </p:spTree>
    <p:extLst>
      <p:ext uri="{BB962C8B-B14F-4D97-AF65-F5344CB8AC3E}">
        <p14:creationId xmlns:p14="http://schemas.microsoft.com/office/powerpoint/2010/main" val="5210019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4478E-854C-0A91-2EFE-79DF56137C1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6F0FFE0-DDDF-77FB-7450-579AF1AF7A3D}"/>
              </a:ext>
            </a:extLst>
          </p:cNvPr>
          <p:cNvSpPr/>
          <p:nvPr/>
        </p:nvSpPr>
        <p:spPr>
          <a:xfrm>
            <a:off x="8463266" y="1757588"/>
            <a:ext cx="3123063" cy="329161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784863E-1EBC-2837-E90A-6D7647C0ACCF}"/>
              </a:ext>
            </a:extLst>
          </p:cNvPr>
          <p:cNvSpPr>
            <a:spLocks noGrp="1"/>
          </p:cNvSpPr>
          <p:nvPr>
            <p:ph type="title"/>
          </p:nvPr>
        </p:nvSpPr>
        <p:spPr/>
        <p:txBody>
          <a:bodyPr/>
          <a:lstStyle/>
          <a:p>
            <a:r>
              <a:rPr lang="en-US" dirty="0"/>
              <a:t>What’s new since ECN9?</a:t>
            </a:r>
          </a:p>
        </p:txBody>
      </p:sp>
      <p:sp>
        <p:nvSpPr>
          <p:cNvPr id="3" name="Espace réservé du contenu 2">
            <a:extLst>
              <a:ext uri="{FF2B5EF4-FFF2-40B4-BE49-F238E27FC236}">
                <a16:creationId xmlns:a16="http://schemas.microsoft.com/office/drawing/2014/main" id="{A2E5BC4A-95B5-763E-10F2-FC5FFFA4B25E}"/>
              </a:ext>
            </a:extLst>
          </p:cNvPr>
          <p:cNvSpPr>
            <a:spLocks noGrp="1"/>
          </p:cNvSpPr>
          <p:nvPr>
            <p:ph idx="1"/>
          </p:nvPr>
        </p:nvSpPr>
        <p:spPr>
          <a:xfrm>
            <a:off x="838200" y="1064871"/>
            <a:ext cx="6384403" cy="5112092"/>
          </a:xfrm>
        </p:spPr>
        <p:txBody>
          <a:bodyPr>
            <a:normAutofit fontScale="85000" lnSpcReduction="20000"/>
          </a:bodyPr>
          <a:lstStyle/>
          <a:p>
            <a:pPr lvl="1"/>
            <a:r>
              <a:rPr lang="en-US" sz="2600" dirty="0"/>
              <a:t>Detailed description of a “living” LGM50 LT</a:t>
            </a:r>
          </a:p>
          <a:p>
            <a:pPr lvl="2"/>
            <a:r>
              <a:rPr lang="en-US" sz="2400" dirty="0"/>
              <a:t>Detailed CT Xray scan from Argonne</a:t>
            </a:r>
          </a:p>
          <a:p>
            <a:pPr lvl="2"/>
            <a:r>
              <a:rPr lang="en-US" sz="2400" dirty="0"/>
              <a:t>Jelly roll geometrical measurement</a:t>
            </a:r>
          </a:p>
          <a:p>
            <a:pPr lvl="2"/>
            <a:r>
              <a:rPr lang="en-US" sz="2400" dirty="0"/>
              <a:t>Electrochemical characterization (EIS)</a:t>
            </a:r>
            <a:endParaRPr lang="en-US" sz="2600" dirty="0"/>
          </a:p>
          <a:p>
            <a:pPr lvl="1"/>
            <a:r>
              <a:rPr lang="en-US" sz="2600" dirty="0"/>
              <a:t>Components reactivity characterization</a:t>
            </a:r>
          </a:p>
          <a:p>
            <a:pPr lvl="2"/>
            <a:r>
              <a:rPr lang="en-US" sz="2200" dirty="0"/>
              <a:t>DSC / TGA / DTA approach</a:t>
            </a:r>
          </a:p>
          <a:p>
            <a:pPr lvl="2"/>
            <a:r>
              <a:rPr lang="en-US" sz="2200" dirty="0"/>
              <a:t>Detailed temperature mapping</a:t>
            </a:r>
          </a:p>
          <a:p>
            <a:pPr lvl="2"/>
            <a:r>
              <a:rPr lang="en-US" sz="2200" dirty="0"/>
              <a:t>Internal BC pressure</a:t>
            </a:r>
          </a:p>
          <a:p>
            <a:pPr lvl="1"/>
            <a:r>
              <a:rPr lang="en-US" sz="2600" dirty="0"/>
              <a:t>Safety vent characterization</a:t>
            </a:r>
          </a:p>
          <a:p>
            <a:pPr lvl="2"/>
            <a:r>
              <a:rPr lang="en-US" sz="2200" dirty="0"/>
              <a:t>Burst pressure</a:t>
            </a:r>
          </a:p>
          <a:p>
            <a:pPr lvl="2"/>
            <a:r>
              <a:rPr lang="en-US" sz="2200" dirty="0"/>
              <a:t>Mass Loss and external pressure rise</a:t>
            </a:r>
          </a:p>
          <a:p>
            <a:pPr lvl="2"/>
            <a:r>
              <a:rPr lang="en-US" sz="2200" dirty="0"/>
              <a:t>Detailed description and insights</a:t>
            </a:r>
          </a:p>
          <a:p>
            <a:pPr lvl="2"/>
            <a:r>
              <a:rPr lang="en-US" sz="2200" dirty="0"/>
              <a:t>N2 venting VS real venting</a:t>
            </a:r>
          </a:p>
          <a:p>
            <a:pPr lvl="2"/>
            <a:r>
              <a:rPr lang="en-US" sz="2200" dirty="0"/>
              <a:t>Gas analysis</a:t>
            </a:r>
          </a:p>
          <a:p>
            <a:pPr lvl="1"/>
            <a:r>
              <a:rPr lang="en-US" sz="2600" dirty="0"/>
              <a:t>Thermal Runaway </a:t>
            </a:r>
          </a:p>
          <a:p>
            <a:pPr lvl="2"/>
            <a:r>
              <a:rPr lang="en-US" sz="2200" dirty="0"/>
              <a:t>Imaging and jet orientation</a:t>
            </a:r>
          </a:p>
          <a:p>
            <a:pPr lvl="2"/>
            <a:r>
              <a:rPr lang="en-US" sz="2200" dirty="0"/>
              <a:t>Gas analysis</a:t>
            </a:r>
          </a:p>
          <a:p>
            <a:pPr lvl="3"/>
            <a:endParaRPr lang="en-US" dirty="0"/>
          </a:p>
        </p:txBody>
      </p:sp>
      <p:sp>
        <p:nvSpPr>
          <p:cNvPr id="4" name="Flèche : double flèche verticale 3">
            <a:extLst>
              <a:ext uri="{FF2B5EF4-FFF2-40B4-BE49-F238E27FC236}">
                <a16:creationId xmlns:a16="http://schemas.microsoft.com/office/drawing/2014/main" id="{26074E0A-E422-CD0B-8736-7E2356824ADD}"/>
              </a:ext>
            </a:extLst>
          </p:cNvPr>
          <p:cNvSpPr/>
          <p:nvPr/>
        </p:nvSpPr>
        <p:spPr>
          <a:xfrm>
            <a:off x="6863786" y="1064871"/>
            <a:ext cx="1469985" cy="4953964"/>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dirty="0"/>
              <a:t>CFD Progress (and contributions)</a:t>
            </a:r>
          </a:p>
          <a:p>
            <a:pPr algn="ctr"/>
            <a:r>
              <a:rPr lang="en-US" dirty="0"/>
              <a:t> in all these areas</a:t>
            </a:r>
          </a:p>
        </p:txBody>
      </p:sp>
      <p:sp>
        <p:nvSpPr>
          <p:cNvPr id="7" name="Espace réservé du contenu 2">
            <a:extLst>
              <a:ext uri="{FF2B5EF4-FFF2-40B4-BE49-F238E27FC236}">
                <a16:creationId xmlns:a16="http://schemas.microsoft.com/office/drawing/2014/main" id="{443C59BE-8355-DD7D-0B73-6907AE021378}"/>
              </a:ext>
            </a:extLst>
          </p:cNvPr>
          <p:cNvSpPr txBox="1">
            <a:spLocks/>
          </p:cNvSpPr>
          <p:nvPr/>
        </p:nvSpPr>
        <p:spPr>
          <a:xfrm>
            <a:off x="8657382" y="1792968"/>
            <a:ext cx="3252967" cy="302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2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rgbClr val="0070C0"/>
                </a:solidFill>
                <a:latin typeface="Roboto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CFD simulations</a:t>
            </a:r>
          </a:p>
          <a:p>
            <a:r>
              <a:rPr lang="en-US" sz="2000" dirty="0"/>
              <a:t>Battery 2D thermal modeling and parametric sensitivities</a:t>
            </a:r>
          </a:p>
          <a:p>
            <a:r>
              <a:rPr lang="en-US" sz="2000" dirty="0"/>
              <a:t>Insight BC reactivity calibration approach </a:t>
            </a:r>
          </a:p>
          <a:p>
            <a:r>
              <a:rPr lang="en-US" sz="2000" dirty="0"/>
              <a:t>Gas generation modeling</a:t>
            </a:r>
          </a:p>
          <a:p>
            <a:r>
              <a:rPr lang="en-US" sz="2000" dirty="0"/>
              <a:t>Thermal Runaway Venting simulation</a:t>
            </a:r>
          </a:p>
        </p:txBody>
      </p:sp>
    </p:spTree>
    <p:extLst>
      <p:ext uri="{BB962C8B-B14F-4D97-AF65-F5344CB8AC3E}">
        <p14:creationId xmlns:p14="http://schemas.microsoft.com/office/powerpoint/2010/main" val="30511298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40DC5-87BB-8B42-92F4-72E26B5A2DA9}"/>
              </a:ext>
            </a:extLst>
          </p:cNvPr>
          <p:cNvSpPr>
            <a:spLocks noGrp="1"/>
          </p:cNvSpPr>
          <p:nvPr>
            <p:ph type="title"/>
          </p:nvPr>
        </p:nvSpPr>
        <p:spPr>
          <a:xfrm>
            <a:off x="838199" y="415928"/>
            <a:ext cx="10769601" cy="514203"/>
          </a:xfrm>
        </p:spPr>
        <p:txBody>
          <a:bodyPr/>
          <a:lstStyle/>
          <a:p>
            <a:r>
              <a:rPr lang="en-US" dirty="0"/>
              <a:t>Numerical </a:t>
            </a:r>
            <a:r>
              <a:rPr lang="en-US" dirty="0" err="1"/>
              <a:t>heatup</a:t>
            </a:r>
            <a:r>
              <a:rPr lang="en-US" dirty="0"/>
              <a:t> Contributions using </a:t>
            </a:r>
            <a:r>
              <a:rPr lang="en-US" dirty="0" err="1"/>
              <a:t>hatchard</a:t>
            </a:r>
            <a:r>
              <a:rPr lang="en-US" dirty="0"/>
              <a:t>-Kim Method</a:t>
            </a:r>
          </a:p>
        </p:txBody>
      </p:sp>
      <p:graphicFrame>
        <p:nvGraphicFramePr>
          <p:cNvPr id="5" name="Espace réservé du contenu 4">
            <a:extLst>
              <a:ext uri="{FF2B5EF4-FFF2-40B4-BE49-F238E27FC236}">
                <a16:creationId xmlns:a16="http://schemas.microsoft.com/office/drawing/2014/main" id="{42272870-4F8A-C59D-C93A-7D239CC7A4F3}"/>
              </a:ext>
            </a:extLst>
          </p:cNvPr>
          <p:cNvGraphicFramePr>
            <a:graphicFrameLocks noGrp="1"/>
          </p:cNvGraphicFramePr>
          <p:nvPr>
            <p:ph idx="1"/>
            <p:extLst>
              <p:ext uri="{D42A27DB-BD31-4B8C-83A1-F6EECF244321}">
                <p14:modId xmlns:p14="http://schemas.microsoft.com/office/powerpoint/2010/main" val="2681978410"/>
              </p:ext>
            </p:extLst>
          </p:nvPr>
        </p:nvGraphicFramePr>
        <p:xfrm>
          <a:off x="546536" y="3390483"/>
          <a:ext cx="5324354" cy="1794074"/>
        </p:xfrm>
        <a:graphic>
          <a:graphicData uri="http://schemas.openxmlformats.org/drawingml/2006/table">
            <a:tbl>
              <a:tblPr/>
              <a:tblGrid>
                <a:gridCol w="1726382">
                  <a:extLst>
                    <a:ext uri="{9D8B030D-6E8A-4147-A177-3AD203B41FA5}">
                      <a16:colId xmlns:a16="http://schemas.microsoft.com/office/drawing/2014/main" val="3036347077"/>
                    </a:ext>
                  </a:extLst>
                </a:gridCol>
                <a:gridCol w="2016800">
                  <a:extLst>
                    <a:ext uri="{9D8B030D-6E8A-4147-A177-3AD203B41FA5}">
                      <a16:colId xmlns:a16="http://schemas.microsoft.com/office/drawing/2014/main" val="4075190861"/>
                    </a:ext>
                  </a:extLst>
                </a:gridCol>
                <a:gridCol w="1581172">
                  <a:extLst>
                    <a:ext uri="{9D8B030D-6E8A-4147-A177-3AD203B41FA5}">
                      <a16:colId xmlns:a16="http://schemas.microsoft.com/office/drawing/2014/main" val="1351656010"/>
                    </a:ext>
                  </a:extLst>
                </a:gridCol>
              </a:tblGrid>
              <a:tr h="257565">
                <a:tc>
                  <a:txBody>
                    <a:bodyPr/>
                    <a:lstStyle/>
                    <a:p>
                      <a:pPr algn="ctr" fontAlgn="b">
                        <a:buNone/>
                      </a:pPr>
                      <a:r>
                        <a:rPr lang="fr-FR" sz="1400" b="0" i="0" u="none" strike="noStrike">
                          <a:solidFill>
                            <a:srgbClr val="000000"/>
                          </a:solidFill>
                          <a:effectLst/>
                          <a:latin typeface="Aptos Narrow" panose="020B0004020202020204" pitchFamily="34" charset="0"/>
                        </a:rPr>
                        <a:t> </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buNone/>
                      </a:pPr>
                      <a:r>
                        <a:rPr lang="fr-FR" sz="1400" b="0" i="0" u="none" strike="noStrike">
                          <a:solidFill>
                            <a:srgbClr val="000000"/>
                          </a:solidFill>
                          <a:effectLst/>
                          <a:latin typeface="Aptos Narrow" panose="020B0004020202020204" pitchFamily="34" charset="0"/>
                        </a:rPr>
                        <a:t>SANDIA </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buNone/>
                      </a:pPr>
                      <a:r>
                        <a:rPr lang="fr-FR" sz="1400" b="0" i="0" u="none" strike="noStrike">
                          <a:solidFill>
                            <a:srgbClr val="000000"/>
                          </a:solidFill>
                          <a:effectLst/>
                          <a:latin typeface="Aptos Narrow" panose="020B0004020202020204" pitchFamily="34" charset="0"/>
                        </a:rPr>
                        <a:t>IFPEN</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956286"/>
                  </a:ext>
                </a:extLst>
              </a:tr>
              <a:tr h="257565">
                <a:tc>
                  <a:txBody>
                    <a:bodyPr/>
                    <a:lstStyle/>
                    <a:p>
                      <a:pPr algn="ctr" fontAlgn="b">
                        <a:buNone/>
                      </a:pPr>
                      <a:r>
                        <a:rPr lang="fr-FR" sz="1400" b="0" i="0" u="none" strike="noStrike">
                          <a:solidFill>
                            <a:srgbClr val="000000"/>
                          </a:solidFill>
                          <a:effectLst/>
                          <a:latin typeface="Aptos Narrow" panose="020B0004020202020204" pitchFamily="34" charset="0"/>
                        </a:rPr>
                        <a:t>Solver</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b">
                        <a:buNone/>
                      </a:pPr>
                      <a:r>
                        <a:rPr lang="fr-FR" sz="1400" b="0" i="0" u="none" strike="noStrike">
                          <a:solidFill>
                            <a:srgbClr val="000000"/>
                          </a:solidFill>
                          <a:effectLst/>
                          <a:latin typeface="Aptos Narrow" panose="020B0004020202020204" pitchFamily="34" charset="0"/>
                        </a:rPr>
                        <a:t>Converge</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b">
                        <a:buNone/>
                      </a:pPr>
                      <a:r>
                        <a:rPr lang="fr-FR" sz="1400" b="0" i="0" u="none" strike="noStrike">
                          <a:solidFill>
                            <a:srgbClr val="000000"/>
                          </a:solidFill>
                          <a:effectLst/>
                          <a:latin typeface="Aptos Narrow" panose="020B0004020202020204" pitchFamily="34" charset="0"/>
                        </a:rPr>
                        <a:t>Converge</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198951905"/>
                  </a:ext>
                </a:extLst>
              </a:tr>
              <a:tr h="257565">
                <a:tc>
                  <a:txBody>
                    <a:bodyPr/>
                    <a:lstStyle/>
                    <a:p>
                      <a:pPr algn="ctr" fontAlgn="b">
                        <a:buNone/>
                      </a:pPr>
                      <a:r>
                        <a:rPr lang="fr-FR" sz="1400" b="0" i="0" u="none" strike="noStrike">
                          <a:solidFill>
                            <a:srgbClr val="000000"/>
                          </a:solidFill>
                          <a:effectLst/>
                          <a:latin typeface="Aptos Narrow" panose="020B0004020202020204" pitchFamily="34" charset="0"/>
                        </a:rPr>
                        <a:t>Model order</a:t>
                      </a:r>
                    </a:p>
                  </a:txBody>
                  <a:tcPr marL="7620" marR="7620" marT="7620" marB="0" anchor="b">
                    <a:lnL>
                      <a:noFill/>
                    </a:lnL>
                    <a:lnR>
                      <a:noFill/>
                    </a:lnR>
                    <a:lnT>
                      <a:noFill/>
                    </a:lnT>
                    <a:lnB>
                      <a:noFill/>
                    </a:lnB>
                    <a:noFill/>
                  </a:tcPr>
                </a:tc>
                <a:tc>
                  <a:txBody>
                    <a:bodyPr/>
                    <a:lstStyle/>
                    <a:p>
                      <a:pPr algn="ctr" fontAlgn="b">
                        <a:buNone/>
                      </a:pPr>
                      <a:r>
                        <a:rPr lang="fr-FR" sz="1400" b="0" i="0" u="none" strike="noStrike">
                          <a:solidFill>
                            <a:srgbClr val="000000"/>
                          </a:solidFill>
                          <a:effectLst/>
                          <a:latin typeface="Aptos Narrow" panose="020B0004020202020204" pitchFamily="34" charset="0"/>
                        </a:rPr>
                        <a:t>2D</a:t>
                      </a:r>
                    </a:p>
                  </a:txBody>
                  <a:tcPr marL="7620" marR="7620" marT="7620" marB="0" anchor="b">
                    <a:lnL>
                      <a:noFill/>
                    </a:lnL>
                    <a:lnR>
                      <a:noFill/>
                    </a:lnR>
                    <a:lnT>
                      <a:noFill/>
                    </a:lnT>
                    <a:lnB>
                      <a:noFill/>
                    </a:lnB>
                    <a:noFill/>
                  </a:tcPr>
                </a:tc>
                <a:tc>
                  <a:txBody>
                    <a:bodyPr/>
                    <a:lstStyle/>
                    <a:p>
                      <a:pPr algn="ctr" fontAlgn="b">
                        <a:buNone/>
                      </a:pPr>
                      <a:r>
                        <a:rPr lang="fr-FR" sz="1400" b="0" i="0" u="none" strike="noStrike">
                          <a:solidFill>
                            <a:srgbClr val="000000"/>
                          </a:solidFill>
                          <a:effectLst/>
                          <a:latin typeface="Aptos Narrow" panose="020B0004020202020204" pitchFamily="34" charset="0"/>
                        </a:rPr>
                        <a:t>2D</a:t>
                      </a:r>
                    </a:p>
                  </a:txBody>
                  <a:tcPr marL="7620" marR="7620" marT="7620" marB="0" anchor="b">
                    <a:lnL>
                      <a:noFill/>
                    </a:lnL>
                    <a:lnR>
                      <a:noFill/>
                    </a:lnR>
                    <a:lnT>
                      <a:noFill/>
                    </a:lnT>
                    <a:lnB>
                      <a:noFill/>
                    </a:lnB>
                    <a:noFill/>
                  </a:tcPr>
                </a:tc>
                <a:extLst>
                  <a:ext uri="{0D108BD9-81ED-4DB2-BD59-A6C34878D82A}">
                    <a16:rowId xmlns:a16="http://schemas.microsoft.com/office/drawing/2014/main" val="2935578080"/>
                  </a:ext>
                </a:extLst>
              </a:tr>
              <a:tr h="257565">
                <a:tc>
                  <a:txBody>
                    <a:bodyPr/>
                    <a:lstStyle/>
                    <a:p>
                      <a:pPr algn="ctr" fontAlgn="b">
                        <a:buNone/>
                      </a:pPr>
                      <a:r>
                        <a:rPr lang="fr-FR" sz="1400" b="0" i="0" u="none" strike="noStrike">
                          <a:solidFill>
                            <a:srgbClr val="000000"/>
                          </a:solidFill>
                          <a:effectLst/>
                          <a:latin typeface="Aptos Narrow" panose="020B0004020202020204" pitchFamily="34" charset="0"/>
                        </a:rPr>
                        <a:t>Zones</a:t>
                      </a:r>
                    </a:p>
                  </a:txBody>
                  <a:tcPr marL="7620" marR="7620" marT="7620" marB="0" anchor="b">
                    <a:lnL>
                      <a:noFill/>
                    </a:lnL>
                    <a:lnR>
                      <a:noFill/>
                    </a:lnR>
                    <a:lnT>
                      <a:noFill/>
                    </a:lnT>
                    <a:lnB>
                      <a:noFill/>
                    </a:lnB>
                    <a:noFill/>
                  </a:tcPr>
                </a:tc>
                <a:tc>
                  <a:txBody>
                    <a:bodyPr/>
                    <a:lstStyle/>
                    <a:p>
                      <a:pPr algn="ctr" fontAlgn="b">
                        <a:buNone/>
                      </a:pPr>
                      <a:r>
                        <a:rPr lang="fr-FR" sz="1400" b="0" i="0" u="none" strike="noStrike">
                          <a:solidFill>
                            <a:srgbClr val="000000"/>
                          </a:solidFill>
                          <a:effectLst/>
                          <a:latin typeface="Aptos Narrow" panose="020B0004020202020204" pitchFamily="34" charset="0"/>
                        </a:rPr>
                        <a:t>4 zones</a:t>
                      </a:r>
                    </a:p>
                  </a:txBody>
                  <a:tcPr marL="7620" marR="7620" marT="7620" marB="0" anchor="b">
                    <a:lnL>
                      <a:noFill/>
                    </a:lnL>
                    <a:lnR>
                      <a:noFill/>
                    </a:lnR>
                    <a:lnT>
                      <a:noFill/>
                    </a:lnT>
                    <a:lnB>
                      <a:noFill/>
                    </a:lnB>
                    <a:noFill/>
                  </a:tcPr>
                </a:tc>
                <a:tc>
                  <a:txBody>
                    <a:bodyPr/>
                    <a:lstStyle/>
                    <a:p>
                      <a:pPr algn="ctr" fontAlgn="b">
                        <a:buNone/>
                      </a:pPr>
                      <a:r>
                        <a:rPr lang="fr-FR" sz="1400" b="0" i="0" u="none" strike="noStrike">
                          <a:solidFill>
                            <a:srgbClr val="000000"/>
                          </a:solidFill>
                          <a:effectLst/>
                          <a:latin typeface="Aptos Narrow" panose="020B0004020202020204" pitchFamily="34" charset="0"/>
                        </a:rPr>
                        <a:t>1 zone</a:t>
                      </a:r>
                    </a:p>
                  </a:txBody>
                  <a:tcPr marL="7620" marR="7620" marT="7620" marB="0" anchor="b">
                    <a:lnL>
                      <a:noFill/>
                    </a:lnL>
                    <a:lnR>
                      <a:noFill/>
                    </a:lnR>
                    <a:lnT>
                      <a:noFill/>
                    </a:lnT>
                    <a:lnB>
                      <a:noFill/>
                    </a:lnB>
                    <a:noFill/>
                  </a:tcPr>
                </a:tc>
                <a:extLst>
                  <a:ext uri="{0D108BD9-81ED-4DB2-BD59-A6C34878D82A}">
                    <a16:rowId xmlns:a16="http://schemas.microsoft.com/office/drawing/2014/main" val="1720258931"/>
                  </a:ext>
                </a:extLst>
              </a:tr>
              <a:tr h="257565">
                <a:tc>
                  <a:txBody>
                    <a:bodyPr/>
                    <a:lstStyle/>
                    <a:p>
                      <a:pPr algn="ctr" fontAlgn="b">
                        <a:buNone/>
                      </a:pPr>
                      <a:r>
                        <a:rPr lang="fr-FR" sz="1400" b="0" i="0" u="none" strike="noStrike" dirty="0" err="1">
                          <a:solidFill>
                            <a:srgbClr val="000000"/>
                          </a:solidFill>
                          <a:effectLst/>
                          <a:latin typeface="Aptos Narrow" panose="020B0004020202020204" pitchFamily="34" charset="0"/>
                        </a:rPr>
                        <a:t>Reactivity</a:t>
                      </a:r>
                      <a:r>
                        <a:rPr lang="fr-FR" sz="1400" b="0" i="0" u="none" strike="noStrike" dirty="0">
                          <a:solidFill>
                            <a:srgbClr val="000000"/>
                          </a:solidFill>
                          <a:effectLst/>
                          <a:latin typeface="Aptos Narrow" panose="020B0004020202020204" pitchFamily="34" charset="0"/>
                        </a:rPr>
                        <a:t> model</a:t>
                      </a:r>
                    </a:p>
                  </a:txBody>
                  <a:tcPr marL="7620" marR="7620" marT="7620" marB="0" anchor="b">
                    <a:lnL>
                      <a:noFill/>
                    </a:lnL>
                    <a:lnR>
                      <a:noFill/>
                    </a:lnR>
                    <a:lnT>
                      <a:noFill/>
                    </a:lnT>
                    <a:lnB>
                      <a:noFill/>
                    </a:lnB>
                    <a:noFill/>
                  </a:tcPr>
                </a:tc>
                <a:tc>
                  <a:txBody>
                    <a:bodyPr/>
                    <a:lstStyle/>
                    <a:p>
                      <a:pPr algn="ctr" fontAlgn="b">
                        <a:buNone/>
                      </a:pPr>
                      <a:r>
                        <a:rPr lang="fr-FR" sz="1400" b="0" i="0" u="none" strike="noStrike" dirty="0" err="1">
                          <a:solidFill>
                            <a:srgbClr val="000000"/>
                          </a:solidFill>
                          <a:effectLst/>
                          <a:latin typeface="Aptos Narrow" panose="020B0004020202020204" pitchFamily="34" charset="0"/>
                        </a:rPr>
                        <a:t>Hatchard</a:t>
                      </a:r>
                      <a:r>
                        <a:rPr lang="fr-FR" sz="1400" b="0" i="0" u="none" strike="noStrike" dirty="0">
                          <a:solidFill>
                            <a:srgbClr val="000000"/>
                          </a:solidFill>
                          <a:effectLst/>
                          <a:latin typeface="Aptos Narrow" panose="020B0004020202020204" pitchFamily="34" charset="0"/>
                        </a:rPr>
                        <a:t> Kim</a:t>
                      </a:r>
                    </a:p>
                  </a:txBody>
                  <a:tcPr marL="7620" marR="7620" marT="7620" marB="0" anchor="b">
                    <a:lnL>
                      <a:noFill/>
                    </a:lnL>
                    <a:lnR>
                      <a:noFill/>
                    </a:lnR>
                    <a:lnT>
                      <a:noFill/>
                    </a:lnT>
                    <a:lnB>
                      <a:noFill/>
                    </a:lnB>
                    <a:noFill/>
                  </a:tcPr>
                </a:tc>
                <a:tc>
                  <a:txBody>
                    <a:bodyPr/>
                    <a:lstStyle/>
                    <a:p>
                      <a:pPr algn="ctr" fontAlgn="b">
                        <a:buNone/>
                      </a:pPr>
                      <a:r>
                        <a:rPr lang="fr-FR" sz="1400" b="0" i="0" u="none" strike="noStrike">
                          <a:solidFill>
                            <a:srgbClr val="000000"/>
                          </a:solidFill>
                          <a:effectLst/>
                          <a:latin typeface="Aptos Narrow" panose="020B0004020202020204" pitchFamily="34" charset="0"/>
                        </a:rPr>
                        <a:t>Hatchard Kim</a:t>
                      </a:r>
                    </a:p>
                  </a:txBody>
                  <a:tcPr marL="7620" marR="7620" marT="7620" marB="0" anchor="b">
                    <a:lnL>
                      <a:noFill/>
                    </a:lnL>
                    <a:lnR>
                      <a:noFill/>
                    </a:lnR>
                    <a:lnT>
                      <a:noFill/>
                    </a:lnT>
                    <a:lnB>
                      <a:noFill/>
                    </a:lnB>
                    <a:noFill/>
                  </a:tcPr>
                </a:tc>
                <a:extLst>
                  <a:ext uri="{0D108BD9-81ED-4DB2-BD59-A6C34878D82A}">
                    <a16:rowId xmlns:a16="http://schemas.microsoft.com/office/drawing/2014/main" val="3623853028"/>
                  </a:ext>
                </a:extLst>
              </a:tr>
              <a:tr h="506249">
                <a:tc>
                  <a:txBody>
                    <a:bodyPr/>
                    <a:lstStyle/>
                    <a:p>
                      <a:pPr algn="ctr" fontAlgn="b">
                        <a:buNone/>
                      </a:pPr>
                      <a:r>
                        <a:rPr lang="fr-FR" sz="1400" b="0" i="0" u="none" strike="noStrike" dirty="0">
                          <a:solidFill>
                            <a:srgbClr val="000000"/>
                          </a:solidFill>
                          <a:effectLst/>
                          <a:latin typeface="Aptos Narrow" panose="020B0004020202020204" pitchFamily="34" charset="0"/>
                        </a:rPr>
                        <a:t>Model </a:t>
                      </a:r>
                      <a:r>
                        <a:rPr lang="fr-FR" sz="1400" b="0" i="0" u="none" strike="noStrike" dirty="0" err="1">
                          <a:solidFill>
                            <a:srgbClr val="000000"/>
                          </a:solidFill>
                          <a:effectLst/>
                          <a:latin typeface="Aptos Narrow" panose="020B0004020202020204" pitchFamily="34" charset="0"/>
                        </a:rPr>
                        <a:t>parameters</a:t>
                      </a:r>
                      <a:endParaRPr lang="fr-FR" sz="1400" b="0" i="0" u="none" strike="noStrike" dirty="0">
                        <a:solidFill>
                          <a:srgbClr val="000000"/>
                        </a:solidFill>
                        <a:effectLst/>
                        <a:latin typeface="Aptos Narrow" panose="020B0004020202020204" pitchFamily="34" charset="0"/>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buNone/>
                      </a:pPr>
                      <a:r>
                        <a:rPr lang="fr-FR" sz="1400" b="0" i="0" u="none" strike="noStrike" dirty="0" err="1">
                          <a:solidFill>
                            <a:srgbClr val="000000"/>
                          </a:solidFill>
                          <a:effectLst/>
                          <a:latin typeface="Aptos Narrow" panose="020B0004020202020204" pitchFamily="34" charset="0"/>
                        </a:rPr>
                        <a:t>Corrected</a:t>
                      </a:r>
                      <a:r>
                        <a:rPr lang="fr-FR" sz="1400" b="0" i="0" u="none" strike="noStrike" dirty="0">
                          <a:solidFill>
                            <a:srgbClr val="000000"/>
                          </a:solidFill>
                          <a:effectLst/>
                          <a:latin typeface="Aptos Narrow" panose="020B0004020202020204" pitchFamily="34" charset="0"/>
                        </a:rPr>
                        <a:t> standard values</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buNone/>
                      </a:pPr>
                      <a:r>
                        <a:rPr lang="fr-FR" sz="1400" b="0" i="0" u="none" strike="noStrike" dirty="0" err="1">
                          <a:solidFill>
                            <a:srgbClr val="000000"/>
                          </a:solidFill>
                          <a:effectLst/>
                          <a:latin typeface="Aptos Narrow" panose="020B0004020202020204" pitchFamily="34" charset="0"/>
                        </a:rPr>
                        <a:t>Customized</a:t>
                      </a:r>
                      <a:r>
                        <a:rPr lang="fr-FR" sz="1400" b="0" i="0" u="none" strike="noStrike" dirty="0">
                          <a:solidFill>
                            <a:srgbClr val="000000"/>
                          </a:solidFill>
                          <a:effectLst/>
                          <a:latin typeface="Aptos Narrow" panose="020B0004020202020204" pitchFamily="34" charset="0"/>
                        </a:rPr>
                        <a:t> </a:t>
                      </a:r>
                      <a:r>
                        <a:rPr lang="fr-FR" sz="1400" b="0" i="0" u="none" strike="noStrike" dirty="0" err="1">
                          <a:solidFill>
                            <a:srgbClr val="000000"/>
                          </a:solidFill>
                          <a:effectLst/>
                          <a:latin typeface="Aptos Narrow" panose="020B0004020202020204" pitchFamily="34" charset="0"/>
                        </a:rPr>
                        <a:t>fitting</a:t>
                      </a:r>
                      <a:endParaRPr lang="fr-FR" sz="1400" b="0" i="0" u="none" strike="noStrike" dirty="0">
                        <a:solidFill>
                          <a:srgbClr val="000000"/>
                        </a:solidFill>
                        <a:effectLst/>
                        <a:latin typeface="Aptos Narrow" panose="020B0004020202020204" pitchFamily="34" charset="0"/>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5968104"/>
                  </a:ext>
                </a:extLst>
              </a:tr>
            </a:tbl>
          </a:graphicData>
        </a:graphic>
      </p:graphicFrame>
      <p:graphicFrame>
        <p:nvGraphicFramePr>
          <p:cNvPr id="7" name="Tableau 6">
            <a:extLst>
              <a:ext uri="{FF2B5EF4-FFF2-40B4-BE49-F238E27FC236}">
                <a16:creationId xmlns:a16="http://schemas.microsoft.com/office/drawing/2014/main" id="{C5B1635E-ED0E-B223-F173-A7A0FA7DF4A8}"/>
              </a:ext>
            </a:extLst>
          </p:cNvPr>
          <p:cNvGraphicFramePr>
            <a:graphicFrameLocks noGrp="1"/>
          </p:cNvGraphicFramePr>
          <p:nvPr/>
        </p:nvGraphicFramePr>
        <p:xfrm>
          <a:off x="6288910" y="3180712"/>
          <a:ext cx="5131444" cy="3513680"/>
        </p:xfrm>
        <a:graphic>
          <a:graphicData uri="http://schemas.openxmlformats.org/drawingml/2006/table">
            <a:tbl>
              <a:tblPr/>
              <a:tblGrid>
                <a:gridCol w="1507426">
                  <a:extLst>
                    <a:ext uri="{9D8B030D-6E8A-4147-A177-3AD203B41FA5}">
                      <a16:colId xmlns:a16="http://schemas.microsoft.com/office/drawing/2014/main" val="3477341041"/>
                    </a:ext>
                  </a:extLst>
                </a:gridCol>
                <a:gridCol w="1208006">
                  <a:extLst>
                    <a:ext uri="{9D8B030D-6E8A-4147-A177-3AD203B41FA5}">
                      <a16:colId xmlns:a16="http://schemas.microsoft.com/office/drawing/2014/main" val="4059732167"/>
                    </a:ext>
                  </a:extLst>
                </a:gridCol>
                <a:gridCol w="1208006">
                  <a:extLst>
                    <a:ext uri="{9D8B030D-6E8A-4147-A177-3AD203B41FA5}">
                      <a16:colId xmlns:a16="http://schemas.microsoft.com/office/drawing/2014/main" val="3188556749"/>
                    </a:ext>
                  </a:extLst>
                </a:gridCol>
                <a:gridCol w="1208006">
                  <a:extLst>
                    <a:ext uri="{9D8B030D-6E8A-4147-A177-3AD203B41FA5}">
                      <a16:colId xmlns:a16="http://schemas.microsoft.com/office/drawing/2014/main" val="3603972800"/>
                    </a:ext>
                  </a:extLst>
                </a:gridCol>
              </a:tblGrid>
              <a:tr h="254495">
                <a:tc gridSpan="4">
                  <a:txBody>
                    <a:bodyPr/>
                    <a:lstStyle/>
                    <a:p>
                      <a:pPr algn="ctr" fontAlgn="b">
                        <a:buNone/>
                      </a:pPr>
                      <a:r>
                        <a:rPr lang="fr-FR" sz="1400" b="0" i="0" u="none" strike="noStrike">
                          <a:solidFill>
                            <a:srgbClr val="000000"/>
                          </a:solidFill>
                          <a:effectLst/>
                          <a:latin typeface="Aptos Narrow" panose="020B0004020202020204" pitchFamily="34" charset="0"/>
                        </a:rPr>
                        <a:t>IFPEN </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4968773"/>
                  </a:ext>
                </a:extLst>
              </a:tr>
              <a:tr h="205238">
                <a:tc>
                  <a:txBody>
                    <a:bodyPr/>
                    <a:lstStyle/>
                    <a:p>
                      <a:pPr algn="l" fontAlgn="b">
                        <a:buNone/>
                      </a:pPr>
                      <a:r>
                        <a:rPr lang="fr-FR" sz="1000" b="0" i="0" u="none" strike="noStrike">
                          <a:solidFill>
                            <a:srgbClr val="000000"/>
                          </a:solidFill>
                          <a:effectLst/>
                          <a:latin typeface="Times New Roman" panose="02020603050405020304" pitchFamily="18" charset="0"/>
                        </a:rPr>
                        <a:t> </a:t>
                      </a: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fr-FR" sz="1100" b="0" i="0" u="none" strike="noStrike">
                          <a:solidFill>
                            <a:srgbClr val="000000"/>
                          </a:solidFill>
                          <a:effectLst/>
                          <a:latin typeface="Aptos Narrow" panose="020B0004020202020204" pitchFamily="34" charset="0"/>
                        </a:rPr>
                        <a:t>Ea [J/mol]</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pt-BR" sz="1100" b="0" i="0" u="none" strike="noStrike">
                          <a:solidFill>
                            <a:srgbClr val="000000"/>
                          </a:solidFill>
                          <a:effectLst/>
                          <a:latin typeface="Aptos Narrow" panose="020B0004020202020204" pitchFamily="34" charset="0"/>
                        </a:rPr>
                        <a:t>P E factorA [1/s]</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fr-FR" sz="1100" b="0" i="0" u="none" strike="noStrike">
                          <a:solidFill>
                            <a:srgbClr val="000000"/>
                          </a:solidFill>
                          <a:effectLst/>
                          <a:latin typeface="Aptos Narrow" panose="020B0004020202020204" pitchFamily="34" charset="0"/>
                        </a:rPr>
                        <a:t>Enthalpy H [J/kg]</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0035503"/>
                  </a:ext>
                </a:extLst>
              </a:tr>
              <a:tr h="197029">
                <a:tc>
                  <a:txBody>
                    <a:bodyPr/>
                    <a:lstStyle/>
                    <a:p>
                      <a:pPr algn="l" fontAlgn="ctr">
                        <a:buNone/>
                      </a:pPr>
                      <a:r>
                        <a:rPr lang="fr-FR" sz="1100" b="0" i="0" u="none" strike="noStrike">
                          <a:solidFill>
                            <a:srgbClr val="000000"/>
                          </a:solidFill>
                          <a:effectLst/>
                          <a:latin typeface="Aptos Narrow" panose="020B0004020202020204" pitchFamily="34" charset="0"/>
                        </a:rPr>
                        <a:t>SEI</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1.26E+05</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5.38E+15</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1.02E+05</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182655467"/>
                  </a:ext>
                </a:extLst>
              </a:tr>
              <a:tr h="197029">
                <a:tc>
                  <a:txBody>
                    <a:bodyPr/>
                    <a:lstStyle/>
                    <a:p>
                      <a:pPr algn="l" fontAlgn="ctr">
                        <a:buNone/>
                      </a:pPr>
                      <a:r>
                        <a:rPr lang="fr-FR" sz="1100" b="0" i="0" u="none" strike="noStrike">
                          <a:solidFill>
                            <a:srgbClr val="000000"/>
                          </a:solidFill>
                          <a:effectLst/>
                          <a:latin typeface="Aptos Narrow" panose="020B0004020202020204" pitchFamily="34" charset="0"/>
                        </a:rPr>
                        <a:t>Neg electrode</a:t>
                      </a:r>
                    </a:p>
                  </a:txBody>
                  <a:tcPr marL="7620" marR="7620" marT="7620" marB="0" anchor="ctr">
                    <a:lnL>
                      <a:noFill/>
                    </a:lnL>
                    <a:lnR>
                      <a:noFill/>
                    </a:lnR>
                    <a:lnT>
                      <a:noFill/>
                    </a:lnT>
                    <a:lnB>
                      <a:noFill/>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1.30E+05</a:t>
                      </a:r>
                    </a:p>
                  </a:txBody>
                  <a:tcPr marL="7620" marR="7620" marT="7620" marB="0" anchor="ctr">
                    <a:lnL>
                      <a:noFill/>
                    </a:lnL>
                    <a:lnR>
                      <a:noFill/>
                    </a:lnR>
                    <a:lnT>
                      <a:noFill/>
                    </a:lnT>
                    <a:lnB>
                      <a:noFill/>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1.57E+14</a:t>
                      </a:r>
                    </a:p>
                  </a:txBody>
                  <a:tcPr marL="7620" marR="7620" marT="7620" marB="0" anchor="ctr">
                    <a:lnL>
                      <a:noFill/>
                    </a:lnL>
                    <a:lnR>
                      <a:noFill/>
                    </a:lnR>
                    <a:lnT>
                      <a:noFill/>
                    </a:lnT>
                    <a:lnB>
                      <a:noFill/>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2.12E+06</a:t>
                      </a:r>
                    </a:p>
                  </a:txBody>
                  <a:tcPr marL="7620" marR="7620" marT="7620" marB="0" anchor="ctr">
                    <a:lnL>
                      <a:noFill/>
                    </a:lnL>
                    <a:lnR>
                      <a:noFill/>
                    </a:lnR>
                    <a:lnT>
                      <a:noFill/>
                    </a:lnT>
                    <a:lnB>
                      <a:noFill/>
                    </a:lnB>
                    <a:noFill/>
                  </a:tcPr>
                </a:tc>
                <a:extLst>
                  <a:ext uri="{0D108BD9-81ED-4DB2-BD59-A6C34878D82A}">
                    <a16:rowId xmlns:a16="http://schemas.microsoft.com/office/drawing/2014/main" val="2638868212"/>
                  </a:ext>
                </a:extLst>
              </a:tr>
              <a:tr h="197029">
                <a:tc>
                  <a:txBody>
                    <a:bodyPr/>
                    <a:lstStyle/>
                    <a:p>
                      <a:pPr algn="l" fontAlgn="ctr">
                        <a:buNone/>
                      </a:pPr>
                      <a:r>
                        <a:rPr lang="fr-FR" sz="1100" b="0" i="0" u="none" strike="noStrike">
                          <a:solidFill>
                            <a:srgbClr val="000000"/>
                          </a:solidFill>
                          <a:effectLst/>
                          <a:latin typeface="Aptos Narrow" panose="020B0004020202020204" pitchFamily="34" charset="0"/>
                        </a:rPr>
                        <a:t>Pos electrode</a:t>
                      </a:r>
                    </a:p>
                  </a:txBody>
                  <a:tcPr marL="7620" marR="7620" marT="7620" marB="0" anchor="ctr">
                    <a:lnL>
                      <a:noFill/>
                    </a:lnL>
                    <a:lnR>
                      <a:noFill/>
                    </a:lnR>
                    <a:lnT>
                      <a:noFill/>
                    </a:lnT>
                    <a:lnB>
                      <a:noFill/>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1.19E+05</a:t>
                      </a:r>
                    </a:p>
                  </a:txBody>
                  <a:tcPr marL="7620" marR="7620" marT="7620" marB="0" anchor="ctr">
                    <a:lnL>
                      <a:noFill/>
                    </a:lnL>
                    <a:lnR>
                      <a:noFill/>
                    </a:lnR>
                    <a:lnT>
                      <a:noFill/>
                    </a:lnT>
                    <a:lnB>
                      <a:noFill/>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1.37E+12</a:t>
                      </a:r>
                    </a:p>
                  </a:txBody>
                  <a:tcPr marL="7620" marR="7620" marT="7620" marB="0" anchor="ctr">
                    <a:lnL>
                      <a:noFill/>
                    </a:lnL>
                    <a:lnR>
                      <a:noFill/>
                    </a:lnR>
                    <a:lnT>
                      <a:noFill/>
                    </a:lnT>
                    <a:lnB>
                      <a:noFill/>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2.77E+05</a:t>
                      </a:r>
                    </a:p>
                  </a:txBody>
                  <a:tcPr marL="7620" marR="7620" marT="7620" marB="0" anchor="ctr">
                    <a:lnL>
                      <a:noFill/>
                    </a:lnL>
                    <a:lnR>
                      <a:noFill/>
                    </a:lnR>
                    <a:lnT>
                      <a:noFill/>
                    </a:lnT>
                    <a:lnB>
                      <a:noFill/>
                    </a:lnB>
                    <a:noFill/>
                  </a:tcPr>
                </a:tc>
                <a:extLst>
                  <a:ext uri="{0D108BD9-81ED-4DB2-BD59-A6C34878D82A}">
                    <a16:rowId xmlns:a16="http://schemas.microsoft.com/office/drawing/2014/main" val="4004371974"/>
                  </a:ext>
                </a:extLst>
              </a:tr>
              <a:tr h="205238">
                <a:tc>
                  <a:txBody>
                    <a:bodyPr/>
                    <a:lstStyle/>
                    <a:p>
                      <a:pPr algn="l" fontAlgn="ctr">
                        <a:buNone/>
                      </a:pPr>
                      <a:r>
                        <a:rPr lang="fr-FR" sz="1100" b="0" i="0" u="none" strike="noStrike">
                          <a:solidFill>
                            <a:srgbClr val="000000"/>
                          </a:solidFill>
                          <a:effectLst/>
                          <a:latin typeface="Aptos Narrow" panose="020B0004020202020204" pitchFamily="34" charset="0"/>
                        </a:rPr>
                        <a:t>electrolyte</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2.58E+05</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1.98E+26</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4.00E+05</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1197465"/>
                  </a:ext>
                </a:extLst>
              </a:tr>
              <a:tr h="197029">
                <a:tc>
                  <a:txBody>
                    <a:bodyPr/>
                    <a:lstStyle/>
                    <a:p>
                      <a:pPr algn="l" fontAlgn="b">
                        <a:buNone/>
                      </a:pPr>
                      <a:endParaRPr lang="fr-FR" sz="1100" b="0" i="0" u="none" strike="noStrike">
                        <a:solidFill>
                          <a:srgbClr val="000000"/>
                        </a:solidFill>
                        <a:effectLst/>
                        <a:latin typeface="Aptos Narrow" panose="020B0004020202020204" pitchFamily="34" charset="0"/>
                      </a:endParaRP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buNone/>
                      </a:pPr>
                      <a:endParaRPr lang="fr-FR" sz="1100" b="0" i="0" u="none" strike="noStrike">
                        <a:solidFill>
                          <a:srgbClr val="000000"/>
                        </a:solidFill>
                        <a:effectLst/>
                        <a:latin typeface="Aptos Narrow" panose="020B0004020202020204" pitchFamily="34" charset="0"/>
                      </a:endParaRP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buNone/>
                      </a:pPr>
                      <a:endParaRPr lang="fr-FR" sz="1100" b="0" i="0" u="none" strike="noStrike">
                        <a:solidFill>
                          <a:srgbClr val="000000"/>
                        </a:solidFill>
                        <a:effectLst/>
                        <a:latin typeface="Aptos Narrow" panose="020B0004020202020204" pitchFamily="34" charset="0"/>
                      </a:endParaRP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buNone/>
                      </a:pPr>
                      <a:endParaRPr lang="fr-FR" sz="1100" b="0" i="0" u="none" strike="noStrike">
                        <a:solidFill>
                          <a:srgbClr val="000000"/>
                        </a:solidFill>
                        <a:effectLst/>
                        <a:latin typeface="Aptos Narrow" panose="020B0004020202020204" pitchFamily="34" charset="0"/>
                      </a:endParaRP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465963340"/>
                  </a:ext>
                </a:extLst>
              </a:tr>
              <a:tr h="295543">
                <a:tc gridSpan="4">
                  <a:txBody>
                    <a:bodyPr/>
                    <a:lstStyle/>
                    <a:p>
                      <a:pPr algn="ctr" fontAlgn="b">
                        <a:buNone/>
                      </a:pPr>
                      <a:r>
                        <a:rPr lang="fr-FR" sz="1600" b="0" i="0" u="none" strike="noStrike">
                          <a:solidFill>
                            <a:srgbClr val="000000"/>
                          </a:solidFill>
                          <a:effectLst/>
                          <a:latin typeface="Aptos Narrow" panose="020B0004020202020204" pitchFamily="34" charset="0"/>
                        </a:rPr>
                        <a:t>Sandia</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5163988"/>
                  </a:ext>
                </a:extLst>
              </a:tr>
              <a:tr h="205238">
                <a:tc>
                  <a:txBody>
                    <a:bodyPr/>
                    <a:lstStyle/>
                    <a:p>
                      <a:pPr algn="l" fontAlgn="b">
                        <a:buNone/>
                      </a:pPr>
                      <a:r>
                        <a:rPr lang="fr-FR" sz="1000" b="0" i="0" u="none" strike="noStrike">
                          <a:solidFill>
                            <a:srgbClr val="000000"/>
                          </a:solidFill>
                          <a:effectLst/>
                          <a:latin typeface="Times New Roman" panose="02020603050405020304" pitchFamily="18" charset="0"/>
                        </a:rPr>
                        <a:t> </a:t>
                      </a: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fr-FR" sz="1100" b="0" i="0" u="none" strike="noStrike">
                          <a:solidFill>
                            <a:srgbClr val="000000"/>
                          </a:solidFill>
                          <a:effectLst/>
                          <a:latin typeface="Aptos Narrow" panose="020B0004020202020204" pitchFamily="34" charset="0"/>
                        </a:rPr>
                        <a:t>Ea [J/mol]</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pt-BR" sz="1100" b="0" i="0" u="none" strike="noStrike">
                          <a:solidFill>
                            <a:srgbClr val="000000"/>
                          </a:solidFill>
                          <a:effectLst/>
                          <a:latin typeface="Aptos Narrow" panose="020B0004020202020204" pitchFamily="34" charset="0"/>
                        </a:rPr>
                        <a:t>P E factorA [1/s]</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uNone/>
                      </a:pPr>
                      <a:r>
                        <a:rPr lang="fr-FR" sz="1100" b="0" i="0" u="none" strike="noStrike">
                          <a:solidFill>
                            <a:srgbClr val="000000"/>
                          </a:solidFill>
                          <a:effectLst/>
                          <a:latin typeface="Aptos Narrow" panose="020B0004020202020204" pitchFamily="34" charset="0"/>
                        </a:rPr>
                        <a:t>Enthalpy H [J/kg]</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382070"/>
                  </a:ext>
                </a:extLst>
              </a:tr>
              <a:tr h="197029">
                <a:tc>
                  <a:txBody>
                    <a:bodyPr/>
                    <a:lstStyle/>
                    <a:p>
                      <a:pPr algn="l" fontAlgn="ctr">
                        <a:buNone/>
                      </a:pPr>
                      <a:r>
                        <a:rPr lang="fr-FR" sz="1100" b="0" i="0" u="none" strike="noStrike">
                          <a:solidFill>
                            <a:srgbClr val="000000"/>
                          </a:solidFill>
                          <a:effectLst/>
                          <a:latin typeface="Aptos Narrow" panose="020B0004020202020204" pitchFamily="34" charset="0"/>
                        </a:rPr>
                        <a:t>SEI</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1.35E+05</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1.67E+15</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2.57E+05</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517937250"/>
                  </a:ext>
                </a:extLst>
              </a:tr>
              <a:tr h="197029">
                <a:tc>
                  <a:txBody>
                    <a:bodyPr/>
                    <a:lstStyle/>
                    <a:p>
                      <a:pPr algn="l" fontAlgn="ctr">
                        <a:buNone/>
                      </a:pPr>
                      <a:r>
                        <a:rPr lang="fr-FR" sz="1100" b="0" i="0" u="none" strike="noStrike">
                          <a:solidFill>
                            <a:srgbClr val="000000"/>
                          </a:solidFill>
                          <a:effectLst/>
                          <a:latin typeface="Aptos Narrow" panose="020B0004020202020204" pitchFamily="34" charset="0"/>
                        </a:rPr>
                        <a:t>Neg electrode</a:t>
                      </a:r>
                    </a:p>
                  </a:txBody>
                  <a:tcPr marL="7620" marR="7620" marT="7620" marB="0" anchor="ctr">
                    <a:lnL>
                      <a:noFill/>
                    </a:lnL>
                    <a:lnR>
                      <a:noFill/>
                    </a:lnR>
                    <a:lnT>
                      <a:noFill/>
                    </a:lnT>
                    <a:lnB>
                      <a:noFill/>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1.35E+05</a:t>
                      </a:r>
                    </a:p>
                  </a:txBody>
                  <a:tcPr marL="7620" marR="7620" marT="7620" marB="0" anchor="ctr">
                    <a:lnL>
                      <a:noFill/>
                    </a:lnL>
                    <a:lnR>
                      <a:noFill/>
                    </a:lnR>
                    <a:lnT>
                      <a:noFill/>
                    </a:lnT>
                    <a:lnB>
                      <a:noFill/>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2.50E+13</a:t>
                      </a:r>
                    </a:p>
                  </a:txBody>
                  <a:tcPr marL="7620" marR="7620" marT="7620" marB="0" anchor="ctr">
                    <a:lnL>
                      <a:noFill/>
                    </a:lnL>
                    <a:lnR>
                      <a:noFill/>
                    </a:lnR>
                    <a:lnT>
                      <a:noFill/>
                    </a:lnT>
                    <a:lnB>
                      <a:noFill/>
                    </a:lnB>
                    <a:noFill/>
                  </a:tcPr>
                </a:tc>
                <a:tc>
                  <a:txBody>
                    <a:bodyPr/>
                    <a:lstStyle/>
                    <a:p>
                      <a:pPr algn="r" fontAlgn="ctr">
                        <a:buNone/>
                      </a:pPr>
                      <a:r>
                        <a:rPr lang="en-US" sz="1100" b="0" i="0" u="none" strike="noStrike">
                          <a:solidFill>
                            <a:srgbClr val="000000"/>
                          </a:solidFill>
                          <a:effectLst/>
                          <a:latin typeface="Aptos Narrow" panose="020B0004020202020204" pitchFamily="34" charset="0"/>
                        </a:rPr>
                        <a:t>1.71E+06</a:t>
                      </a:r>
                    </a:p>
                  </a:txBody>
                  <a:tcPr marL="7620" marR="7620" marT="7620" marB="0" anchor="ctr">
                    <a:lnL>
                      <a:noFill/>
                    </a:lnL>
                    <a:lnR>
                      <a:noFill/>
                    </a:lnR>
                    <a:lnT>
                      <a:noFill/>
                    </a:lnT>
                    <a:lnB>
                      <a:noFill/>
                    </a:lnB>
                    <a:noFill/>
                  </a:tcPr>
                </a:tc>
                <a:extLst>
                  <a:ext uri="{0D108BD9-81ED-4DB2-BD59-A6C34878D82A}">
                    <a16:rowId xmlns:a16="http://schemas.microsoft.com/office/drawing/2014/main" val="2977384640"/>
                  </a:ext>
                </a:extLst>
              </a:tr>
              <a:tr h="197029">
                <a:tc>
                  <a:txBody>
                    <a:bodyPr/>
                    <a:lstStyle/>
                    <a:p>
                      <a:pPr algn="l" fontAlgn="ctr">
                        <a:buNone/>
                      </a:pPr>
                      <a:r>
                        <a:rPr lang="fr-FR" sz="1100" b="0" i="0" u="none" strike="noStrike">
                          <a:solidFill>
                            <a:srgbClr val="000000"/>
                          </a:solidFill>
                          <a:effectLst/>
                          <a:latin typeface="Aptos Narrow" panose="020B0004020202020204" pitchFamily="34" charset="0"/>
                        </a:rPr>
                        <a:t>Pos electrode</a:t>
                      </a:r>
                    </a:p>
                  </a:txBody>
                  <a:tcPr marL="7620" marR="7620" marT="7620" marB="0" anchor="ctr">
                    <a:lnL>
                      <a:noFill/>
                    </a:lnL>
                    <a:lnR>
                      <a:noFill/>
                    </a:lnR>
                    <a:lnT>
                      <a:noFill/>
                    </a:lnT>
                    <a:lnB>
                      <a:noFill/>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1.40E+05</a:t>
                      </a:r>
                    </a:p>
                  </a:txBody>
                  <a:tcPr marL="7620" marR="7620" marT="7620" marB="0" anchor="ctr">
                    <a:lnL>
                      <a:noFill/>
                    </a:lnL>
                    <a:lnR>
                      <a:noFill/>
                    </a:lnR>
                    <a:lnT>
                      <a:noFill/>
                    </a:lnT>
                    <a:lnB>
                      <a:noFill/>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6.67E+13</a:t>
                      </a:r>
                    </a:p>
                  </a:txBody>
                  <a:tcPr marL="7620" marR="7620" marT="7620" marB="0" anchor="ctr">
                    <a:lnL>
                      <a:noFill/>
                    </a:lnL>
                    <a:lnR>
                      <a:noFill/>
                    </a:lnR>
                    <a:lnT>
                      <a:noFill/>
                    </a:lnT>
                    <a:lnB>
                      <a:noFill/>
                    </a:lnB>
                    <a:noFill/>
                  </a:tcPr>
                </a:tc>
                <a:tc>
                  <a:txBody>
                    <a:bodyPr/>
                    <a:lstStyle/>
                    <a:p>
                      <a:pPr algn="r" fontAlgn="ctr">
                        <a:buNone/>
                      </a:pPr>
                      <a:r>
                        <a:rPr lang="en-US" sz="1100" b="0" i="0" u="none" strike="noStrike">
                          <a:solidFill>
                            <a:srgbClr val="000000"/>
                          </a:solidFill>
                          <a:effectLst/>
                          <a:latin typeface="Aptos Narrow" panose="020B0004020202020204" pitchFamily="34" charset="0"/>
                        </a:rPr>
                        <a:t>3.14E+05</a:t>
                      </a:r>
                    </a:p>
                  </a:txBody>
                  <a:tcPr marL="7620" marR="7620" marT="7620" marB="0" anchor="ctr">
                    <a:lnL>
                      <a:noFill/>
                    </a:lnL>
                    <a:lnR>
                      <a:noFill/>
                    </a:lnR>
                    <a:lnT>
                      <a:noFill/>
                    </a:lnT>
                    <a:lnB>
                      <a:noFill/>
                    </a:lnB>
                    <a:noFill/>
                  </a:tcPr>
                </a:tc>
                <a:extLst>
                  <a:ext uri="{0D108BD9-81ED-4DB2-BD59-A6C34878D82A}">
                    <a16:rowId xmlns:a16="http://schemas.microsoft.com/office/drawing/2014/main" val="558752109"/>
                  </a:ext>
                </a:extLst>
              </a:tr>
              <a:tr h="205238">
                <a:tc>
                  <a:txBody>
                    <a:bodyPr/>
                    <a:lstStyle/>
                    <a:p>
                      <a:pPr algn="l" fontAlgn="ctr">
                        <a:buNone/>
                      </a:pPr>
                      <a:r>
                        <a:rPr lang="fr-FR" sz="1100" b="0" i="0" u="none" strike="noStrike">
                          <a:solidFill>
                            <a:srgbClr val="000000"/>
                          </a:solidFill>
                          <a:effectLst/>
                          <a:latin typeface="Aptos Narrow" panose="020B0004020202020204" pitchFamily="34" charset="0"/>
                        </a:rPr>
                        <a:t>electrolyte</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2.74E+05</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ctr">
                        <a:buNone/>
                      </a:pPr>
                      <a:r>
                        <a:rPr lang="en-US" sz="1100" b="0" i="0" u="none" strike="noStrike">
                          <a:solidFill>
                            <a:srgbClr val="000000"/>
                          </a:solidFill>
                          <a:effectLst/>
                          <a:latin typeface="Aptos Narrow" panose="020B0004020202020204" pitchFamily="34" charset="0"/>
                        </a:rPr>
                        <a:t>5.14E+25</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ctr">
                        <a:buNone/>
                      </a:pPr>
                      <a:r>
                        <a:rPr lang="en-US" sz="1100" b="0" i="0" u="none" strike="noStrike">
                          <a:solidFill>
                            <a:srgbClr val="000000"/>
                          </a:solidFill>
                          <a:effectLst/>
                          <a:latin typeface="Aptos Narrow" panose="020B0004020202020204" pitchFamily="34" charset="0"/>
                        </a:rPr>
                        <a:t>1.55E+05</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9005454"/>
                  </a:ext>
                </a:extLst>
              </a:tr>
              <a:tr h="197029">
                <a:tc>
                  <a:txBody>
                    <a:bodyPr/>
                    <a:lstStyle/>
                    <a:p>
                      <a:pPr algn="l" fontAlgn="ctr">
                        <a:buNone/>
                      </a:pPr>
                      <a:r>
                        <a:rPr lang="fr-FR" sz="1100" b="0" i="0" u="none" strike="noStrike">
                          <a:solidFill>
                            <a:srgbClr val="000000"/>
                          </a:solidFill>
                          <a:effectLst/>
                          <a:latin typeface="Aptos Narrow" panose="020B0004020202020204" pitchFamily="34" charset="0"/>
                        </a:rPr>
                        <a:t>Specific carbon content</a:t>
                      </a:r>
                    </a:p>
                  </a:txBody>
                  <a:tcPr marL="7620" marR="7620" marT="762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fontAlgn="b">
                        <a:buNone/>
                      </a:pPr>
                      <a:r>
                        <a:rPr lang="fr-FR" sz="1100" b="0" i="0" u="none" strike="noStrike">
                          <a:solidFill>
                            <a:srgbClr val="000000"/>
                          </a:solidFill>
                          <a:effectLst/>
                          <a:latin typeface="Aptos Narrow" panose="020B0004020202020204" pitchFamily="34" charset="0"/>
                        </a:rPr>
                        <a:t>8.48E+02</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94DCF8"/>
                    </a:solidFill>
                  </a:tcPr>
                </a:tc>
                <a:tc>
                  <a:txBody>
                    <a:bodyPr/>
                    <a:lstStyle/>
                    <a:p>
                      <a:pPr algn="l" fontAlgn="b">
                        <a:buNone/>
                      </a:pPr>
                      <a:r>
                        <a:rPr lang="fr-FR" sz="1100" b="0" i="0" u="none" strike="noStrike">
                          <a:solidFill>
                            <a:srgbClr val="000000"/>
                          </a:solidFill>
                          <a:effectLst/>
                          <a:latin typeface="Aptos Narrow" panose="020B0004020202020204" pitchFamily="34" charset="0"/>
                        </a:rPr>
                        <a:t>kg/m3</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buNone/>
                      </a:pPr>
                      <a:endParaRPr lang="fr-FR" sz="1100" b="0" i="0" u="none" strike="noStrike">
                        <a:solidFill>
                          <a:srgbClr val="000000"/>
                        </a:solidFill>
                        <a:effectLst/>
                        <a:latin typeface="Aptos Narrow" panose="020B0004020202020204" pitchFamily="34" charset="0"/>
                      </a:endParaRP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448502279"/>
                  </a:ext>
                </a:extLst>
              </a:tr>
              <a:tr h="197029">
                <a:tc>
                  <a:txBody>
                    <a:bodyPr/>
                    <a:lstStyle/>
                    <a:p>
                      <a:pPr algn="l" fontAlgn="b">
                        <a:buNone/>
                      </a:pPr>
                      <a:r>
                        <a:rPr lang="fr-FR" sz="1100" b="0" i="0" u="none" strike="noStrike">
                          <a:solidFill>
                            <a:srgbClr val="000000"/>
                          </a:solidFill>
                          <a:effectLst/>
                          <a:latin typeface="Aptos Narrow" panose="020B0004020202020204" pitchFamily="34" charset="0"/>
                        </a:rPr>
                        <a:t>Specific positive content</a:t>
                      </a:r>
                    </a:p>
                  </a:txBody>
                  <a:tcPr marL="7620" marR="7620" marT="7620" marB="0" anchor="b">
                    <a:lnL>
                      <a:noFill/>
                    </a:lnL>
                    <a:lnR>
                      <a:noFill/>
                    </a:lnR>
                    <a:lnT>
                      <a:noFill/>
                    </a:lnT>
                    <a:lnB>
                      <a:noFill/>
                    </a:lnB>
                    <a:noFill/>
                  </a:tcPr>
                </a:tc>
                <a:tc>
                  <a:txBody>
                    <a:bodyPr/>
                    <a:lstStyle/>
                    <a:p>
                      <a:pPr algn="r" fontAlgn="ctr">
                        <a:buNone/>
                      </a:pPr>
                      <a:r>
                        <a:rPr lang="fr-FR" sz="1100" b="0" i="0" u="none" strike="noStrike">
                          <a:solidFill>
                            <a:srgbClr val="000000"/>
                          </a:solidFill>
                          <a:effectLst/>
                          <a:latin typeface="Aptos Narrow" panose="020B0004020202020204" pitchFamily="34" charset="0"/>
                        </a:rPr>
                        <a:t>1.41E+03</a:t>
                      </a:r>
                    </a:p>
                  </a:txBody>
                  <a:tcPr marL="7620" marR="7620" marT="7620" marB="0" anchor="ctr">
                    <a:lnL>
                      <a:noFill/>
                    </a:lnL>
                    <a:lnR>
                      <a:noFill/>
                    </a:lnR>
                    <a:lnT>
                      <a:noFill/>
                    </a:lnT>
                    <a:lnB>
                      <a:noFill/>
                    </a:lnB>
                    <a:solidFill>
                      <a:srgbClr val="94DCF8"/>
                    </a:solidFill>
                  </a:tcPr>
                </a:tc>
                <a:tc>
                  <a:txBody>
                    <a:bodyPr/>
                    <a:lstStyle/>
                    <a:p>
                      <a:pPr algn="l" fontAlgn="b">
                        <a:buNone/>
                      </a:pPr>
                      <a:r>
                        <a:rPr lang="fr-FR" sz="1100" b="0" i="0" u="none" strike="noStrike">
                          <a:solidFill>
                            <a:srgbClr val="000000"/>
                          </a:solidFill>
                          <a:effectLst/>
                          <a:latin typeface="Aptos Narrow" panose="020B0004020202020204" pitchFamily="34" charset="0"/>
                        </a:rPr>
                        <a:t>kg/m3</a:t>
                      </a:r>
                    </a:p>
                  </a:txBody>
                  <a:tcPr marL="7620" marR="7620" marT="7620" marB="0" anchor="b">
                    <a:lnL>
                      <a:noFill/>
                    </a:lnL>
                    <a:lnR>
                      <a:noFill/>
                    </a:lnR>
                    <a:lnT>
                      <a:noFill/>
                    </a:lnT>
                    <a:lnB>
                      <a:noFill/>
                    </a:lnB>
                    <a:noFill/>
                  </a:tcPr>
                </a:tc>
                <a:tc>
                  <a:txBody>
                    <a:bodyPr/>
                    <a:lstStyle/>
                    <a:p>
                      <a:pPr algn="l" fontAlgn="b">
                        <a:buNone/>
                      </a:pPr>
                      <a:endParaRPr lang="fr-FR"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1082068843"/>
                  </a:ext>
                </a:extLst>
              </a:tr>
              <a:tr h="369429">
                <a:tc>
                  <a:txBody>
                    <a:bodyPr/>
                    <a:lstStyle/>
                    <a:p>
                      <a:pPr algn="l" fontAlgn="b">
                        <a:buNone/>
                      </a:pPr>
                      <a:r>
                        <a:rPr lang="fr-FR" sz="1100" b="0" i="0" u="none" strike="noStrike">
                          <a:solidFill>
                            <a:srgbClr val="000000"/>
                          </a:solidFill>
                          <a:effectLst/>
                          <a:latin typeface="Aptos Narrow" panose="020B0004020202020204" pitchFamily="34" charset="0"/>
                        </a:rPr>
                        <a:t>Specific electrolyte content</a:t>
                      </a:r>
                    </a:p>
                  </a:txBody>
                  <a:tcPr marL="7620" marR="7620" marT="7620" marB="0" anchor="b">
                    <a:lnL>
                      <a:noFill/>
                    </a:lnL>
                    <a:lnR>
                      <a:noFill/>
                    </a:lnR>
                    <a:lnT>
                      <a:noFill/>
                    </a:lnT>
                    <a:lnB>
                      <a:noFill/>
                    </a:lnB>
                    <a:noFill/>
                  </a:tcPr>
                </a:tc>
                <a:tc>
                  <a:txBody>
                    <a:bodyPr/>
                    <a:lstStyle/>
                    <a:p>
                      <a:pPr algn="r" fontAlgn="b">
                        <a:buNone/>
                      </a:pPr>
                      <a:r>
                        <a:rPr lang="en-US" sz="1100" b="0" i="0" u="none" strike="noStrike">
                          <a:solidFill>
                            <a:srgbClr val="000000"/>
                          </a:solidFill>
                          <a:effectLst/>
                          <a:latin typeface="Aptos" panose="020B0004020202020204" pitchFamily="34" charset="0"/>
                        </a:rPr>
                        <a:t>4.07E+02</a:t>
                      </a:r>
                    </a:p>
                  </a:txBody>
                  <a:tcPr marL="7620" marR="7620" marT="7620" marB="0" anchor="b">
                    <a:lnL>
                      <a:noFill/>
                    </a:lnL>
                    <a:lnR>
                      <a:noFill/>
                    </a:lnR>
                    <a:lnT>
                      <a:noFill/>
                    </a:lnT>
                    <a:lnB>
                      <a:noFill/>
                    </a:lnB>
                    <a:noFill/>
                  </a:tcPr>
                </a:tc>
                <a:tc>
                  <a:txBody>
                    <a:bodyPr/>
                    <a:lstStyle/>
                    <a:p>
                      <a:pPr algn="l" fontAlgn="b">
                        <a:buNone/>
                      </a:pPr>
                      <a:r>
                        <a:rPr lang="fr-FR" sz="1100" b="0" i="0" u="none" strike="noStrike">
                          <a:solidFill>
                            <a:srgbClr val="000000"/>
                          </a:solidFill>
                          <a:effectLst/>
                          <a:latin typeface="Aptos Narrow" panose="020B0004020202020204" pitchFamily="34" charset="0"/>
                        </a:rPr>
                        <a:t>kg/m3</a:t>
                      </a:r>
                    </a:p>
                  </a:txBody>
                  <a:tcPr marL="7620" marR="7620" marT="7620" marB="0" anchor="b">
                    <a:lnL>
                      <a:noFill/>
                    </a:lnL>
                    <a:lnR>
                      <a:noFill/>
                    </a:lnR>
                    <a:lnT>
                      <a:noFill/>
                    </a:lnT>
                    <a:lnB>
                      <a:noFill/>
                    </a:lnB>
                    <a:noFill/>
                  </a:tcPr>
                </a:tc>
                <a:tc>
                  <a:txBody>
                    <a:bodyPr/>
                    <a:lstStyle/>
                    <a:p>
                      <a:pPr algn="l" fontAlgn="b">
                        <a:buNone/>
                      </a:pPr>
                      <a:endParaRPr lang="fr-FR" sz="1100" b="0" i="0" u="none" strike="noStrike" dirty="0">
                        <a:solidFill>
                          <a:srgbClr val="000000"/>
                        </a:solidFill>
                        <a:effectLst/>
                        <a:latin typeface="Aptos Narrow" panose="020B000402020202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2857177358"/>
                  </a:ext>
                </a:extLst>
              </a:tr>
            </a:tbl>
          </a:graphicData>
        </a:graphic>
      </p:graphicFrame>
      <p:sp>
        <p:nvSpPr>
          <p:cNvPr id="6" name="TextBox 5"/>
          <p:cNvSpPr txBox="1"/>
          <p:nvPr/>
        </p:nvSpPr>
        <p:spPr>
          <a:xfrm>
            <a:off x="1304848" y="1108019"/>
            <a:ext cx="270068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SEI decomposition</a:t>
            </a:r>
          </a:p>
        </p:txBody>
      </p:sp>
      <p:pic>
        <p:nvPicPr>
          <p:cNvPr id="8" name="Picture 7">
            <a:extLst>
              <a:ext uri="{FF2B5EF4-FFF2-40B4-BE49-F238E27FC236}">
                <a16:creationId xmlns:a16="http://schemas.microsoft.com/office/drawing/2014/main" id="{0515510E-B1F6-3CED-2946-EDEFC0F8AE3A}"/>
              </a:ext>
            </a:extLst>
          </p:cNvPr>
          <p:cNvPicPr>
            <a:picLocks noChangeAspect="1"/>
          </p:cNvPicPr>
          <p:nvPr/>
        </p:nvPicPr>
        <p:blipFill>
          <a:blip r:embed="rId2"/>
          <a:stretch>
            <a:fillRect/>
          </a:stretch>
        </p:blipFill>
        <p:spPr>
          <a:xfrm>
            <a:off x="5452870" y="1030711"/>
            <a:ext cx="3667637" cy="523948"/>
          </a:xfrm>
          <a:prstGeom prst="rect">
            <a:avLst/>
          </a:prstGeom>
        </p:spPr>
      </p:pic>
      <p:pic>
        <p:nvPicPr>
          <p:cNvPr id="9" name="Picture 8">
            <a:extLst>
              <a:ext uri="{FF2B5EF4-FFF2-40B4-BE49-F238E27FC236}">
                <a16:creationId xmlns:a16="http://schemas.microsoft.com/office/drawing/2014/main" id="{B2898F25-F2B0-7101-0420-B8709CAC3CF8}"/>
              </a:ext>
            </a:extLst>
          </p:cNvPr>
          <p:cNvPicPr>
            <a:picLocks noChangeAspect="1"/>
          </p:cNvPicPr>
          <p:nvPr/>
        </p:nvPicPr>
        <p:blipFill>
          <a:blip r:embed="rId3"/>
          <a:stretch>
            <a:fillRect/>
          </a:stretch>
        </p:blipFill>
        <p:spPr>
          <a:xfrm>
            <a:off x="5452870" y="1592564"/>
            <a:ext cx="5572903" cy="552527"/>
          </a:xfrm>
          <a:prstGeom prst="rect">
            <a:avLst/>
          </a:prstGeom>
        </p:spPr>
      </p:pic>
      <p:sp>
        <p:nvSpPr>
          <p:cNvPr id="10" name="TextBox 9">
            <a:extLst>
              <a:ext uri="{FF2B5EF4-FFF2-40B4-BE49-F238E27FC236}">
                <a16:creationId xmlns:a16="http://schemas.microsoft.com/office/drawing/2014/main" id="{8031CCD1-CFF8-A71D-4005-80B4B0C03426}"/>
              </a:ext>
            </a:extLst>
          </p:cNvPr>
          <p:cNvSpPr txBox="1"/>
          <p:nvPr/>
        </p:nvSpPr>
        <p:spPr>
          <a:xfrm>
            <a:off x="1304848" y="1586977"/>
            <a:ext cx="356521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Anode- electrolyte reaction</a:t>
            </a:r>
          </a:p>
        </p:txBody>
      </p:sp>
      <p:pic>
        <p:nvPicPr>
          <p:cNvPr id="11" name="Picture 10">
            <a:extLst>
              <a:ext uri="{FF2B5EF4-FFF2-40B4-BE49-F238E27FC236}">
                <a16:creationId xmlns:a16="http://schemas.microsoft.com/office/drawing/2014/main" id="{1E7EB228-21EA-0878-3010-ED8B85270E62}"/>
              </a:ext>
            </a:extLst>
          </p:cNvPr>
          <p:cNvPicPr>
            <a:picLocks noChangeAspect="1"/>
          </p:cNvPicPr>
          <p:nvPr/>
        </p:nvPicPr>
        <p:blipFill>
          <a:blip r:embed="rId4"/>
          <a:stretch>
            <a:fillRect/>
          </a:stretch>
        </p:blipFill>
        <p:spPr>
          <a:xfrm>
            <a:off x="5452870" y="2177410"/>
            <a:ext cx="4686954" cy="514422"/>
          </a:xfrm>
          <a:prstGeom prst="rect">
            <a:avLst/>
          </a:prstGeom>
        </p:spPr>
      </p:pic>
      <p:sp>
        <p:nvSpPr>
          <p:cNvPr id="12" name="TextBox 11">
            <a:extLst>
              <a:ext uri="{FF2B5EF4-FFF2-40B4-BE49-F238E27FC236}">
                <a16:creationId xmlns:a16="http://schemas.microsoft.com/office/drawing/2014/main" id="{10A58168-FC6F-0391-A7AA-5B3262735011}"/>
              </a:ext>
            </a:extLst>
          </p:cNvPr>
          <p:cNvSpPr txBox="1"/>
          <p:nvPr/>
        </p:nvSpPr>
        <p:spPr>
          <a:xfrm>
            <a:off x="1304848" y="2159386"/>
            <a:ext cx="356521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Cathode - electrolyte reaction</a:t>
            </a:r>
          </a:p>
        </p:txBody>
      </p:sp>
      <p:pic>
        <p:nvPicPr>
          <p:cNvPr id="13" name="Picture 12">
            <a:extLst>
              <a:ext uri="{FF2B5EF4-FFF2-40B4-BE49-F238E27FC236}">
                <a16:creationId xmlns:a16="http://schemas.microsoft.com/office/drawing/2014/main" id="{6A805132-E714-E322-1729-DC6BA10F5BC9}"/>
              </a:ext>
            </a:extLst>
          </p:cNvPr>
          <p:cNvPicPr>
            <a:picLocks noChangeAspect="1"/>
          </p:cNvPicPr>
          <p:nvPr/>
        </p:nvPicPr>
        <p:blipFill>
          <a:blip r:embed="rId5"/>
          <a:stretch>
            <a:fillRect/>
          </a:stretch>
        </p:blipFill>
        <p:spPr>
          <a:xfrm>
            <a:off x="5452870" y="2827289"/>
            <a:ext cx="3124636" cy="495369"/>
          </a:xfrm>
          <a:prstGeom prst="rect">
            <a:avLst/>
          </a:prstGeom>
        </p:spPr>
      </p:pic>
      <p:sp>
        <p:nvSpPr>
          <p:cNvPr id="14" name="TextBox 13">
            <a:extLst>
              <a:ext uri="{FF2B5EF4-FFF2-40B4-BE49-F238E27FC236}">
                <a16:creationId xmlns:a16="http://schemas.microsoft.com/office/drawing/2014/main" id="{D0A1FB1A-A655-3EFB-09B4-623E3E91B63E}"/>
              </a:ext>
            </a:extLst>
          </p:cNvPr>
          <p:cNvSpPr txBox="1"/>
          <p:nvPr/>
        </p:nvSpPr>
        <p:spPr>
          <a:xfrm>
            <a:off x="1304848" y="2840139"/>
            <a:ext cx="356521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Electrolyte decomposition</a:t>
            </a:r>
          </a:p>
        </p:txBody>
      </p:sp>
    </p:spTree>
    <p:extLst>
      <p:ext uri="{BB962C8B-B14F-4D97-AF65-F5344CB8AC3E}">
        <p14:creationId xmlns:p14="http://schemas.microsoft.com/office/powerpoint/2010/main" val="4424783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fik 164"/>
          <p:cNvPicPr/>
          <p:nvPr/>
        </p:nvPicPr>
        <p:blipFill rotWithShape="1">
          <a:blip r:embed="rId3" cstate="print">
            <a:extLst>
              <a:ext uri="{28A0092B-C50C-407E-A947-70E740481C1C}">
                <a14:useLocalDpi xmlns:a14="http://schemas.microsoft.com/office/drawing/2010/main" val="0"/>
              </a:ext>
            </a:extLst>
          </a:blip>
          <a:srcRect t="57161" r="50680"/>
          <a:stretch/>
        </p:blipFill>
        <p:spPr bwMode="auto">
          <a:xfrm>
            <a:off x="789757" y="4261282"/>
            <a:ext cx="3314189" cy="2446500"/>
          </a:xfrm>
          <a:prstGeom prst="rect">
            <a:avLst/>
          </a:prstGeom>
          <a:noFill/>
          <a:ln>
            <a:noFill/>
          </a:ln>
        </p:spPr>
      </p:pic>
      <p:pic>
        <p:nvPicPr>
          <p:cNvPr id="11" name="Picture 10">
            <a:extLst>
              <a:ext uri="{FF2B5EF4-FFF2-40B4-BE49-F238E27FC236}">
                <a16:creationId xmlns:a16="http://schemas.microsoft.com/office/drawing/2014/main" id="{17AB2987-32F9-ABFC-B48F-687218CEC99A}"/>
              </a:ext>
            </a:extLst>
          </p:cNvPr>
          <p:cNvPicPr>
            <a:picLocks noChangeAspect="1"/>
          </p:cNvPicPr>
          <p:nvPr/>
        </p:nvPicPr>
        <p:blipFill>
          <a:blip r:embed="rId4"/>
          <a:stretch>
            <a:fillRect/>
          </a:stretch>
        </p:blipFill>
        <p:spPr>
          <a:xfrm>
            <a:off x="2932115" y="2779236"/>
            <a:ext cx="1569772" cy="1792725"/>
          </a:xfrm>
          <a:prstGeom prst="rect">
            <a:avLst/>
          </a:prstGeom>
        </p:spPr>
      </p:pic>
      <p:pic>
        <p:nvPicPr>
          <p:cNvPr id="5" name="Picture 4">
            <a:extLst>
              <a:ext uri="{FF2B5EF4-FFF2-40B4-BE49-F238E27FC236}">
                <a16:creationId xmlns:a16="http://schemas.microsoft.com/office/drawing/2014/main" id="{B4CE5FEE-698A-120E-549E-05486B47E533}"/>
              </a:ext>
            </a:extLst>
          </p:cNvPr>
          <p:cNvPicPr>
            <a:picLocks noChangeAspect="1"/>
          </p:cNvPicPr>
          <p:nvPr/>
        </p:nvPicPr>
        <p:blipFill>
          <a:blip r:embed="rId5"/>
          <a:stretch>
            <a:fillRect/>
          </a:stretch>
        </p:blipFill>
        <p:spPr>
          <a:xfrm>
            <a:off x="6926638" y="2158069"/>
            <a:ext cx="2781688" cy="4391638"/>
          </a:xfrm>
          <a:prstGeom prst="rect">
            <a:avLst/>
          </a:prstGeom>
        </p:spPr>
      </p:pic>
      <p:pic>
        <p:nvPicPr>
          <p:cNvPr id="7" name="Picture 6">
            <a:extLst>
              <a:ext uri="{FF2B5EF4-FFF2-40B4-BE49-F238E27FC236}">
                <a16:creationId xmlns:a16="http://schemas.microsoft.com/office/drawing/2014/main" id="{0E2DA4CD-F86F-DF1D-A70A-15DB872D64C2}"/>
              </a:ext>
            </a:extLst>
          </p:cNvPr>
          <p:cNvPicPr>
            <a:picLocks noChangeAspect="1"/>
          </p:cNvPicPr>
          <p:nvPr/>
        </p:nvPicPr>
        <p:blipFill>
          <a:blip r:embed="rId6"/>
          <a:stretch>
            <a:fillRect/>
          </a:stretch>
        </p:blipFill>
        <p:spPr>
          <a:xfrm>
            <a:off x="9846776" y="2168140"/>
            <a:ext cx="1404617" cy="4392472"/>
          </a:xfrm>
          <a:prstGeom prst="rect">
            <a:avLst/>
          </a:prstGeom>
        </p:spPr>
      </p:pic>
      <p:pic>
        <p:nvPicPr>
          <p:cNvPr id="9" name="Picture 8">
            <a:extLst>
              <a:ext uri="{FF2B5EF4-FFF2-40B4-BE49-F238E27FC236}">
                <a16:creationId xmlns:a16="http://schemas.microsoft.com/office/drawing/2014/main" id="{31E16C78-7EE5-1860-26DA-F14AFDC90E90}"/>
              </a:ext>
            </a:extLst>
          </p:cNvPr>
          <p:cNvPicPr>
            <a:picLocks noChangeAspect="1"/>
          </p:cNvPicPr>
          <p:nvPr/>
        </p:nvPicPr>
        <p:blipFill>
          <a:blip r:embed="rId7"/>
          <a:stretch>
            <a:fillRect/>
          </a:stretch>
        </p:blipFill>
        <p:spPr>
          <a:xfrm>
            <a:off x="6303953" y="185629"/>
            <a:ext cx="5360223" cy="1590036"/>
          </a:xfrm>
          <a:prstGeom prst="rect">
            <a:avLst/>
          </a:prstGeom>
        </p:spPr>
      </p:pic>
      <p:pic>
        <p:nvPicPr>
          <p:cNvPr id="6" name="Grafik 164">
            <a:extLst>
              <a:ext uri="{FF2B5EF4-FFF2-40B4-BE49-F238E27FC236}">
                <a16:creationId xmlns:a16="http://schemas.microsoft.com/office/drawing/2014/main" id="{31FC01A6-60F1-DE33-8318-AF4CDDA0B034}"/>
              </a:ext>
            </a:extLst>
          </p:cNvPr>
          <p:cNvPicPr/>
          <p:nvPr/>
        </p:nvPicPr>
        <p:blipFill rotWithShape="1">
          <a:blip r:embed="rId3" cstate="print">
            <a:extLst>
              <a:ext uri="{28A0092B-C50C-407E-A947-70E740481C1C}">
                <a14:useLocalDpi xmlns:a14="http://schemas.microsoft.com/office/drawing/2010/main" val="0"/>
              </a:ext>
            </a:extLst>
          </a:blip>
          <a:srcRect l="50730" t="58758"/>
          <a:stretch/>
        </p:blipFill>
        <p:spPr bwMode="auto">
          <a:xfrm>
            <a:off x="699215" y="426128"/>
            <a:ext cx="3310847" cy="2355331"/>
          </a:xfrm>
          <a:prstGeom prst="rect">
            <a:avLst/>
          </a:prstGeom>
          <a:noFill/>
          <a:ln>
            <a:noFill/>
          </a:ln>
        </p:spPr>
      </p:pic>
      <p:sp>
        <p:nvSpPr>
          <p:cNvPr id="2" name="TextBox 1"/>
          <p:cNvSpPr txBox="1"/>
          <p:nvPr/>
        </p:nvSpPr>
        <p:spPr>
          <a:xfrm>
            <a:off x="4933953" y="185629"/>
            <a:ext cx="1005403" cy="646331"/>
          </a:xfrm>
          <a:prstGeom prst="rect">
            <a:avLst/>
          </a:prstGeom>
          <a:noFill/>
        </p:spPr>
        <p:txBody>
          <a:bodyPr wrap="none" rtlCol="0">
            <a:spAutoFit/>
          </a:bodyPr>
          <a:lstStyle/>
          <a:p>
            <a:r>
              <a:rPr lang="en-US" dirty="0">
                <a:solidFill>
                  <a:srgbClr val="00B0F0"/>
                </a:solidFill>
                <a:latin typeface="Arial" panose="020B0604020202020204" pitchFamily="34" charset="0"/>
                <a:cs typeface="Arial" panose="020B0604020202020204" pitchFamily="34" charset="0"/>
              </a:rPr>
              <a:t>Casing </a:t>
            </a:r>
          </a:p>
          <a:p>
            <a:r>
              <a:rPr lang="en-US" dirty="0">
                <a:latin typeface="Arial" panose="020B0604020202020204" pitchFamily="34" charset="0"/>
                <a:cs typeface="Arial" panose="020B0604020202020204" pitchFamily="34" charset="0"/>
              </a:rPr>
              <a:t>SS 304 </a:t>
            </a:r>
          </a:p>
        </p:txBody>
      </p:sp>
      <p:cxnSp>
        <p:nvCxnSpPr>
          <p:cNvPr id="4" name="Straight Connector 3"/>
          <p:cNvCxnSpPr/>
          <p:nvPr/>
        </p:nvCxnSpPr>
        <p:spPr>
          <a:xfrm>
            <a:off x="6054571" y="363984"/>
            <a:ext cx="532660" cy="621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2988018" y="395056"/>
            <a:ext cx="1902659" cy="436904"/>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458276" y="0"/>
            <a:ext cx="340349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Positive terminal not modeled </a:t>
            </a:r>
          </a:p>
        </p:txBody>
      </p:sp>
      <p:cxnSp>
        <p:nvCxnSpPr>
          <p:cNvPr id="13" name="Straight Connector 12"/>
          <p:cNvCxnSpPr/>
          <p:nvPr/>
        </p:nvCxnSpPr>
        <p:spPr>
          <a:xfrm flipV="1">
            <a:off x="2357091" y="351122"/>
            <a:ext cx="515712" cy="231314"/>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14A0A9DD-FD9D-416F-3455-7F9650C605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162" t="15329" r="9825" b="62506"/>
          <a:stretch/>
        </p:blipFill>
        <p:spPr>
          <a:xfrm>
            <a:off x="4718983" y="1631100"/>
            <a:ext cx="1402672" cy="603683"/>
          </a:xfrm>
          <a:prstGeom prst="rect">
            <a:avLst/>
          </a:prstGeom>
        </p:spPr>
      </p:pic>
      <p:sp>
        <p:nvSpPr>
          <p:cNvPr id="17" name="Oval 16"/>
          <p:cNvSpPr/>
          <p:nvPr/>
        </p:nvSpPr>
        <p:spPr>
          <a:xfrm rot="21274391">
            <a:off x="4981889" y="1811652"/>
            <a:ext cx="887962" cy="3416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782222" y="2333889"/>
            <a:ext cx="941283" cy="646331"/>
          </a:xfrm>
          <a:prstGeom prst="rect">
            <a:avLst/>
          </a:prstGeom>
          <a:noFill/>
        </p:spPr>
        <p:txBody>
          <a:bodyPr wrap="none" rtlCol="0">
            <a:spAutoFit/>
          </a:bodyPr>
          <a:lstStyle/>
          <a:p>
            <a:r>
              <a:rPr lang="en-US" dirty="0">
                <a:solidFill>
                  <a:srgbClr val="00B0F0"/>
                </a:solidFill>
                <a:latin typeface="Arial" panose="020B0604020202020204" pitchFamily="34" charset="0"/>
                <a:cs typeface="Arial" panose="020B0604020202020204" pitchFamily="34" charset="0"/>
              </a:rPr>
              <a:t>Heater </a:t>
            </a:r>
          </a:p>
          <a:p>
            <a:r>
              <a:rPr lang="en-US" dirty="0">
                <a:latin typeface="Arial" panose="020B0604020202020204" pitchFamily="34" charset="0"/>
                <a:cs typeface="Arial" panose="020B0604020202020204" pitchFamily="34" charset="0"/>
              </a:rPr>
              <a:t>Brass </a:t>
            </a:r>
          </a:p>
        </p:txBody>
      </p:sp>
      <p:cxnSp>
        <p:nvCxnSpPr>
          <p:cNvPr id="19" name="Straight Connector 18"/>
          <p:cNvCxnSpPr/>
          <p:nvPr/>
        </p:nvCxnSpPr>
        <p:spPr>
          <a:xfrm>
            <a:off x="6660308" y="2613988"/>
            <a:ext cx="532660" cy="62144"/>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389227" y="2874034"/>
            <a:ext cx="2700688"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Boundary at cartridge heater set to T ramp at 1.5°C/min </a:t>
            </a:r>
          </a:p>
        </p:txBody>
      </p:sp>
      <p:cxnSp>
        <p:nvCxnSpPr>
          <p:cNvPr id="21" name="Straight Connector 20"/>
          <p:cNvCxnSpPr/>
          <p:nvPr/>
        </p:nvCxnSpPr>
        <p:spPr>
          <a:xfrm flipV="1">
            <a:off x="4186323" y="2194561"/>
            <a:ext cx="901814" cy="981377"/>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9888632" y="831960"/>
            <a:ext cx="1505540" cy="923330"/>
          </a:xfrm>
          <a:prstGeom prst="rect">
            <a:avLst/>
          </a:prstGeom>
          <a:noFill/>
        </p:spPr>
        <p:txBody>
          <a:bodyPr wrap="none" rtlCol="0">
            <a:spAutoFit/>
          </a:bodyPr>
          <a:lstStyle/>
          <a:p>
            <a:r>
              <a:rPr lang="en-US" dirty="0">
                <a:solidFill>
                  <a:srgbClr val="00B0F0"/>
                </a:solidFill>
                <a:latin typeface="Arial" panose="020B0604020202020204" pitchFamily="34" charset="0"/>
                <a:cs typeface="Arial" panose="020B0604020202020204" pitchFamily="34" charset="0"/>
              </a:rPr>
              <a:t>Cathode tab </a:t>
            </a:r>
          </a:p>
          <a:p>
            <a:r>
              <a:rPr lang="en-US" dirty="0">
                <a:latin typeface="Arial" panose="020B0604020202020204" pitchFamily="34" charset="0"/>
                <a:cs typeface="Arial" panose="020B0604020202020204" pitchFamily="34" charset="0"/>
              </a:rPr>
              <a:t>Aluminum</a:t>
            </a:r>
          </a:p>
          <a:p>
            <a:r>
              <a:rPr lang="en-US" dirty="0" err="1">
                <a:latin typeface="Arial" panose="020B0604020202020204" pitchFamily="34" charset="0"/>
                <a:cs typeface="Arial" panose="020B0604020202020204" pitchFamily="34" charset="0"/>
              </a:rPr>
              <a:t>R</a:t>
            </a:r>
            <a:r>
              <a:rPr lang="en-US" baseline="-25000" dirty="0" err="1">
                <a:latin typeface="Arial" panose="020B0604020202020204" pitchFamily="34" charset="0"/>
                <a:cs typeface="Arial" panose="020B0604020202020204" pitchFamily="34" charset="0"/>
              </a:rPr>
              <a:t>c</a:t>
            </a:r>
            <a:r>
              <a:rPr lang="en-US" dirty="0">
                <a:latin typeface="Arial" panose="020B0604020202020204" pitchFamily="34" charset="0"/>
                <a:cs typeface="Arial" panose="020B0604020202020204" pitchFamily="34" charset="0"/>
              </a:rPr>
              <a:t> = 0</a:t>
            </a:r>
          </a:p>
        </p:txBody>
      </p:sp>
      <p:cxnSp>
        <p:nvCxnSpPr>
          <p:cNvPr id="24" name="Straight Connector 23"/>
          <p:cNvCxnSpPr/>
          <p:nvPr/>
        </p:nvCxnSpPr>
        <p:spPr>
          <a:xfrm>
            <a:off x="9806163" y="769816"/>
            <a:ext cx="132931" cy="210831"/>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891475" y="436975"/>
            <a:ext cx="970297" cy="958447"/>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516164" y="707770"/>
            <a:ext cx="1415772" cy="646331"/>
          </a:xfrm>
          <a:prstGeom prst="rect">
            <a:avLst/>
          </a:prstGeom>
          <a:noFill/>
        </p:spPr>
        <p:txBody>
          <a:bodyPr wrap="none" rtlCol="0">
            <a:spAutoFit/>
          </a:bodyPr>
          <a:lstStyle/>
          <a:p>
            <a:r>
              <a:rPr lang="en-US" dirty="0">
                <a:solidFill>
                  <a:srgbClr val="00B0F0"/>
                </a:solidFill>
                <a:latin typeface="Arial" panose="020B0604020202020204" pitchFamily="34" charset="0"/>
                <a:cs typeface="Arial" panose="020B0604020202020204" pitchFamily="34" charset="0"/>
              </a:rPr>
              <a:t>Air Insulator</a:t>
            </a:r>
          </a:p>
          <a:p>
            <a:r>
              <a:rPr lang="en-US" dirty="0" err="1">
                <a:latin typeface="Arial" panose="020B0604020202020204" pitchFamily="34" charset="0"/>
                <a:cs typeface="Arial" panose="020B0604020202020204" pitchFamily="34" charset="0"/>
              </a:rPr>
              <a:t>R</a:t>
            </a:r>
            <a:r>
              <a:rPr lang="en-US" baseline="-25000" dirty="0" err="1">
                <a:latin typeface="Arial" panose="020B0604020202020204" pitchFamily="34" charset="0"/>
                <a:cs typeface="Arial" panose="020B0604020202020204" pitchFamily="34" charset="0"/>
              </a:rPr>
              <a:t>c</a:t>
            </a:r>
            <a:r>
              <a:rPr lang="en-US" dirty="0">
                <a:latin typeface="Arial" panose="020B0604020202020204" pitchFamily="34" charset="0"/>
                <a:cs typeface="Arial" panose="020B0604020202020204" pitchFamily="34" charset="0"/>
              </a:rPr>
              <a:t> = 0</a:t>
            </a:r>
          </a:p>
        </p:txBody>
      </p:sp>
      <p:sp>
        <p:nvSpPr>
          <p:cNvPr id="30" name="TextBox 29"/>
          <p:cNvSpPr txBox="1"/>
          <p:nvPr/>
        </p:nvSpPr>
        <p:spPr>
          <a:xfrm>
            <a:off x="5218128" y="5629477"/>
            <a:ext cx="1807054" cy="1200329"/>
          </a:xfrm>
          <a:prstGeom prst="rect">
            <a:avLst/>
          </a:prstGeom>
          <a:noFill/>
        </p:spPr>
        <p:txBody>
          <a:bodyPr wrap="square" rtlCol="0">
            <a:spAutoFit/>
          </a:bodyPr>
          <a:lstStyle/>
          <a:p>
            <a:r>
              <a:rPr lang="en-US" dirty="0" err="1">
                <a:solidFill>
                  <a:srgbClr val="00B0F0"/>
                </a:solidFill>
                <a:latin typeface="Arial" panose="020B0604020202020204" pitchFamily="34" charset="0"/>
                <a:cs typeface="Arial" panose="020B0604020202020204" pitchFamily="34" charset="0"/>
              </a:rPr>
              <a:t>JellyRoll</a:t>
            </a:r>
            <a:r>
              <a:rPr lang="en-US" dirty="0">
                <a:solidFill>
                  <a:srgbClr val="00B0F0"/>
                </a:solidFill>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LCO or</a:t>
            </a:r>
          </a:p>
          <a:p>
            <a:r>
              <a:rPr lang="en-US" dirty="0">
                <a:latin typeface="Arial" panose="020B0604020202020204" pitchFamily="34" charset="0"/>
                <a:cs typeface="Arial" panose="020B0604020202020204" pitchFamily="34" charset="0"/>
              </a:rPr>
              <a:t>NMC811 with graphite anode </a:t>
            </a:r>
          </a:p>
        </p:txBody>
      </p:sp>
      <p:cxnSp>
        <p:nvCxnSpPr>
          <p:cNvPr id="31" name="Straight Connector 30"/>
          <p:cNvCxnSpPr/>
          <p:nvPr/>
        </p:nvCxnSpPr>
        <p:spPr>
          <a:xfrm flipV="1">
            <a:off x="6303953" y="5629477"/>
            <a:ext cx="1607902" cy="233738"/>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5811345" y="3785305"/>
            <a:ext cx="1810798" cy="306557"/>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4615723" y="4028010"/>
            <a:ext cx="1268296"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Brass-SS</a:t>
            </a:r>
          </a:p>
          <a:p>
            <a:r>
              <a:rPr lang="en-US" dirty="0" err="1">
                <a:latin typeface="Arial" panose="020B0604020202020204" pitchFamily="34" charset="0"/>
                <a:cs typeface="Arial" panose="020B0604020202020204" pitchFamily="34" charset="0"/>
              </a:rPr>
              <a:t>R</a:t>
            </a:r>
            <a:r>
              <a:rPr lang="en-US" baseline="-25000" dirty="0" err="1">
                <a:latin typeface="Arial" panose="020B0604020202020204" pitchFamily="34" charset="0"/>
                <a:cs typeface="Arial" panose="020B0604020202020204" pitchFamily="34" charset="0"/>
              </a:rPr>
              <a:t>c</a:t>
            </a:r>
            <a:r>
              <a:rPr lang="en-US" dirty="0">
                <a:latin typeface="Arial" panose="020B0604020202020204" pitchFamily="34" charset="0"/>
                <a:cs typeface="Arial" panose="020B0604020202020204" pitchFamily="34" charset="0"/>
              </a:rPr>
              <a:t> = 0.004</a:t>
            </a:r>
          </a:p>
        </p:txBody>
      </p:sp>
      <p:sp>
        <p:nvSpPr>
          <p:cNvPr id="37" name="TextBox 36"/>
          <p:cNvSpPr txBox="1"/>
          <p:nvPr/>
        </p:nvSpPr>
        <p:spPr>
          <a:xfrm>
            <a:off x="4624415" y="4619819"/>
            <a:ext cx="2278188"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SS casing - </a:t>
            </a:r>
            <a:r>
              <a:rPr lang="en-US" dirty="0" err="1">
                <a:latin typeface="Arial" panose="020B0604020202020204" pitchFamily="34" charset="0"/>
                <a:cs typeface="Arial" panose="020B0604020202020204" pitchFamily="34" charset="0"/>
              </a:rPr>
              <a:t>jellyRoll</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R</a:t>
            </a:r>
            <a:r>
              <a:rPr lang="en-US" baseline="-25000" dirty="0" err="1">
                <a:latin typeface="Arial" panose="020B0604020202020204" pitchFamily="34" charset="0"/>
                <a:cs typeface="Arial" panose="020B0604020202020204" pitchFamily="34" charset="0"/>
              </a:rPr>
              <a:t>c</a:t>
            </a:r>
            <a:r>
              <a:rPr lang="en-US" dirty="0">
                <a:latin typeface="Arial" panose="020B0604020202020204" pitchFamily="34" charset="0"/>
                <a:cs typeface="Arial" panose="020B0604020202020204" pitchFamily="34" charset="0"/>
              </a:rPr>
              <a:t> = 0.005 K m^2/W</a:t>
            </a:r>
          </a:p>
        </p:txBody>
      </p:sp>
      <p:cxnSp>
        <p:nvCxnSpPr>
          <p:cNvPr id="38" name="Straight Connector 37"/>
          <p:cNvCxnSpPr>
            <a:cxnSpLocks/>
          </p:cNvCxnSpPr>
          <p:nvPr/>
        </p:nvCxnSpPr>
        <p:spPr>
          <a:xfrm flipV="1">
            <a:off x="6902603" y="4841847"/>
            <a:ext cx="792214" cy="230896"/>
          </a:xfrm>
          <a:prstGeom prst="line">
            <a:avLst/>
          </a:prstGeom>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83912" y="3542057"/>
            <a:ext cx="2651688"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But radial has poor conduction:</a:t>
            </a:r>
          </a:p>
          <a:p>
            <a:pPr algn="ctr"/>
            <a:r>
              <a:rPr lang="en-US" sz="1400" dirty="0">
                <a:latin typeface="Arial" panose="020B0604020202020204" pitchFamily="34" charset="0"/>
                <a:cs typeface="Arial" panose="020B0604020202020204" pitchFamily="34" charset="0"/>
              </a:rPr>
              <a:t>50 x less</a:t>
            </a:r>
          </a:p>
        </p:txBody>
      </p:sp>
      <p:cxnSp>
        <p:nvCxnSpPr>
          <p:cNvPr id="41" name="Straight Arrow Connector 40"/>
          <p:cNvCxnSpPr/>
          <p:nvPr/>
        </p:nvCxnSpPr>
        <p:spPr>
          <a:xfrm>
            <a:off x="869659" y="4211148"/>
            <a:ext cx="1296495"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533993" y="2795288"/>
            <a:ext cx="2358339" cy="307777"/>
          </a:xfrm>
          <a:prstGeom prst="rect">
            <a:avLst/>
          </a:prstGeom>
          <a:noFill/>
        </p:spPr>
        <p:txBody>
          <a:bodyPr wrap="none" rtlCol="0">
            <a:spAutoFit/>
          </a:bodyPr>
          <a:lstStyle/>
          <a:p>
            <a:pPr algn="ctr"/>
            <a:r>
              <a:rPr lang="en-US" sz="1400" b="1" u="sng" dirty="0">
                <a:latin typeface="Arial" panose="020B0604020202020204" pitchFamily="34" charset="0"/>
                <a:cs typeface="Arial" panose="020B0604020202020204" pitchFamily="34" charset="0"/>
              </a:rPr>
              <a:t>Non-isotropic conduction</a:t>
            </a:r>
          </a:p>
        </p:txBody>
      </p:sp>
      <p:sp>
        <p:nvSpPr>
          <p:cNvPr id="15" name="TextBox 14">
            <a:extLst>
              <a:ext uri="{FF2B5EF4-FFF2-40B4-BE49-F238E27FC236}">
                <a16:creationId xmlns:a16="http://schemas.microsoft.com/office/drawing/2014/main" id="{C36B82F5-34CB-F021-8D17-61E764BF0C72}"/>
              </a:ext>
            </a:extLst>
          </p:cNvPr>
          <p:cNvSpPr txBox="1"/>
          <p:nvPr/>
        </p:nvSpPr>
        <p:spPr>
          <a:xfrm>
            <a:off x="11348633" y="1896459"/>
            <a:ext cx="907621"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h = 10</a:t>
            </a:r>
          </a:p>
          <a:p>
            <a:r>
              <a:rPr lang="en-US" sz="1400" dirty="0">
                <a:latin typeface="Arial" panose="020B0604020202020204" pitchFamily="34" charset="0"/>
                <a:cs typeface="Arial" panose="020B0604020202020204" pitchFamily="34" charset="0"/>
              </a:rPr>
              <a:t>W/m^2/K</a:t>
            </a:r>
          </a:p>
        </p:txBody>
      </p:sp>
      <p:cxnSp>
        <p:nvCxnSpPr>
          <p:cNvPr id="22" name="Straight Connector 21">
            <a:extLst>
              <a:ext uri="{FF2B5EF4-FFF2-40B4-BE49-F238E27FC236}">
                <a16:creationId xmlns:a16="http://schemas.microsoft.com/office/drawing/2014/main" id="{8448B2FE-29F0-F47D-8AB2-0C5AA4B31EE2}"/>
              </a:ext>
            </a:extLst>
          </p:cNvPr>
          <p:cNvCxnSpPr>
            <a:cxnSpLocks/>
          </p:cNvCxnSpPr>
          <p:nvPr/>
        </p:nvCxnSpPr>
        <p:spPr>
          <a:xfrm flipV="1">
            <a:off x="10977618" y="2065909"/>
            <a:ext cx="398407" cy="10710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D45BE40-155F-2491-2DEC-DBCBF123ACA6}"/>
              </a:ext>
            </a:extLst>
          </p:cNvPr>
          <p:cNvCxnSpPr>
            <a:cxnSpLocks/>
          </p:cNvCxnSpPr>
          <p:nvPr/>
        </p:nvCxnSpPr>
        <p:spPr>
          <a:xfrm flipV="1">
            <a:off x="11248145" y="2421996"/>
            <a:ext cx="298682" cy="441752"/>
          </a:xfrm>
          <a:prstGeom prst="line">
            <a:avLst/>
          </a:prstGeom>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B63DD950-A875-5452-42DF-81334E32F1C2}"/>
              </a:ext>
            </a:extLst>
          </p:cNvPr>
          <p:cNvSpPr txBox="1"/>
          <p:nvPr/>
        </p:nvSpPr>
        <p:spPr>
          <a:xfrm>
            <a:off x="3573726" y="2114468"/>
            <a:ext cx="907621" cy="523220"/>
          </a:xfrm>
          <a:prstGeom prst="rect">
            <a:avLst/>
          </a:prstGeom>
          <a:solidFill>
            <a:schemeClr val="bg1"/>
          </a:solidFill>
        </p:spPr>
        <p:txBody>
          <a:bodyPr wrap="none" rtlCol="0">
            <a:spAutoFit/>
          </a:bodyPr>
          <a:lstStyle/>
          <a:p>
            <a:r>
              <a:rPr lang="en-US" sz="1400" dirty="0">
                <a:latin typeface="Arial" panose="020B0604020202020204" pitchFamily="34" charset="0"/>
                <a:cs typeface="Arial" panose="020B0604020202020204" pitchFamily="34" charset="0"/>
              </a:rPr>
              <a:t>h = 10</a:t>
            </a:r>
          </a:p>
          <a:p>
            <a:r>
              <a:rPr lang="en-US" sz="1400" dirty="0">
                <a:latin typeface="Arial" panose="020B0604020202020204" pitchFamily="34" charset="0"/>
                <a:cs typeface="Arial" panose="020B0604020202020204" pitchFamily="34" charset="0"/>
              </a:rPr>
              <a:t>W/m^2/K</a:t>
            </a:r>
          </a:p>
        </p:txBody>
      </p:sp>
      <p:cxnSp>
        <p:nvCxnSpPr>
          <p:cNvPr id="45" name="Straight Connector 44">
            <a:extLst>
              <a:ext uri="{FF2B5EF4-FFF2-40B4-BE49-F238E27FC236}">
                <a16:creationId xmlns:a16="http://schemas.microsoft.com/office/drawing/2014/main" id="{C01E98A8-28A9-875C-0D17-CA7085C90082}"/>
              </a:ext>
            </a:extLst>
          </p:cNvPr>
          <p:cNvCxnSpPr>
            <a:cxnSpLocks/>
          </p:cNvCxnSpPr>
          <p:nvPr/>
        </p:nvCxnSpPr>
        <p:spPr>
          <a:xfrm flipV="1">
            <a:off x="3717001" y="2598017"/>
            <a:ext cx="17496" cy="902488"/>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9873517" y="4462959"/>
            <a:ext cx="3857851" cy="584775"/>
          </a:xfrm>
          <a:prstGeom prst="rect">
            <a:avLst/>
          </a:prstGeom>
          <a:solidFill>
            <a:schemeClr val="accent1">
              <a:lumMod val="20000"/>
              <a:lumOff val="80000"/>
            </a:schemeClr>
          </a:solidFill>
        </p:spPr>
        <p:txBody>
          <a:bodyPr wrap="none" rtlCol="0">
            <a:spAutoFit/>
          </a:bodyPr>
          <a:lstStyle/>
          <a:p>
            <a:r>
              <a:rPr lang="en-US" sz="1600" b="1" dirty="0"/>
              <a:t>Simple modeling of elements within M50LT</a:t>
            </a:r>
          </a:p>
          <a:p>
            <a:r>
              <a:rPr lang="en-US" sz="1600" b="1" dirty="0"/>
              <a:t>Sandia 3D and 2D modeling</a:t>
            </a:r>
          </a:p>
        </p:txBody>
      </p:sp>
      <p:sp>
        <p:nvSpPr>
          <p:cNvPr id="40" name="TextBox 39"/>
          <p:cNvSpPr txBox="1"/>
          <p:nvPr/>
        </p:nvSpPr>
        <p:spPr>
          <a:xfrm>
            <a:off x="4635040" y="3762731"/>
            <a:ext cx="1031051" cy="369332"/>
          </a:xfrm>
          <a:prstGeom prst="rect">
            <a:avLst/>
          </a:prstGeom>
          <a:noFill/>
        </p:spPr>
        <p:txBody>
          <a:bodyPr wrap="none" rtlCol="0">
            <a:spAutoFit/>
          </a:bodyPr>
          <a:lstStyle/>
          <a:p>
            <a:r>
              <a:rPr lang="en-US" u="sng" dirty="0">
                <a:latin typeface="Arial" panose="020B0604020202020204" pitchFamily="34" charset="0"/>
                <a:cs typeface="Arial" panose="020B0604020202020204" pitchFamily="34" charset="0"/>
              </a:rPr>
              <a:t>Defaults</a:t>
            </a:r>
          </a:p>
        </p:txBody>
      </p:sp>
      <p:sp>
        <p:nvSpPr>
          <p:cNvPr id="43" name="TextBox 42"/>
          <p:cNvSpPr txBox="1"/>
          <p:nvPr/>
        </p:nvSpPr>
        <p:spPr>
          <a:xfrm>
            <a:off x="296724" y="3034340"/>
            <a:ext cx="2872902"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Jellyroll conduction (at 80 C):</a:t>
            </a:r>
          </a:p>
          <a:p>
            <a:pPr algn="ctr"/>
            <a:r>
              <a:rPr lang="en-US" sz="1400" dirty="0">
                <a:latin typeface="Arial" panose="020B0604020202020204" pitchFamily="34" charset="0"/>
                <a:cs typeface="Arial" panose="020B0604020202020204" pitchFamily="34" charset="0"/>
              </a:rPr>
              <a:t>Axial and azimuthal is 34 W/(m K)</a:t>
            </a:r>
          </a:p>
        </p:txBody>
      </p:sp>
    </p:spTree>
    <p:extLst>
      <p:ext uri="{BB962C8B-B14F-4D97-AF65-F5344CB8AC3E}">
        <p14:creationId xmlns:p14="http://schemas.microsoft.com/office/powerpoint/2010/main" val="2436796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Temperature measurements at various positions on casing and on brass clamshell heater</a:t>
            </a:r>
          </a:p>
        </p:txBody>
      </p:sp>
      <p:pic>
        <p:nvPicPr>
          <p:cNvPr id="3" name="Picture 2">
            <a:extLst>
              <a:ext uri="{FF2B5EF4-FFF2-40B4-BE49-F238E27FC236}">
                <a16:creationId xmlns:a16="http://schemas.microsoft.com/office/drawing/2014/main" id="{F54BC7C1-7428-148F-5D31-AEDBB6177D16}"/>
              </a:ext>
            </a:extLst>
          </p:cNvPr>
          <p:cNvPicPr>
            <a:picLocks noChangeAspect="1"/>
          </p:cNvPicPr>
          <p:nvPr/>
        </p:nvPicPr>
        <p:blipFill>
          <a:blip r:embed="rId2"/>
          <a:stretch>
            <a:fillRect/>
          </a:stretch>
        </p:blipFill>
        <p:spPr>
          <a:xfrm>
            <a:off x="6018808" y="3139850"/>
            <a:ext cx="2091050" cy="2401822"/>
          </a:xfrm>
          <a:prstGeom prst="rect">
            <a:avLst/>
          </a:prstGeom>
        </p:spPr>
      </p:pic>
      <p:sp>
        <p:nvSpPr>
          <p:cNvPr id="5" name="TextBox 4">
            <a:extLst>
              <a:ext uri="{FF2B5EF4-FFF2-40B4-BE49-F238E27FC236}">
                <a16:creationId xmlns:a16="http://schemas.microsoft.com/office/drawing/2014/main" id="{25BF416F-5DB1-4752-DC9C-2B062B42CC23}"/>
              </a:ext>
            </a:extLst>
          </p:cNvPr>
          <p:cNvSpPr txBox="1"/>
          <p:nvPr/>
        </p:nvSpPr>
        <p:spPr>
          <a:xfrm>
            <a:off x="8389436" y="5870856"/>
            <a:ext cx="2178205"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Plastic casing has been removed</a:t>
            </a:r>
          </a:p>
        </p:txBody>
      </p:sp>
      <p:cxnSp>
        <p:nvCxnSpPr>
          <p:cNvPr id="6" name="Straight Arrow Connector 5">
            <a:extLst>
              <a:ext uri="{FF2B5EF4-FFF2-40B4-BE49-F238E27FC236}">
                <a16:creationId xmlns:a16="http://schemas.microsoft.com/office/drawing/2014/main" id="{3DEC0549-2A20-2882-2DD3-D76870489942}"/>
              </a:ext>
            </a:extLst>
          </p:cNvPr>
          <p:cNvCxnSpPr>
            <a:cxnSpLocks/>
          </p:cNvCxnSpPr>
          <p:nvPr/>
        </p:nvCxnSpPr>
        <p:spPr>
          <a:xfrm flipH="1" flipV="1">
            <a:off x="7064333" y="5038025"/>
            <a:ext cx="1325103" cy="9560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75096AB7-907F-2387-66D7-73E16B433295}"/>
              </a:ext>
            </a:extLst>
          </p:cNvPr>
          <p:cNvCxnSpPr>
            <a:cxnSpLocks/>
          </p:cNvCxnSpPr>
          <p:nvPr/>
        </p:nvCxnSpPr>
        <p:spPr>
          <a:xfrm flipH="1" flipV="1">
            <a:off x="7074687" y="3665588"/>
            <a:ext cx="1325103" cy="9560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D8BD098D-2BBF-DC1A-8AA9-C6395955234A}"/>
              </a:ext>
            </a:extLst>
          </p:cNvPr>
          <p:cNvSpPr txBox="1"/>
          <p:nvPr/>
        </p:nvSpPr>
        <p:spPr>
          <a:xfrm>
            <a:off x="2655627" y="5695184"/>
            <a:ext cx="1820994" cy="923330"/>
          </a:xfrm>
          <a:prstGeom prst="rect">
            <a:avLst/>
          </a:prstGeom>
          <a:noFill/>
        </p:spPr>
        <p:txBody>
          <a:bodyPr wrap="square" rtlCol="0">
            <a:spAutoFit/>
          </a:bodyPr>
          <a:lstStyle/>
          <a:p>
            <a:r>
              <a:rPr lang="en-US" err="1">
                <a:latin typeface="Arial" panose="020B0604020202020204" pitchFamily="34" charset="0"/>
                <a:cs typeface="Arial" panose="020B0604020202020204" pitchFamily="34" charset="0"/>
              </a:rPr>
              <a:t>TC_bottom</a:t>
            </a: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Negative terminal</a:t>
            </a:r>
          </a:p>
        </p:txBody>
      </p:sp>
      <p:sp>
        <p:nvSpPr>
          <p:cNvPr id="11" name="TextBox 10">
            <a:extLst>
              <a:ext uri="{FF2B5EF4-FFF2-40B4-BE49-F238E27FC236}">
                <a16:creationId xmlns:a16="http://schemas.microsoft.com/office/drawing/2014/main" id="{4F38EC28-5FA3-9076-B1CC-7F1F7975B1D0}"/>
              </a:ext>
            </a:extLst>
          </p:cNvPr>
          <p:cNvSpPr txBox="1"/>
          <p:nvPr/>
        </p:nvSpPr>
        <p:spPr>
          <a:xfrm>
            <a:off x="5047203" y="5409191"/>
            <a:ext cx="1304905" cy="923330"/>
          </a:xfrm>
          <a:prstGeom prst="rect">
            <a:avLst/>
          </a:prstGeom>
          <a:noFill/>
        </p:spPr>
        <p:txBody>
          <a:bodyPr wrap="square" rtlCol="0">
            <a:spAutoFit/>
          </a:bodyPr>
          <a:lstStyle/>
          <a:p>
            <a:r>
              <a:rPr lang="en-US" err="1">
                <a:latin typeface="Arial" panose="020B0604020202020204" pitchFamily="34" charset="0"/>
                <a:cs typeface="Arial" panose="020B0604020202020204" pitchFamily="34" charset="0"/>
              </a:rPr>
              <a:t>TC_top</a:t>
            </a: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Positive terminal</a:t>
            </a:r>
          </a:p>
        </p:txBody>
      </p:sp>
      <p:sp>
        <p:nvSpPr>
          <p:cNvPr id="12" name="TextBox 11">
            <a:extLst>
              <a:ext uri="{FF2B5EF4-FFF2-40B4-BE49-F238E27FC236}">
                <a16:creationId xmlns:a16="http://schemas.microsoft.com/office/drawing/2014/main" id="{D0DF079C-9C79-A2B1-AEF1-721752B50CAA}"/>
              </a:ext>
            </a:extLst>
          </p:cNvPr>
          <p:cNvSpPr txBox="1"/>
          <p:nvPr/>
        </p:nvSpPr>
        <p:spPr>
          <a:xfrm>
            <a:off x="4850320" y="888165"/>
            <a:ext cx="3133666" cy="1477328"/>
          </a:xfrm>
          <a:prstGeom prst="rect">
            <a:avLst/>
          </a:prstGeom>
          <a:noFill/>
        </p:spPr>
        <p:txBody>
          <a:bodyPr wrap="square" rtlCol="0">
            <a:spAutoFit/>
          </a:bodyPr>
          <a:lstStyle/>
          <a:p>
            <a:r>
              <a:rPr lang="en-US" err="1">
                <a:latin typeface="Arial" panose="020B0604020202020204" pitchFamily="34" charset="0"/>
                <a:cs typeface="Arial" panose="020B0604020202020204" pitchFamily="34" charset="0"/>
              </a:rPr>
              <a:t>TC_high</a:t>
            </a:r>
            <a:endParaRPr lang="en-US">
              <a:latin typeface="Arial" panose="020B0604020202020204" pitchFamily="34" charset="0"/>
              <a:cs typeface="Arial" panose="020B0604020202020204" pitchFamily="34" charset="0"/>
            </a:endParaRPr>
          </a:p>
          <a:p>
            <a:r>
              <a:rPr lang="en-US" err="1">
                <a:latin typeface="Arial" panose="020B0604020202020204" pitchFamily="34" charset="0"/>
                <a:cs typeface="Arial" panose="020B0604020202020204" pitchFamily="34" charset="0"/>
              </a:rPr>
              <a:t>TC_mid</a:t>
            </a:r>
            <a:endParaRPr lang="en-US">
              <a:latin typeface="Arial" panose="020B0604020202020204" pitchFamily="34" charset="0"/>
              <a:cs typeface="Arial" panose="020B0604020202020204" pitchFamily="34" charset="0"/>
            </a:endParaRPr>
          </a:p>
          <a:p>
            <a:r>
              <a:rPr lang="en-US" err="1">
                <a:latin typeface="Arial" panose="020B0604020202020204" pitchFamily="34" charset="0"/>
                <a:cs typeface="Arial" panose="020B0604020202020204" pitchFamily="34" charset="0"/>
              </a:rPr>
              <a:t>TC_low</a:t>
            </a: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On cylinder at back gap, and affixed with Kapton tape </a:t>
            </a:r>
          </a:p>
        </p:txBody>
      </p:sp>
      <p:cxnSp>
        <p:nvCxnSpPr>
          <p:cNvPr id="14" name="Straight Arrow Connector 13">
            <a:extLst>
              <a:ext uri="{FF2B5EF4-FFF2-40B4-BE49-F238E27FC236}">
                <a16:creationId xmlns:a16="http://schemas.microsoft.com/office/drawing/2014/main" id="{FD889A4F-D56E-8466-6EF2-B1BC244AE288}"/>
              </a:ext>
            </a:extLst>
          </p:cNvPr>
          <p:cNvCxnSpPr>
            <a:cxnSpLocks/>
            <a:stCxn id="12" idx="1"/>
          </p:cNvCxnSpPr>
          <p:nvPr/>
        </p:nvCxnSpPr>
        <p:spPr>
          <a:xfrm flipH="1">
            <a:off x="4032212" y="1626829"/>
            <a:ext cx="818108" cy="2461234"/>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5A2EE7B-E358-5C0A-AEA7-D1191A0E7FEC}"/>
              </a:ext>
            </a:extLst>
          </p:cNvPr>
          <p:cNvCxnSpPr>
            <a:cxnSpLocks/>
          </p:cNvCxnSpPr>
          <p:nvPr/>
        </p:nvCxnSpPr>
        <p:spPr>
          <a:xfrm flipH="1">
            <a:off x="4078428" y="1344774"/>
            <a:ext cx="742484" cy="2159089"/>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67BCC40-8BB2-2478-1F0B-E7162476ABC2}"/>
              </a:ext>
            </a:extLst>
          </p:cNvPr>
          <p:cNvCxnSpPr>
            <a:cxnSpLocks/>
          </p:cNvCxnSpPr>
          <p:nvPr/>
        </p:nvCxnSpPr>
        <p:spPr>
          <a:xfrm flipH="1">
            <a:off x="4078428" y="1077317"/>
            <a:ext cx="753288" cy="1877034"/>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9AFCD458-E984-7A91-1435-2565D6B16A1D}"/>
              </a:ext>
            </a:extLst>
          </p:cNvPr>
          <p:cNvPicPr>
            <a:picLocks noChangeAspect="1"/>
          </p:cNvPicPr>
          <p:nvPr/>
        </p:nvPicPr>
        <p:blipFill>
          <a:blip r:embed="rId3"/>
          <a:stretch>
            <a:fillRect/>
          </a:stretch>
        </p:blipFill>
        <p:spPr>
          <a:xfrm>
            <a:off x="3401366" y="1282928"/>
            <a:ext cx="929930" cy="1062007"/>
          </a:xfrm>
          <a:prstGeom prst="rect">
            <a:avLst/>
          </a:prstGeom>
        </p:spPr>
      </p:pic>
      <p:cxnSp>
        <p:nvCxnSpPr>
          <p:cNvPr id="18" name="Straight Arrow Connector 17">
            <a:extLst>
              <a:ext uri="{FF2B5EF4-FFF2-40B4-BE49-F238E27FC236}">
                <a16:creationId xmlns:a16="http://schemas.microsoft.com/office/drawing/2014/main" id="{0866EDCC-550F-AD2C-90D8-AACB38CB8968}"/>
              </a:ext>
            </a:extLst>
          </p:cNvPr>
          <p:cNvCxnSpPr>
            <a:cxnSpLocks/>
            <a:stCxn id="12" idx="1"/>
          </p:cNvCxnSpPr>
          <p:nvPr/>
        </p:nvCxnSpPr>
        <p:spPr>
          <a:xfrm flipH="1" flipV="1">
            <a:off x="3840562" y="1467808"/>
            <a:ext cx="1009758" cy="159021"/>
          </a:xfrm>
          <a:prstGeom prst="straightConnector1">
            <a:avLst/>
          </a:prstGeom>
          <a:ln>
            <a:solidFill>
              <a:schemeClr val="accent3">
                <a:lumMod val="60000"/>
                <a:lumOff val="40000"/>
              </a:schemeClr>
            </a:solidFill>
            <a:tailEnd type="oval"/>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3375457-3C59-CE95-F3D5-1CF00B5F7943}"/>
              </a:ext>
            </a:extLst>
          </p:cNvPr>
          <p:cNvCxnSpPr>
            <a:cxnSpLocks/>
          </p:cNvCxnSpPr>
          <p:nvPr/>
        </p:nvCxnSpPr>
        <p:spPr>
          <a:xfrm flipH="1">
            <a:off x="3850958" y="1344774"/>
            <a:ext cx="969629" cy="227951"/>
          </a:xfrm>
          <a:prstGeom prst="straightConnector1">
            <a:avLst/>
          </a:prstGeom>
          <a:ln>
            <a:solidFill>
              <a:schemeClr val="accent3">
                <a:lumMod val="60000"/>
                <a:lumOff val="40000"/>
              </a:schemeClr>
            </a:solidFill>
            <a:tailEnd type="oval"/>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B20E56A-9C84-1299-FF71-042F3FFE4186}"/>
              </a:ext>
            </a:extLst>
          </p:cNvPr>
          <p:cNvCxnSpPr>
            <a:cxnSpLocks/>
          </p:cNvCxnSpPr>
          <p:nvPr/>
        </p:nvCxnSpPr>
        <p:spPr>
          <a:xfrm flipH="1">
            <a:off x="3850958" y="1073513"/>
            <a:ext cx="980758" cy="635414"/>
          </a:xfrm>
          <a:prstGeom prst="straightConnector1">
            <a:avLst/>
          </a:prstGeom>
          <a:ln>
            <a:solidFill>
              <a:schemeClr val="accent3">
                <a:lumMod val="60000"/>
                <a:lumOff val="40000"/>
              </a:schemeClr>
            </a:solidFill>
            <a:tailEnd type="oval"/>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6FB01F24-F371-A23F-6AF0-6F716A15D1D9}"/>
              </a:ext>
            </a:extLst>
          </p:cNvPr>
          <p:cNvPicPr>
            <a:picLocks noChangeAspect="1"/>
          </p:cNvPicPr>
          <p:nvPr/>
        </p:nvPicPr>
        <p:blipFill>
          <a:blip r:embed="rId4">
            <a:alphaModFix amt="75000"/>
          </a:blip>
          <a:stretch>
            <a:fillRect/>
          </a:stretch>
        </p:blipFill>
        <p:spPr>
          <a:xfrm>
            <a:off x="2764973" y="2455986"/>
            <a:ext cx="2602477" cy="2399889"/>
          </a:xfrm>
          <a:prstGeom prst="rect">
            <a:avLst/>
          </a:prstGeom>
        </p:spPr>
      </p:pic>
      <p:cxnSp>
        <p:nvCxnSpPr>
          <p:cNvPr id="22" name="Straight Arrow Connector 21">
            <a:extLst>
              <a:ext uri="{FF2B5EF4-FFF2-40B4-BE49-F238E27FC236}">
                <a16:creationId xmlns:a16="http://schemas.microsoft.com/office/drawing/2014/main" id="{E574C510-6F72-4D46-45D5-3B344995812A}"/>
              </a:ext>
            </a:extLst>
          </p:cNvPr>
          <p:cNvCxnSpPr>
            <a:cxnSpLocks/>
          </p:cNvCxnSpPr>
          <p:nvPr/>
        </p:nvCxnSpPr>
        <p:spPr>
          <a:xfrm flipV="1">
            <a:off x="3321876" y="4537454"/>
            <a:ext cx="968220" cy="1157730"/>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A980CC47-1DD6-76F2-DDEE-34C205B3D05E}"/>
              </a:ext>
            </a:extLst>
          </p:cNvPr>
          <p:cNvCxnSpPr>
            <a:cxnSpLocks/>
          </p:cNvCxnSpPr>
          <p:nvPr/>
        </p:nvCxnSpPr>
        <p:spPr>
          <a:xfrm flipH="1" flipV="1">
            <a:off x="4311789" y="2954351"/>
            <a:ext cx="935127" cy="2387245"/>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3D287DE4-5311-5BDA-61CE-99BCA04EFF2A}"/>
              </a:ext>
            </a:extLst>
          </p:cNvPr>
          <p:cNvSpPr txBox="1"/>
          <p:nvPr/>
        </p:nvSpPr>
        <p:spPr>
          <a:xfrm>
            <a:off x="8389436" y="4208873"/>
            <a:ext cx="2399895"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Kapton tape to affix top TC and support electrical leads</a:t>
            </a:r>
          </a:p>
        </p:txBody>
      </p:sp>
    </p:spTree>
    <p:extLst>
      <p:ext uri="{BB962C8B-B14F-4D97-AF65-F5344CB8AC3E}">
        <p14:creationId xmlns:p14="http://schemas.microsoft.com/office/powerpoint/2010/main" val="1043241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Preview of simulated casing T vs Experiment</a:t>
            </a:r>
          </a:p>
        </p:txBody>
      </p:sp>
      <p:pic>
        <p:nvPicPr>
          <p:cNvPr id="6" name="Picture 5"/>
          <p:cNvPicPr>
            <a:picLocks noChangeAspect="1"/>
          </p:cNvPicPr>
          <p:nvPr/>
        </p:nvPicPr>
        <p:blipFill>
          <a:blip r:embed="rId2"/>
          <a:stretch>
            <a:fillRect/>
          </a:stretch>
        </p:blipFill>
        <p:spPr>
          <a:xfrm>
            <a:off x="1016493" y="1242251"/>
            <a:ext cx="9850653" cy="5145543"/>
          </a:xfrm>
          <a:prstGeom prst="rect">
            <a:avLst/>
          </a:prstGeom>
        </p:spPr>
      </p:pic>
      <p:sp>
        <p:nvSpPr>
          <p:cNvPr id="7" name="TextBox 6"/>
          <p:cNvSpPr txBox="1"/>
          <p:nvPr/>
        </p:nvSpPr>
        <p:spPr>
          <a:xfrm>
            <a:off x="6521453" y="4423932"/>
            <a:ext cx="2513689" cy="923330"/>
          </a:xfrm>
          <a:prstGeom prst="rect">
            <a:avLst/>
          </a:prstGeom>
        </p:spPr>
        <p:txBody>
          <a:bodyPr vert="horz" wrap="square" lIns="91440" tIns="45720" rIns="91440" bIns="45720" rtlCol="0" anchor="ctr">
            <a:spAutoFit/>
          </a:bodyPr>
          <a:lstStyle/>
          <a:p>
            <a:r>
              <a:rPr lang="en-US" dirty="0"/>
              <a:t>Vent</a:t>
            </a:r>
          </a:p>
          <a:p>
            <a:r>
              <a:rPr lang="en-US" dirty="0"/>
              <a:t>Cooling by flashing electrolyte</a:t>
            </a:r>
          </a:p>
        </p:txBody>
      </p:sp>
      <p:cxnSp>
        <p:nvCxnSpPr>
          <p:cNvPr id="8" name="Straight Connector 7"/>
          <p:cNvCxnSpPr/>
          <p:nvPr/>
        </p:nvCxnSpPr>
        <p:spPr>
          <a:xfrm flipV="1">
            <a:off x="6955656" y="4059948"/>
            <a:ext cx="0" cy="3639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4270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660" y="2617"/>
            <a:ext cx="11163868" cy="828948"/>
          </a:xfrm>
        </p:spPr>
        <p:txBody>
          <a:bodyPr/>
          <a:lstStyle/>
          <a:p>
            <a:r>
              <a:rPr lang="en-US" sz="2400" dirty="0"/>
              <a:t>A simplified 2D setup, available on ECN website</a:t>
            </a:r>
            <a:br>
              <a:rPr lang="en-US" sz="2400" dirty="0"/>
            </a:br>
            <a:r>
              <a:rPr lang="en-US" sz="2400" dirty="0"/>
              <a:t>With only 4 elements:</a:t>
            </a:r>
          </a:p>
        </p:txBody>
      </p:sp>
      <p:sp>
        <p:nvSpPr>
          <p:cNvPr id="4" name="Slide Number Placeholder 3"/>
          <p:cNvSpPr>
            <a:spLocks noGrp="1"/>
          </p:cNvSpPr>
          <p:nvPr>
            <p:ph type="sldNum" sz="quarter" idx="13"/>
          </p:nvPr>
        </p:nvSpPr>
        <p:spPr/>
        <p:txBody>
          <a:bodyPr/>
          <a:lstStyle/>
          <a:p>
            <a:fld id="{ED278EB1-C8FB-40EE-BB5A-A41569F381C6}" type="slidenum">
              <a:rPr lang="en-US" smtClean="0"/>
              <a:t>68</a:t>
            </a:fld>
            <a:endParaRPr lang="en-US"/>
          </a:p>
        </p:txBody>
      </p:sp>
      <p:pic>
        <p:nvPicPr>
          <p:cNvPr id="5" name="Grafik 164">
            <a:extLst>
              <a:ext uri="{FF2B5EF4-FFF2-40B4-BE49-F238E27FC236}">
                <a16:creationId xmlns:a16="http://schemas.microsoft.com/office/drawing/2014/main" id="{9646B153-638A-04BF-3ADC-62700D7102EF}"/>
              </a:ext>
            </a:extLst>
          </p:cNvPr>
          <p:cNvPicPr/>
          <p:nvPr/>
        </p:nvPicPr>
        <p:blipFill rotWithShape="1">
          <a:blip r:embed="rId2" cstate="print">
            <a:extLst>
              <a:ext uri="{28A0092B-C50C-407E-A947-70E740481C1C}">
                <a14:useLocalDpi xmlns:a14="http://schemas.microsoft.com/office/drawing/2010/main" val="0"/>
              </a:ext>
            </a:extLst>
          </a:blip>
          <a:srcRect l="50000" t="56591"/>
          <a:stretch/>
        </p:blipFill>
        <p:spPr bwMode="auto">
          <a:xfrm>
            <a:off x="422816" y="2170261"/>
            <a:ext cx="4622100" cy="3688124"/>
          </a:xfrm>
          <a:prstGeom prst="rect">
            <a:avLst/>
          </a:prstGeom>
          <a:noFill/>
          <a:ln>
            <a:noFill/>
          </a:ln>
        </p:spPr>
      </p:pic>
      <p:pic>
        <p:nvPicPr>
          <p:cNvPr id="6" name="Picture 5">
            <a:extLst>
              <a:ext uri="{FF2B5EF4-FFF2-40B4-BE49-F238E27FC236}">
                <a16:creationId xmlns:a16="http://schemas.microsoft.com/office/drawing/2014/main" id="{9F587C78-4DB3-6505-DB08-D324C0B64FDA}"/>
              </a:ext>
            </a:extLst>
          </p:cNvPr>
          <p:cNvPicPr>
            <a:picLocks noChangeAspect="1"/>
          </p:cNvPicPr>
          <p:nvPr/>
        </p:nvPicPr>
        <p:blipFill>
          <a:blip r:embed="rId3"/>
          <a:stretch>
            <a:fillRect/>
          </a:stretch>
        </p:blipFill>
        <p:spPr>
          <a:xfrm rot="10800000">
            <a:off x="5164455" y="2950061"/>
            <a:ext cx="1611630" cy="2404125"/>
          </a:xfrm>
          <a:prstGeom prst="rect">
            <a:avLst/>
          </a:prstGeom>
        </p:spPr>
      </p:pic>
      <p:pic>
        <p:nvPicPr>
          <p:cNvPr id="12" name="Picture 11">
            <a:extLst>
              <a:ext uri="{FF2B5EF4-FFF2-40B4-BE49-F238E27FC236}">
                <a16:creationId xmlns:a16="http://schemas.microsoft.com/office/drawing/2014/main" id="{E6CDCF8E-ADD4-0793-18D3-CE1ACC820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8073" y="169239"/>
            <a:ext cx="2403147" cy="6519521"/>
          </a:xfrm>
          <a:prstGeom prst="rect">
            <a:avLst/>
          </a:prstGeom>
        </p:spPr>
      </p:pic>
      <p:sp>
        <p:nvSpPr>
          <p:cNvPr id="14" name="TextBox 13">
            <a:extLst>
              <a:ext uri="{FF2B5EF4-FFF2-40B4-BE49-F238E27FC236}">
                <a16:creationId xmlns:a16="http://schemas.microsoft.com/office/drawing/2014/main" id="{A143EBC6-94EF-6228-AF8C-FA484F73C899}"/>
              </a:ext>
            </a:extLst>
          </p:cNvPr>
          <p:cNvSpPr txBox="1"/>
          <p:nvPr/>
        </p:nvSpPr>
        <p:spPr>
          <a:xfrm>
            <a:off x="8618220" y="1017270"/>
            <a:ext cx="960120" cy="369332"/>
          </a:xfrm>
          <a:prstGeom prst="rect">
            <a:avLst/>
          </a:prstGeom>
          <a:noFill/>
        </p:spPr>
        <p:txBody>
          <a:bodyPr wrap="square" rtlCol="0">
            <a:spAutoFit/>
          </a:bodyPr>
          <a:lstStyle/>
          <a:p>
            <a:r>
              <a:rPr lang="en-US" dirty="0"/>
              <a:t>Heater</a:t>
            </a:r>
          </a:p>
        </p:txBody>
      </p:sp>
      <p:sp>
        <p:nvSpPr>
          <p:cNvPr id="15" name="TextBox 14">
            <a:extLst>
              <a:ext uri="{FF2B5EF4-FFF2-40B4-BE49-F238E27FC236}">
                <a16:creationId xmlns:a16="http://schemas.microsoft.com/office/drawing/2014/main" id="{8831365D-129A-03E4-5867-30E69BC67646}"/>
              </a:ext>
            </a:extLst>
          </p:cNvPr>
          <p:cNvSpPr txBox="1"/>
          <p:nvPr/>
        </p:nvSpPr>
        <p:spPr>
          <a:xfrm>
            <a:off x="7633816" y="1017270"/>
            <a:ext cx="960120" cy="646331"/>
          </a:xfrm>
          <a:prstGeom prst="rect">
            <a:avLst/>
          </a:prstGeom>
          <a:noFill/>
        </p:spPr>
        <p:txBody>
          <a:bodyPr wrap="square" rtlCol="0">
            <a:spAutoFit/>
          </a:bodyPr>
          <a:lstStyle/>
          <a:p>
            <a:pPr algn="ctr"/>
            <a:r>
              <a:rPr lang="en-US" dirty="0"/>
              <a:t>Jelly-</a:t>
            </a:r>
            <a:br>
              <a:rPr lang="en-US" dirty="0"/>
            </a:br>
            <a:r>
              <a:rPr lang="en-US" dirty="0"/>
              <a:t>roll</a:t>
            </a:r>
          </a:p>
        </p:txBody>
      </p:sp>
      <p:cxnSp>
        <p:nvCxnSpPr>
          <p:cNvPr id="17" name="Straight Arrow Connector 16">
            <a:extLst>
              <a:ext uri="{FF2B5EF4-FFF2-40B4-BE49-F238E27FC236}">
                <a16:creationId xmlns:a16="http://schemas.microsoft.com/office/drawing/2014/main" id="{DB8AEB03-FE60-2729-6730-C3D059A52865}"/>
              </a:ext>
            </a:extLst>
          </p:cNvPr>
          <p:cNvCxnSpPr/>
          <p:nvPr/>
        </p:nvCxnSpPr>
        <p:spPr>
          <a:xfrm flipH="1" flipV="1">
            <a:off x="8559646" y="2971799"/>
            <a:ext cx="1750214" cy="4572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75E6E27-A180-E2C0-6896-A6245D32C222}"/>
              </a:ext>
            </a:extLst>
          </p:cNvPr>
          <p:cNvSpPr txBox="1"/>
          <p:nvPr/>
        </p:nvSpPr>
        <p:spPr>
          <a:xfrm>
            <a:off x="10326293" y="3244333"/>
            <a:ext cx="960120" cy="369332"/>
          </a:xfrm>
          <a:prstGeom prst="rect">
            <a:avLst/>
          </a:prstGeom>
          <a:noFill/>
        </p:spPr>
        <p:txBody>
          <a:bodyPr wrap="square" rtlCol="0">
            <a:spAutoFit/>
          </a:bodyPr>
          <a:lstStyle/>
          <a:p>
            <a:r>
              <a:rPr lang="en-US" dirty="0"/>
              <a:t>Casing</a:t>
            </a:r>
          </a:p>
        </p:txBody>
      </p:sp>
      <p:cxnSp>
        <p:nvCxnSpPr>
          <p:cNvPr id="19" name="Straight Arrow Connector 18">
            <a:extLst>
              <a:ext uri="{FF2B5EF4-FFF2-40B4-BE49-F238E27FC236}">
                <a16:creationId xmlns:a16="http://schemas.microsoft.com/office/drawing/2014/main" id="{EA36BAC0-D4C5-46AC-EE8A-6E998CDB888A}"/>
              </a:ext>
            </a:extLst>
          </p:cNvPr>
          <p:cNvCxnSpPr>
            <a:cxnSpLocks/>
          </p:cNvCxnSpPr>
          <p:nvPr/>
        </p:nvCxnSpPr>
        <p:spPr>
          <a:xfrm>
            <a:off x="6776085" y="1017270"/>
            <a:ext cx="857731" cy="13134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1D1B50EE-2A24-BD0C-8D06-B5E59794B89A}"/>
              </a:ext>
            </a:extLst>
          </p:cNvPr>
          <p:cNvSpPr txBox="1"/>
          <p:nvPr/>
        </p:nvSpPr>
        <p:spPr>
          <a:xfrm>
            <a:off x="6318655" y="436078"/>
            <a:ext cx="960120" cy="646331"/>
          </a:xfrm>
          <a:prstGeom prst="rect">
            <a:avLst/>
          </a:prstGeom>
          <a:noFill/>
        </p:spPr>
        <p:txBody>
          <a:bodyPr wrap="square" rtlCol="0">
            <a:spAutoFit/>
          </a:bodyPr>
          <a:lstStyle/>
          <a:p>
            <a:pPr algn="ctr"/>
            <a:r>
              <a:rPr lang="en-US" dirty="0"/>
              <a:t>Air</a:t>
            </a:r>
            <a:br>
              <a:rPr lang="en-US" dirty="0"/>
            </a:br>
            <a:r>
              <a:rPr lang="en-US" dirty="0"/>
              <a:t>gap</a:t>
            </a:r>
          </a:p>
        </p:txBody>
      </p:sp>
      <p:sp>
        <p:nvSpPr>
          <p:cNvPr id="7" name="TextBox 6">
            <a:extLst>
              <a:ext uri="{FF2B5EF4-FFF2-40B4-BE49-F238E27FC236}">
                <a16:creationId xmlns:a16="http://schemas.microsoft.com/office/drawing/2014/main" id="{388C5F1F-15B5-B7AA-F183-052CEEBCE575}"/>
              </a:ext>
            </a:extLst>
          </p:cNvPr>
          <p:cNvSpPr txBox="1"/>
          <p:nvPr/>
        </p:nvSpPr>
        <p:spPr>
          <a:xfrm>
            <a:off x="617481" y="1003513"/>
            <a:ext cx="6146462" cy="646331"/>
          </a:xfrm>
          <a:prstGeom prst="rect">
            <a:avLst/>
          </a:prstGeom>
          <a:noFill/>
        </p:spPr>
        <p:txBody>
          <a:bodyPr wrap="square">
            <a:spAutoFit/>
          </a:bodyPr>
          <a:lstStyle/>
          <a:p>
            <a:r>
              <a:rPr lang="en-US" b="1" dirty="0"/>
              <a:t>Goal: Provide a simple setup that many groups</a:t>
            </a:r>
            <a:br>
              <a:rPr lang="en-US" b="1" dirty="0"/>
            </a:br>
            <a:r>
              <a:rPr lang="en-US" b="1" dirty="0"/>
              <a:t>in the community can use, code/model comparisons</a:t>
            </a:r>
          </a:p>
        </p:txBody>
      </p:sp>
      <p:sp>
        <p:nvSpPr>
          <p:cNvPr id="16" name="TextBox 15">
            <a:extLst>
              <a:ext uri="{FF2B5EF4-FFF2-40B4-BE49-F238E27FC236}">
                <a16:creationId xmlns:a16="http://schemas.microsoft.com/office/drawing/2014/main" id="{388C5F1F-15B5-B7AA-F183-052CEEBCE575}"/>
              </a:ext>
            </a:extLst>
          </p:cNvPr>
          <p:cNvSpPr txBox="1"/>
          <p:nvPr/>
        </p:nvSpPr>
        <p:spPr>
          <a:xfrm>
            <a:off x="605339" y="1714783"/>
            <a:ext cx="6146462" cy="646331"/>
          </a:xfrm>
          <a:prstGeom prst="rect">
            <a:avLst/>
          </a:prstGeom>
          <a:noFill/>
        </p:spPr>
        <p:txBody>
          <a:bodyPr wrap="square">
            <a:spAutoFit/>
          </a:bodyPr>
          <a:lstStyle/>
          <a:p>
            <a:r>
              <a:rPr lang="en-US" b="1" dirty="0"/>
              <a:t>More easily vary contact resistances, as well as chemical kinetic parameters</a:t>
            </a:r>
          </a:p>
        </p:txBody>
      </p:sp>
    </p:spTree>
    <p:extLst>
      <p:ext uri="{BB962C8B-B14F-4D97-AF65-F5344CB8AC3E}">
        <p14:creationId xmlns:p14="http://schemas.microsoft.com/office/powerpoint/2010/main" val="8412659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9C3B60-2C49-1145-AC3B-C491FAD19652}"/>
              </a:ext>
            </a:extLst>
          </p:cNvPr>
          <p:cNvSpPr txBox="1"/>
          <p:nvPr/>
        </p:nvSpPr>
        <p:spPr>
          <a:xfrm>
            <a:off x="761155" y="78314"/>
            <a:ext cx="10744200" cy="707886"/>
          </a:xfrm>
          <a:prstGeom prst="rect">
            <a:avLst/>
          </a:prstGeom>
          <a:noFill/>
        </p:spPr>
        <p:txBody>
          <a:bodyPr wrap="square" rtlCol="0">
            <a:spAutoFit/>
          </a:bodyPr>
          <a:lstStyle/>
          <a:p>
            <a:r>
              <a:rPr lang="en-US" sz="2000" dirty="0"/>
              <a:t>The exposed casing temperature is about 2 K colder than that under the clamp of the heater. We see this 2 K difference throughout </a:t>
            </a:r>
            <a:r>
              <a:rPr lang="en-US" sz="2000" dirty="0" err="1"/>
              <a:t>rampup</a:t>
            </a:r>
            <a:endParaRPr lang="en-US" sz="2000" dirty="0"/>
          </a:p>
        </p:txBody>
      </p:sp>
      <p:pic>
        <p:nvPicPr>
          <p:cNvPr id="8" name="Picture 7">
            <a:extLst>
              <a:ext uri="{FF2B5EF4-FFF2-40B4-BE49-F238E27FC236}">
                <a16:creationId xmlns:a16="http://schemas.microsoft.com/office/drawing/2014/main" id="{66D8333C-8E26-D9CE-FB69-7455E0E4A2D6}"/>
              </a:ext>
            </a:extLst>
          </p:cNvPr>
          <p:cNvPicPr>
            <a:picLocks noChangeAspect="1"/>
          </p:cNvPicPr>
          <p:nvPr/>
        </p:nvPicPr>
        <p:blipFill>
          <a:blip r:embed="rId3"/>
          <a:stretch>
            <a:fillRect/>
          </a:stretch>
        </p:blipFill>
        <p:spPr>
          <a:xfrm>
            <a:off x="2623457" y="786200"/>
            <a:ext cx="7870111" cy="5930557"/>
          </a:xfrm>
          <a:prstGeom prst="rect">
            <a:avLst/>
          </a:prstGeom>
        </p:spPr>
      </p:pic>
    </p:spTree>
    <p:extLst>
      <p:ext uri="{BB962C8B-B14F-4D97-AF65-F5344CB8AC3E}">
        <p14:creationId xmlns:p14="http://schemas.microsoft.com/office/powerpoint/2010/main" val="2723228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00785A-FA82-139F-9B92-62E85B29CAB4}"/>
              </a:ext>
            </a:extLst>
          </p:cNvPr>
          <p:cNvSpPr>
            <a:spLocks noGrp="1"/>
          </p:cNvSpPr>
          <p:nvPr>
            <p:ph type="title"/>
          </p:nvPr>
        </p:nvSpPr>
        <p:spPr/>
        <p:txBody>
          <a:bodyPr/>
          <a:lstStyle/>
          <a:p>
            <a:r>
              <a:rPr lang="en-US" dirty="0"/>
              <a:t>Agenda</a:t>
            </a:r>
          </a:p>
        </p:txBody>
      </p:sp>
      <p:sp>
        <p:nvSpPr>
          <p:cNvPr id="3" name="Espace réservé du contenu 2">
            <a:extLst>
              <a:ext uri="{FF2B5EF4-FFF2-40B4-BE49-F238E27FC236}">
                <a16:creationId xmlns:a16="http://schemas.microsoft.com/office/drawing/2014/main" id="{DED1FCDB-48EE-6D9A-41A0-E3FF1D2F5DAC}"/>
              </a:ext>
            </a:extLst>
          </p:cNvPr>
          <p:cNvSpPr>
            <a:spLocks noGrp="1"/>
          </p:cNvSpPr>
          <p:nvPr>
            <p:ph idx="1"/>
          </p:nvPr>
        </p:nvSpPr>
        <p:spPr/>
        <p:txBody>
          <a:bodyPr/>
          <a:lstStyle/>
          <a:p>
            <a:r>
              <a:rPr lang="en-US" dirty="0"/>
              <a:t>Some memories from Naples</a:t>
            </a:r>
          </a:p>
          <a:p>
            <a:endParaRPr lang="en-US" dirty="0"/>
          </a:p>
          <a:p>
            <a:r>
              <a:rPr lang="en-US" dirty="0"/>
              <a:t>What’s new since ECN 9?</a:t>
            </a:r>
          </a:p>
          <a:p>
            <a:pPr lvl="1"/>
            <a:r>
              <a:rPr lang="en-US" dirty="0"/>
              <a:t>New insights from battery analysis and testing</a:t>
            </a:r>
          </a:p>
          <a:p>
            <a:pPr lvl="1"/>
            <a:r>
              <a:rPr lang="en-US" dirty="0"/>
              <a:t>New insights from numerical modelling</a:t>
            </a:r>
          </a:p>
          <a:p>
            <a:pPr lvl="1"/>
            <a:endParaRPr lang="en-US" dirty="0"/>
          </a:p>
          <a:p>
            <a:r>
              <a:rPr lang="en-US" dirty="0"/>
              <a:t>New tools on ECN website</a:t>
            </a:r>
          </a:p>
          <a:p>
            <a:endParaRPr lang="en-US" dirty="0"/>
          </a:p>
          <a:p>
            <a:r>
              <a:rPr lang="en-US" dirty="0"/>
              <a:t>Conclusions and future directions</a:t>
            </a:r>
          </a:p>
        </p:txBody>
      </p:sp>
    </p:spTree>
    <p:extLst>
      <p:ext uri="{BB962C8B-B14F-4D97-AF65-F5344CB8AC3E}">
        <p14:creationId xmlns:p14="http://schemas.microsoft.com/office/powerpoint/2010/main" val="39740415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A9EC3D9-EACB-7291-BB16-48A6BAE902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35659" y="143219"/>
            <a:ext cx="2607053" cy="6858000"/>
          </a:xfrm>
          <a:prstGeom prst="rect">
            <a:avLst/>
          </a:prstGeom>
        </p:spPr>
      </p:pic>
      <p:pic>
        <p:nvPicPr>
          <p:cNvPr id="12" name="Picture 11">
            <a:extLst>
              <a:ext uri="{FF2B5EF4-FFF2-40B4-BE49-F238E27FC236}">
                <a16:creationId xmlns:a16="http://schemas.microsoft.com/office/drawing/2014/main" id="{D2626464-3FA0-778C-02BA-A34912EAFD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775112" y="143219"/>
            <a:ext cx="2607053" cy="6858000"/>
          </a:xfrm>
          <a:prstGeom prst="rect">
            <a:avLst/>
          </a:prstGeom>
        </p:spPr>
      </p:pic>
      <p:pic>
        <p:nvPicPr>
          <p:cNvPr id="8" name="Picture 7">
            <a:extLst>
              <a:ext uri="{FF2B5EF4-FFF2-40B4-BE49-F238E27FC236}">
                <a16:creationId xmlns:a16="http://schemas.microsoft.com/office/drawing/2014/main" id="{1D75C00C-95A4-51A1-3F64-289BEEB5A67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03889" y="143219"/>
            <a:ext cx="2607053" cy="6858000"/>
          </a:xfrm>
          <a:prstGeom prst="rect">
            <a:avLst/>
          </a:prstGeom>
        </p:spPr>
      </p:pic>
      <p:pic>
        <p:nvPicPr>
          <p:cNvPr id="6" name="Picture 5">
            <a:extLst>
              <a:ext uri="{FF2B5EF4-FFF2-40B4-BE49-F238E27FC236}">
                <a16:creationId xmlns:a16="http://schemas.microsoft.com/office/drawing/2014/main" id="{A4D540A8-4BBB-36F4-06B0-A72790052E8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21218" y="143219"/>
            <a:ext cx="2607053" cy="6858000"/>
          </a:xfrm>
          <a:prstGeom prst="rect">
            <a:avLst/>
          </a:prstGeom>
        </p:spPr>
      </p:pic>
      <p:sp>
        <p:nvSpPr>
          <p:cNvPr id="3" name="TextBox 2">
            <a:extLst>
              <a:ext uri="{FF2B5EF4-FFF2-40B4-BE49-F238E27FC236}">
                <a16:creationId xmlns:a16="http://schemas.microsoft.com/office/drawing/2014/main" id="{A7B5119F-AA52-54B7-2047-064B42F804C5}"/>
              </a:ext>
            </a:extLst>
          </p:cNvPr>
          <p:cNvSpPr txBox="1"/>
          <p:nvPr/>
        </p:nvSpPr>
        <p:spPr>
          <a:xfrm>
            <a:off x="2029862" y="910751"/>
            <a:ext cx="777922" cy="307777"/>
          </a:xfrm>
          <a:prstGeom prst="rect">
            <a:avLst/>
          </a:prstGeom>
          <a:noFill/>
        </p:spPr>
        <p:txBody>
          <a:bodyPr wrap="square" rtlCol="0">
            <a:spAutoFit/>
          </a:bodyPr>
          <a:lstStyle/>
          <a:p>
            <a:pPr algn="ctr"/>
            <a:r>
              <a:rPr lang="en-US" sz="1400" dirty="0">
                <a:solidFill>
                  <a:schemeClr val="bg1"/>
                </a:solidFill>
              </a:rPr>
              <a:t>53 s</a:t>
            </a:r>
          </a:p>
        </p:txBody>
      </p:sp>
      <p:sp>
        <p:nvSpPr>
          <p:cNvPr id="5" name="TextBox 4">
            <a:extLst>
              <a:ext uri="{FF2B5EF4-FFF2-40B4-BE49-F238E27FC236}">
                <a16:creationId xmlns:a16="http://schemas.microsoft.com/office/drawing/2014/main" id="{F6066074-FC02-52F5-E452-032E1AC59830}"/>
              </a:ext>
            </a:extLst>
          </p:cNvPr>
          <p:cNvSpPr txBox="1"/>
          <p:nvPr/>
        </p:nvSpPr>
        <p:spPr>
          <a:xfrm>
            <a:off x="4632040" y="906199"/>
            <a:ext cx="777922" cy="307777"/>
          </a:xfrm>
          <a:prstGeom prst="rect">
            <a:avLst/>
          </a:prstGeom>
          <a:noFill/>
        </p:spPr>
        <p:txBody>
          <a:bodyPr wrap="square" rtlCol="0">
            <a:spAutoFit/>
          </a:bodyPr>
          <a:lstStyle/>
          <a:p>
            <a:pPr algn="ctr"/>
            <a:r>
              <a:rPr lang="en-US" sz="1400" dirty="0">
                <a:solidFill>
                  <a:schemeClr val="bg1"/>
                </a:solidFill>
              </a:rPr>
              <a:t>2844 s</a:t>
            </a:r>
          </a:p>
        </p:txBody>
      </p:sp>
      <p:sp>
        <p:nvSpPr>
          <p:cNvPr id="7" name="TextBox 6">
            <a:extLst>
              <a:ext uri="{FF2B5EF4-FFF2-40B4-BE49-F238E27FC236}">
                <a16:creationId xmlns:a16="http://schemas.microsoft.com/office/drawing/2014/main" id="{4FE21E62-DAF9-34EA-B972-53BEB35635BF}"/>
              </a:ext>
            </a:extLst>
          </p:cNvPr>
          <p:cNvSpPr txBox="1"/>
          <p:nvPr/>
        </p:nvSpPr>
        <p:spPr>
          <a:xfrm>
            <a:off x="7350225" y="908471"/>
            <a:ext cx="777922" cy="307777"/>
          </a:xfrm>
          <a:prstGeom prst="rect">
            <a:avLst/>
          </a:prstGeom>
          <a:noFill/>
        </p:spPr>
        <p:txBody>
          <a:bodyPr wrap="square" rtlCol="0">
            <a:spAutoFit/>
          </a:bodyPr>
          <a:lstStyle/>
          <a:p>
            <a:pPr algn="ctr"/>
            <a:r>
              <a:rPr lang="en-US" sz="1400" dirty="0">
                <a:solidFill>
                  <a:schemeClr val="tx1">
                    <a:lumMod val="50000"/>
                  </a:schemeClr>
                </a:solidFill>
              </a:rPr>
              <a:t>3444 s</a:t>
            </a:r>
          </a:p>
        </p:txBody>
      </p:sp>
      <p:sp>
        <p:nvSpPr>
          <p:cNvPr id="9" name="TextBox 8">
            <a:extLst>
              <a:ext uri="{FF2B5EF4-FFF2-40B4-BE49-F238E27FC236}">
                <a16:creationId xmlns:a16="http://schemas.microsoft.com/office/drawing/2014/main" id="{9EE60FF2-AF0F-5CEC-3432-BCBACF878A3C}"/>
              </a:ext>
            </a:extLst>
          </p:cNvPr>
          <p:cNvSpPr txBox="1"/>
          <p:nvPr/>
        </p:nvSpPr>
        <p:spPr>
          <a:xfrm>
            <a:off x="10075235" y="910743"/>
            <a:ext cx="777922" cy="307777"/>
          </a:xfrm>
          <a:prstGeom prst="rect">
            <a:avLst/>
          </a:prstGeom>
          <a:noFill/>
        </p:spPr>
        <p:txBody>
          <a:bodyPr wrap="square" rtlCol="0">
            <a:spAutoFit/>
          </a:bodyPr>
          <a:lstStyle/>
          <a:p>
            <a:pPr algn="ctr"/>
            <a:r>
              <a:rPr lang="en-US" sz="1400" dirty="0">
                <a:solidFill>
                  <a:schemeClr val="tx1">
                    <a:lumMod val="50000"/>
                  </a:schemeClr>
                </a:solidFill>
              </a:rPr>
              <a:t>3504 s</a:t>
            </a:r>
          </a:p>
        </p:txBody>
      </p:sp>
      <p:sp>
        <p:nvSpPr>
          <p:cNvPr id="15" name="Content Placeholder 12">
            <a:extLst>
              <a:ext uri="{FF2B5EF4-FFF2-40B4-BE49-F238E27FC236}">
                <a16:creationId xmlns:a16="http://schemas.microsoft.com/office/drawing/2014/main" id="{F6D6C180-132F-AC33-59A8-33B4AE735E65}"/>
              </a:ext>
            </a:extLst>
          </p:cNvPr>
          <p:cNvSpPr>
            <a:spLocks noGrp="1"/>
          </p:cNvSpPr>
          <p:nvPr>
            <p:ph idx="1"/>
          </p:nvPr>
        </p:nvSpPr>
        <p:spPr>
          <a:xfrm>
            <a:off x="550130" y="63294"/>
            <a:ext cx="11474321" cy="1007463"/>
          </a:xfrm>
        </p:spPr>
        <p:txBody>
          <a:bodyPr>
            <a:normAutofit/>
          </a:bodyPr>
          <a:lstStyle/>
          <a:p>
            <a:pPr marL="0" indent="0">
              <a:buNone/>
            </a:pPr>
            <a:r>
              <a:rPr lang="en-US" sz="2400" dirty="0"/>
              <a:t>All 2D and 3D simulation shows initial heat release in central region of the jellyroll</a:t>
            </a:r>
          </a:p>
        </p:txBody>
      </p:sp>
      <p:sp>
        <p:nvSpPr>
          <p:cNvPr id="16" name="TextBox 15"/>
          <p:cNvSpPr txBox="1"/>
          <p:nvPr/>
        </p:nvSpPr>
        <p:spPr>
          <a:xfrm rot="16200000">
            <a:off x="9620107" y="3387552"/>
            <a:ext cx="4439357" cy="369332"/>
          </a:xfrm>
          <a:prstGeom prst="rect">
            <a:avLst/>
          </a:prstGeom>
          <a:noFill/>
        </p:spPr>
        <p:txBody>
          <a:bodyPr wrap="none" rtlCol="0">
            <a:spAutoFit/>
          </a:bodyPr>
          <a:lstStyle/>
          <a:p>
            <a:r>
              <a:rPr lang="en-US" dirty="0"/>
              <a:t>Temperature difference, T – </a:t>
            </a:r>
            <a:r>
              <a:rPr lang="en-US" dirty="0" err="1"/>
              <a:t>T_mean_jellyRoll</a:t>
            </a:r>
            <a:endParaRPr lang="en-US" dirty="0"/>
          </a:p>
        </p:txBody>
      </p:sp>
    </p:spTree>
    <p:extLst>
      <p:ext uri="{BB962C8B-B14F-4D97-AF65-F5344CB8AC3E}">
        <p14:creationId xmlns:p14="http://schemas.microsoft.com/office/powerpoint/2010/main" val="419608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Investigation of </a:t>
            </a:r>
            <a:r>
              <a:rPr lang="en-US" sz="2400" dirty="0" err="1"/>
              <a:t>numerics</a:t>
            </a:r>
            <a:endParaRPr lang="en-US" sz="2400" dirty="0"/>
          </a:p>
        </p:txBody>
      </p:sp>
      <p:sp>
        <p:nvSpPr>
          <p:cNvPr id="13" name="Content Placeholder 12"/>
          <p:cNvSpPr>
            <a:spLocks noGrp="1"/>
          </p:cNvSpPr>
          <p:nvPr>
            <p:ph idx="1"/>
          </p:nvPr>
        </p:nvSpPr>
        <p:spPr>
          <a:xfrm>
            <a:off x="609602" y="731520"/>
            <a:ext cx="10420348" cy="4422776"/>
          </a:xfrm>
        </p:spPr>
        <p:txBody>
          <a:bodyPr/>
          <a:lstStyle/>
          <a:p>
            <a:r>
              <a:rPr lang="en-US" dirty="0"/>
              <a:t>Temporal resolution is important to adequately model thermal runaway</a:t>
            </a:r>
          </a:p>
          <a:p>
            <a:r>
              <a:rPr lang="en-US" dirty="0"/>
              <a:t>Getting temperature differential between heater, casing and jellyroll </a:t>
            </a:r>
            <a:r>
              <a:rPr lang="en-US" u="sng" dirty="0"/>
              <a:t>also</a:t>
            </a:r>
            <a:r>
              <a:rPr lang="en-US" dirty="0"/>
              <a:t> requires enough temporal resolution</a:t>
            </a:r>
          </a:p>
        </p:txBody>
      </p:sp>
      <p:sp>
        <p:nvSpPr>
          <p:cNvPr id="4" name="Slide Number Placeholder 3"/>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D278EB1-C8FB-40EE-BB5A-A41569F381C6}" type="slidenum">
              <a:rPr kumimoji="0" lang="en-US" sz="16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71003D59-3F2A-F58A-D2EE-97113E548D5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9879" y="2680335"/>
            <a:ext cx="5570220" cy="4177665"/>
          </a:xfrm>
          <a:prstGeom prst="rect">
            <a:avLst/>
          </a:prstGeom>
        </p:spPr>
      </p:pic>
      <p:sp>
        <p:nvSpPr>
          <p:cNvPr id="9" name="Content Placeholder 12">
            <a:extLst>
              <a:ext uri="{FF2B5EF4-FFF2-40B4-BE49-F238E27FC236}">
                <a16:creationId xmlns:a16="http://schemas.microsoft.com/office/drawing/2014/main" id="{CD38B9AE-EC00-BBDA-5594-CA6A08DA2FDC}"/>
              </a:ext>
            </a:extLst>
          </p:cNvPr>
          <p:cNvSpPr txBox="1">
            <a:spLocks/>
          </p:cNvSpPr>
          <p:nvPr/>
        </p:nvSpPr>
        <p:spPr>
          <a:xfrm>
            <a:off x="6349370" y="2818865"/>
            <a:ext cx="4720857" cy="4270376"/>
          </a:xfrm>
          <a:prstGeom prst="rect">
            <a:avLst/>
          </a:prstGeom>
        </p:spPr>
        <p:txBody>
          <a:bodyPr vert="horz" lIns="0" tIns="0" rIns="0" bIns="45720" rtlCol="0">
            <a:noAutofit/>
          </a:bodyPr>
          <a:lst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30712" marR="0" lvl="0" indent="-230712" algn="l" defTabSz="609585" rtl="0" eaLnBrk="1" fontAlgn="auto" latinLnBrk="0" hangingPunct="1">
              <a:lnSpc>
                <a:spcPct val="100000"/>
              </a:lnSpc>
              <a:spcBef>
                <a:spcPts val="8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rgbClr val="47484A">
                    <a:lumMod val="50000"/>
                  </a:srgbClr>
                </a:solidFill>
                <a:effectLst/>
                <a:uLnTx/>
                <a:uFillTx/>
                <a:latin typeface="Arial"/>
                <a:ea typeface="+mn-ea"/>
                <a:cs typeface="+mn-cs"/>
              </a:rPr>
              <a:t>CFL variation resulting </a:t>
            </a:r>
            <a:r>
              <a:rPr kumimoji="0" lang="en-US" sz="2400" b="0" i="0" u="sng" strike="noStrike" kern="1200" cap="none" spc="0" normalizeH="0" baseline="0" noProof="0" dirty="0">
                <a:ln>
                  <a:noFill/>
                </a:ln>
                <a:solidFill>
                  <a:srgbClr val="47484A">
                    <a:lumMod val="50000"/>
                  </a:srgbClr>
                </a:solidFill>
                <a:effectLst/>
                <a:uLnTx/>
                <a:uFillTx/>
                <a:latin typeface="Arial"/>
                <a:ea typeface="+mn-ea"/>
                <a:cs typeface="+mn-cs"/>
              </a:rPr>
              <a:t>in small variations</a:t>
            </a:r>
            <a:r>
              <a:rPr kumimoji="0" lang="en-US" sz="2400" b="0" i="0" u="none" strike="noStrike" kern="1200" cap="none" spc="0" normalizeH="0" baseline="0" noProof="0" dirty="0">
                <a:ln>
                  <a:noFill/>
                </a:ln>
                <a:solidFill>
                  <a:srgbClr val="47484A">
                    <a:lumMod val="50000"/>
                  </a:srgbClr>
                </a:solidFill>
                <a:effectLst/>
                <a:uLnTx/>
                <a:uFillTx/>
                <a:latin typeface="Arial"/>
                <a:ea typeface="+mn-ea"/>
                <a:cs typeface="+mn-cs"/>
              </a:rPr>
              <a:t> in temperature differential between jellyroll and heater have a noticeable impact on time of runaway → ~10 min variation</a:t>
            </a:r>
          </a:p>
          <a:p>
            <a:pPr marL="230712" marR="0" lvl="0" indent="-230712" algn="l" defTabSz="609585" rtl="0" eaLnBrk="1" fontAlgn="auto" latinLnBrk="0" hangingPunct="1">
              <a:lnSpc>
                <a:spcPct val="100000"/>
              </a:lnSpc>
              <a:spcBef>
                <a:spcPts val="8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rgbClr val="47484A">
                    <a:lumMod val="50000"/>
                  </a:srgbClr>
                </a:solidFill>
                <a:effectLst/>
                <a:uLnTx/>
                <a:uFillTx/>
                <a:latin typeface="Arial"/>
                <a:ea typeface="+mn-ea"/>
                <a:cs typeface="+mn-cs"/>
              </a:rPr>
              <a:t>Currently also assessing spatial resolution</a:t>
            </a:r>
          </a:p>
        </p:txBody>
      </p:sp>
      <p:sp>
        <p:nvSpPr>
          <p:cNvPr id="3" name="TextBox 2">
            <a:extLst>
              <a:ext uri="{FF2B5EF4-FFF2-40B4-BE49-F238E27FC236}">
                <a16:creationId xmlns:a16="http://schemas.microsoft.com/office/drawing/2014/main" id="{11FBEFF1-DC2A-4199-5EF6-9521F356858F}"/>
              </a:ext>
            </a:extLst>
          </p:cNvPr>
          <p:cNvSpPr txBox="1"/>
          <p:nvPr/>
        </p:nvSpPr>
        <p:spPr>
          <a:xfrm>
            <a:off x="2155804" y="2388870"/>
            <a:ext cx="26644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A"/>
                </a:solidFill>
                <a:effectLst/>
                <a:uLnTx/>
                <a:uFillTx/>
                <a:latin typeface="Arial"/>
                <a:ea typeface="+mn-ea"/>
                <a:cs typeface="+mn-cs"/>
              </a:rPr>
              <a:t>Casing temperatures</a:t>
            </a:r>
          </a:p>
        </p:txBody>
      </p:sp>
    </p:spTree>
    <p:extLst>
      <p:ext uri="{BB962C8B-B14F-4D97-AF65-F5344CB8AC3E}">
        <p14:creationId xmlns:p14="http://schemas.microsoft.com/office/powerpoint/2010/main" val="1253669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458519" y="112333"/>
            <a:ext cx="10420348" cy="1311327"/>
          </a:xfrm>
        </p:spPr>
        <p:txBody>
          <a:bodyPr/>
          <a:lstStyle/>
          <a:p>
            <a:pPr marL="0" indent="0">
              <a:buNone/>
            </a:pPr>
            <a:r>
              <a:rPr lang="en-US" dirty="0"/>
              <a:t>Getting temperature differential between heater, casing and jellyroll requires enough temporal resolution</a:t>
            </a:r>
          </a:p>
        </p:txBody>
      </p:sp>
      <p:sp>
        <p:nvSpPr>
          <p:cNvPr id="4" name="Slide Number Placeholder 3"/>
          <p:cNvSpPr>
            <a:spLocks noGrp="1"/>
          </p:cNvSpPr>
          <p:nvPr>
            <p:ph type="sldNum" sz="quarter" idx="13"/>
          </p:nvPr>
        </p:nvSpPr>
        <p:spPr>
          <a:xfrm>
            <a:off x="770648" y="6458506"/>
            <a:ext cx="384128" cy="274637"/>
          </a:xfrm>
        </p:spPr>
        <p:txBody>
          <a:bodyPr/>
          <a:lstStyle/>
          <a:p>
            <a:fld id="{ED278EB1-C8FB-40EE-BB5A-A41569F381C6}" type="slidenum">
              <a:rPr lang="en-US" smtClean="0"/>
              <a:t>72</a:t>
            </a:fld>
            <a:endParaRPr lang="en-US"/>
          </a:p>
        </p:txBody>
      </p:sp>
      <p:pic>
        <p:nvPicPr>
          <p:cNvPr id="8" name="Picture 7">
            <a:extLst>
              <a:ext uri="{FF2B5EF4-FFF2-40B4-BE49-F238E27FC236}">
                <a16:creationId xmlns:a16="http://schemas.microsoft.com/office/drawing/2014/main" id="{71003D59-3F2A-F58A-D2EE-97113E548D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8290" y="1345676"/>
            <a:ext cx="7211507" cy="5408630"/>
          </a:xfrm>
          <a:prstGeom prst="rect">
            <a:avLst/>
          </a:prstGeom>
        </p:spPr>
      </p:pic>
      <p:sp>
        <p:nvSpPr>
          <p:cNvPr id="10" name="TextBox 9">
            <a:extLst>
              <a:ext uri="{FF2B5EF4-FFF2-40B4-BE49-F238E27FC236}">
                <a16:creationId xmlns:a16="http://schemas.microsoft.com/office/drawing/2014/main" id="{C7A1F174-8811-BAD9-7681-9DC4F6F58C66}"/>
              </a:ext>
            </a:extLst>
          </p:cNvPr>
          <p:cNvSpPr txBox="1"/>
          <p:nvPr/>
        </p:nvSpPr>
        <p:spPr>
          <a:xfrm>
            <a:off x="4927284" y="4981893"/>
            <a:ext cx="2664477" cy="369332"/>
          </a:xfrm>
          <a:prstGeom prst="rect">
            <a:avLst/>
          </a:prstGeom>
          <a:noFill/>
        </p:spPr>
        <p:txBody>
          <a:bodyPr wrap="square" rtlCol="0">
            <a:spAutoFit/>
          </a:bodyPr>
          <a:lstStyle/>
          <a:p>
            <a:pPr algn="ctr"/>
            <a:r>
              <a:rPr lang="en-US" dirty="0"/>
              <a:t>Poor CFL</a:t>
            </a:r>
          </a:p>
        </p:txBody>
      </p:sp>
      <p:cxnSp>
        <p:nvCxnSpPr>
          <p:cNvPr id="5" name="Straight Connector 4"/>
          <p:cNvCxnSpPr/>
          <p:nvPr/>
        </p:nvCxnSpPr>
        <p:spPr>
          <a:xfrm>
            <a:off x="2187017" y="4317476"/>
            <a:ext cx="65227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264869" y="2824123"/>
            <a:ext cx="1343894" cy="369332"/>
          </a:xfrm>
          <a:prstGeom prst="rect">
            <a:avLst/>
          </a:prstGeom>
          <a:noFill/>
        </p:spPr>
        <p:txBody>
          <a:bodyPr wrap="none" rtlCol="0">
            <a:spAutoFit/>
          </a:bodyPr>
          <a:lstStyle/>
          <a:p>
            <a:r>
              <a:rPr lang="en-US" dirty="0"/>
              <a:t>Brass heater</a:t>
            </a:r>
          </a:p>
        </p:txBody>
      </p:sp>
      <p:sp>
        <p:nvSpPr>
          <p:cNvPr id="11" name="TextBox 10"/>
          <p:cNvSpPr txBox="1"/>
          <p:nvPr/>
        </p:nvSpPr>
        <p:spPr>
          <a:xfrm>
            <a:off x="8709798" y="5434015"/>
            <a:ext cx="1343894" cy="369332"/>
          </a:xfrm>
          <a:prstGeom prst="rect">
            <a:avLst/>
          </a:prstGeom>
          <a:noFill/>
        </p:spPr>
        <p:txBody>
          <a:bodyPr wrap="none" rtlCol="0">
            <a:spAutoFit/>
          </a:bodyPr>
          <a:lstStyle/>
          <a:p>
            <a:r>
              <a:rPr lang="en-US" dirty="0"/>
              <a:t>Brass heater</a:t>
            </a:r>
          </a:p>
        </p:txBody>
      </p:sp>
      <p:sp>
        <p:nvSpPr>
          <p:cNvPr id="15" name="TextBox 14"/>
          <p:cNvSpPr txBox="1"/>
          <p:nvPr/>
        </p:nvSpPr>
        <p:spPr>
          <a:xfrm>
            <a:off x="8726577" y="4132810"/>
            <a:ext cx="2385974" cy="369332"/>
          </a:xfrm>
          <a:prstGeom prst="rect">
            <a:avLst/>
          </a:prstGeom>
          <a:noFill/>
        </p:spPr>
        <p:txBody>
          <a:bodyPr wrap="none" rtlCol="0">
            <a:spAutoFit/>
          </a:bodyPr>
          <a:lstStyle/>
          <a:p>
            <a:r>
              <a:rPr lang="en-US" dirty="0"/>
              <a:t>Expected inner casing T</a:t>
            </a:r>
          </a:p>
        </p:txBody>
      </p:sp>
      <p:sp>
        <p:nvSpPr>
          <p:cNvPr id="16" name="TextBox 15">
            <a:extLst>
              <a:ext uri="{FF2B5EF4-FFF2-40B4-BE49-F238E27FC236}">
                <a16:creationId xmlns:a16="http://schemas.microsoft.com/office/drawing/2014/main" id="{C7A1F174-8811-BAD9-7681-9DC4F6F58C66}"/>
              </a:ext>
            </a:extLst>
          </p:cNvPr>
          <p:cNvSpPr txBox="1"/>
          <p:nvPr/>
        </p:nvSpPr>
        <p:spPr>
          <a:xfrm>
            <a:off x="4336454" y="3468394"/>
            <a:ext cx="2664477" cy="369332"/>
          </a:xfrm>
          <a:prstGeom prst="rect">
            <a:avLst/>
          </a:prstGeom>
          <a:noFill/>
        </p:spPr>
        <p:txBody>
          <a:bodyPr wrap="square" rtlCol="0">
            <a:spAutoFit/>
          </a:bodyPr>
          <a:lstStyle/>
          <a:p>
            <a:pPr algn="ctr"/>
            <a:r>
              <a:rPr lang="en-US" dirty="0"/>
              <a:t>Converged CFL</a:t>
            </a:r>
          </a:p>
        </p:txBody>
      </p:sp>
      <p:sp>
        <p:nvSpPr>
          <p:cNvPr id="17" name="TextBox 16"/>
          <p:cNvSpPr txBox="1"/>
          <p:nvPr/>
        </p:nvSpPr>
        <p:spPr>
          <a:xfrm rot="16200000">
            <a:off x="-786524" y="3756417"/>
            <a:ext cx="4251933" cy="369332"/>
          </a:xfrm>
          <a:prstGeom prst="rect">
            <a:avLst/>
          </a:prstGeom>
          <a:noFill/>
        </p:spPr>
        <p:txBody>
          <a:bodyPr wrap="none" rtlCol="0">
            <a:spAutoFit/>
          </a:bodyPr>
          <a:lstStyle/>
          <a:p>
            <a:r>
              <a:rPr lang="en-US" dirty="0"/>
              <a:t>Simulation – Experiment casing center T [K]</a:t>
            </a:r>
          </a:p>
        </p:txBody>
      </p:sp>
    </p:spTree>
    <p:extLst>
      <p:ext uri="{BB962C8B-B14F-4D97-AF65-F5344CB8AC3E}">
        <p14:creationId xmlns:p14="http://schemas.microsoft.com/office/powerpoint/2010/main" val="2895506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D278EB1-C8FB-40EE-BB5A-A41569F381C6}" type="slidenum">
              <a:rPr kumimoji="0" lang="en-US" sz="16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71003D59-3F2A-F58A-D2EE-97113E548D5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9878" y="1470581"/>
            <a:ext cx="7183225" cy="5387419"/>
          </a:xfrm>
          <a:prstGeom prst="rect">
            <a:avLst/>
          </a:prstGeom>
        </p:spPr>
      </p:pic>
      <p:sp>
        <p:nvSpPr>
          <p:cNvPr id="10" name="TextBox 9"/>
          <p:cNvSpPr txBox="1"/>
          <p:nvPr/>
        </p:nvSpPr>
        <p:spPr>
          <a:xfrm rot="16200000">
            <a:off x="-1701031" y="3965672"/>
            <a:ext cx="4251933" cy="369332"/>
          </a:xfrm>
          <a:prstGeom prst="rect">
            <a:avLst/>
          </a:prstGeom>
          <a:noFill/>
        </p:spPr>
        <p:txBody>
          <a:bodyPr wrap="none" rtlCol="0">
            <a:spAutoFit/>
          </a:bodyPr>
          <a:lstStyle/>
          <a:p>
            <a:r>
              <a:rPr lang="en-US" dirty="0"/>
              <a:t>Simulation – Experiment casing center T [K]</a:t>
            </a:r>
          </a:p>
        </p:txBody>
      </p:sp>
      <p:sp>
        <p:nvSpPr>
          <p:cNvPr id="14" name="TextBox 13"/>
          <p:cNvSpPr txBox="1"/>
          <p:nvPr/>
        </p:nvSpPr>
        <p:spPr>
          <a:xfrm>
            <a:off x="7833103" y="4802113"/>
            <a:ext cx="2385974" cy="369332"/>
          </a:xfrm>
          <a:prstGeom prst="rect">
            <a:avLst/>
          </a:prstGeom>
          <a:noFill/>
        </p:spPr>
        <p:txBody>
          <a:bodyPr wrap="none" rtlCol="0">
            <a:spAutoFit/>
          </a:bodyPr>
          <a:lstStyle/>
          <a:p>
            <a:r>
              <a:rPr lang="en-US" dirty="0"/>
              <a:t>Expected inner casing T</a:t>
            </a:r>
          </a:p>
        </p:txBody>
      </p:sp>
      <p:cxnSp>
        <p:nvCxnSpPr>
          <p:cNvPr id="16" name="Straight Connector 15"/>
          <p:cNvCxnSpPr/>
          <p:nvPr/>
        </p:nvCxnSpPr>
        <p:spPr>
          <a:xfrm>
            <a:off x="1131215" y="4986779"/>
            <a:ext cx="6522780" cy="0"/>
          </a:xfrm>
          <a:prstGeom prst="line">
            <a:avLst/>
          </a:prstGeom>
          <a:ln w="28575">
            <a:solidFill>
              <a:srgbClr val="5B9B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378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D278EB1-C8FB-40EE-BB5A-A41569F381C6}" type="slidenum">
              <a:rPr kumimoji="0" lang="en-US" sz="16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71003D59-3F2A-F58A-D2EE-97113E548D5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9879" y="2680335"/>
            <a:ext cx="5570220" cy="4177665"/>
          </a:xfrm>
          <a:prstGeom prst="rect">
            <a:avLst/>
          </a:prstGeom>
        </p:spPr>
      </p:pic>
      <p:sp>
        <p:nvSpPr>
          <p:cNvPr id="9" name="Content Placeholder 12">
            <a:extLst>
              <a:ext uri="{FF2B5EF4-FFF2-40B4-BE49-F238E27FC236}">
                <a16:creationId xmlns:a16="http://schemas.microsoft.com/office/drawing/2014/main" id="{CD38B9AE-EC00-BBDA-5594-CA6A08DA2FDC}"/>
              </a:ext>
            </a:extLst>
          </p:cNvPr>
          <p:cNvSpPr txBox="1">
            <a:spLocks/>
          </p:cNvSpPr>
          <p:nvPr/>
        </p:nvSpPr>
        <p:spPr>
          <a:xfrm>
            <a:off x="6349370" y="2818865"/>
            <a:ext cx="4720857" cy="4270376"/>
          </a:xfrm>
          <a:prstGeom prst="rect">
            <a:avLst/>
          </a:prstGeom>
        </p:spPr>
        <p:txBody>
          <a:bodyPr vert="horz" lIns="0" tIns="0" rIns="0" bIns="45720" rtlCol="0">
            <a:noAutofit/>
          </a:bodyPr>
          <a:lst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30712" marR="0" lvl="0" indent="-230712" algn="l" defTabSz="609585" rtl="0" eaLnBrk="1" fontAlgn="auto" latinLnBrk="0" hangingPunct="1">
              <a:lnSpc>
                <a:spcPct val="100000"/>
              </a:lnSpc>
              <a:spcBef>
                <a:spcPts val="8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rgbClr val="47484A">
                    <a:lumMod val="50000"/>
                  </a:srgbClr>
                </a:solidFill>
                <a:effectLst/>
                <a:uLnTx/>
                <a:uFillTx/>
                <a:latin typeface="Arial"/>
                <a:ea typeface="+mn-ea"/>
                <a:cs typeface="+mn-cs"/>
              </a:rPr>
              <a:t>CFL variation resulting </a:t>
            </a:r>
            <a:r>
              <a:rPr kumimoji="0" lang="en-US" sz="2400" b="0" i="0" u="sng" strike="noStrike" kern="1200" cap="none" spc="0" normalizeH="0" baseline="0" noProof="0" dirty="0">
                <a:ln>
                  <a:noFill/>
                </a:ln>
                <a:solidFill>
                  <a:srgbClr val="47484A">
                    <a:lumMod val="50000"/>
                  </a:srgbClr>
                </a:solidFill>
                <a:effectLst/>
                <a:uLnTx/>
                <a:uFillTx/>
                <a:latin typeface="Arial"/>
                <a:ea typeface="+mn-ea"/>
                <a:cs typeface="+mn-cs"/>
              </a:rPr>
              <a:t>in small variations</a:t>
            </a:r>
            <a:r>
              <a:rPr kumimoji="0" lang="en-US" sz="2400" b="0" i="0" u="none" strike="noStrike" kern="1200" cap="none" spc="0" normalizeH="0" baseline="0" noProof="0" dirty="0">
                <a:ln>
                  <a:noFill/>
                </a:ln>
                <a:solidFill>
                  <a:srgbClr val="47484A">
                    <a:lumMod val="50000"/>
                  </a:srgbClr>
                </a:solidFill>
                <a:effectLst/>
                <a:uLnTx/>
                <a:uFillTx/>
                <a:latin typeface="Arial"/>
                <a:ea typeface="+mn-ea"/>
                <a:cs typeface="+mn-cs"/>
              </a:rPr>
              <a:t> in temperature differential between jellyroll and heater have a noticeable impact on time of runaway → ~10 min variation</a:t>
            </a:r>
          </a:p>
          <a:p>
            <a:pPr marL="230712" marR="0" lvl="0" indent="-230712" algn="l" defTabSz="609585" rtl="0" eaLnBrk="1" fontAlgn="auto" latinLnBrk="0" hangingPunct="1">
              <a:lnSpc>
                <a:spcPct val="100000"/>
              </a:lnSpc>
              <a:spcBef>
                <a:spcPts val="8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srgbClr val="47484A">
                    <a:lumMod val="50000"/>
                  </a:srgbClr>
                </a:solidFill>
                <a:effectLst/>
                <a:uLnTx/>
                <a:uFillTx/>
                <a:latin typeface="Arial"/>
                <a:ea typeface="+mn-ea"/>
                <a:cs typeface="+mn-cs"/>
              </a:rPr>
              <a:t>Currently also assessing spatial resolution</a:t>
            </a:r>
          </a:p>
        </p:txBody>
      </p:sp>
      <p:sp>
        <p:nvSpPr>
          <p:cNvPr id="3" name="TextBox 2">
            <a:extLst>
              <a:ext uri="{FF2B5EF4-FFF2-40B4-BE49-F238E27FC236}">
                <a16:creationId xmlns:a16="http://schemas.microsoft.com/office/drawing/2014/main" id="{11FBEFF1-DC2A-4199-5EF6-9521F356858F}"/>
              </a:ext>
            </a:extLst>
          </p:cNvPr>
          <p:cNvSpPr txBox="1"/>
          <p:nvPr/>
        </p:nvSpPr>
        <p:spPr>
          <a:xfrm>
            <a:off x="2155804" y="2388870"/>
            <a:ext cx="26644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A"/>
                </a:solidFill>
                <a:effectLst/>
                <a:uLnTx/>
                <a:uFillTx/>
                <a:latin typeface="Arial"/>
                <a:ea typeface="+mn-ea"/>
                <a:cs typeface="+mn-cs"/>
              </a:rPr>
              <a:t>Casing temperatures</a:t>
            </a:r>
          </a:p>
        </p:txBody>
      </p:sp>
      <p:sp>
        <p:nvSpPr>
          <p:cNvPr id="10" name="Content Placeholder 12"/>
          <p:cNvSpPr txBox="1">
            <a:spLocks/>
          </p:cNvSpPr>
          <p:nvPr/>
        </p:nvSpPr>
        <p:spPr>
          <a:xfrm>
            <a:off x="458519" y="112334"/>
            <a:ext cx="10420348" cy="952896"/>
          </a:xfrm>
          <a:prstGeom prst="rect">
            <a:avLst/>
          </a:prstGeom>
        </p:spPr>
        <p:txBody>
          <a:bodyPr vert="horz" lIns="0" tIns="0" rIns="0" bIns="45720" rtlCol="0">
            <a:noAutofit/>
          </a:bodyPr>
          <a:lst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Wingdings" pitchFamily="2" charset="2"/>
              <a:buNone/>
            </a:pPr>
            <a:r>
              <a:rPr lang="en-US" dirty="0"/>
              <a:t>As a differential in temperature, comparison shows when cell begins to heat the brass heater</a:t>
            </a:r>
          </a:p>
        </p:txBody>
      </p:sp>
    </p:spTree>
    <p:extLst>
      <p:ext uri="{BB962C8B-B14F-4D97-AF65-F5344CB8AC3E}">
        <p14:creationId xmlns:p14="http://schemas.microsoft.com/office/powerpoint/2010/main" val="352670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Investigation of contact resistance</a:t>
            </a:r>
          </a:p>
        </p:txBody>
      </p:sp>
      <p:sp>
        <p:nvSpPr>
          <p:cNvPr id="13" name="Content Placeholder 12"/>
          <p:cNvSpPr>
            <a:spLocks noGrp="1"/>
          </p:cNvSpPr>
          <p:nvPr>
            <p:ph idx="1"/>
          </p:nvPr>
        </p:nvSpPr>
        <p:spPr>
          <a:xfrm>
            <a:off x="609602" y="731520"/>
            <a:ext cx="11163868" cy="5260441"/>
          </a:xfrm>
        </p:spPr>
        <p:txBody>
          <a:bodyPr/>
          <a:lstStyle/>
          <a:p>
            <a:r>
              <a:rPr lang="en-US" dirty="0"/>
              <a:t>Modifying contact resistance has some impact on heat up process</a:t>
            </a:r>
          </a:p>
          <a:p>
            <a:r>
              <a:rPr lang="en-US" dirty="0"/>
              <a:t>How about thermal runaway?</a:t>
            </a:r>
          </a:p>
        </p:txBody>
      </p:sp>
      <p:pic>
        <p:nvPicPr>
          <p:cNvPr id="6" name="Picture 5">
            <a:extLst>
              <a:ext uri="{FF2B5EF4-FFF2-40B4-BE49-F238E27FC236}">
                <a16:creationId xmlns:a16="http://schemas.microsoft.com/office/drawing/2014/main" id="{9D83066F-FA0A-0CD5-B547-57BB5248E1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9224" y="2679192"/>
            <a:ext cx="5571744" cy="4178808"/>
          </a:xfrm>
          <a:prstGeom prst="rect">
            <a:avLst/>
          </a:prstGeom>
        </p:spPr>
      </p:pic>
      <p:sp>
        <p:nvSpPr>
          <p:cNvPr id="11" name="Content Placeholder 12">
            <a:extLst>
              <a:ext uri="{FF2B5EF4-FFF2-40B4-BE49-F238E27FC236}">
                <a16:creationId xmlns:a16="http://schemas.microsoft.com/office/drawing/2014/main" id="{F7FFDF8F-D0CB-E697-E535-2707A85755F6}"/>
              </a:ext>
            </a:extLst>
          </p:cNvPr>
          <p:cNvSpPr txBox="1">
            <a:spLocks/>
          </p:cNvSpPr>
          <p:nvPr/>
        </p:nvSpPr>
        <p:spPr>
          <a:xfrm>
            <a:off x="6461706" y="2388870"/>
            <a:ext cx="5464163" cy="4064101"/>
          </a:xfrm>
          <a:prstGeom prst="rect">
            <a:avLst/>
          </a:prstGeom>
        </p:spPr>
        <p:txBody>
          <a:bodyPr vert="horz" lIns="0" tIns="0" rIns="0" bIns="45720" rtlCol="0">
            <a:noAutofit/>
          </a:bodyPr>
          <a:lst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t>Shell temperature will mostly depend on resistance between casing and heater</a:t>
            </a:r>
          </a:p>
        </p:txBody>
      </p:sp>
      <p:sp>
        <p:nvSpPr>
          <p:cNvPr id="3" name="TextBox 2">
            <a:extLst>
              <a:ext uri="{FF2B5EF4-FFF2-40B4-BE49-F238E27FC236}">
                <a16:creationId xmlns:a16="http://schemas.microsoft.com/office/drawing/2014/main" id="{2EFB86EA-035C-1488-B811-E4C7D236FE8D}"/>
              </a:ext>
            </a:extLst>
          </p:cNvPr>
          <p:cNvSpPr txBox="1"/>
          <p:nvPr/>
        </p:nvSpPr>
        <p:spPr>
          <a:xfrm>
            <a:off x="2155804" y="2388870"/>
            <a:ext cx="2664477" cy="369332"/>
          </a:xfrm>
          <a:prstGeom prst="rect">
            <a:avLst/>
          </a:prstGeom>
          <a:noFill/>
        </p:spPr>
        <p:txBody>
          <a:bodyPr wrap="square" rtlCol="0">
            <a:spAutoFit/>
          </a:bodyPr>
          <a:lstStyle/>
          <a:p>
            <a:pPr algn="ctr"/>
            <a:r>
              <a:rPr lang="en-US" dirty="0"/>
              <a:t>Casing temperatures</a:t>
            </a:r>
          </a:p>
        </p:txBody>
      </p:sp>
      <p:cxnSp>
        <p:nvCxnSpPr>
          <p:cNvPr id="7" name="Straight Arrow Connector 6">
            <a:extLst>
              <a:ext uri="{FF2B5EF4-FFF2-40B4-BE49-F238E27FC236}">
                <a16:creationId xmlns:a16="http://schemas.microsoft.com/office/drawing/2014/main" id="{6BE55700-4224-02BB-9ADE-EDE7D1C22CC8}"/>
              </a:ext>
            </a:extLst>
          </p:cNvPr>
          <p:cNvCxnSpPr/>
          <p:nvPr/>
        </p:nvCxnSpPr>
        <p:spPr>
          <a:xfrm>
            <a:off x="1871189" y="5201785"/>
            <a:ext cx="399672" cy="39967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7FAD492-0B6B-7EDF-8C37-61D5FF79F7DD}"/>
              </a:ext>
            </a:extLst>
          </p:cNvPr>
          <p:cNvSpPr txBox="1"/>
          <p:nvPr/>
        </p:nvSpPr>
        <p:spPr>
          <a:xfrm>
            <a:off x="1211126" y="4278455"/>
            <a:ext cx="2567587" cy="923330"/>
          </a:xfrm>
          <a:prstGeom prst="rect">
            <a:avLst/>
          </a:prstGeom>
          <a:noFill/>
        </p:spPr>
        <p:txBody>
          <a:bodyPr wrap="square" rtlCol="0">
            <a:spAutoFit/>
          </a:bodyPr>
          <a:lstStyle/>
          <a:p>
            <a:r>
              <a:rPr lang="en-US" dirty="0"/>
              <a:t>Standard &amp; doubled jellyroll-casing resistance</a:t>
            </a:r>
          </a:p>
        </p:txBody>
      </p:sp>
      <p:sp>
        <p:nvSpPr>
          <p:cNvPr id="9" name="TextBox 8">
            <a:extLst>
              <a:ext uri="{FF2B5EF4-FFF2-40B4-BE49-F238E27FC236}">
                <a16:creationId xmlns:a16="http://schemas.microsoft.com/office/drawing/2014/main" id="{A749C416-03C3-448E-806F-18696343F25A}"/>
              </a:ext>
            </a:extLst>
          </p:cNvPr>
          <p:cNvSpPr txBox="1"/>
          <p:nvPr/>
        </p:nvSpPr>
        <p:spPr>
          <a:xfrm>
            <a:off x="3729581" y="5358953"/>
            <a:ext cx="2047952" cy="923330"/>
          </a:xfrm>
          <a:prstGeom prst="rect">
            <a:avLst/>
          </a:prstGeom>
          <a:noFill/>
        </p:spPr>
        <p:txBody>
          <a:bodyPr wrap="square" rtlCol="0">
            <a:spAutoFit/>
          </a:bodyPr>
          <a:lstStyle/>
          <a:p>
            <a:r>
              <a:rPr lang="en-US" dirty="0"/>
              <a:t>Both doubled &amp; doubled heater-casing resistance</a:t>
            </a:r>
          </a:p>
        </p:txBody>
      </p:sp>
      <p:cxnSp>
        <p:nvCxnSpPr>
          <p:cNvPr id="10" name="Straight Arrow Connector 9">
            <a:extLst>
              <a:ext uri="{FF2B5EF4-FFF2-40B4-BE49-F238E27FC236}">
                <a16:creationId xmlns:a16="http://schemas.microsoft.com/office/drawing/2014/main" id="{4B9BBFE3-FAE3-6191-A4C6-3F921A564D32}"/>
              </a:ext>
            </a:extLst>
          </p:cNvPr>
          <p:cNvCxnSpPr>
            <a:cxnSpLocks/>
          </p:cNvCxnSpPr>
          <p:nvPr/>
        </p:nvCxnSpPr>
        <p:spPr>
          <a:xfrm flipH="1" flipV="1">
            <a:off x="3112240" y="5289807"/>
            <a:ext cx="666473" cy="53566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8734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Investigation of contact resistance</a:t>
            </a:r>
          </a:p>
        </p:txBody>
      </p:sp>
      <p:sp>
        <p:nvSpPr>
          <p:cNvPr id="13" name="Content Placeholder 12"/>
          <p:cNvSpPr>
            <a:spLocks noGrp="1"/>
          </p:cNvSpPr>
          <p:nvPr>
            <p:ph idx="1"/>
          </p:nvPr>
        </p:nvSpPr>
        <p:spPr>
          <a:xfrm>
            <a:off x="609602" y="731520"/>
            <a:ext cx="11163868" cy="4422776"/>
          </a:xfrm>
        </p:spPr>
        <p:txBody>
          <a:bodyPr/>
          <a:lstStyle/>
          <a:p>
            <a:r>
              <a:rPr lang="en-US" u="sng" dirty="0"/>
              <a:t>But: </a:t>
            </a:r>
            <a:r>
              <a:rPr lang="en-US" dirty="0"/>
              <a:t>increasing contact resistance actually accelerates thermal runaway </a:t>
            </a:r>
            <a:br>
              <a:rPr lang="en-US" dirty="0"/>
            </a:br>
            <a:r>
              <a:rPr lang="en-US" dirty="0"/>
              <a:t>→ increased contact resistance keeps energy ‘trapped’</a:t>
            </a:r>
          </a:p>
        </p:txBody>
      </p:sp>
      <p:sp>
        <p:nvSpPr>
          <p:cNvPr id="4" name="Slide Number Placeholder 3"/>
          <p:cNvSpPr>
            <a:spLocks noGrp="1"/>
          </p:cNvSpPr>
          <p:nvPr>
            <p:ph type="sldNum" sz="quarter" idx="13"/>
          </p:nvPr>
        </p:nvSpPr>
        <p:spPr/>
        <p:txBody>
          <a:bodyPr/>
          <a:lstStyle/>
          <a:p>
            <a:fld id="{ED278EB1-C8FB-40EE-BB5A-A41569F381C6}" type="slidenum">
              <a:rPr lang="en-US" smtClean="0"/>
              <a:t>76</a:t>
            </a:fld>
            <a:endParaRPr lang="en-US"/>
          </a:p>
        </p:txBody>
      </p:sp>
      <p:pic>
        <p:nvPicPr>
          <p:cNvPr id="6" name="Picture 5">
            <a:extLst>
              <a:ext uri="{FF2B5EF4-FFF2-40B4-BE49-F238E27FC236}">
                <a16:creationId xmlns:a16="http://schemas.microsoft.com/office/drawing/2014/main" id="{9D83066F-FA0A-0CD5-B547-57BB5248E1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9224" y="2679192"/>
            <a:ext cx="5571744" cy="4178808"/>
          </a:xfrm>
          <a:prstGeom prst="rect">
            <a:avLst/>
          </a:prstGeom>
        </p:spPr>
      </p:pic>
      <p:sp>
        <p:nvSpPr>
          <p:cNvPr id="3" name="Content Placeholder 12">
            <a:extLst>
              <a:ext uri="{FF2B5EF4-FFF2-40B4-BE49-F238E27FC236}">
                <a16:creationId xmlns:a16="http://schemas.microsoft.com/office/drawing/2014/main" id="{E492208B-51D8-F4A6-B983-222B3170DFE9}"/>
              </a:ext>
            </a:extLst>
          </p:cNvPr>
          <p:cNvSpPr txBox="1">
            <a:spLocks/>
          </p:cNvSpPr>
          <p:nvPr/>
        </p:nvSpPr>
        <p:spPr>
          <a:xfrm>
            <a:off x="6354124" y="3166109"/>
            <a:ext cx="5571745" cy="3286861"/>
          </a:xfrm>
          <a:prstGeom prst="rect">
            <a:avLst/>
          </a:prstGeom>
        </p:spPr>
        <p:txBody>
          <a:bodyPr vert="horz" lIns="0" tIns="0" rIns="0" bIns="45720" rtlCol="0">
            <a:noAutofit/>
          </a:bodyPr>
          <a:lst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t>Resistance between casing and jellyroll is most important </a:t>
            </a:r>
          </a:p>
          <a:p>
            <a:r>
              <a:rPr lang="en-US" dirty="0"/>
              <a:t>What are the right contact resistance settings? Still working on it</a:t>
            </a:r>
          </a:p>
          <a:p>
            <a:r>
              <a:rPr lang="en-US" dirty="0"/>
              <a:t>Impact of plastic sheet between jellyroll and casing?</a:t>
            </a:r>
          </a:p>
        </p:txBody>
      </p:sp>
      <p:sp>
        <p:nvSpPr>
          <p:cNvPr id="5" name="TextBox 4">
            <a:extLst>
              <a:ext uri="{FF2B5EF4-FFF2-40B4-BE49-F238E27FC236}">
                <a16:creationId xmlns:a16="http://schemas.microsoft.com/office/drawing/2014/main" id="{AA9F16E3-C065-AF6E-8883-008E7F7326BB}"/>
              </a:ext>
            </a:extLst>
          </p:cNvPr>
          <p:cNvSpPr txBox="1"/>
          <p:nvPr/>
        </p:nvSpPr>
        <p:spPr>
          <a:xfrm>
            <a:off x="2155804" y="2388870"/>
            <a:ext cx="2664477" cy="369332"/>
          </a:xfrm>
          <a:prstGeom prst="rect">
            <a:avLst/>
          </a:prstGeom>
          <a:noFill/>
        </p:spPr>
        <p:txBody>
          <a:bodyPr wrap="square" rtlCol="0">
            <a:spAutoFit/>
          </a:bodyPr>
          <a:lstStyle/>
          <a:p>
            <a:pPr algn="ctr"/>
            <a:r>
              <a:rPr lang="en-US" dirty="0"/>
              <a:t>Shell temperatures</a:t>
            </a:r>
          </a:p>
        </p:txBody>
      </p:sp>
      <p:cxnSp>
        <p:nvCxnSpPr>
          <p:cNvPr id="7" name="Straight Arrow Connector 6">
            <a:extLst>
              <a:ext uri="{FF2B5EF4-FFF2-40B4-BE49-F238E27FC236}">
                <a16:creationId xmlns:a16="http://schemas.microsoft.com/office/drawing/2014/main" id="{6F844117-9513-B5D5-136B-A0C541DA58C6}"/>
              </a:ext>
            </a:extLst>
          </p:cNvPr>
          <p:cNvCxnSpPr>
            <a:cxnSpLocks/>
          </p:cNvCxnSpPr>
          <p:nvPr/>
        </p:nvCxnSpPr>
        <p:spPr>
          <a:xfrm flipV="1">
            <a:off x="3255405" y="4278455"/>
            <a:ext cx="1248015" cy="47616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2704191E-1D81-CC15-27D6-AF35D84A5960}"/>
              </a:ext>
            </a:extLst>
          </p:cNvPr>
          <p:cNvSpPr txBox="1"/>
          <p:nvPr/>
        </p:nvSpPr>
        <p:spPr>
          <a:xfrm>
            <a:off x="1188266" y="4255595"/>
            <a:ext cx="2567587" cy="923330"/>
          </a:xfrm>
          <a:prstGeom prst="rect">
            <a:avLst/>
          </a:prstGeom>
          <a:noFill/>
        </p:spPr>
        <p:txBody>
          <a:bodyPr wrap="square" rtlCol="0">
            <a:spAutoFit/>
          </a:bodyPr>
          <a:lstStyle/>
          <a:p>
            <a:r>
              <a:rPr lang="en-US" dirty="0"/>
              <a:t>Doubled jellyroll-casing resistance leads to earliest runaway</a:t>
            </a:r>
          </a:p>
        </p:txBody>
      </p:sp>
    </p:spTree>
    <p:extLst>
      <p:ext uri="{BB962C8B-B14F-4D97-AF65-F5344CB8AC3E}">
        <p14:creationId xmlns:p14="http://schemas.microsoft.com/office/powerpoint/2010/main" val="3245650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F55690-4836-7521-D044-A67493534066}"/>
              </a:ext>
            </a:extLst>
          </p:cNvPr>
          <p:cNvSpPr>
            <a:spLocks noGrp="1"/>
          </p:cNvSpPr>
          <p:nvPr>
            <p:ph type="title"/>
          </p:nvPr>
        </p:nvSpPr>
        <p:spPr/>
        <p:txBody>
          <a:bodyPr/>
          <a:lstStyle/>
          <a:p>
            <a:r>
              <a:rPr lang="en-US" noProof="0" dirty="0"/>
              <a:t>Alternative approach: calibrate model by using multiple cases </a:t>
            </a:r>
          </a:p>
        </p:txBody>
      </p:sp>
      <p:sp>
        <p:nvSpPr>
          <p:cNvPr id="3" name="Espace réservé du contenu 2">
            <a:extLst>
              <a:ext uri="{FF2B5EF4-FFF2-40B4-BE49-F238E27FC236}">
                <a16:creationId xmlns:a16="http://schemas.microsoft.com/office/drawing/2014/main" id="{64642AA4-A137-72A6-92C4-9CDAB3F3BDCC}"/>
              </a:ext>
            </a:extLst>
          </p:cNvPr>
          <p:cNvSpPr>
            <a:spLocks noGrp="1"/>
          </p:cNvSpPr>
          <p:nvPr>
            <p:ph idx="1"/>
          </p:nvPr>
        </p:nvSpPr>
        <p:spPr>
          <a:xfrm>
            <a:off x="443506" y="1609718"/>
            <a:ext cx="3922726" cy="4351338"/>
          </a:xfrm>
        </p:spPr>
        <p:txBody>
          <a:bodyPr/>
          <a:lstStyle/>
          <a:p>
            <a:r>
              <a:rPr lang="en-US" dirty="0"/>
              <a:t>Contribution by J. </a:t>
            </a:r>
            <a:r>
              <a:rPr lang="en-US" dirty="0" err="1"/>
              <a:t>Ravix</a:t>
            </a:r>
            <a:r>
              <a:rPr lang="en-US" dirty="0"/>
              <a:t> (IFPEN)</a:t>
            </a:r>
            <a:endParaRPr lang="en-US" noProof="0" dirty="0"/>
          </a:p>
          <a:p>
            <a:pPr lvl="1"/>
            <a:r>
              <a:rPr lang="en-US" noProof="0" dirty="0"/>
              <a:t>Converge setup using Kim approach</a:t>
            </a:r>
          </a:p>
          <a:p>
            <a:pPr lvl="1"/>
            <a:r>
              <a:rPr lang="en-US" dirty="0"/>
              <a:t>Factors calibrated on multiple cases </a:t>
            </a:r>
          </a:p>
          <a:p>
            <a:pPr lvl="1"/>
            <a:r>
              <a:rPr lang="en-US" noProof="0" dirty="0"/>
              <a:t>Parameters forced to stay in a certain range and similarity to reference values </a:t>
            </a:r>
          </a:p>
          <a:p>
            <a:pPr lvl="1"/>
            <a:r>
              <a:rPr lang="en-US" dirty="0"/>
              <a:t>ECN web meeting presentation to come </a:t>
            </a:r>
            <a:endParaRPr lang="en-US" noProof="0" dirty="0"/>
          </a:p>
        </p:txBody>
      </p:sp>
      <p:pic>
        <p:nvPicPr>
          <p:cNvPr id="5" name="Image 4">
            <a:extLst>
              <a:ext uri="{FF2B5EF4-FFF2-40B4-BE49-F238E27FC236}">
                <a16:creationId xmlns:a16="http://schemas.microsoft.com/office/drawing/2014/main" id="{C0B21861-AB53-3952-D97D-186CDF8CE9A6}"/>
              </a:ext>
            </a:extLst>
          </p:cNvPr>
          <p:cNvPicPr>
            <a:picLocks noChangeAspect="1"/>
          </p:cNvPicPr>
          <p:nvPr/>
        </p:nvPicPr>
        <p:blipFill>
          <a:blip r:embed="rId2"/>
          <a:stretch>
            <a:fillRect/>
          </a:stretch>
        </p:blipFill>
        <p:spPr>
          <a:xfrm>
            <a:off x="4579557" y="1609718"/>
            <a:ext cx="7168937" cy="3751071"/>
          </a:xfrm>
          <a:prstGeom prst="rect">
            <a:avLst/>
          </a:prstGeom>
        </p:spPr>
      </p:pic>
      <p:pic>
        <p:nvPicPr>
          <p:cNvPr id="6" name="Picture 5">
            <a:extLst>
              <a:ext uri="{FF2B5EF4-FFF2-40B4-BE49-F238E27FC236}">
                <a16:creationId xmlns:a16="http://schemas.microsoft.com/office/drawing/2014/main" id="{71003D59-3F2A-F58A-D2EE-97113E548D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33992" y="2922104"/>
            <a:ext cx="3445565" cy="2584174"/>
          </a:xfrm>
          <a:prstGeom prst="rect">
            <a:avLst/>
          </a:prstGeom>
        </p:spPr>
      </p:pic>
    </p:spTree>
    <p:extLst>
      <p:ext uri="{BB962C8B-B14F-4D97-AF65-F5344CB8AC3E}">
        <p14:creationId xmlns:p14="http://schemas.microsoft.com/office/powerpoint/2010/main" val="18016356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516FC-8BB6-CBB3-9505-0B930E88CAE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3902F5C-152D-BE4C-07F1-7C0C1BA66E9D}"/>
              </a:ext>
            </a:extLst>
          </p:cNvPr>
          <p:cNvSpPr>
            <a:spLocks noGrp="1"/>
          </p:cNvSpPr>
          <p:nvPr>
            <p:ph type="title"/>
          </p:nvPr>
        </p:nvSpPr>
        <p:spPr/>
        <p:txBody>
          <a:bodyPr/>
          <a:lstStyle/>
          <a:p>
            <a:r>
              <a:rPr lang="en-US" noProof="0" dirty="0"/>
              <a:t>Alternative approach: calibrate model by using multiple cases </a:t>
            </a:r>
          </a:p>
        </p:txBody>
      </p:sp>
      <p:sp>
        <p:nvSpPr>
          <p:cNvPr id="3" name="Espace réservé du contenu 2">
            <a:extLst>
              <a:ext uri="{FF2B5EF4-FFF2-40B4-BE49-F238E27FC236}">
                <a16:creationId xmlns:a16="http://schemas.microsoft.com/office/drawing/2014/main" id="{15706943-574C-2A34-DDC0-547384B1FC08}"/>
              </a:ext>
            </a:extLst>
          </p:cNvPr>
          <p:cNvSpPr>
            <a:spLocks noGrp="1"/>
          </p:cNvSpPr>
          <p:nvPr>
            <p:ph idx="1"/>
          </p:nvPr>
        </p:nvSpPr>
        <p:spPr>
          <a:xfrm>
            <a:off x="443506" y="1609718"/>
            <a:ext cx="3922726" cy="4351338"/>
          </a:xfrm>
        </p:spPr>
        <p:txBody>
          <a:bodyPr/>
          <a:lstStyle/>
          <a:p>
            <a:r>
              <a:rPr lang="en-US" dirty="0"/>
              <a:t>Contribution by J. </a:t>
            </a:r>
            <a:r>
              <a:rPr lang="en-US" dirty="0" err="1"/>
              <a:t>Ravix</a:t>
            </a:r>
            <a:r>
              <a:rPr lang="en-US" dirty="0"/>
              <a:t> (IFPEN)</a:t>
            </a:r>
            <a:endParaRPr lang="en-US" noProof="0" dirty="0"/>
          </a:p>
          <a:p>
            <a:pPr lvl="1"/>
            <a:r>
              <a:rPr lang="en-US" noProof="0" dirty="0"/>
              <a:t>Converge setup using Kim approach</a:t>
            </a:r>
          </a:p>
          <a:p>
            <a:pPr lvl="1"/>
            <a:r>
              <a:rPr lang="en-US" dirty="0"/>
              <a:t>Activation energies and pre exp. Factors calibrated on multiple cases </a:t>
            </a:r>
          </a:p>
          <a:p>
            <a:pPr lvl="1"/>
            <a:r>
              <a:rPr lang="en-US" noProof="0" dirty="0"/>
              <a:t>Parameters forced to stay in a certain range and similarity to reference values </a:t>
            </a:r>
          </a:p>
          <a:p>
            <a:pPr lvl="1"/>
            <a:r>
              <a:rPr lang="en-US" dirty="0"/>
              <a:t>ECN web meeting presentation to come </a:t>
            </a:r>
            <a:endParaRPr lang="en-US" noProof="0" dirty="0"/>
          </a:p>
        </p:txBody>
      </p:sp>
      <p:pic>
        <p:nvPicPr>
          <p:cNvPr id="5" name="Image 4">
            <a:extLst>
              <a:ext uri="{FF2B5EF4-FFF2-40B4-BE49-F238E27FC236}">
                <a16:creationId xmlns:a16="http://schemas.microsoft.com/office/drawing/2014/main" id="{FCE99DF7-0FF0-980A-13AA-CCA0578F27E9}"/>
              </a:ext>
            </a:extLst>
          </p:cNvPr>
          <p:cNvPicPr>
            <a:picLocks noChangeAspect="1"/>
          </p:cNvPicPr>
          <p:nvPr/>
        </p:nvPicPr>
        <p:blipFill>
          <a:blip r:embed="rId3"/>
          <a:srcRect b="51500"/>
          <a:stretch>
            <a:fillRect/>
          </a:stretch>
        </p:blipFill>
        <p:spPr>
          <a:xfrm>
            <a:off x="4579557" y="1609719"/>
            <a:ext cx="7168937" cy="1819282"/>
          </a:xfrm>
          <a:prstGeom prst="rect">
            <a:avLst/>
          </a:prstGeom>
        </p:spPr>
      </p:pic>
      <p:pic>
        <p:nvPicPr>
          <p:cNvPr id="2050" name="Picture 2">
            <a:extLst>
              <a:ext uri="{FF2B5EF4-FFF2-40B4-BE49-F238E27FC236}">
                <a16:creationId xmlns:a16="http://schemas.microsoft.com/office/drawing/2014/main" id="{41BE1753-068E-C4D4-720A-209640CAF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0378" y="3911946"/>
            <a:ext cx="3028116" cy="219241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Une image contenant texte, diagramme, ligne, Tracé&#10;&#10;Le contenu généré par l’IA peut être incorrect.">
            <a:extLst>
              <a:ext uri="{FF2B5EF4-FFF2-40B4-BE49-F238E27FC236}">
                <a16:creationId xmlns:a16="http://schemas.microsoft.com/office/drawing/2014/main" id="{9B189273-4B6D-F8BA-DCFA-20F6D9206AAF}"/>
              </a:ext>
            </a:extLst>
          </p:cNvPr>
          <p:cNvPicPr>
            <a:picLocks noChangeAspect="1"/>
          </p:cNvPicPr>
          <p:nvPr/>
        </p:nvPicPr>
        <p:blipFill>
          <a:blip r:embed="rId5"/>
          <a:stretch>
            <a:fillRect/>
          </a:stretch>
        </p:blipFill>
        <p:spPr>
          <a:xfrm>
            <a:off x="4366232" y="3809493"/>
            <a:ext cx="3459538" cy="2397324"/>
          </a:xfrm>
          <a:prstGeom prst="rect">
            <a:avLst/>
          </a:prstGeom>
        </p:spPr>
      </p:pic>
      <p:sp>
        <p:nvSpPr>
          <p:cNvPr id="6" name="ZoneTexte 5">
            <a:extLst>
              <a:ext uri="{FF2B5EF4-FFF2-40B4-BE49-F238E27FC236}">
                <a16:creationId xmlns:a16="http://schemas.microsoft.com/office/drawing/2014/main" id="{BC03E32B-850F-E64C-0199-9D13D82C2E09}"/>
              </a:ext>
            </a:extLst>
          </p:cNvPr>
          <p:cNvSpPr txBox="1"/>
          <p:nvPr/>
        </p:nvSpPr>
        <p:spPr>
          <a:xfrm>
            <a:off x="9473938" y="3600721"/>
            <a:ext cx="2034339" cy="369332"/>
          </a:xfrm>
          <a:prstGeom prst="rect">
            <a:avLst/>
          </a:prstGeom>
          <a:noFill/>
        </p:spPr>
        <p:txBody>
          <a:bodyPr wrap="none" rtlCol="0">
            <a:spAutoFit/>
          </a:bodyPr>
          <a:lstStyle/>
          <a:p>
            <a:r>
              <a:rPr lang="en-US" dirty="0"/>
              <a:t>Experimental fitting</a:t>
            </a:r>
          </a:p>
        </p:txBody>
      </p:sp>
    </p:spTree>
    <p:extLst>
      <p:ext uri="{BB962C8B-B14F-4D97-AF65-F5344CB8AC3E}">
        <p14:creationId xmlns:p14="http://schemas.microsoft.com/office/powerpoint/2010/main" val="33995744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07795A-E8E8-D9AD-0322-FA59CD7D8F3E}"/>
              </a:ext>
            </a:extLst>
          </p:cNvPr>
          <p:cNvSpPr>
            <a:spLocks noGrp="1"/>
          </p:cNvSpPr>
          <p:nvPr>
            <p:ph type="title"/>
          </p:nvPr>
        </p:nvSpPr>
        <p:spPr/>
        <p:txBody>
          <a:bodyPr/>
          <a:lstStyle/>
          <a:p>
            <a:r>
              <a:rPr lang="en-US" dirty="0"/>
              <a:t>Alternative approach: Vent gas generation</a:t>
            </a:r>
          </a:p>
        </p:txBody>
      </p:sp>
      <p:sp>
        <p:nvSpPr>
          <p:cNvPr id="3" name="Espace réservé du contenu 2">
            <a:extLst>
              <a:ext uri="{FF2B5EF4-FFF2-40B4-BE49-F238E27FC236}">
                <a16:creationId xmlns:a16="http://schemas.microsoft.com/office/drawing/2014/main" id="{D48751EC-F6AA-0F9F-588D-516F157B25F7}"/>
              </a:ext>
            </a:extLst>
          </p:cNvPr>
          <p:cNvSpPr>
            <a:spLocks noGrp="1"/>
          </p:cNvSpPr>
          <p:nvPr>
            <p:ph idx="1"/>
          </p:nvPr>
        </p:nvSpPr>
        <p:spPr/>
        <p:txBody>
          <a:bodyPr/>
          <a:lstStyle/>
          <a:p>
            <a:endParaRPr lang="en-US"/>
          </a:p>
        </p:txBody>
      </p:sp>
      <p:pic>
        <p:nvPicPr>
          <p:cNvPr id="5" name="Image 4" descr="Une image contenant texte, capture d’écran, Police, nombre&#10;&#10;Le contenu généré par l’IA peut être incorrect.">
            <a:extLst>
              <a:ext uri="{FF2B5EF4-FFF2-40B4-BE49-F238E27FC236}">
                <a16:creationId xmlns:a16="http://schemas.microsoft.com/office/drawing/2014/main" id="{04FF7249-3EE8-0FF1-3B9E-A7653235EDDF}"/>
              </a:ext>
            </a:extLst>
          </p:cNvPr>
          <p:cNvPicPr>
            <a:picLocks noChangeAspect="1"/>
          </p:cNvPicPr>
          <p:nvPr/>
        </p:nvPicPr>
        <p:blipFill>
          <a:blip r:embed="rId2"/>
          <a:stretch>
            <a:fillRect/>
          </a:stretch>
        </p:blipFill>
        <p:spPr>
          <a:xfrm>
            <a:off x="500136" y="1022074"/>
            <a:ext cx="10972764" cy="4955693"/>
          </a:xfrm>
          <a:prstGeom prst="rect">
            <a:avLst/>
          </a:prstGeom>
        </p:spPr>
      </p:pic>
      <p:pic>
        <p:nvPicPr>
          <p:cNvPr id="1026" name="Picture 2">
            <a:extLst>
              <a:ext uri="{FF2B5EF4-FFF2-40B4-BE49-F238E27FC236}">
                <a16:creationId xmlns:a16="http://schemas.microsoft.com/office/drawing/2014/main" id="{223B4A43-A89E-AF99-52D1-98736747A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4796" y="3064359"/>
            <a:ext cx="4074281" cy="311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663102-1E78-2F7E-A5D7-729CA7065125}"/>
              </a:ext>
            </a:extLst>
          </p:cNvPr>
          <p:cNvSpPr>
            <a:spLocks noGrp="1"/>
          </p:cNvSpPr>
          <p:nvPr>
            <p:ph type="title"/>
          </p:nvPr>
        </p:nvSpPr>
        <p:spPr/>
        <p:txBody>
          <a:bodyPr/>
          <a:lstStyle/>
          <a:p>
            <a:r>
              <a:rPr lang="en-US" noProof="0" dirty="0"/>
              <a:t>Reference case definition</a:t>
            </a:r>
          </a:p>
        </p:txBody>
      </p:sp>
      <p:sp>
        <p:nvSpPr>
          <p:cNvPr id="3" name="Espace réservé du contenu 2">
            <a:extLst>
              <a:ext uri="{FF2B5EF4-FFF2-40B4-BE49-F238E27FC236}">
                <a16:creationId xmlns:a16="http://schemas.microsoft.com/office/drawing/2014/main" id="{7711FAA0-FC4A-CFC2-ECE3-464B677AD2E1}"/>
              </a:ext>
            </a:extLst>
          </p:cNvPr>
          <p:cNvSpPr>
            <a:spLocks noGrp="1"/>
          </p:cNvSpPr>
          <p:nvPr>
            <p:ph idx="1"/>
          </p:nvPr>
        </p:nvSpPr>
        <p:spPr/>
        <p:txBody>
          <a:bodyPr>
            <a:normAutofit/>
          </a:bodyPr>
          <a:lstStyle/>
          <a:p>
            <a:r>
              <a:rPr lang="en-US" noProof="0" dirty="0"/>
              <a:t>The </a:t>
            </a:r>
            <a:r>
              <a:rPr lang="en-US" dirty="0"/>
              <a:t>chosen abuse case is</a:t>
            </a:r>
            <a:r>
              <a:rPr lang="en-US" noProof="0" dirty="0"/>
              <a:t> of particular interest:</a:t>
            </a:r>
          </a:p>
          <a:p>
            <a:pPr lvl="1"/>
            <a:r>
              <a:rPr lang="en-US" noProof="0" dirty="0"/>
              <a:t>It enables to separate temporally (some of) the different phases of thermal runaway</a:t>
            </a:r>
          </a:p>
          <a:p>
            <a:pPr lvl="1"/>
            <a:r>
              <a:rPr lang="en-US" noProof="0" dirty="0"/>
              <a:t>Possibility to follow the “chemistry” within the cell</a:t>
            </a:r>
          </a:p>
          <a:p>
            <a:pPr lvl="1"/>
            <a:r>
              <a:rPr lang="en-US" noProof="0" dirty="0"/>
              <a:t>Less time consuming than ARC tests</a:t>
            </a:r>
          </a:p>
          <a:p>
            <a:pPr lvl="1"/>
            <a:r>
              <a:rPr lang="en-US" noProof="0" dirty="0"/>
              <a:t>Easily reproducible in different laboratories</a:t>
            </a:r>
          </a:p>
          <a:p>
            <a:pPr marL="457200" lvl="1" indent="0">
              <a:buNone/>
            </a:pPr>
            <a:endParaRPr lang="en-US" noProof="0" dirty="0"/>
          </a:p>
          <a:p>
            <a:pPr lvl="1"/>
            <a:endParaRPr lang="en-US" noProof="0" dirty="0"/>
          </a:p>
          <a:p>
            <a:r>
              <a:rPr lang="en-US" noProof="0" dirty="0"/>
              <a:t>What do we miss:</a:t>
            </a:r>
          </a:p>
          <a:p>
            <a:pPr lvl="1"/>
            <a:r>
              <a:rPr lang="en-US" noProof="0" dirty="0"/>
              <a:t>We “follow” chemistry but only on the measurement of </a:t>
            </a:r>
            <a:r>
              <a:rPr lang="en-US" noProof="0" dirty="0" err="1"/>
              <a:t>Tskin</a:t>
            </a:r>
            <a:r>
              <a:rPr lang="en-US" noProof="0" dirty="0"/>
              <a:t> </a:t>
            </a:r>
          </a:p>
          <a:p>
            <a:pPr lvl="1"/>
            <a:r>
              <a:rPr lang="en-US" noProof="0" dirty="0"/>
              <a:t>Electric or mechanical abuse might have significantly different behavior</a:t>
            </a:r>
          </a:p>
          <a:p>
            <a:pPr lvl="2"/>
            <a:r>
              <a:rPr lang="en-US" noProof="0" dirty="0"/>
              <a:t>Less relevant for real conditions</a:t>
            </a:r>
          </a:p>
          <a:p>
            <a:pPr lvl="2"/>
            <a:r>
              <a:rPr lang="en-US" noProof="0" dirty="0"/>
              <a:t>Thermal abuse still important for understanding propagation</a:t>
            </a:r>
          </a:p>
        </p:txBody>
      </p:sp>
    </p:spTree>
    <p:extLst>
      <p:ext uri="{BB962C8B-B14F-4D97-AF65-F5344CB8AC3E}">
        <p14:creationId xmlns:p14="http://schemas.microsoft.com/office/powerpoint/2010/main" val="13719424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544289-CE74-F3DF-160B-C21D83C104A6}"/>
              </a:ext>
            </a:extLst>
          </p:cNvPr>
          <p:cNvSpPr>
            <a:spLocks noGrp="1"/>
          </p:cNvSpPr>
          <p:nvPr>
            <p:ph type="title"/>
          </p:nvPr>
        </p:nvSpPr>
        <p:spPr/>
        <p:txBody>
          <a:bodyPr/>
          <a:lstStyle/>
          <a:p>
            <a:r>
              <a:rPr lang="en-US" dirty="0"/>
              <a:t>Alternative approach: simulation of thermal runaway venting</a:t>
            </a:r>
          </a:p>
        </p:txBody>
      </p:sp>
      <p:sp>
        <p:nvSpPr>
          <p:cNvPr id="3" name="Espace réservé du contenu 2">
            <a:extLst>
              <a:ext uri="{FF2B5EF4-FFF2-40B4-BE49-F238E27FC236}">
                <a16:creationId xmlns:a16="http://schemas.microsoft.com/office/drawing/2014/main" id="{82FAE5D5-E33C-97B8-3B26-B285EA94EAA9}"/>
              </a:ext>
            </a:extLst>
          </p:cNvPr>
          <p:cNvSpPr>
            <a:spLocks noGrp="1"/>
          </p:cNvSpPr>
          <p:nvPr>
            <p:ph idx="1"/>
          </p:nvPr>
        </p:nvSpPr>
        <p:spPr/>
        <p:txBody>
          <a:bodyPr/>
          <a:lstStyle/>
          <a:p>
            <a:endParaRPr lang="en-US" dirty="0"/>
          </a:p>
        </p:txBody>
      </p:sp>
      <p:pic>
        <p:nvPicPr>
          <p:cNvPr id="5" name="Image 4" descr="Une image contenant texte, capture d’écran, Police, conception&#10;&#10;Le contenu généré par l’IA peut être incorrect.">
            <a:extLst>
              <a:ext uri="{FF2B5EF4-FFF2-40B4-BE49-F238E27FC236}">
                <a16:creationId xmlns:a16="http://schemas.microsoft.com/office/drawing/2014/main" id="{FC58513F-D094-9711-7FEB-36889FB94F18}"/>
              </a:ext>
            </a:extLst>
          </p:cNvPr>
          <p:cNvPicPr>
            <a:picLocks noChangeAspect="1"/>
          </p:cNvPicPr>
          <p:nvPr/>
        </p:nvPicPr>
        <p:blipFill>
          <a:blip r:embed="rId2"/>
          <a:stretch>
            <a:fillRect/>
          </a:stretch>
        </p:blipFill>
        <p:spPr>
          <a:xfrm>
            <a:off x="446650" y="1068571"/>
            <a:ext cx="11214265" cy="5461438"/>
          </a:xfrm>
          <a:prstGeom prst="rect">
            <a:avLst/>
          </a:prstGeom>
        </p:spPr>
      </p:pic>
    </p:spTree>
    <p:extLst>
      <p:ext uri="{BB962C8B-B14F-4D97-AF65-F5344CB8AC3E}">
        <p14:creationId xmlns:p14="http://schemas.microsoft.com/office/powerpoint/2010/main" val="32496980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B70AAB-3292-A5C6-65C4-90767ACC7B7B}"/>
              </a:ext>
            </a:extLst>
          </p:cNvPr>
          <p:cNvSpPr>
            <a:spLocks noGrp="1"/>
          </p:cNvSpPr>
          <p:nvPr>
            <p:ph type="title"/>
          </p:nvPr>
        </p:nvSpPr>
        <p:spPr/>
        <p:txBody>
          <a:bodyPr/>
          <a:lstStyle/>
          <a:p>
            <a:endParaRPr lang="en-US" noProof="0" dirty="0"/>
          </a:p>
        </p:txBody>
      </p:sp>
      <p:pic>
        <p:nvPicPr>
          <p:cNvPr id="4" name="Image 3">
            <a:extLst>
              <a:ext uri="{FF2B5EF4-FFF2-40B4-BE49-F238E27FC236}">
                <a16:creationId xmlns:a16="http://schemas.microsoft.com/office/drawing/2014/main" id="{589137FE-A2BE-DBE0-9BEA-4551AABAA49D}"/>
              </a:ext>
            </a:extLst>
          </p:cNvPr>
          <p:cNvPicPr>
            <a:picLocks noChangeAspect="1"/>
          </p:cNvPicPr>
          <p:nvPr/>
        </p:nvPicPr>
        <p:blipFill>
          <a:blip r:embed="rId2"/>
          <a:stretch>
            <a:fillRect/>
          </a:stretch>
        </p:blipFill>
        <p:spPr>
          <a:xfrm>
            <a:off x="551889" y="4091035"/>
            <a:ext cx="6545930" cy="2452680"/>
          </a:xfrm>
          <a:prstGeom prst="rect">
            <a:avLst/>
          </a:prstGeom>
        </p:spPr>
      </p:pic>
      <p:pic>
        <p:nvPicPr>
          <p:cNvPr id="5" name="Image 4">
            <a:extLst>
              <a:ext uri="{FF2B5EF4-FFF2-40B4-BE49-F238E27FC236}">
                <a16:creationId xmlns:a16="http://schemas.microsoft.com/office/drawing/2014/main" id="{93733C51-4300-43BF-3123-E53B4718E15B}"/>
              </a:ext>
            </a:extLst>
          </p:cNvPr>
          <p:cNvPicPr>
            <a:picLocks noChangeAspect="1"/>
          </p:cNvPicPr>
          <p:nvPr/>
        </p:nvPicPr>
        <p:blipFill>
          <a:blip r:embed="rId3"/>
          <a:stretch>
            <a:fillRect/>
          </a:stretch>
        </p:blipFill>
        <p:spPr>
          <a:xfrm>
            <a:off x="551889" y="1098566"/>
            <a:ext cx="4110538" cy="28240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2112" y="2011438"/>
            <a:ext cx="3375358" cy="3822323"/>
          </a:xfrm>
          <a:prstGeom prst="rect">
            <a:avLst/>
          </a:prstGeom>
        </p:spPr>
      </p:pic>
      <p:sp>
        <p:nvSpPr>
          <p:cNvPr id="8" name="TextBox 7"/>
          <p:cNvSpPr txBox="1"/>
          <p:nvPr/>
        </p:nvSpPr>
        <p:spPr>
          <a:xfrm>
            <a:off x="7910512" y="1147619"/>
            <a:ext cx="4040188" cy="646331"/>
          </a:xfrm>
          <a:prstGeom prst="rect">
            <a:avLst/>
          </a:prstGeom>
          <a:noFill/>
        </p:spPr>
        <p:txBody>
          <a:bodyPr wrap="square" rtlCol="0">
            <a:spAutoFit/>
          </a:bodyPr>
          <a:lstStyle/>
          <a:p>
            <a:r>
              <a:rPr lang="en-US" dirty="0"/>
              <a:t>2D </a:t>
            </a:r>
            <a:r>
              <a:rPr lang="en-US" dirty="0" err="1"/>
              <a:t>axi</a:t>
            </a:r>
            <a:r>
              <a:rPr lang="en-US" dirty="0"/>
              <a:t>-symmetric setup to simulate venting as a dense fluid – future work</a:t>
            </a:r>
          </a:p>
        </p:txBody>
      </p:sp>
      <p:sp>
        <p:nvSpPr>
          <p:cNvPr id="9" name="TextBox 8"/>
          <p:cNvSpPr txBox="1"/>
          <p:nvPr/>
        </p:nvSpPr>
        <p:spPr>
          <a:xfrm>
            <a:off x="8394700" y="6051249"/>
            <a:ext cx="1979709" cy="646331"/>
          </a:xfrm>
          <a:prstGeom prst="rect">
            <a:avLst/>
          </a:prstGeom>
          <a:noFill/>
        </p:spPr>
        <p:txBody>
          <a:bodyPr wrap="none" rtlCol="0">
            <a:spAutoFit/>
          </a:bodyPr>
          <a:lstStyle/>
          <a:p>
            <a:r>
              <a:rPr lang="en-US" dirty="0"/>
              <a:t>Luna, </a:t>
            </a:r>
            <a:r>
              <a:rPr lang="en-US" dirty="0" err="1"/>
              <a:t>Rieth</a:t>
            </a:r>
            <a:r>
              <a:rPr lang="en-US" dirty="0"/>
              <a:t>, Pickett</a:t>
            </a:r>
          </a:p>
          <a:p>
            <a:r>
              <a:rPr lang="en-US" dirty="0"/>
              <a:t>Sandia </a:t>
            </a:r>
          </a:p>
        </p:txBody>
      </p:sp>
      <p:sp>
        <p:nvSpPr>
          <p:cNvPr id="10" name="TextBox 9"/>
          <p:cNvSpPr txBox="1"/>
          <p:nvPr/>
        </p:nvSpPr>
        <p:spPr>
          <a:xfrm>
            <a:off x="4760848" y="3737933"/>
            <a:ext cx="1379865" cy="369332"/>
          </a:xfrm>
          <a:prstGeom prst="rect">
            <a:avLst/>
          </a:prstGeom>
          <a:noFill/>
        </p:spPr>
        <p:txBody>
          <a:bodyPr wrap="none" rtlCol="0">
            <a:spAutoFit/>
          </a:bodyPr>
          <a:lstStyle/>
          <a:p>
            <a:r>
              <a:rPr lang="en-US" dirty="0" err="1"/>
              <a:t>Ravix</a:t>
            </a:r>
            <a:r>
              <a:rPr lang="en-US" dirty="0"/>
              <a:t>, IFPEN </a:t>
            </a:r>
          </a:p>
        </p:txBody>
      </p:sp>
    </p:spTree>
    <p:extLst>
      <p:ext uri="{BB962C8B-B14F-4D97-AF65-F5344CB8AC3E}">
        <p14:creationId xmlns:p14="http://schemas.microsoft.com/office/powerpoint/2010/main" val="42910622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AE7FD-3528-D10E-C346-651DC6E8F79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EA1215C-79DA-77C1-CF8B-856D62EADD0A}"/>
              </a:ext>
            </a:extLst>
          </p:cNvPr>
          <p:cNvSpPr/>
          <p:nvPr/>
        </p:nvSpPr>
        <p:spPr>
          <a:xfrm>
            <a:off x="8463266" y="1757588"/>
            <a:ext cx="3123063" cy="329161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0204FE7-BD17-2199-E4AB-F8C0FFE36B23}"/>
              </a:ext>
            </a:extLst>
          </p:cNvPr>
          <p:cNvSpPr>
            <a:spLocks noGrp="1"/>
          </p:cNvSpPr>
          <p:nvPr>
            <p:ph type="title"/>
          </p:nvPr>
        </p:nvSpPr>
        <p:spPr/>
        <p:txBody>
          <a:bodyPr/>
          <a:lstStyle/>
          <a:p>
            <a:r>
              <a:rPr lang="en-US" dirty="0"/>
              <a:t>What’s new since ECN9?</a:t>
            </a:r>
          </a:p>
        </p:txBody>
      </p:sp>
      <p:sp>
        <p:nvSpPr>
          <p:cNvPr id="3" name="Espace réservé du contenu 2">
            <a:extLst>
              <a:ext uri="{FF2B5EF4-FFF2-40B4-BE49-F238E27FC236}">
                <a16:creationId xmlns:a16="http://schemas.microsoft.com/office/drawing/2014/main" id="{28B4A86C-D7EF-BF6E-6AED-E2E92B5C7154}"/>
              </a:ext>
            </a:extLst>
          </p:cNvPr>
          <p:cNvSpPr>
            <a:spLocks noGrp="1"/>
          </p:cNvSpPr>
          <p:nvPr>
            <p:ph idx="1"/>
          </p:nvPr>
        </p:nvSpPr>
        <p:spPr>
          <a:xfrm>
            <a:off x="838200" y="1064871"/>
            <a:ext cx="6384403" cy="5112092"/>
          </a:xfrm>
        </p:spPr>
        <p:txBody>
          <a:bodyPr>
            <a:normAutofit fontScale="85000" lnSpcReduction="20000"/>
          </a:bodyPr>
          <a:lstStyle/>
          <a:p>
            <a:pPr lvl="1"/>
            <a:r>
              <a:rPr lang="en-US" sz="2600" dirty="0"/>
              <a:t>Detailed description of a “living” LGM50 LT</a:t>
            </a:r>
          </a:p>
          <a:p>
            <a:pPr lvl="2"/>
            <a:r>
              <a:rPr lang="en-US" sz="2400" dirty="0"/>
              <a:t>Detailed CT Xray scan from Argonne</a:t>
            </a:r>
          </a:p>
          <a:p>
            <a:pPr lvl="2"/>
            <a:r>
              <a:rPr lang="en-US" sz="2400" dirty="0"/>
              <a:t>Jelly roll geometrical measurement</a:t>
            </a:r>
          </a:p>
          <a:p>
            <a:pPr lvl="2"/>
            <a:r>
              <a:rPr lang="en-US" sz="2400" dirty="0"/>
              <a:t>Electrochemical characterization (EIS)</a:t>
            </a:r>
            <a:endParaRPr lang="en-US" sz="2600" dirty="0"/>
          </a:p>
          <a:p>
            <a:pPr lvl="1"/>
            <a:r>
              <a:rPr lang="en-US" sz="2600" dirty="0"/>
              <a:t>Components reactivity characterization</a:t>
            </a:r>
          </a:p>
          <a:p>
            <a:pPr lvl="2"/>
            <a:r>
              <a:rPr lang="en-US" sz="2200" dirty="0"/>
              <a:t>DSC / TGA / DTA approach</a:t>
            </a:r>
          </a:p>
          <a:p>
            <a:pPr lvl="2"/>
            <a:r>
              <a:rPr lang="en-US" sz="2200" dirty="0"/>
              <a:t>Detailed temperature mapping</a:t>
            </a:r>
          </a:p>
          <a:p>
            <a:pPr lvl="2"/>
            <a:r>
              <a:rPr lang="en-US" sz="2200" dirty="0"/>
              <a:t>Internal BC pressure</a:t>
            </a:r>
          </a:p>
          <a:p>
            <a:pPr lvl="1"/>
            <a:r>
              <a:rPr lang="en-US" sz="2600" dirty="0"/>
              <a:t>Safety vent characterization</a:t>
            </a:r>
          </a:p>
          <a:p>
            <a:pPr lvl="2"/>
            <a:r>
              <a:rPr lang="en-US" sz="2200" dirty="0"/>
              <a:t>Burst pressure</a:t>
            </a:r>
          </a:p>
          <a:p>
            <a:pPr lvl="2"/>
            <a:r>
              <a:rPr lang="en-US" sz="2200" dirty="0"/>
              <a:t>Mass Loss and external pressure rise</a:t>
            </a:r>
          </a:p>
          <a:p>
            <a:pPr lvl="2"/>
            <a:r>
              <a:rPr lang="en-US" sz="2200" dirty="0"/>
              <a:t>Detailed description and insights</a:t>
            </a:r>
          </a:p>
          <a:p>
            <a:pPr lvl="2"/>
            <a:r>
              <a:rPr lang="en-US" sz="2200" dirty="0"/>
              <a:t>N2 venting VS real venting</a:t>
            </a:r>
          </a:p>
          <a:p>
            <a:pPr lvl="2"/>
            <a:r>
              <a:rPr lang="en-US" sz="2200" dirty="0"/>
              <a:t>Gas analysis</a:t>
            </a:r>
          </a:p>
          <a:p>
            <a:pPr lvl="1"/>
            <a:r>
              <a:rPr lang="en-US" sz="2600" dirty="0"/>
              <a:t>Thermal Runaway </a:t>
            </a:r>
          </a:p>
          <a:p>
            <a:pPr lvl="2"/>
            <a:r>
              <a:rPr lang="en-US" sz="2200" dirty="0"/>
              <a:t>Imaging and jet orientation</a:t>
            </a:r>
          </a:p>
          <a:p>
            <a:pPr lvl="2"/>
            <a:r>
              <a:rPr lang="en-US" sz="2200" dirty="0"/>
              <a:t>Gas analysis</a:t>
            </a:r>
          </a:p>
          <a:p>
            <a:pPr lvl="3"/>
            <a:endParaRPr lang="en-US" dirty="0"/>
          </a:p>
        </p:txBody>
      </p:sp>
      <p:sp>
        <p:nvSpPr>
          <p:cNvPr id="4" name="Flèche : double flèche verticale 3">
            <a:extLst>
              <a:ext uri="{FF2B5EF4-FFF2-40B4-BE49-F238E27FC236}">
                <a16:creationId xmlns:a16="http://schemas.microsoft.com/office/drawing/2014/main" id="{D4D73BB1-EE8B-136C-CC15-77C4703B44BE}"/>
              </a:ext>
            </a:extLst>
          </p:cNvPr>
          <p:cNvSpPr/>
          <p:nvPr/>
        </p:nvSpPr>
        <p:spPr>
          <a:xfrm>
            <a:off x="6863786" y="1064871"/>
            <a:ext cx="1469985" cy="4953964"/>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dirty="0"/>
              <a:t>CFD Progress (and contributions)</a:t>
            </a:r>
          </a:p>
          <a:p>
            <a:pPr algn="ctr"/>
            <a:r>
              <a:rPr lang="en-US" dirty="0"/>
              <a:t> in all these areas</a:t>
            </a:r>
          </a:p>
        </p:txBody>
      </p:sp>
      <p:sp>
        <p:nvSpPr>
          <p:cNvPr id="7" name="Espace réservé du contenu 2">
            <a:extLst>
              <a:ext uri="{FF2B5EF4-FFF2-40B4-BE49-F238E27FC236}">
                <a16:creationId xmlns:a16="http://schemas.microsoft.com/office/drawing/2014/main" id="{355BA646-A33D-D106-094B-9198D4E75AE7}"/>
              </a:ext>
            </a:extLst>
          </p:cNvPr>
          <p:cNvSpPr txBox="1">
            <a:spLocks/>
          </p:cNvSpPr>
          <p:nvPr/>
        </p:nvSpPr>
        <p:spPr>
          <a:xfrm>
            <a:off x="8657382" y="1792968"/>
            <a:ext cx="3252967" cy="302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2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rgbClr val="0070C0"/>
                </a:solidFill>
                <a:latin typeface="Roboto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CFD simulations</a:t>
            </a:r>
          </a:p>
          <a:p>
            <a:r>
              <a:rPr lang="en-US" sz="2000" dirty="0"/>
              <a:t>Battery 2D thermal modeling and parametric sensitivities</a:t>
            </a:r>
          </a:p>
          <a:p>
            <a:r>
              <a:rPr lang="en-US" sz="2000" dirty="0"/>
              <a:t>Insight BC reactivity calibration approach </a:t>
            </a:r>
          </a:p>
          <a:p>
            <a:r>
              <a:rPr lang="en-US" sz="2000" dirty="0"/>
              <a:t>Gas generation modeling</a:t>
            </a:r>
          </a:p>
          <a:p>
            <a:r>
              <a:rPr lang="en-US" sz="2000" dirty="0"/>
              <a:t>Thermal Runaway Venting simulation</a:t>
            </a:r>
          </a:p>
        </p:txBody>
      </p:sp>
    </p:spTree>
    <p:extLst>
      <p:ext uri="{BB962C8B-B14F-4D97-AF65-F5344CB8AC3E}">
        <p14:creationId xmlns:p14="http://schemas.microsoft.com/office/powerpoint/2010/main" val="32412876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3CB50C-3B99-0A97-D755-A43B00BCCAD7}"/>
              </a:ext>
            </a:extLst>
          </p:cNvPr>
          <p:cNvSpPr>
            <a:spLocks noGrp="1"/>
          </p:cNvSpPr>
          <p:nvPr>
            <p:ph type="title"/>
          </p:nvPr>
        </p:nvSpPr>
        <p:spPr/>
        <p:txBody>
          <a:bodyPr/>
          <a:lstStyle/>
          <a:p>
            <a:r>
              <a:rPr lang="en-US" noProof="0" dirty="0"/>
              <a:t>I </a:t>
            </a:r>
            <a:r>
              <a:rPr lang="en-US" noProof="0" dirty="0" err="1"/>
              <a:t>dont</a:t>
            </a:r>
            <a:r>
              <a:rPr lang="en-US" noProof="0" dirty="0"/>
              <a:t>’ know where to place this part</a:t>
            </a:r>
          </a:p>
        </p:txBody>
      </p:sp>
      <p:sp>
        <p:nvSpPr>
          <p:cNvPr id="3" name="Espace réservé du contenu 2">
            <a:extLst>
              <a:ext uri="{FF2B5EF4-FFF2-40B4-BE49-F238E27FC236}">
                <a16:creationId xmlns:a16="http://schemas.microsoft.com/office/drawing/2014/main" id="{505D4E8E-6423-8E70-148C-BD8AC1613F8B}"/>
              </a:ext>
            </a:extLst>
          </p:cNvPr>
          <p:cNvSpPr>
            <a:spLocks noGrp="1"/>
          </p:cNvSpPr>
          <p:nvPr>
            <p:ph idx="1"/>
          </p:nvPr>
        </p:nvSpPr>
        <p:spPr/>
        <p:txBody>
          <a:bodyPr/>
          <a:lstStyle/>
          <a:p>
            <a:r>
              <a:rPr lang="en-US" noProof="0" dirty="0"/>
              <a:t>Simulations we have been discussing are </a:t>
            </a:r>
            <a:r>
              <a:rPr lang="en-US" noProof="0" dirty="0" err="1"/>
              <a:t>rouled</a:t>
            </a:r>
            <a:r>
              <a:rPr lang="en-US" noProof="0" dirty="0"/>
              <a:t> by the temperature distribution and consider the cell active material homogeneous</a:t>
            </a:r>
          </a:p>
          <a:p>
            <a:pPr lvl="1"/>
            <a:r>
              <a:rPr lang="en-US" noProof="0" dirty="0"/>
              <a:t>However the cell is  </a:t>
            </a:r>
            <a:r>
              <a:rPr lang="en-US" noProof="0" dirty="0" err="1"/>
              <a:t>complexe</a:t>
            </a:r>
            <a:r>
              <a:rPr lang="en-US" noProof="0" dirty="0"/>
              <a:t> and TR is likely generated in specific  weak points </a:t>
            </a:r>
          </a:p>
          <a:p>
            <a:pPr lvl="1"/>
            <a:endParaRPr lang="en-US" noProof="0" dirty="0"/>
          </a:p>
        </p:txBody>
      </p:sp>
      <p:pic>
        <p:nvPicPr>
          <p:cNvPr id="1026" name="Picture 2">
            <a:extLst>
              <a:ext uri="{FF2B5EF4-FFF2-40B4-BE49-F238E27FC236}">
                <a16:creationId xmlns:a16="http://schemas.microsoft.com/office/drawing/2014/main" id="{BDA2DF75-C8C2-673B-42BF-BB6F1D8F7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727" y="3843338"/>
            <a:ext cx="5238750" cy="23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9935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227B13-8211-BD99-4C64-A59B08EDB3B9}"/>
              </a:ext>
            </a:extLst>
          </p:cNvPr>
          <p:cNvSpPr>
            <a:spLocks noGrp="1"/>
          </p:cNvSpPr>
          <p:nvPr>
            <p:ph type="title"/>
          </p:nvPr>
        </p:nvSpPr>
        <p:spPr/>
        <p:txBody>
          <a:bodyPr/>
          <a:lstStyle/>
          <a:p>
            <a:r>
              <a:rPr lang="en-US" noProof="0" dirty="0"/>
              <a:t>Future directions</a:t>
            </a:r>
          </a:p>
        </p:txBody>
      </p:sp>
      <p:sp>
        <p:nvSpPr>
          <p:cNvPr id="3" name="Espace réservé du contenu 2">
            <a:extLst>
              <a:ext uri="{FF2B5EF4-FFF2-40B4-BE49-F238E27FC236}">
                <a16:creationId xmlns:a16="http://schemas.microsoft.com/office/drawing/2014/main" id="{15E458B8-B898-4416-165F-AA4FF2DE6994}"/>
              </a:ext>
            </a:extLst>
          </p:cNvPr>
          <p:cNvSpPr>
            <a:spLocks noGrp="1"/>
          </p:cNvSpPr>
          <p:nvPr>
            <p:ph idx="1"/>
          </p:nvPr>
        </p:nvSpPr>
        <p:spPr/>
        <p:txBody>
          <a:bodyPr>
            <a:normAutofit fontScale="92500" lnSpcReduction="10000"/>
          </a:bodyPr>
          <a:lstStyle/>
          <a:p>
            <a:r>
              <a:rPr lang="en-US" noProof="0" dirty="0"/>
              <a:t>BC format: towards larger diameter cylindrical</a:t>
            </a:r>
          </a:p>
          <a:p>
            <a:pPr lvl="1"/>
            <a:r>
              <a:rPr lang="en-US" noProof="0" dirty="0"/>
              <a:t>EU founded project</a:t>
            </a:r>
          </a:p>
          <a:p>
            <a:pPr lvl="2"/>
            <a:r>
              <a:rPr lang="en-US" noProof="0" dirty="0"/>
              <a:t>4696 format</a:t>
            </a:r>
          </a:p>
          <a:p>
            <a:pPr lvl="1"/>
            <a:endParaRPr lang="en-US" noProof="0" dirty="0"/>
          </a:p>
          <a:p>
            <a:r>
              <a:rPr lang="en-US" noProof="0" dirty="0"/>
              <a:t>LFP 21700</a:t>
            </a:r>
          </a:p>
          <a:p>
            <a:r>
              <a:rPr lang="en-US" noProof="0" dirty="0"/>
              <a:t>More measurement within the BCs</a:t>
            </a:r>
          </a:p>
          <a:p>
            <a:r>
              <a:rPr lang="en-US" noProof="0" dirty="0"/>
              <a:t>More quantitative data on TR process</a:t>
            </a:r>
          </a:p>
          <a:p>
            <a:r>
              <a:rPr lang="en-US" noProof="0" dirty="0"/>
              <a:t>Indicators for </a:t>
            </a:r>
            <a:r>
              <a:rPr lang="en-US" noProof="0" dirty="0" err="1"/>
              <a:t>differenciating</a:t>
            </a:r>
            <a:r>
              <a:rPr lang="en-US" noProof="0" dirty="0"/>
              <a:t> BCs with different TR behavior</a:t>
            </a:r>
          </a:p>
          <a:p>
            <a:pPr lvl="1"/>
            <a:r>
              <a:rPr lang="en-US" noProof="0" dirty="0"/>
              <a:t>Potential new contributors</a:t>
            </a:r>
          </a:p>
          <a:p>
            <a:pPr lvl="2"/>
            <a:r>
              <a:rPr lang="en-US" noProof="0" dirty="0"/>
              <a:t>GM</a:t>
            </a:r>
          </a:p>
          <a:p>
            <a:pPr lvl="2"/>
            <a:r>
              <a:rPr lang="en-US" noProof="0" dirty="0"/>
              <a:t>Waterloo </a:t>
            </a:r>
            <a:r>
              <a:rPr lang="en-US" noProof="0" dirty="0" err="1"/>
              <a:t>Uny</a:t>
            </a:r>
            <a:endParaRPr lang="en-US" noProof="0" dirty="0"/>
          </a:p>
          <a:p>
            <a:pPr lvl="2"/>
            <a:r>
              <a:rPr lang="en-US" noProof="0" dirty="0"/>
              <a:t>Sydney University</a:t>
            </a:r>
          </a:p>
          <a:p>
            <a:pPr lvl="2"/>
            <a:r>
              <a:rPr lang="en-US" noProof="0" dirty="0"/>
              <a:t>KAUST</a:t>
            </a:r>
          </a:p>
          <a:p>
            <a:pPr lvl="2"/>
            <a:r>
              <a:rPr lang="en-US" noProof="0" dirty="0"/>
              <a:t>ARGONNE</a:t>
            </a:r>
          </a:p>
          <a:p>
            <a:pPr lvl="2"/>
            <a:endParaRPr lang="en-US" noProof="0" dirty="0"/>
          </a:p>
        </p:txBody>
      </p:sp>
      <p:pic>
        <p:nvPicPr>
          <p:cNvPr id="4" name="Picture 2">
            <a:extLst>
              <a:ext uri="{FF2B5EF4-FFF2-40B4-BE49-F238E27FC236}">
                <a16:creationId xmlns:a16="http://schemas.microsoft.com/office/drawing/2014/main" id="{5B90365B-E91E-6F85-8452-822F0E2372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0866" y="1095375"/>
            <a:ext cx="5238750" cy="23336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logo, Police, symbole&#10;&#10;Le contenu généré par l’IA peut être incorrect.">
            <a:extLst>
              <a:ext uri="{FF2B5EF4-FFF2-40B4-BE49-F238E27FC236}">
                <a16:creationId xmlns:a16="http://schemas.microsoft.com/office/drawing/2014/main" id="{B3C7E427-B999-0D31-2D1B-394631792A01}"/>
              </a:ext>
            </a:extLst>
          </p:cNvPr>
          <p:cNvPicPr>
            <a:picLocks noChangeAspect="1"/>
          </p:cNvPicPr>
          <p:nvPr/>
        </p:nvPicPr>
        <p:blipFill>
          <a:blip r:embed="rId3"/>
          <a:stretch>
            <a:fillRect/>
          </a:stretch>
        </p:blipFill>
        <p:spPr>
          <a:xfrm>
            <a:off x="4270936" y="2262187"/>
            <a:ext cx="1981372" cy="586791"/>
          </a:xfrm>
          <a:prstGeom prst="rect">
            <a:avLst/>
          </a:prstGeom>
        </p:spPr>
      </p:pic>
    </p:spTree>
    <p:extLst>
      <p:ext uri="{BB962C8B-B14F-4D97-AF65-F5344CB8AC3E}">
        <p14:creationId xmlns:p14="http://schemas.microsoft.com/office/powerpoint/2010/main" val="15353851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3D2BB0-6B20-5EFF-1CC5-101169FE021B}"/>
              </a:ext>
            </a:extLst>
          </p:cNvPr>
          <p:cNvSpPr>
            <a:spLocks noGrp="1"/>
          </p:cNvSpPr>
          <p:nvPr>
            <p:ph type="title"/>
          </p:nvPr>
        </p:nvSpPr>
        <p:spPr/>
        <p:txBody>
          <a:bodyPr/>
          <a:lstStyle/>
          <a:p>
            <a:endParaRPr lang="en-US" noProof="0" dirty="0"/>
          </a:p>
        </p:txBody>
      </p:sp>
      <p:sp>
        <p:nvSpPr>
          <p:cNvPr id="3" name="Espace réservé du contenu 2">
            <a:extLst>
              <a:ext uri="{FF2B5EF4-FFF2-40B4-BE49-F238E27FC236}">
                <a16:creationId xmlns:a16="http://schemas.microsoft.com/office/drawing/2014/main" id="{47104D76-E19C-9F20-A150-CEB3D22925B2}"/>
              </a:ext>
            </a:extLst>
          </p:cNvPr>
          <p:cNvSpPr>
            <a:spLocks noGrp="1"/>
          </p:cNvSpPr>
          <p:nvPr>
            <p:ph idx="1"/>
          </p:nvPr>
        </p:nvSpPr>
        <p:spPr/>
        <p:txBody>
          <a:bodyPr/>
          <a:lstStyle/>
          <a:p>
            <a:r>
              <a:rPr lang="en-US" noProof="0" dirty="0"/>
              <a:t>DMC: (CH3O)</a:t>
            </a:r>
            <a:r>
              <a:rPr lang="en-US" baseline="-25000" noProof="0" dirty="0"/>
              <a:t>2</a:t>
            </a:r>
            <a:r>
              <a:rPr lang="en-US" noProof="0" dirty="0"/>
              <a:t>CO</a:t>
            </a:r>
          </a:p>
          <a:p>
            <a:r>
              <a:rPr lang="en-US" noProof="0" dirty="0"/>
              <a:t>CH4 formation from DMC</a:t>
            </a:r>
          </a:p>
          <a:p>
            <a:pPr lvl="1"/>
            <a:r>
              <a:rPr lang="en-US" noProof="0" dirty="0"/>
              <a:t>DMC + 2Li</a:t>
            </a:r>
            <a:r>
              <a:rPr lang="en-US" baseline="30000" noProof="0" dirty="0"/>
              <a:t>+</a:t>
            </a:r>
            <a:r>
              <a:rPr lang="en-US" noProof="0" dirty="0"/>
              <a:t> + 2e</a:t>
            </a:r>
            <a:r>
              <a:rPr lang="en-US" baseline="30000" noProof="0" dirty="0"/>
              <a:t>−</a:t>
            </a:r>
            <a:r>
              <a:rPr lang="en-US" noProof="0" dirty="0"/>
              <a:t> + 4H</a:t>
            </a:r>
            <a:r>
              <a:rPr lang="en-US" baseline="-25000" noProof="0" dirty="0"/>
              <a:t>2</a:t>
            </a:r>
            <a:r>
              <a:rPr lang="en-US" noProof="0" dirty="0"/>
              <a:t> → Li</a:t>
            </a:r>
            <a:r>
              <a:rPr lang="en-US" baseline="-25000" noProof="0" dirty="0"/>
              <a:t>2</a:t>
            </a:r>
            <a:r>
              <a:rPr lang="en-US" noProof="0" dirty="0"/>
              <a:t>CO</a:t>
            </a:r>
            <a:r>
              <a:rPr lang="en-US" baseline="-25000" noProof="0" dirty="0"/>
              <a:t>3</a:t>
            </a:r>
            <a:r>
              <a:rPr lang="en-US" noProof="0" dirty="0"/>
              <a:t> + 2CH</a:t>
            </a:r>
            <a:r>
              <a:rPr lang="en-US" baseline="-25000" noProof="0" dirty="0"/>
              <a:t>4</a:t>
            </a:r>
            <a:endParaRPr lang="en-US" noProof="0" dirty="0"/>
          </a:p>
          <a:p>
            <a:pPr lvl="1"/>
            <a:r>
              <a:rPr lang="en-US" noProof="0" dirty="0"/>
              <a:t>Abbott has significant formation of CH4 at venting..</a:t>
            </a:r>
          </a:p>
          <a:p>
            <a:r>
              <a:rPr lang="en-US" noProof="0" dirty="0"/>
              <a:t>CO/CO2 formation</a:t>
            </a:r>
          </a:p>
          <a:p>
            <a:pPr lvl="1"/>
            <a:r>
              <a:rPr lang="en-US" noProof="0" dirty="0"/>
              <a:t>DMC + 3O</a:t>
            </a:r>
            <a:r>
              <a:rPr lang="en-US" baseline="-25000" noProof="0" dirty="0"/>
              <a:t>2</a:t>
            </a:r>
            <a:r>
              <a:rPr lang="en-US" noProof="0" dirty="0"/>
              <a:t> → 3CO</a:t>
            </a:r>
            <a:r>
              <a:rPr lang="en-US" baseline="-25000" noProof="0" dirty="0"/>
              <a:t>2</a:t>
            </a:r>
            <a:r>
              <a:rPr lang="en-US" noProof="0" dirty="0"/>
              <a:t> + 3H</a:t>
            </a:r>
            <a:r>
              <a:rPr lang="en-US" baseline="-25000" noProof="0" dirty="0"/>
              <a:t>2</a:t>
            </a:r>
            <a:r>
              <a:rPr lang="en-US" noProof="0" dirty="0"/>
              <a:t>O</a:t>
            </a:r>
          </a:p>
          <a:p>
            <a:pPr lvl="1"/>
            <a:r>
              <a:rPr lang="en-US" noProof="0" dirty="0"/>
              <a:t>(CH</a:t>
            </a:r>
            <a:r>
              <a:rPr lang="en-US" baseline="-25000" noProof="0" dirty="0"/>
              <a:t>2</a:t>
            </a:r>
            <a:r>
              <a:rPr lang="en-US" noProof="0" dirty="0"/>
              <a:t>OCO</a:t>
            </a:r>
            <a:r>
              <a:rPr lang="en-US" baseline="-25000" noProof="0" dirty="0"/>
              <a:t>2</a:t>
            </a:r>
            <a:r>
              <a:rPr lang="en-US" noProof="0" dirty="0"/>
              <a:t>Li)</a:t>
            </a:r>
            <a:r>
              <a:rPr lang="en-US" baseline="-25000" noProof="0" dirty="0"/>
              <a:t>2</a:t>
            </a:r>
            <a:r>
              <a:rPr lang="en-US" noProof="0" dirty="0"/>
              <a:t> + H</a:t>
            </a:r>
            <a:r>
              <a:rPr lang="en-US" baseline="-25000" noProof="0" dirty="0"/>
              <a:t>2</a:t>
            </a:r>
            <a:r>
              <a:rPr lang="en-US" noProof="0" dirty="0"/>
              <a:t>O → Li</a:t>
            </a:r>
            <a:r>
              <a:rPr lang="en-US" baseline="-25000" noProof="0" dirty="0"/>
              <a:t>2</a:t>
            </a:r>
            <a:r>
              <a:rPr lang="en-US" noProof="0" dirty="0"/>
              <a:t>CO</a:t>
            </a:r>
            <a:r>
              <a:rPr lang="en-US" baseline="-25000" noProof="0" dirty="0"/>
              <a:t>3</a:t>
            </a:r>
            <a:r>
              <a:rPr lang="en-US" noProof="0" dirty="0"/>
              <a:t> + 2CH</a:t>
            </a:r>
            <a:r>
              <a:rPr lang="en-US" baseline="-25000" noProof="0" dirty="0"/>
              <a:t>2</a:t>
            </a:r>
            <a:r>
              <a:rPr lang="en-US" noProof="0" dirty="0"/>
              <a:t>OH + CO</a:t>
            </a:r>
            <a:r>
              <a:rPr lang="en-US" baseline="-25000" noProof="0" dirty="0"/>
              <a:t>2</a:t>
            </a:r>
          </a:p>
          <a:p>
            <a:pPr lvl="1"/>
            <a:r>
              <a:rPr lang="en-US" noProof="0" dirty="0"/>
              <a:t>DMC + 2Li</a:t>
            </a:r>
            <a:r>
              <a:rPr lang="en-US" baseline="30000" noProof="0" dirty="0"/>
              <a:t>+</a:t>
            </a:r>
            <a:r>
              <a:rPr lang="en-US" noProof="0" dirty="0"/>
              <a:t> + 2e</a:t>
            </a:r>
            <a:r>
              <a:rPr lang="en-US" baseline="30000" noProof="0" dirty="0"/>
              <a:t>−</a:t>
            </a:r>
            <a:r>
              <a:rPr lang="en-US" noProof="0" dirty="0"/>
              <a:t> → 2CH</a:t>
            </a:r>
            <a:r>
              <a:rPr lang="en-US" baseline="-25000" noProof="0" dirty="0"/>
              <a:t>3</a:t>
            </a:r>
            <a:r>
              <a:rPr lang="en-US" noProof="0" dirty="0"/>
              <a:t>OLi + CO</a:t>
            </a:r>
          </a:p>
          <a:p>
            <a:pPr lvl="1"/>
            <a:r>
              <a:rPr lang="en-US" noProof="0" dirty="0"/>
              <a:t>2CO</a:t>
            </a:r>
            <a:r>
              <a:rPr lang="en-US" baseline="-25000" noProof="0" dirty="0"/>
              <a:t>2</a:t>
            </a:r>
            <a:r>
              <a:rPr lang="en-US" noProof="0" dirty="0"/>
              <a:t> + 2Li</a:t>
            </a:r>
            <a:r>
              <a:rPr lang="en-US" baseline="30000" noProof="0" dirty="0"/>
              <a:t>+</a:t>
            </a:r>
            <a:r>
              <a:rPr lang="en-US" noProof="0" dirty="0"/>
              <a:t> + 2e</a:t>
            </a:r>
            <a:r>
              <a:rPr lang="en-US" baseline="30000" noProof="0" dirty="0"/>
              <a:t>−</a:t>
            </a:r>
            <a:r>
              <a:rPr lang="en-US" noProof="0" dirty="0"/>
              <a:t> → Li</a:t>
            </a:r>
            <a:r>
              <a:rPr lang="en-US" baseline="-25000" noProof="0" dirty="0"/>
              <a:t>2</a:t>
            </a:r>
            <a:r>
              <a:rPr lang="en-US" noProof="0" dirty="0"/>
              <a:t>CO</a:t>
            </a:r>
            <a:r>
              <a:rPr lang="en-US" baseline="-25000" noProof="0" dirty="0"/>
              <a:t>3</a:t>
            </a:r>
            <a:r>
              <a:rPr lang="en-US" noProof="0" dirty="0"/>
              <a:t>+ CO</a:t>
            </a:r>
          </a:p>
        </p:txBody>
      </p:sp>
    </p:spTree>
    <p:extLst>
      <p:ext uri="{BB962C8B-B14F-4D97-AF65-F5344CB8AC3E}">
        <p14:creationId xmlns:p14="http://schemas.microsoft.com/office/powerpoint/2010/main" val="3768918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7A37E2-3062-DA43-C121-A4D2A656F7A0}"/>
              </a:ext>
            </a:extLst>
          </p:cNvPr>
          <p:cNvSpPr>
            <a:spLocks noGrp="1"/>
          </p:cNvSpPr>
          <p:nvPr>
            <p:ph type="title"/>
          </p:nvPr>
        </p:nvSpPr>
        <p:spPr/>
        <p:txBody>
          <a:bodyPr/>
          <a:lstStyle/>
          <a:p>
            <a:endParaRPr lang="en-US" noProof="0" dirty="0"/>
          </a:p>
        </p:txBody>
      </p:sp>
      <p:sp>
        <p:nvSpPr>
          <p:cNvPr id="3" name="Espace réservé du contenu 2">
            <a:extLst>
              <a:ext uri="{FF2B5EF4-FFF2-40B4-BE49-F238E27FC236}">
                <a16:creationId xmlns:a16="http://schemas.microsoft.com/office/drawing/2014/main" id="{D38200E8-EE23-6896-2917-50CB0B74BF61}"/>
              </a:ext>
            </a:extLst>
          </p:cNvPr>
          <p:cNvSpPr>
            <a:spLocks noGrp="1"/>
          </p:cNvSpPr>
          <p:nvPr>
            <p:ph idx="1"/>
          </p:nvPr>
        </p:nvSpPr>
        <p:spPr/>
        <p:txBody>
          <a:bodyPr/>
          <a:lstStyle/>
          <a:p>
            <a:r>
              <a:rPr lang="en-US" noProof="0" dirty="0">
                <a:hlinkClick r:id="rId2" tooltip="Persistent link using digital object identifier"/>
              </a:rPr>
              <a:t>https://doi.org/10.1016/j.apenergy.2022.120119</a:t>
            </a:r>
            <a:r>
              <a:rPr lang="en-US" noProof="0" dirty="0"/>
              <a:t> (Zhou et al.,)</a:t>
            </a:r>
          </a:p>
        </p:txBody>
      </p:sp>
      <p:pic>
        <p:nvPicPr>
          <p:cNvPr id="5" name="Image 4" descr="Une image contenant texte, capture d’écran, Police, nombre&#10;&#10;Le contenu généré par l’IA peut être incorrect.">
            <a:extLst>
              <a:ext uri="{FF2B5EF4-FFF2-40B4-BE49-F238E27FC236}">
                <a16:creationId xmlns:a16="http://schemas.microsoft.com/office/drawing/2014/main" id="{4A5F5783-CDFF-248A-6A32-392DAA6B87AC}"/>
              </a:ext>
            </a:extLst>
          </p:cNvPr>
          <p:cNvPicPr>
            <a:picLocks noChangeAspect="1"/>
          </p:cNvPicPr>
          <p:nvPr/>
        </p:nvPicPr>
        <p:blipFill>
          <a:blip r:embed="rId3"/>
          <a:stretch>
            <a:fillRect/>
          </a:stretch>
        </p:blipFill>
        <p:spPr>
          <a:xfrm>
            <a:off x="3428769" y="2434504"/>
            <a:ext cx="5334462" cy="1988992"/>
          </a:xfrm>
          <a:prstGeom prst="rect">
            <a:avLst/>
          </a:prstGeom>
        </p:spPr>
      </p:pic>
    </p:spTree>
    <p:extLst>
      <p:ext uri="{BB962C8B-B14F-4D97-AF65-F5344CB8AC3E}">
        <p14:creationId xmlns:p14="http://schemas.microsoft.com/office/powerpoint/2010/main" val="35508577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69855-559A-4BE1-7C79-C441C6B88F9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5FDB269-1535-4196-4DCC-DD4BBA23B011}"/>
              </a:ext>
            </a:extLst>
          </p:cNvPr>
          <p:cNvSpPr>
            <a:spLocks noGrp="1"/>
          </p:cNvSpPr>
          <p:nvPr>
            <p:ph type="title"/>
          </p:nvPr>
        </p:nvSpPr>
        <p:spPr/>
        <p:txBody>
          <a:bodyPr/>
          <a:lstStyle/>
          <a:p>
            <a:r>
              <a:rPr lang="en-US" noProof="0" dirty="0"/>
              <a:t>Internal pressure measurement</a:t>
            </a:r>
          </a:p>
        </p:txBody>
      </p:sp>
      <p:sp>
        <p:nvSpPr>
          <p:cNvPr id="3" name="Espace réservé du contenu 2">
            <a:extLst>
              <a:ext uri="{FF2B5EF4-FFF2-40B4-BE49-F238E27FC236}">
                <a16:creationId xmlns:a16="http://schemas.microsoft.com/office/drawing/2014/main" id="{6D71CC74-2D84-0954-7238-6E3CDA934B5B}"/>
              </a:ext>
            </a:extLst>
          </p:cNvPr>
          <p:cNvSpPr>
            <a:spLocks noGrp="1"/>
          </p:cNvSpPr>
          <p:nvPr>
            <p:ph idx="1"/>
          </p:nvPr>
        </p:nvSpPr>
        <p:spPr>
          <a:xfrm>
            <a:off x="412670" y="1088787"/>
            <a:ext cx="7939478" cy="4351338"/>
          </a:xfrm>
        </p:spPr>
        <p:txBody>
          <a:bodyPr/>
          <a:lstStyle/>
          <a:p>
            <a:r>
              <a:rPr lang="en-US" noProof="0" dirty="0"/>
              <a:t>Garcia et al</a:t>
            </a:r>
          </a:p>
          <a:p>
            <a:pPr lvl="1"/>
            <a:r>
              <a:rPr lang="en-US" noProof="0" dirty="0">
                <a:hlinkClick r:id="rId2"/>
              </a:rPr>
              <a:t>https://www.sciencedirect.com/science/article/pii/S2352152X2403874X</a:t>
            </a:r>
            <a:endParaRPr lang="en-US" noProof="0" dirty="0"/>
          </a:p>
          <a:p>
            <a:r>
              <a:rPr lang="en-US" noProof="0" dirty="0"/>
              <a:t>BC internal pressure can provide an important insight to evaluate reactivity</a:t>
            </a:r>
          </a:p>
          <a:p>
            <a:pPr lvl="1"/>
            <a:r>
              <a:rPr lang="en-US" noProof="0" dirty="0"/>
              <a:t>Plot of DMC vapor pressure vs T and comparison to chemical activity</a:t>
            </a:r>
          </a:p>
        </p:txBody>
      </p:sp>
      <p:pic>
        <p:nvPicPr>
          <p:cNvPr id="5" name="Image 4">
            <a:extLst>
              <a:ext uri="{FF2B5EF4-FFF2-40B4-BE49-F238E27FC236}">
                <a16:creationId xmlns:a16="http://schemas.microsoft.com/office/drawing/2014/main" id="{314FE2D4-A0FF-90B4-5542-29C80202E45D}"/>
              </a:ext>
            </a:extLst>
          </p:cNvPr>
          <p:cNvPicPr>
            <a:picLocks noChangeAspect="1"/>
          </p:cNvPicPr>
          <p:nvPr/>
        </p:nvPicPr>
        <p:blipFill>
          <a:blip r:embed="rId3"/>
          <a:stretch>
            <a:fillRect/>
          </a:stretch>
        </p:blipFill>
        <p:spPr>
          <a:xfrm>
            <a:off x="8433090" y="4221020"/>
            <a:ext cx="3693948" cy="2571278"/>
          </a:xfrm>
          <a:prstGeom prst="rect">
            <a:avLst/>
          </a:prstGeom>
        </p:spPr>
      </p:pic>
      <p:sp>
        <p:nvSpPr>
          <p:cNvPr id="6" name="ZoneTexte 5">
            <a:extLst>
              <a:ext uri="{FF2B5EF4-FFF2-40B4-BE49-F238E27FC236}">
                <a16:creationId xmlns:a16="http://schemas.microsoft.com/office/drawing/2014/main" id="{B62FCFA3-2E94-0359-0645-EFE57D9C329C}"/>
              </a:ext>
            </a:extLst>
          </p:cNvPr>
          <p:cNvSpPr txBox="1"/>
          <p:nvPr/>
        </p:nvSpPr>
        <p:spPr>
          <a:xfrm>
            <a:off x="7170951" y="0"/>
            <a:ext cx="1696298" cy="369332"/>
          </a:xfrm>
          <a:prstGeom prst="rect">
            <a:avLst/>
          </a:prstGeom>
          <a:noFill/>
        </p:spPr>
        <p:txBody>
          <a:bodyPr wrap="none" rtlCol="0">
            <a:spAutoFit/>
          </a:bodyPr>
          <a:lstStyle/>
          <a:p>
            <a:r>
              <a:rPr lang="en-US" noProof="0" dirty="0"/>
              <a:t>21700 NMC 811</a:t>
            </a:r>
          </a:p>
        </p:txBody>
      </p:sp>
      <p:pic>
        <p:nvPicPr>
          <p:cNvPr id="4" name="Image 3">
            <a:extLst>
              <a:ext uri="{FF2B5EF4-FFF2-40B4-BE49-F238E27FC236}">
                <a16:creationId xmlns:a16="http://schemas.microsoft.com/office/drawing/2014/main" id="{A681DDBD-DB34-E110-6FEA-782AE9D82F77}"/>
              </a:ext>
            </a:extLst>
          </p:cNvPr>
          <p:cNvPicPr>
            <a:picLocks noChangeAspect="1"/>
          </p:cNvPicPr>
          <p:nvPr/>
        </p:nvPicPr>
        <p:blipFill>
          <a:blip r:embed="rId4"/>
          <a:srcRect r="48295"/>
          <a:stretch>
            <a:fillRect/>
          </a:stretch>
        </p:blipFill>
        <p:spPr>
          <a:xfrm>
            <a:off x="1084081" y="3175167"/>
            <a:ext cx="2236249" cy="3503723"/>
          </a:xfrm>
          <a:prstGeom prst="rect">
            <a:avLst/>
          </a:prstGeom>
        </p:spPr>
      </p:pic>
      <p:pic>
        <p:nvPicPr>
          <p:cNvPr id="2050" name="Picture 2">
            <a:extLst>
              <a:ext uri="{FF2B5EF4-FFF2-40B4-BE49-F238E27FC236}">
                <a16:creationId xmlns:a16="http://schemas.microsoft.com/office/drawing/2014/main" id="{CC3CB03F-26F8-4B25-AB59-5F7F37F857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5613" y="4300919"/>
            <a:ext cx="3156535" cy="24114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F9668F9-2FF7-09B2-D51B-29319D92B5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4373" y="1340307"/>
            <a:ext cx="3597627" cy="2756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2776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9E72E0-C3C1-0134-CDE0-E71C1855D594}"/>
              </a:ext>
            </a:extLst>
          </p:cNvPr>
          <p:cNvSpPr>
            <a:spLocks noGrp="1"/>
          </p:cNvSpPr>
          <p:nvPr>
            <p:ph type="title"/>
          </p:nvPr>
        </p:nvSpPr>
        <p:spPr/>
        <p:txBody>
          <a:bodyPr/>
          <a:lstStyle/>
          <a:p>
            <a:r>
              <a:rPr lang="en-US" dirty="0"/>
              <a:t>Alternative approach: calibrate model by using multiple cases </a:t>
            </a:r>
          </a:p>
        </p:txBody>
      </p:sp>
      <p:sp>
        <p:nvSpPr>
          <p:cNvPr id="3" name="Espace réservé du contenu 2">
            <a:extLst>
              <a:ext uri="{FF2B5EF4-FFF2-40B4-BE49-F238E27FC236}">
                <a16:creationId xmlns:a16="http://schemas.microsoft.com/office/drawing/2014/main" id="{800ADEBE-F2C9-DE60-1BB2-2C0367FD95CE}"/>
              </a:ext>
            </a:extLst>
          </p:cNvPr>
          <p:cNvSpPr>
            <a:spLocks noGrp="1"/>
          </p:cNvSpPr>
          <p:nvPr>
            <p:ph idx="1"/>
          </p:nvPr>
        </p:nvSpPr>
        <p:spPr/>
        <p:txBody>
          <a:bodyPr/>
          <a:lstStyle/>
          <a:p>
            <a:r>
              <a:rPr lang="en-US" dirty="0"/>
              <a:t>Parameters results</a:t>
            </a:r>
          </a:p>
        </p:txBody>
      </p:sp>
      <p:pic>
        <p:nvPicPr>
          <p:cNvPr id="3074" name="Picture 2">
            <a:extLst>
              <a:ext uri="{FF2B5EF4-FFF2-40B4-BE49-F238E27FC236}">
                <a16:creationId xmlns:a16="http://schemas.microsoft.com/office/drawing/2014/main" id="{1FC07952-731D-6ADB-272B-827F92F92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031" y="4317122"/>
            <a:ext cx="4211915" cy="24731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675CFE3-4326-9901-6035-297FF6F93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8329" y="1251651"/>
            <a:ext cx="4352930" cy="256261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FA2F99E-E9A0-0B82-A9DB-3D40623FC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0234" y="4317123"/>
            <a:ext cx="4211915" cy="250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2580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0F3C2B-C82F-E8AE-3245-92A527EBA654}"/>
              </a:ext>
            </a:extLst>
          </p:cNvPr>
          <p:cNvSpPr>
            <a:spLocks noGrp="1"/>
          </p:cNvSpPr>
          <p:nvPr>
            <p:ph type="title"/>
          </p:nvPr>
        </p:nvSpPr>
        <p:spPr/>
        <p:txBody>
          <a:bodyPr/>
          <a:lstStyle/>
          <a:p>
            <a:endParaRPr lang="en-US" dirty="0"/>
          </a:p>
        </p:txBody>
      </p:sp>
      <p:sp>
        <p:nvSpPr>
          <p:cNvPr id="3" name="Espace réservé du contenu 2">
            <a:extLst>
              <a:ext uri="{FF2B5EF4-FFF2-40B4-BE49-F238E27FC236}">
                <a16:creationId xmlns:a16="http://schemas.microsoft.com/office/drawing/2014/main" id="{26359E70-26A7-BB7D-5E7C-377D186F5437}"/>
              </a:ext>
            </a:extLst>
          </p:cNvPr>
          <p:cNvSpPr>
            <a:spLocks noGrp="1"/>
          </p:cNvSpPr>
          <p:nvPr>
            <p:ph idx="1"/>
          </p:nvPr>
        </p:nvSpPr>
        <p:spPr/>
        <p:txBody>
          <a:bodyPr/>
          <a:lstStyle/>
          <a:p>
            <a:r>
              <a:rPr lang="en-US" dirty="0"/>
              <a:t>From </a:t>
            </a:r>
            <a:r>
              <a:rPr lang="en-US" dirty="0" err="1"/>
              <a:t>garcia</a:t>
            </a:r>
            <a:r>
              <a:rPr lang="en-US" dirty="0"/>
              <a:t> et al Overcharge</a:t>
            </a:r>
          </a:p>
        </p:txBody>
      </p:sp>
      <p:pic>
        <p:nvPicPr>
          <p:cNvPr id="4098" name="Picture 2" descr="Fig. 7">
            <a:extLst>
              <a:ext uri="{FF2B5EF4-FFF2-40B4-BE49-F238E27FC236}">
                <a16:creationId xmlns:a16="http://schemas.microsoft.com/office/drawing/2014/main" id="{A288CF9C-C47A-2BC5-C39D-4C808433B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298" y="2064470"/>
            <a:ext cx="5210797" cy="312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221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BC5AC0-8820-8F36-0B14-802D22B2E843}"/>
              </a:ext>
            </a:extLst>
          </p:cNvPr>
          <p:cNvSpPr>
            <a:spLocks noGrp="1"/>
          </p:cNvSpPr>
          <p:nvPr>
            <p:ph type="title"/>
          </p:nvPr>
        </p:nvSpPr>
        <p:spPr/>
        <p:txBody>
          <a:bodyPr/>
          <a:lstStyle/>
          <a:p>
            <a:r>
              <a:rPr lang="en-US" noProof="0" dirty="0"/>
              <a:t>Reference case </a:t>
            </a:r>
          </a:p>
        </p:txBody>
      </p:sp>
      <p:sp>
        <p:nvSpPr>
          <p:cNvPr id="4" name="Espace réservé du contenu 2">
            <a:extLst>
              <a:ext uri="{FF2B5EF4-FFF2-40B4-BE49-F238E27FC236}">
                <a16:creationId xmlns:a16="http://schemas.microsoft.com/office/drawing/2014/main" id="{525578D9-63CC-1D88-B46E-A26A3DD8F6A8}"/>
              </a:ext>
            </a:extLst>
          </p:cNvPr>
          <p:cNvSpPr>
            <a:spLocks noGrp="1"/>
          </p:cNvSpPr>
          <p:nvPr>
            <p:ph idx="1"/>
          </p:nvPr>
        </p:nvSpPr>
        <p:spPr>
          <a:xfrm>
            <a:off x="536488" y="1132431"/>
            <a:ext cx="5142722" cy="4351338"/>
          </a:xfrm>
        </p:spPr>
        <p:txBody>
          <a:bodyPr>
            <a:noAutofit/>
          </a:bodyPr>
          <a:lstStyle/>
          <a:p>
            <a:r>
              <a:rPr lang="en-US" sz="1600" noProof="0" dirty="0"/>
              <a:t>Common commercial battery cell </a:t>
            </a:r>
          </a:p>
          <a:p>
            <a:pPr lvl="1"/>
            <a:r>
              <a:rPr lang="en-US" sz="1600" noProof="0" dirty="0"/>
              <a:t>LG M50LT from the same production lot</a:t>
            </a:r>
          </a:p>
          <a:p>
            <a:pPr lvl="1"/>
            <a:r>
              <a:rPr lang="en-US" sz="1600" noProof="0" dirty="0"/>
              <a:t>120 battery cells purchased and shared by IFPEN</a:t>
            </a:r>
          </a:p>
          <a:p>
            <a:pPr lvl="1"/>
            <a:r>
              <a:rPr lang="en-US" sz="1600" noProof="0" dirty="0"/>
              <a:t>Others purchased by SANDIA</a:t>
            </a:r>
          </a:p>
          <a:p>
            <a:r>
              <a:rPr lang="en-US" sz="1600" noProof="0" dirty="0"/>
              <a:t>Reference Running-in</a:t>
            </a:r>
          </a:p>
          <a:p>
            <a:pPr lvl="1"/>
            <a:r>
              <a:rPr lang="en-US" sz="1600" noProof="0" dirty="0"/>
              <a:t>3 charge / discharge cycles</a:t>
            </a:r>
          </a:p>
          <a:p>
            <a:pPr lvl="1"/>
            <a:r>
              <a:rPr lang="en-US" sz="1600" noProof="0" dirty="0"/>
              <a:t>CC/CV ref cycle from manufacturer</a:t>
            </a:r>
          </a:p>
          <a:p>
            <a:pPr lvl="1"/>
            <a:endParaRPr lang="en-US" sz="1600" noProof="0" dirty="0"/>
          </a:p>
          <a:p>
            <a:r>
              <a:rPr lang="en-US" sz="1600" noProof="0" dirty="0"/>
              <a:t>Test Definition:</a:t>
            </a:r>
          </a:p>
          <a:p>
            <a:pPr lvl="1"/>
            <a:r>
              <a:rPr lang="en-US" sz="1600" noProof="0" dirty="0"/>
              <a:t>Thermal Abuse</a:t>
            </a:r>
          </a:p>
          <a:p>
            <a:pPr lvl="1"/>
            <a:r>
              <a:rPr lang="en-US" sz="1600" noProof="0" dirty="0"/>
              <a:t>“Slow cooking mode”</a:t>
            </a:r>
          </a:p>
          <a:p>
            <a:pPr lvl="2"/>
            <a:r>
              <a:rPr lang="en-US" sz="1400" noProof="0" dirty="0"/>
              <a:t>Heating with a controlled heating ramp at constant gradient</a:t>
            </a:r>
          </a:p>
          <a:p>
            <a:pPr lvl="2"/>
            <a:r>
              <a:rPr lang="en-US" sz="1400" u="sng" noProof="0" dirty="0"/>
              <a:t>Reference case : 1.5 °C/min  </a:t>
            </a:r>
          </a:p>
          <a:p>
            <a:pPr lvl="2"/>
            <a:r>
              <a:rPr lang="en-US" sz="1400" noProof="0" dirty="0"/>
              <a:t>Parametric Variation:  0.5 °C/min  ;  0.2 °C/min</a:t>
            </a:r>
          </a:p>
          <a:p>
            <a:pPr lvl="1"/>
            <a:endParaRPr lang="en-US" sz="1600" noProof="0" dirty="0"/>
          </a:p>
          <a:p>
            <a:pPr lvl="1"/>
            <a:r>
              <a:rPr lang="en-US" sz="1600" noProof="0" dirty="0"/>
              <a:t>BC state of charge (SOC):</a:t>
            </a:r>
          </a:p>
          <a:p>
            <a:pPr lvl="2"/>
            <a:r>
              <a:rPr lang="en-US" sz="1400" u="sng" noProof="0" dirty="0"/>
              <a:t>Ref Case: 100%</a:t>
            </a:r>
          </a:p>
          <a:p>
            <a:pPr lvl="2"/>
            <a:r>
              <a:rPr lang="en-US" sz="1400" noProof="0" dirty="0"/>
              <a:t>Parametric variations: 50%  ;  25%  ;  75%</a:t>
            </a:r>
          </a:p>
          <a:p>
            <a:pPr lvl="2"/>
            <a:endParaRPr lang="en-US" sz="1400" noProof="0" dirty="0"/>
          </a:p>
          <a:p>
            <a:pPr lvl="2"/>
            <a:endParaRPr lang="en-US" sz="1400" noProof="0" dirty="0"/>
          </a:p>
          <a:p>
            <a:pPr marL="0" indent="0">
              <a:buNone/>
            </a:pPr>
            <a:endParaRPr lang="en-US" sz="1600" noProof="0" dirty="0"/>
          </a:p>
          <a:p>
            <a:endParaRPr lang="en-US" sz="1600" noProof="0" dirty="0"/>
          </a:p>
          <a:p>
            <a:pPr marL="457200" lvl="1" indent="0">
              <a:buNone/>
            </a:pPr>
            <a:endParaRPr lang="en-US" sz="1600" noProof="0" dirty="0"/>
          </a:p>
        </p:txBody>
      </p:sp>
      <p:pic>
        <p:nvPicPr>
          <p:cNvPr id="3" name="Image 2" descr="Une image contenant texte, diagramme, ligne, Tracé&#10;&#10;Description générée automatiquement">
            <a:extLst>
              <a:ext uri="{FF2B5EF4-FFF2-40B4-BE49-F238E27FC236}">
                <a16:creationId xmlns:a16="http://schemas.microsoft.com/office/drawing/2014/main" id="{2B263C23-6D02-08A2-8906-18C6EF1030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9665" y="1101447"/>
            <a:ext cx="5334620" cy="5791821"/>
          </a:xfrm>
          <a:prstGeom prst="rect">
            <a:avLst/>
          </a:prstGeom>
        </p:spPr>
      </p:pic>
      <p:cxnSp>
        <p:nvCxnSpPr>
          <p:cNvPr id="5" name="Connecteur droit avec flèche 4">
            <a:extLst>
              <a:ext uri="{FF2B5EF4-FFF2-40B4-BE49-F238E27FC236}">
                <a16:creationId xmlns:a16="http://schemas.microsoft.com/office/drawing/2014/main" id="{22FB5948-7FA9-EB39-3361-68395C64CB0C}"/>
              </a:ext>
            </a:extLst>
          </p:cNvPr>
          <p:cNvCxnSpPr/>
          <p:nvPr/>
        </p:nvCxnSpPr>
        <p:spPr>
          <a:xfrm flipV="1">
            <a:off x="9941136" y="1245107"/>
            <a:ext cx="0" cy="2961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7CEEF9BA-3FDB-F85D-89B9-BB11426E6708}"/>
              </a:ext>
            </a:extLst>
          </p:cNvPr>
          <p:cNvSpPr txBox="1"/>
          <p:nvPr/>
        </p:nvSpPr>
        <p:spPr>
          <a:xfrm rot="16200000">
            <a:off x="9242731" y="378921"/>
            <a:ext cx="1396815" cy="523220"/>
          </a:xfrm>
          <a:prstGeom prst="rect">
            <a:avLst/>
          </a:prstGeom>
          <a:noFill/>
        </p:spPr>
        <p:txBody>
          <a:bodyPr wrap="square" rtlCol="0">
            <a:spAutoFit/>
          </a:bodyPr>
          <a:lstStyle/>
          <a:p>
            <a:r>
              <a:rPr lang="en-US" sz="1400" noProof="0" dirty="0"/>
              <a:t>CID activation (VD)</a:t>
            </a:r>
          </a:p>
        </p:txBody>
      </p:sp>
      <p:sp>
        <p:nvSpPr>
          <p:cNvPr id="7" name="ZoneTexte 6">
            <a:extLst>
              <a:ext uri="{FF2B5EF4-FFF2-40B4-BE49-F238E27FC236}">
                <a16:creationId xmlns:a16="http://schemas.microsoft.com/office/drawing/2014/main" id="{1DA92360-FF0C-D7FE-3731-58FB705450EE}"/>
              </a:ext>
            </a:extLst>
          </p:cNvPr>
          <p:cNvSpPr txBox="1"/>
          <p:nvPr/>
        </p:nvSpPr>
        <p:spPr>
          <a:xfrm rot="16200000">
            <a:off x="9812690" y="554234"/>
            <a:ext cx="964367" cy="307777"/>
          </a:xfrm>
          <a:prstGeom prst="rect">
            <a:avLst/>
          </a:prstGeom>
          <a:noFill/>
        </p:spPr>
        <p:txBody>
          <a:bodyPr wrap="none" rtlCol="0">
            <a:spAutoFit/>
          </a:bodyPr>
          <a:lstStyle/>
          <a:p>
            <a:r>
              <a:rPr lang="en-US" sz="1400" noProof="0" dirty="0"/>
              <a:t>1 Gas Vent</a:t>
            </a:r>
          </a:p>
        </p:txBody>
      </p:sp>
      <p:cxnSp>
        <p:nvCxnSpPr>
          <p:cNvPr id="8" name="Connecteur droit avec flèche 7">
            <a:extLst>
              <a:ext uri="{FF2B5EF4-FFF2-40B4-BE49-F238E27FC236}">
                <a16:creationId xmlns:a16="http://schemas.microsoft.com/office/drawing/2014/main" id="{D43A169B-3D40-604F-FEE4-B0658C99B7AF}"/>
              </a:ext>
            </a:extLst>
          </p:cNvPr>
          <p:cNvCxnSpPr>
            <a:cxnSpLocks/>
          </p:cNvCxnSpPr>
          <p:nvPr/>
        </p:nvCxnSpPr>
        <p:spPr>
          <a:xfrm flipV="1">
            <a:off x="10311650" y="1245107"/>
            <a:ext cx="0" cy="2248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5D3F4330-061C-B18D-24E6-B612C53974B3}"/>
              </a:ext>
            </a:extLst>
          </p:cNvPr>
          <p:cNvCxnSpPr>
            <a:cxnSpLocks/>
            <a:stCxn id="10" idx="1"/>
          </p:cNvCxnSpPr>
          <p:nvPr/>
        </p:nvCxnSpPr>
        <p:spPr>
          <a:xfrm flipV="1">
            <a:off x="8742909" y="1245107"/>
            <a:ext cx="0" cy="800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Accolade ouvrante 9">
            <a:extLst>
              <a:ext uri="{FF2B5EF4-FFF2-40B4-BE49-F238E27FC236}">
                <a16:creationId xmlns:a16="http://schemas.microsoft.com/office/drawing/2014/main" id="{1760CDE0-8D00-0C45-2C0E-84633744AF5C}"/>
              </a:ext>
            </a:extLst>
          </p:cNvPr>
          <p:cNvSpPr/>
          <p:nvPr/>
        </p:nvSpPr>
        <p:spPr>
          <a:xfrm rot="5400000">
            <a:off x="8667408" y="1557210"/>
            <a:ext cx="151002" cy="11279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sp>
        <p:nvSpPr>
          <p:cNvPr id="11" name="ZoneTexte 10">
            <a:extLst>
              <a:ext uri="{FF2B5EF4-FFF2-40B4-BE49-F238E27FC236}">
                <a16:creationId xmlns:a16="http://schemas.microsoft.com/office/drawing/2014/main" id="{299DC138-0A45-9621-BF97-E37C6AB6E6B7}"/>
              </a:ext>
            </a:extLst>
          </p:cNvPr>
          <p:cNvSpPr txBox="1"/>
          <p:nvPr/>
        </p:nvSpPr>
        <p:spPr>
          <a:xfrm rot="16200000">
            <a:off x="8238605" y="519149"/>
            <a:ext cx="1008609" cy="523220"/>
          </a:xfrm>
          <a:prstGeom prst="rect">
            <a:avLst/>
          </a:prstGeom>
          <a:noFill/>
        </p:spPr>
        <p:txBody>
          <a:bodyPr wrap="none" rtlCol="0">
            <a:spAutoFit/>
          </a:bodyPr>
          <a:lstStyle/>
          <a:p>
            <a:r>
              <a:rPr lang="en-US" sz="1400" noProof="0" dirty="0"/>
              <a:t>Exothermic</a:t>
            </a:r>
          </a:p>
          <a:p>
            <a:r>
              <a:rPr lang="en-US" sz="1400" noProof="0" dirty="0"/>
              <a:t> onset</a:t>
            </a:r>
          </a:p>
        </p:txBody>
      </p:sp>
      <p:pic>
        <p:nvPicPr>
          <p:cNvPr id="12" name="Image 11" descr="Une image contenant texte, capture d’écran, Police, nombre&#10;&#10;Le contenu généré par l’IA peut être incorrect.">
            <a:extLst>
              <a:ext uri="{FF2B5EF4-FFF2-40B4-BE49-F238E27FC236}">
                <a16:creationId xmlns:a16="http://schemas.microsoft.com/office/drawing/2014/main" id="{DF47DC31-A1F5-0E13-824D-D6AAFF6745F7}"/>
              </a:ext>
            </a:extLst>
          </p:cNvPr>
          <p:cNvPicPr>
            <a:picLocks noChangeAspect="1"/>
          </p:cNvPicPr>
          <p:nvPr/>
        </p:nvPicPr>
        <p:blipFill>
          <a:blip r:embed="rId3"/>
          <a:stretch>
            <a:fillRect/>
          </a:stretch>
        </p:blipFill>
        <p:spPr>
          <a:xfrm>
            <a:off x="5613295" y="1493163"/>
            <a:ext cx="1565853" cy="2112552"/>
          </a:xfrm>
          <a:prstGeom prst="rect">
            <a:avLst/>
          </a:prstGeom>
        </p:spPr>
      </p:pic>
      <p:sp>
        <p:nvSpPr>
          <p:cNvPr id="13" name="Accolade ouvrante 12">
            <a:extLst>
              <a:ext uri="{FF2B5EF4-FFF2-40B4-BE49-F238E27FC236}">
                <a16:creationId xmlns:a16="http://schemas.microsoft.com/office/drawing/2014/main" id="{92238D2B-5B7A-0687-B16E-1C62910AA067}"/>
              </a:ext>
            </a:extLst>
          </p:cNvPr>
          <p:cNvSpPr/>
          <p:nvPr/>
        </p:nvSpPr>
        <p:spPr>
          <a:xfrm rot="5400000">
            <a:off x="10562912" y="5719784"/>
            <a:ext cx="133537" cy="58817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sp>
        <p:nvSpPr>
          <p:cNvPr id="14" name="ZoneTexte 13">
            <a:extLst>
              <a:ext uri="{FF2B5EF4-FFF2-40B4-BE49-F238E27FC236}">
                <a16:creationId xmlns:a16="http://schemas.microsoft.com/office/drawing/2014/main" id="{16DA8417-2AF2-8985-1501-4D787E73EDD5}"/>
              </a:ext>
            </a:extLst>
          </p:cNvPr>
          <p:cNvSpPr txBox="1"/>
          <p:nvPr/>
        </p:nvSpPr>
        <p:spPr>
          <a:xfrm rot="16200000">
            <a:off x="10224286" y="713984"/>
            <a:ext cx="806631" cy="307777"/>
          </a:xfrm>
          <a:prstGeom prst="rect">
            <a:avLst/>
          </a:prstGeom>
          <a:noFill/>
        </p:spPr>
        <p:txBody>
          <a:bodyPr wrap="none" rtlCol="0">
            <a:spAutoFit/>
          </a:bodyPr>
          <a:lstStyle/>
          <a:p>
            <a:r>
              <a:rPr lang="en-US" sz="1400" dirty="0"/>
              <a:t>Smoking</a:t>
            </a:r>
            <a:endParaRPr lang="en-US" sz="1400" noProof="0" dirty="0"/>
          </a:p>
        </p:txBody>
      </p:sp>
      <p:cxnSp>
        <p:nvCxnSpPr>
          <p:cNvPr id="15" name="Connecteur droit avec flèche 14">
            <a:extLst>
              <a:ext uri="{FF2B5EF4-FFF2-40B4-BE49-F238E27FC236}">
                <a16:creationId xmlns:a16="http://schemas.microsoft.com/office/drawing/2014/main" id="{C18973F0-9A21-3480-2846-C17E8E223001}"/>
              </a:ext>
            </a:extLst>
          </p:cNvPr>
          <p:cNvCxnSpPr>
            <a:cxnSpLocks/>
          </p:cNvCxnSpPr>
          <p:nvPr/>
        </p:nvCxnSpPr>
        <p:spPr>
          <a:xfrm flipV="1">
            <a:off x="10629680" y="1264326"/>
            <a:ext cx="0" cy="4682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7E8E8E8F-8E43-06DA-DBCE-D4EAB9B877E7}"/>
              </a:ext>
            </a:extLst>
          </p:cNvPr>
          <p:cNvSpPr txBox="1"/>
          <p:nvPr/>
        </p:nvSpPr>
        <p:spPr>
          <a:xfrm rot="16200000">
            <a:off x="10723780" y="528264"/>
            <a:ext cx="806633" cy="738664"/>
          </a:xfrm>
          <a:prstGeom prst="rect">
            <a:avLst/>
          </a:prstGeom>
          <a:noFill/>
        </p:spPr>
        <p:txBody>
          <a:bodyPr wrap="square" rtlCol="0">
            <a:spAutoFit/>
          </a:bodyPr>
          <a:lstStyle/>
          <a:p>
            <a:r>
              <a:rPr lang="en-US" sz="1400" noProof="0" dirty="0"/>
              <a:t>Thermal runaway (TR)</a:t>
            </a:r>
          </a:p>
        </p:txBody>
      </p:sp>
      <p:cxnSp>
        <p:nvCxnSpPr>
          <p:cNvPr id="18" name="Connecteur droit avec flèche 17">
            <a:extLst>
              <a:ext uri="{FF2B5EF4-FFF2-40B4-BE49-F238E27FC236}">
                <a16:creationId xmlns:a16="http://schemas.microsoft.com/office/drawing/2014/main" id="{BC8D1EA9-F3CD-AE61-43E3-F249E926BC1D}"/>
              </a:ext>
            </a:extLst>
          </p:cNvPr>
          <p:cNvCxnSpPr>
            <a:cxnSpLocks/>
          </p:cNvCxnSpPr>
          <p:nvPr/>
        </p:nvCxnSpPr>
        <p:spPr>
          <a:xfrm flipV="1">
            <a:off x="10923769" y="1331094"/>
            <a:ext cx="0" cy="439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Image 18">
            <a:extLst>
              <a:ext uri="{FF2B5EF4-FFF2-40B4-BE49-F238E27FC236}">
                <a16:creationId xmlns:a16="http://schemas.microsoft.com/office/drawing/2014/main" id="{F157FB05-BA48-F58A-CBC8-45A537656766}"/>
              </a:ext>
            </a:extLst>
          </p:cNvPr>
          <p:cNvPicPr>
            <a:picLocks noChangeAspect="1"/>
          </p:cNvPicPr>
          <p:nvPr/>
        </p:nvPicPr>
        <p:blipFill>
          <a:blip r:embed="rId4"/>
          <a:srcRect b="16103"/>
          <a:stretch>
            <a:fillRect/>
          </a:stretch>
        </p:blipFill>
        <p:spPr>
          <a:xfrm>
            <a:off x="5645586" y="3830144"/>
            <a:ext cx="1501270" cy="1419347"/>
          </a:xfrm>
          <a:prstGeom prst="rect">
            <a:avLst/>
          </a:prstGeom>
        </p:spPr>
      </p:pic>
      <p:cxnSp>
        <p:nvCxnSpPr>
          <p:cNvPr id="21" name="Connecteur droit 20">
            <a:extLst>
              <a:ext uri="{FF2B5EF4-FFF2-40B4-BE49-F238E27FC236}">
                <a16:creationId xmlns:a16="http://schemas.microsoft.com/office/drawing/2014/main" id="{336EEB47-1856-CB3B-9F98-C5CD854C0018}"/>
              </a:ext>
            </a:extLst>
          </p:cNvPr>
          <p:cNvCxnSpPr/>
          <p:nvPr/>
        </p:nvCxnSpPr>
        <p:spPr>
          <a:xfrm flipV="1">
            <a:off x="6771190" y="3494062"/>
            <a:ext cx="3540460" cy="1413604"/>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450F9A0E-B2D5-F96D-2822-C128D40F4FFA}"/>
              </a:ext>
            </a:extLst>
          </p:cNvPr>
          <p:cNvPicPr>
            <a:picLocks noChangeAspect="1"/>
          </p:cNvPicPr>
          <p:nvPr/>
        </p:nvPicPr>
        <p:blipFill>
          <a:blip r:embed="rId5"/>
          <a:stretch>
            <a:fillRect/>
          </a:stretch>
        </p:blipFill>
        <p:spPr>
          <a:xfrm>
            <a:off x="5604859" y="5331596"/>
            <a:ext cx="1524132" cy="1470787"/>
          </a:xfrm>
          <a:prstGeom prst="rect">
            <a:avLst/>
          </a:prstGeom>
        </p:spPr>
      </p:pic>
      <p:cxnSp>
        <p:nvCxnSpPr>
          <p:cNvPr id="24" name="Connecteur droit 23">
            <a:extLst>
              <a:ext uri="{FF2B5EF4-FFF2-40B4-BE49-F238E27FC236}">
                <a16:creationId xmlns:a16="http://schemas.microsoft.com/office/drawing/2014/main" id="{10F20309-B155-17A8-188F-0A2FBC360637}"/>
              </a:ext>
            </a:extLst>
          </p:cNvPr>
          <p:cNvCxnSpPr>
            <a:cxnSpLocks/>
          </p:cNvCxnSpPr>
          <p:nvPr/>
        </p:nvCxnSpPr>
        <p:spPr>
          <a:xfrm flipV="1">
            <a:off x="6662289" y="5702678"/>
            <a:ext cx="4261480" cy="42232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4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7399D0-4EDE-5600-8209-B8FF6433C4B0}"/>
              </a:ext>
            </a:extLst>
          </p:cNvPr>
          <p:cNvSpPr>
            <a:spLocks noGrp="1"/>
          </p:cNvSpPr>
          <p:nvPr>
            <p:ph type="title"/>
          </p:nvPr>
        </p:nvSpPr>
        <p:spPr/>
        <p:txBody>
          <a:bodyPr/>
          <a:lstStyle/>
          <a:p>
            <a:endParaRPr lang="en-US"/>
          </a:p>
        </p:txBody>
      </p:sp>
      <p:pic>
        <p:nvPicPr>
          <p:cNvPr id="4" name="Venting_VsSynthetic">
            <a:hlinkClick r:id="" action="ppaction://media"/>
            <a:extLst>
              <a:ext uri="{FF2B5EF4-FFF2-40B4-BE49-F238E27FC236}">
                <a16:creationId xmlns:a16="http://schemas.microsoft.com/office/drawing/2014/main" id="{E49F10A1-7D9C-1AA0-2860-34FB33DC8CF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72155" y="1764786"/>
            <a:ext cx="5802312" cy="4351338"/>
          </a:xfrm>
        </p:spPr>
      </p:pic>
    </p:spTree>
    <p:extLst>
      <p:ext uri="{BB962C8B-B14F-4D97-AF65-F5344CB8AC3E}">
        <p14:creationId xmlns:p14="http://schemas.microsoft.com/office/powerpoint/2010/main" val="207123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3600ED-74FD-D930-7AFE-7F1F755EB2F2}"/>
              </a:ext>
            </a:extLst>
          </p:cNvPr>
          <p:cNvSpPr>
            <a:spLocks noGrp="1"/>
          </p:cNvSpPr>
          <p:nvPr>
            <p:ph type="title"/>
          </p:nvPr>
        </p:nvSpPr>
        <p:spPr/>
        <p:txBody>
          <a:bodyPr/>
          <a:lstStyle/>
          <a:p>
            <a:r>
              <a:rPr lang="en-US" dirty="0"/>
              <a:t>Comparison between synthetic venting and real venting</a:t>
            </a:r>
          </a:p>
        </p:txBody>
      </p:sp>
      <p:sp>
        <p:nvSpPr>
          <p:cNvPr id="3" name="Espace réservé du contenu 2">
            <a:extLst>
              <a:ext uri="{FF2B5EF4-FFF2-40B4-BE49-F238E27FC236}">
                <a16:creationId xmlns:a16="http://schemas.microsoft.com/office/drawing/2014/main" id="{61529743-16B3-71DE-5955-E2A19F162312}"/>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7BC90C0C-218B-8C6A-9925-475A39EF1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100" y="793332"/>
            <a:ext cx="7947257" cy="26523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46A598F-096D-E00F-8F74-9532A4E9F2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587" y="3445729"/>
            <a:ext cx="7359770" cy="2453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655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6FACBA-36A5-9875-716C-16590178E917}"/>
              </a:ext>
            </a:extLst>
          </p:cNvPr>
          <p:cNvSpPr>
            <a:spLocks noGrp="1"/>
          </p:cNvSpPr>
          <p:nvPr>
            <p:ph type="title"/>
          </p:nvPr>
        </p:nvSpPr>
        <p:spPr/>
        <p:txBody>
          <a:bodyPr/>
          <a:lstStyle/>
          <a:p>
            <a:endParaRPr lang="en-US"/>
          </a:p>
        </p:txBody>
      </p:sp>
      <p:sp>
        <p:nvSpPr>
          <p:cNvPr id="5" name="Espace réservé du contenu 4">
            <a:extLst>
              <a:ext uri="{FF2B5EF4-FFF2-40B4-BE49-F238E27FC236}">
                <a16:creationId xmlns:a16="http://schemas.microsoft.com/office/drawing/2014/main" id="{3FBF5C91-B21B-BA33-0C04-A6D9230E724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954239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A4C10E-D965-22D8-5C1D-32BA8C7FEED0}"/>
              </a:ext>
            </a:extLst>
          </p:cNvPr>
          <p:cNvSpPr>
            <a:spLocks noGrp="1"/>
          </p:cNvSpPr>
          <p:nvPr>
            <p:ph type="title"/>
          </p:nvPr>
        </p:nvSpPr>
        <p:spPr/>
        <p:txBody>
          <a:bodyPr/>
          <a:lstStyle/>
          <a:p>
            <a:r>
              <a:rPr lang="en-US" dirty="0"/>
              <a:t>Does a c</a:t>
            </a:r>
          </a:p>
        </p:txBody>
      </p:sp>
      <p:sp>
        <p:nvSpPr>
          <p:cNvPr id="3" name="Espace réservé du contenu 2">
            <a:extLst>
              <a:ext uri="{FF2B5EF4-FFF2-40B4-BE49-F238E27FC236}">
                <a16:creationId xmlns:a16="http://schemas.microsoft.com/office/drawing/2014/main" id="{BBD6E187-F295-93BA-1BEE-EEF455891563}"/>
              </a:ext>
            </a:extLst>
          </p:cNvPr>
          <p:cNvSpPr>
            <a:spLocks noGrp="1"/>
          </p:cNvSpPr>
          <p:nvPr>
            <p:ph idx="1"/>
          </p:nvPr>
        </p:nvSpPr>
        <p:spPr/>
        <p:txBody>
          <a:bodyPr/>
          <a:lstStyle/>
          <a:p>
            <a:r>
              <a:rPr lang="en-US" dirty="0"/>
              <a:t>Is a correct Fit of DSC data enough?</a:t>
            </a:r>
          </a:p>
        </p:txBody>
      </p:sp>
      <p:pic>
        <p:nvPicPr>
          <p:cNvPr id="5" name="Image 4" descr="Une image contenant diagramme, origami, Tracé, ligne&#10;&#10;Le contenu généré par l’IA peut être incorrect.">
            <a:extLst>
              <a:ext uri="{FF2B5EF4-FFF2-40B4-BE49-F238E27FC236}">
                <a16:creationId xmlns:a16="http://schemas.microsoft.com/office/drawing/2014/main" id="{226B57DE-FA69-5B49-2A5E-C54EEAF9FADC}"/>
              </a:ext>
            </a:extLst>
          </p:cNvPr>
          <p:cNvPicPr>
            <a:picLocks noChangeAspect="1"/>
          </p:cNvPicPr>
          <p:nvPr/>
        </p:nvPicPr>
        <p:blipFill>
          <a:blip r:embed="rId2"/>
          <a:stretch>
            <a:fillRect/>
          </a:stretch>
        </p:blipFill>
        <p:spPr>
          <a:xfrm>
            <a:off x="643145" y="2280213"/>
            <a:ext cx="10498220" cy="4145795"/>
          </a:xfrm>
          <a:prstGeom prst="rect">
            <a:avLst/>
          </a:prstGeom>
        </p:spPr>
      </p:pic>
    </p:spTree>
    <p:extLst>
      <p:ext uri="{BB962C8B-B14F-4D97-AF65-F5344CB8AC3E}">
        <p14:creationId xmlns:p14="http://schemas.microsoft.com/office/powerpoint/2010/main" val="11642899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4B08D-1C50-622A-4ACF-FE8F486F7FF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2A6103E-84B7-81DD-451D-E480D06DEB77}"/>
              </a:ext>
            </a:extLst>
          </p:cNvPr>
          <p:cNvSpPr>
            <a:spLocks noGrp="1"/>
          </p:cNvSpPr>
          <p:nvPr>
            <p:ph type="title"/>
          </p:nvPr>
        </p:nvSpPr>
        <p:spPr/>
        <p:txBody>
          <a:bodyPr/>
          <a:lstStyle/>
          <a:p>
            <a:r>
              <a:rPr lang="en-US" noProof="0" dirty="0"/>
              <a:t>Reactivity rate from DSC</a:t>
            </a:r>
          </a:p>
        </p:txBody>
      </p:sp>
      <p:pic>
        <p:nvPicPr>
          <p:cNvPr id="5" name="Image 4">
            <a:extLst>
              <a:ext uri="{FF2B5EF4-FFF2-40B4-BE49-F238E27FC236}">
                <a16:creationId xmlns:a16="http://schemas.microsoft.com/office/drawing/2014/main" id="{50069022-65DA-DB8B-47F5-C98CEEFD7BB8}"/>
              </a:ext>
            </a:extLst>
          </p:cNvPr>
          <p:cNvPicPr>
            <a:picLocks noChangeAspect="1"/>
          </p:cNvPicPr>
          <p:nvPr/>
        </p:nvPicPr>
        <p:blipFill>
          <a:blip r:embed="rId2"/>
          <a:stretch>
            <a:fillRect/>
          </a:stretch>
        </p:blipFill>
        <p:spPr>
          <a:xfrm>
            <a:off x="1497139" y="2060591"/>
            <a:ext cx="3672927" cy="2736818"/>
          </a:xfrm>
          <a:prstGeom prst="rect">
            <a:avLst/>
          </a:prstGeom>
        </p:spPr>
      </p:pic>
      <p:pic>
        <p:nvPicPr>
          <p:cNvPr id="7" name="Image 6">
            <a:extLst>
              <a:ext uri="{FF2B5EF4-FFF2-40B4-BE49-F238E27FC236}">
                <a16:creationId xmlns:a16="http://schemas.microsoft.com/office/drawing/2014/main" id="{C675B028-D64B-24B1-1F35-01FED61D14E0}"/>
              </a:ext>
            </a:extLst>
          </p:cNvPr>
          <p:cNvPicPr>
            <a:picLocks noChangeAspect="1"/>
          </p:cNvPicPr>
          <p:nvPr/>
        </p:nvPicPr>
        <p:blipFill>
          <a:blip r:embed="rId3"/>
          <a:stretch>
            <a:fillRect/>
          </a:stretch>
        </p:blipFill>
        <p:spPr>
          <a:xfrm>
            <a:off x="5978457" y="2060591"/>
            <a:ext cx="3672927" cy="2775974"/>
          </a:xfrm>
          <a:prstGeom prst="rect">
            <a:avLst/>
          </a:prstGeom>
        </p:spPr>
      </p:pic>
      <p:sp>
        <p:nvSpPr>
          <p:cNvPr id="9" name="Espace réservé du contenu 2">
            <a:extLst>
              <a:ext uri="{FF2B5EF4-FFF2-40B4-BE49-F238E27FC236}">
                <a16:creationId xmlns:a16="http://schemas.microsoft.com/office/drawing/2014/main" id="{1BC2DCDE-A7C5-00E0-DE1D-3674AFCD368F}"/>
              </a:ext>
            </a:extLst>
          </p:cNvPr>
          <p:cNvSpPr>
            <a:spLocks noGrp="1"/>
          </p:cNvSpPr>
          <p:nvPr>
            <p:ph idx="1"/>
          </p:nvPr>
        </p:nvSpPr>
        <p:spPr>
          <a:xfrm>
            <a:off x="671021" y="898224"/>
            <a:ext cx="10515600" cy="4351338"/>
          </a:xfrm>
        </p:spPr>
        <p:txBody>
          <a:bodyPr/>
          <a:lstStyle/>
          <a:p>
            <a:r>
              <a:rPr lang="en-US" dirty="0"/>
              <a:t>By fitting accurately DSC data of separated electrodes the results are off when the model is applied to the reference case</a:t>
            </a:r>
          </a:p>
        </p:txBody>
      </p:sp>
      <p:sp>
        <p:nvSpPr>
          <p:cNvPr id="10" name="ZoneTexte 9">
            <a:extLst>
              <a:ext uri="{FF2B5EF4-FFF2-40B4-BE49-F238E27FC236}">
                <a16:creationId xmlns:a16="http://schemas.microsoft.com/office/drawing/2014/main" id="{098ABBE9-08DF-D09D-1E4E-E1A8FAC0026A}"/>
              </a:ext>
            </a:extLst>
          </p:cNvPr>
          <p:cNvSpPr txBox="1"/>
          <p:nvPr/>
        </p:nvSpPr>
        <p:spPr>
          <a:xfrm>
            <a:off x="2939969" y="1749688"/>
            <a:ext cx="1180131" cy="369332"/>
          </a:xfrm>
          <a:prstGeom prst="rect">
            <a:avLst/>
          </a:prstGeom>
          <a:noFill/>
        </p:spPr>
        <p:txBody>
          <a:bodyPr wrap="none" rtlCol="0">
            <a:spAutoFit/>
          </a:bodyPr>
          <a:lstStyle/>
          <a:p>
            <a:r>
              <a:rPr lang="en-US" dirty="0"/>
              <a:t>1,5 C°/min</a:t>
            </a:r>
          </a:p>
        </p:txBody>
      </p:sp>
      <p:sp>
        <p:nvSpPr>
          <p:cNvPr id="13" name="ZoneTexte 12">
            <a:extLst>
              <a:ext uri="{FF2B5EF4-FFF2-40B4-BE49-F238E27FC236}">
                <a16:creationId xmlns:a16="http://schemas.microsoft.com/office/drawing/2014/main" id="{149D13E7-F7D7-E956-6957-72C5B0A319A6}"/>
              </a:ext>
            </a:extLst>
          </p:cNvPr>
          <p:cNvSpPr txBox="1"/>
          <p:nvPr/>
        </p:nvSpPr>
        <p:spPr>
          <a:xfrm>
            <a:off x="7439014" y="1749688"/>
            <a:ext cx="1180131" cy="369332"/>
          </a:xfrm>
          <a:prstGeom prst="rect">
            <a:avLst/>
          </a:prstGeom>
          <a:noFill/>
        </p:spPr>
        <p:txBody>
          <a:bodyPr wrap="none" rtlCol="0">
            <a:spAutoFit/>
          </a:bodyPr>
          <a:lstStyle/>
          <a:p>
            <a:r>
              <a:rPr lang="en-US" dirty="0"/>
              <a:t>0,5 C°/min</a:t>
            </a:r>
          </a:p>
        </p:txBody>
      </p:sp>
    </p:spTree>
    <p:extLst>
      <p:ext uri="{BB962C8B-B14F-4D97-AF65-F5344CB8AC3E}">
        <p14:creationId xmlns:p14="http://schemas.microsoft.com/office/powerpoint/2010/main" val="28071118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539C1B-0CE0-8EAB-7A6C-7A8028BA22C1}"/>
              </a:ext>
            </a:extLst>
          </p:cNvPr>
          <p:cNvSpPr>
            <a:spLocks noGrp="1"/>
          </p:cNvSpPr>
          <p:nvPr>
            <p:ph type="title"/>
          </p:nvPr>
        </p:nvSpPr>
        <p:spPr/>
        <p:txBody>
          <a:bodyPr/>
          <a:lstStyle/>
          <a:p>
            <a:r>
              <a:rPr lang="en-US" noProof="0" dirty="0"/>
              <a:t>Electrolyte</a:t>
            </a:r>
          </a:p>
        </p:txBody>
      </p:sp>
      <p:sp>
        <p:nvSpPr>
          <p:cNvPr id="3" name="Espace réservé du contenu 2">
            <a:extLst>
              <a:ext uri="{FF2B5EF4-FFF2-40B4-BE49-F238E27FC236}">
                <a16:creationId xmlns:a16="http://schemas.microsoft.com/office/drawing/2014/main" id="{17BBAC38-7C0B-410B-8203-4D1D7FBD3172}"/>
              </a:ext>
            </a:extLst>
          </p:cNvPr>
          <p:cNvSpPr>
            <a:spLocks noGrp="1"/>
          </p:cNvSpPr>
          <p:nvPr>
            <p:ph idx="1"/>
          </p:nvPr>
        </p:nvSpPr>
        <p:spPr/>
        <p:txBody>
          <a:bodyPr/>
          <a:lstStyle/>
          <a:p>
            <a:endParaRPr lang="en-US" noProof="0" dirty="0"/>
          </a:p>
        </p:txBody>
      </p:sp>
      <p:pic>
        <p:nvPicPr>
          <p:cNvPr id="4" name="Image 3" descr="Une image contenant texte, diagramme, Tracé, ligne&#10;&#10;Le contenu généré par l’IA peut être incorrect.">
            <a:extLst>
              <a:ext uri="{FF2B5EF4-FFF2-40B4-BE49-F238E27FC236}">
                <a16:creationId xmlns:a16="http://schemas.microsoft.com/office/drawing/2014/main" id="{5FA73883-2A20-9D69-B2EF-9E07B3B1C0FF}"/>
              </a:ext>
            </a:extLst>
          </p:cNvPr>
          <p:cNvPicPr>
            <a:picLocks noChangeAspect="1"/>
          </p:cNvPicPr>
          <p:nvPr/>
        </p:nvPicPr>
        <p:blipFill>
          <a:blip r:embed="rId2"/>
          <a:stretch>
            <a:fillRect/>
          </a:stretch>
        </p:blipFill>
        <p:spPr>
          <a:xfrm>
            <a:off x="256052" y="961469"/>
            <a:ext cx="5195973" cy="2880000"/>
          </a:xfrm>
          <a:prstGeom prst="rect">
            <a:avLst/>
          </a:prstGeom>
        </p:spPr>
      </p:pic>
      <p:pic>
        <p:nvPicPr>
          <p:cNvPr id="5" name="Image 4" descr="Une image contenant texte, diagramme, Tracé, ligne&#10;&#10;Le contenu généré par l’IA peut être incorrect.">
            <a:extLst>
              <a:ext uri="{FF2B5EF4-FFF2-40B4-BE49-F238E27FC236}">
                <a16:creationId xmlns:a16="http://schemas.microsoft.com/office/drawing/2014/main" id="{2017583E-7909-CC9F-B9E2-68A4443A5A62}"/>
              </a:ext>
            </a:extLst>
          </p:cNvPr>
          <p:cNvPicPr>
            <a:picLocks noChangeAspect="1"/>
          </p:cNvPicPr>
          <p:nvPr/>
        </p:nvPicPr>
        <p:blipFill>
          <a:blip r:embed="rId3"/>
          <a:stretch>
            <a:fillRect/>
          </a:stretch>
        </p:blipFill>
        <p:spPr>
          <a:xfrm>
            <a:off x="6095999" y="961469"/>
            <a:ext cx="5202581" cy="2880000"/>
          </a:xfrm>
          <a:prstGeom prst="rect">
            <a:avLst/>
          </a:prstGeom>
        </p:spPr>
      </p:pic>
      <p:pic>
        <p:nvPicPr>
          <p:cNvPr id="6" name="Image 5" descr="Une image contenant texte, capture d’écran, Tracé, diagramme&#10;&#10;Le contenu généré par l’IA peut être incorrect.">
            <a:extLst>
              <a:ext uri="{FF2B5EF4-FFF2-40B4-BE49-F238E27FC236}">
                <a16:creationId xmlns:a16="http://schemas.microsoft.com/office/drawing/2014/main" id="{9D1255AD-53B5-3077-939B-56817F2C3004}"/>
              </a:ext>
            </a:extLst>
          </p:cNvPr>
          <p:cNvPicPr>
            <a:picLocks noChangeAspect="1"/>
          </p:cNvPicPr>
          <p:nvPr/>
        </p:nvPicPr>
        <p:blipFill>
          <a:blip r:embed="rId4"/>
          <a:stretch>
            <a:fillRect/>
          </a:stretch>
        </p:blipFill>
        <p:spPr>
          <a:xfrm>
            <a:off x="5664548" y="3841469"/>
            <a:ext cx="5117538" cy="2880000"/>
          </a:xfrm>
          <a:prstGeom prst="rect">
            <a:avLst/>
          </a:prstGeom>
        </p:spPr>
      </p:pic>
      <p:sp>
        <p:nvSpPr>
          <p:cNvPr id="7" name="ZoneTexte 6">
            <a:extLst>
              <a:ext uri="{FF2B5EF4-FFF2-40B4-BE49-F238E27FC236}">
                <a16:creationId xmlns:a16="http://schemas.microsoft.com/office/drawing/2014/main" id="{35DE872C-1064-CFB1-9342-A6B6588E163C}"/>
              </a:ext>
            </a:extLst>
          </p:cNvPr>
          <p:cNvSpPr txBox="1"/>
          <p:nvPr/>
        </p:nvSpPr>
        <p:spPr>
          <a:xfrm>
            <a:off x="1062788" y="1704944"/>
            <a:ext cx="1067938" cy="369332"/>
          </a:xfrm>
          <a:prstGeom prst="rect">
            <a:avLst/>
          </a:prstGeom>
          <a:noFill/>
          <a:ln w="38100">
            <a:solidFill>
              <a:schemeClr val="accent1"/>
            </a:solidFill>
          </a:ln>
        </p:spPr>
        <p:txBody>
          <a:bodyPr wrap="square" rtlCol="0">
            <a:spAutoFit/>
          </a:bodyPr>
          <a:lstStyle/>
          <a:p>
            <a:r>
              <a:rPr lang="en-US" noProof="0" dirty="0" err="1"/>
              <a:t>Négative</a:t>
            </a:r>
            <a:endParaRPr lang="en-US" noProof="0" dirty="0"/>
          </a:p>
        </p:txBody>
      </p:sp>
      <p:sp>
        <p:nvSpPr>
          <p:cNvPr id="8" name="ZoneTexte 7">
            <a:extLst>
              <a:ext uri="{FF2B5EF4-FFF2-40B4-BE49-F238E27FC236}">
                <a16:creationId xmlns:a16="http://schemas.microsoft.com/office/drawing/2014/main" id="{51AF5FC5-19DB-129F-2925-9B760433C9E2}"/>
              </a:ext>
            </a:extLst>
          </p:cNvPr>
          <p:cNvSpPr txBox="1"/>
          <p:nvPr/>
        </p:nvSpPr>
        <p:spPr>
          <a:xfrm>
            <a:off x="6934501" y="1704944"/>
            <a:ext cx="1067938" cy="369332"/>
          </a:xfrm>
          <a:prstGeom prst="rect">
            <a:avLst/>
          </a:prstGeom>
          <a:noFill/>
          <a:ln w="38100">
            <a:solidFill>
              <a:schemeClr val="accent1"/>
            </a:solidFill>
          </a:ln>
        </p:spPr>
        <p:txBody>
          <a:bodyPr wrap="square" rtlCol="0">
            <a:spAutoFit/>
          </a:bodyPr>
          <a:lstStyle/>
          <a:p>
            <a:r>
              <a:rPr lang="en-US" noProof="0" dirty="0"/>
              <a:t>Positive</a:t>
            </a:r>
          </a:p>
        </p:txBody>
      </p:sp>
      <p:sp>
        <p:nvSpPr>
          <p:cNvPr id="9" name="ZoneTexte 8">
            <a:extLst>
              <a:ext uri="{FF2B5EF4-FFF2-40B4-BE49-F238E27FC236}">
                <a16:creationId xmlns:a16="http://schemas.microsoft.com/office/drawing/2014/main" id="{5F541791-111B-0F4E-40F1-6CC9059AE57C}"/>
              </a:ext>
            </a:extLst>
          </p:cNvPr>
          <p:cNvSpPr txBox="1"/>
          <p:nvPr/>
        </p:nvSpPr>
        <p:spPr>
          <a:xfrm>
            <a:off x="6239506" y="4540399"/>
            <a:ext cx="1228964" cy="369332"/>
          </a:xfrm>
          <a:prstGeom prst="rect">
            <a:avLst/>
          </a:prstGeom>
          <a:noFill/>
          <a:ln w="38100">
            <a:solidFill>
              <a:schemeClr val="accent1"/>
            </a:solidFill>
          </a:ln>
        </p:spPr>
        <p:txBody>
          <a:bodyPr wrap="square" rtlCol="0">
            <a:spAutoFit/>
          </a:bodyPr>
          <a:lstStyle/>
          <a:p>
            <a:r>
              <a:rPr lang="en-US" noProof="0" dirty="0"/>
              <a:t>Sandwich</a:t>
            </a:r>
          </a:p>
        </p:txBody>
      </p:sp>
      <p:pic>
        <p:nvPicPr>
          <p:cNvPr id="10" name="Image 9" descr="Une image contenant texte, capture d’écran, diagramme, Tracé&#10;&#10;Le contenu généré par l’IA peut être incorrect.">
            <a:extLst>
              <a:ext uri="{FF2B5EF4-FFF2-40B4-BE49-F238E27FC236}">
                <a16:creationId xmlns:a16="http://schemas.microsoft.com/office/drawing/2014/main" id="{C9C4D6E1-7C08-0E01-AEAA-0616474D2536}"/>
              </a:ext>
            </a:extLst>
          </p:cNvPr>
          <p:cNvPicPr>
            <a:picLocks noChangeAspect="1"/>
          </p:cNvPicPr>
          <p:nvPr/>
        </p:nvPicPr>
        <p:blipFill>
          <a:blip r:embed="rId5"/>
          <a:stretch>
            <a:fillRect/>
          </a:stretch>
        </p:blipFill>
        <p:spPr>
          <a:xfrm>
            <a:off x="476733" y="3843875"/>
            <a:ext cx="5187815" cy="2880000"/>
          </a:xfrm>
          <a:prstGeom prst="rect">
            <a:avLst/>
          </a:prstGeom>
        </p:spPr>
      </p:pic>
      <p:sp>
        <p:nvSpPr>
          <p:cNvPr id="11" name="ZoneTexte 10">
            <a:extLst>
              <a:ext uri="{FF2B5EF4-FFF2-40B4-BE49-F238E27FC236}">
                <a16:creationId xmlns:a16="http://schemas.microsoft.com/office/drawing/2014/main" id="{EA403BB0-3F49-A458-FB08-7014397FB547}"/>
              </a:ext>
            </a:extLst>
          </p:cNvPr>
          <p:cNvSpPr txBox="1"/>
          <p:nvPr/>
        </p:nvSpPr>
        <p:spPr>
          <a:xfrm>
            <a:off x="992432" y="4449665"/>
            <a:ext cx="1238235" cy="369332"/>
          </a:xfrm>
          <a:prstGeom prst="rect">
            <a:avLst/>
          </a:prstGeom>
          <a:noFill/>
          <a:ln w="38100">
            <a:solidFill>
              <a:schemeClr val="accent1"/>
            </a:solidFill>
          </a:ln>
        </p:spPr>
        <p:txBody>
          <a:bodyPr wrap="square" rtlCol="0">
            <a:spAutoFit/>
          </a:bodyPr>
          <a:lstStyle/>
          <a:p>
            <a:r>
              <a:rPr lang="en-US" noProof="0" dirty="0"/>
              <a:t>Sandwich</a:t>
            </a:r>
          </a:p>
        </p:txBody>
      </p:sp>
    </p:spTree>
    <p:extLst>
      <p:ext uri="{BB962C8B-B14F-4D97-AF65-F5344CB8AC3E}">
        <p14:creationId xmlns:p14="http://schemas.microsoft.com/office/powerpoint/2010/main" val="14834048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34B39C-D366-4F73-17FD-F94EFF96112B}"/>
              </a:ext>
            </a:extLst>
          </p:cNvPr>
          <p:cNvSpPr>
            <a:spLocks noGrp="1"/>
          </p:cNvSpPr>
          <p:nvPr>
            <p:ph type="title"/>
          </p:nvPr>
        </p:nvSpPr>
        <p:spPr>
          <a:xfrm>
            <a:off x="838199" y="415928"/>
            <a:ext cx="8849907" cy="514203"/>
          </a:xfrm>
        </p:spPr>
        <p:txBody>
          <a:bodyPr/>
          <a:lstStyle/>
          <a:p>
            <a:r>
              <a:rPr lang="en-US" noProof="0" dirty="0"/>
              <a:t>Is temperature heterogeneity within the cell negligible? 0 – 3D modeling? </a:t>
            </a:r>
          </a:p>
        </p:txBody>
      </p:sp>
      <p:sp>
        <p:nvSpPr>
          <p:cNvPr id="3" name="Espace réservé du contenu 2">
            <a:extLst>
              <a:ext uri="{FF2B5EF4-FFF2-40B4-BE49-F238E27FC236}">
                <a16:creationId xmlns:a16="http://schemas.microsoft.com/office/drawing/2014/main" id="{24008394-7129-321C-6EF7-BA629636615D}"/>
              </a:ext>
            </a:extLst>
          </p:cNvPr>
          <p:cNvSpPr>
            <a:spLocks noGrp="1"/>
          </p:cNvSpPr>
          <p:nvPr>
            <p:ph idx="1"/>
          </p:nvPr>
        </p:nvSpPr>
        <p:spPr/>
        <p:txBody>
          <a:bodyPr/>
          <a:lstStyle/>
          <a:p>
            <a:r>
              <a:rPr lang="en-US" noProof="0" dirty="0"/>
              <a:t>Contribution from Martin / Vincent </a:t>
            </a:r>
          </a:p>
          <a:p>
            <a:pPr lvl="1"/>
            <a:r>
              <a:rPr lang="en-US" noProof="0" dirty="0"/>
              <a:t>Sensitivity to contact </a:t>
            </a:r>
            <a:r>
              <a:rPr lang="en-US" noProof="0" dirty="0" err="1"/>
              <a:t>résistances</a:t>
            </a:r>
            <a:r>
              <a:rPr lang="en-US" noProof="0" dirty="0"/>
              <a:t> (recall some image of 3D scan vs CFD Sandia setup)</a:t>
            </a:r>
          </a:p>
          <a:p>
            <a:pPr lvl="1"/>
            <a:r>
              <a:rPr lang="en-US" noProof="0" dirty="0"/>
              <a:t>Comparison from 0D/3D</a:t>
            </a:r>
          </a:p>
          <a:p>
            <a:pPr lvl="1"/>
            <a:r>
              <a:rPr lang="en-US" noProof="0" dirty="0"/>
              <a:t>Comparison to a 46 diameter cell case (even more important!)</a:t>
            </a:r>
          </a:p>
        </p:txBody>
      </p:sp>
    </p:spTree>
    <p:extLst>
      <p:ext uri="{BB962C8B-B14F-4D97-AF65-F5344CB8AC3E}">
        <p14:creationId xmlns:p14="http://schemas.microsoft.com/office/powerpoint/2010/main" val="818980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B1B158-108E-5019-4527-B7E85DBE3EB2}"/>
              </a:ext>
            </a:extLst>
          </p:cNvPr>
          <p:cNvSpPr>
            <a:spLocks noGrp="1"/>
          </p:cNvSpPr>
          <p:nvPr>
            <p:ph type="title"/>
          </p:nvPr>
        </p:nvSpPr>
        <p:spPr/>
        <p:txBody>
          <a:bodyPr/>
          <a:lstStyle/>
          <a:p>
            <a:r>
              <a:rPr lang="en-US" noProof="0" dirty="0"/>
              <a:t>Venting gas composition</a:t>
            </a:r>
          </a:p>
        </p:txBody>
      </p:sp>
      <p:sp>
        <p:nvSpPr>
          <p:cNvPr id="3" name="Espace réservé du contenu 2">
            <a:extLst>
              <a:ext uri="{FF2B5EF4-FFF2-40B4-BE49-F238E27FC236}">
                <a16:creationId xmlns:a16="http://schemas.microsoft.com/office/drawing/2014/main" id="{0CD27EB8-DDCF-9A0D-9A13-953C3835BB92}"/>
              </a:ext>
            </a:extLst>
          </p:cNvPr>
          <p:cNvSpPr>
            <a:spLocks noGrp="1"/>
          </p:cNvSpPr>
          <p:nvPr>
            <p:ph idx="1"/>
          </p:nvPr>
        </p:nvSpPr>
        <p:spPr>
          <a:xfrm>
            <a:off x="838200" y="1825625"/>
            <a:ext cx="5515947" cy="4351338"/>
          </a:xfrm>
        </p:spPr>
        <p:txBody>
          <a:bodyPr/>
          <a:lstStyle/>
          <a:p>
            <a:endParaRPr lang="en-US" noProof="0" dirty="0"/>
          </a:p>
        </p:txBody>
      </p:sp>
      <p:pic>
        <p:nvPicPr>
          <p:cNvPr id="4" name="Image 3" descr="Une image contenant texte, capture d’écran, diagramme, Caractère coloré&#10;&#10;Le contenu généré par l’IA peut être incorrect.">
            <a:extLst>
              <a:ext uri="{FF2B5EF4-FFF2-40B4-BE49-F238E27FC236}">
                <a16:creationId xmlns:a16="http://schemas.microsoft.com/office/drawing/2014/main" id="{3AA1830D-902F-9A89-B34D-91FFD464C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147" y="2630404"/>
            <a:ext cx="5760720" cy="2306320"/>
          </a:xfrm>
          <a:prstGeom prst="rect">
            <a:avLst/>
          </a:prstGeom>
        </p:spPr>
      </p:pic>
      <p:sp>
        <p:nvSpPr>
          <p:cNvPr id="5" name="ZoneTexte 4">
            <a:extLst>
              <a:ext uri="{FF2B5EF4-FFF2-40B4-BE49-F238E27FC236}">
                <a16:creationId xmlns:a16="http://schemas.microsoft.com/office/drawing/2014/main" id="{59EDF785-E072-130E-52A6-CC4A149B779D}"/>
              </a:ext>
            </a:extLst>
          </p:cNvPr>
          <p:cNvSpPr txBox="1"/>
          <p:nvPr/>
        </p:nvSpPr>
        <p:spPr>
          <a:xfrm>
            <a:off x="6454469" y="2152441"/>
            <a:ext cx="3324821" cy="369332"/>
          </a:xfrm>
          <a:prstGeom prst="rect">
            <a:avLst/>
          </a:prstGeom>
          <a:noFill/>
        </p:spPr>
        <p:txBody>
          <a:bodyPr wrap="none" rtlCol="0">
            <a:spAutoFit/>
          </a:bodyPr>
          <a:lstStyle/>
          <a:p>
            <a:r>
              <a:rPr lang="en-US" noProof="0" dirty="0"/>
              <a:t>Richardet et al, 2026 (submitted) </a:t>
            </a:r>
          </a:p>
        </p:txBody>
      </p:sp>
    </p:spTree>
    <p:extLst>
      <p:ext uri="{BB962C8B-B14F-4D97-AF65-F5344CB8AC3E}">
        <p14:creationId xmlns:p14="http://schemas.microsoft.com/office/powerpoint/2010/main" val="27442364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54673-368C-626A-8295-091C5ECBD27C}"/>
              </a:ext>
            </a:extLst>
          </p:cNvPr>
          <p:cNvSpPr>
            <a:spLocks noGrp="1"/>
          </p:cNvSpPr>
          <p:nvPr>
            <p:ph type="title"/>
          </p:nvPr>
        </p:nvSpPr>
        <p:spPr/>
        <p:txBody>
          <a:bodyPr/>
          <a:lstStyle/>
          <a:p>
            <a:endParaRPr lang="en-US" noProof="0" dirty="0"/>
          </a:p>
        </p:txBody>
      </p:sp>
      <p:pic>
        <p:nvPicPr>
          <p:cNvPr id="4" name="Image 3">
            <a:extLst>
              <a:ext uri="{FF2B5EF4-FFF2-40B4-BE49-F238E27FC236}">
                <a16:creationId xmlns:a16="http://schemas.microsoft.com/office/drawing/2014/main" id="{D6A7BD85-AAB3-E9B1-8F71-DA3E7DA74898}"/>
              </a:ext>
            </a:extLst>
          </p:cNvPr>
          <p:cNvPicPr>
            <a:picLocks noChangeAspect="1"/>
          </p:cNvPicPr>
          <p:nvPr/>
        </p:nvPicPr>
        <p:blipFill>
          <a:blip r:embed="rId2"/>
          <a:stretch>
            <a:fillRect/>
          </a:stretch>
        </p:blipFill>
        <p:spPr>
          <a:xfrm>
            <a:off x="7817208" y="1927391"/>
            <a:ext cx="3320330" cy="2424456"/>
          </a:xfrm>
          <a:prstGeom prst="rect">
            <a:avLst/>
          </a:prstGeom>
        </p:spPr>
      </p:pic>
      <p:sp>
        <p:nvSpPr>
          <p:cNvPr id="6" name="ZoneTexte 5">
            <a:extLst>
              <a:ext uri="{FF2B5EF4-FFF2-40B4-BE49-F238E27FC236}">
                <a16:creationId xmlns:a16="http://schemas.microsoft.com/office/drawing/2014/main" id="{F8E98F60-B7E0-C4A4-B79D-C94C0F28D68D}"/>
              </a:ext>
            </a:extLst>
          </p:cNvPr>
          <p:cNvSpPr txBox="1"/>
          <p:nvPr/>
        </p:nvSpPr>
        <p:spPr>
          <a:xfrm>
            <a:off x="8038023" y="1650392"/>
            <a:ext cx="3315777" cy="276999"/>
          </a:xfrm>
          <a:prstGeom prst="rect">
            <a:avLst/>
          </a:prstGeom>
          <a:noFill/>
        </p:spPr>
        <p:txBody>
          <a:bodyPr wrap="square">
            <a:spAutoFit/>
          </a:bodyPr>
          <a:lstStyle/>
          <a:p>
            <a:r>
              <a:rPr lang="en-US" sz="1200" i="1" noProof="0" dirty="0"/>
              <a:t>Lecompte et al, SAE 2023-24-0160</a:t>
            </a:r>
          </a:p>
        </p:txBody>
      </p:sp>
      <p:sp>
        <p:nvSpPr>
          <p:cNvPr id="7" name="Espace réservé du contenu 6">
            <a:extLst>
              <a:ext uri="{FF2B5EF4-FFF2-40B4-BE49-F238E27FC236}">
                <a16:creationId xmlns:a16="http://schemas.microsoft.com/office/drawing/2014/main" id="{FB167097-6ECD-F326-05F5-452459FDDCE2}"/>
              </a:ext>
            </a:extLst>
          </p:cNvPr>
          <p:cNvSpPr txBox="1">
            <a:spLocks noGrp="1"/>
          </p:cNvSpPr>
          <p:nvPr>
            <p:ph idx="1"/>
          </p:nvPr>
        </p:nvSpPr>
        <p:spPr>
          <a:xfrm>
            <a:off x="838200" y="1825625"/>
            <a:ext cx="5509701" cy="3983142"/>
          </a:xfrm>
          <a:prstGeom prst="rect">
            <a:avLst/>
          </a:prstGeom>
          <a:noFill/>
        </p:spPr>
        <p:txBody>
          <a:bodyPr wrap="square" rtlCol="0">
            <a:spAutoFit/>
          </a:bodyPr>
          <a:lstStyle/>
          <a:p>
            <a:pPr lvl="1"/>
            <a:endParaRPr lang="en-US" sz="1600" noProof="0" dirty="0"/>
          </a:p>
          <a:p>
            <a:r>
              <a:rPr lang="en-US" noProof="0" dirty="0"/>
              <a:t>Time variability of ARC tests is also an open question. 1D simulations indicates dispersion in mass composition as a possible cause (+/- 5% on different compositions)</a:t>
            </a:r>
          </a:p>
          <a:p>
            <a:pPr lvl="1"/>
            <a:r>
              <a:rPr lang="en-US" sz="1600" noProof="0" dirty="0"/>
              <a:t>SEI mass has the most important effect</a:t>
            </a:r>
          </a:p>
          <a:p>
            <a:endParaRPr lang="en-US" noProof="0" dirty="0"/>
          </a:p>
          <a:p>
            <a:r>
              <a:rPr lang="en-US" noProof="0" dirty="0" err="1"/>
              <a:t>Sensibilité</a:t>
            </a:r>
            <a:r>
              <a:rPr lang="en-US" noProof="0" dirty="0"/>
              <a:t> timing TR </a:t>
            </a:r>
            <a:r>
              <a:rPr lang="en-US" noProof="0" dirty="0" err="1"/>
              <a:t>en</a:t>
            </a:r>
            <a:r>
              <a:rPr lang="en-US" noProof="0" dirty="0"/>
              <a:t> ARC à variation </a:t>
            </a:r>
            <a:r>
              <a:rPr lang="en-US" noProof="0" dirty="0" err="1"/>
              <a:t>en</a:t>
            </a:r>
            <a:r>
              <a:rPr lang="en-US" noProof="0" dirty="0"/>
              <a:t> composition masse </a:t>
            </a:r>
          </a:p>
          <a:p>
            <a:r>
              <a:rPr lang="en-US" noProof="0" dirty="0"/>
              <a:t> 	Variation </a:t>
            </a:r>
            <a:r>
              <a:rPr lang="en-US" noProof="0" dirty="0" err="1"/>
              <a:t>températures</a:t>
            </a:r>
            <a:r>
              <a:rPr lang="en-US" noProof="0" dirty="0"/>
              <a:t> disponible</a:t>
            </a:r>
          </a:p>
          <a:p>
            <a:r>
              <a:rPr lang="en-US" b="1" noProof="0" dirty="0"/>
              <a:t>2023-24-0160</a:t>
            </a:r>
            <a:endParaRPr lang="en-US" noProof="0" dirty="0"/>
          </a:p>
        </p:txBody>
      </p:sp>
    </p:spTree>
    <p:extLst>
      <p:ext uri="{BB962C8B-B14F-4D97-AF65-F5344CB8AC3E}">
        <p14:creationId xmlns:p14="http://schemas.microsoft.com/office/powerpoint/2010/main" val="2122536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ABD5AE-1B6F-583E-808D-53658E5EB84E}"/>
              </a:ext>
            </a:extLst>
          </p:cNvPr>
          <p:cNvSpPr>
            <a:spLocks noGrp="1"/>
          </p:cNvSpPr>
          <p:nvPr>
            <p:ph type="title"/>
          </p:nvPr>
        </p:nvSpPr>
        <p:spPr/>
        <p:txBody>
          <a:bodyPr/>
          <a:lstStyle/>
          <a:p>
            <a:endParaRPr lang="en-US" noProof="0" dirty="0"/>
          </a:p>
        </p:txBody>
      </p:sp>
      <p:sp>
        <p:nvSpPr>
          <p:cNvPr id="3" name="Espace réservé du contenu 2">
            <a:extLst>
              <a:ext uri="{FF2B5EF4-FFF2-40B4-BE49-F238E27FC236}">
                <a16:creationId xmlns:a16="http://schemas.microsoft.com/office/drawing/2014/main" id="{939C9554-4224-D77F-C48C-2DF883F1F602}"/>
              </a:ext>
            </a:extLst>
          </p:cNvPr>
          <p:cNvSpPr>
            <a:spLocks noGrp="1"/>
          </p:cNvSpPr>
          <p:nvPr>
            <p:ph idx="1"/>
          </p:nvPr>
        </p:nvSpPr>
        <p:spPr/>
        <p:txBody>
          <a:bodyPr/>
          <a:lstStyle/>
          <a:p>
            <a:r>
              <a:rPr lang="en-US" noProof="0" dirty="0"/>
              <a:t>Pressure measurement within BC</a:t>
            </a:r>
          </a:p>
          <a:p>
            <a:r>
              <a:rPr lang="en-US" noProof="0" dirty="0"/>
              <a:t>Gas composition </a:t>
            </a:r>
            <a:r>
              <a:rPr lang="en-US" noProof="0" dirty="0" err="1"/>
              <a:t>littérature</a:t>
            </a:r>
            <a:r>
              <a:rPr lang="en-US" noProof="0" dirty="0"/>
              <a:t> overview and methodologies</a:t>
            </a:r>
          </a:p>
          <a:p>
            <a:pPr lvl="1"/>
            <a:r>
              <a:rPr lang="en-US" noProof="0" dirty="0"/>
              <a:t>Overview (Lucas can help)</a:t>
            </a:r>
          </a:p>
          <a:p>
            <a:pPr lvl="1"/>
            <a:r>
              <a:rPr lang="en-US" noProof="0" dirty="0"/>
              <a:t>Numerical approach (short review – Jules can help? Martin?)</a:t>
            </a:r>
          </a:p>
          <a:p>
            <a:r>
              <a:rPr lang="en-US" noProof="0" dirty="0"/>
              <a:t>Ejecta measurement and simulation</a:t>
            </a:r>
          </a:p>
          <a:p>
            <a:pPr lvl="1"/>
            <a:r>
              <a:rPr lang="en-US" noProof="0" dirty="0"/>
              <a:t>Visu (Liquid or gas?)</a:t>
            </a:r>
          </a:p>
          <a:p>
            <a:pPr lvl="1"/>
            <a:r>
              <a:rPr lang="en-US" noProof="0" dirty="0"/>
              <a:t>Approach from KAUST (Raman?)</a:t>
            </a:r>
          </a:p>
          <a:p>
            <a:pPr lvl="1"/>
            <a:r>
              <a:rPr lang="en-US" noProof="0" dirty="0"/>
              <a:t>Simulation</a:t>
            </a:r>
          </a:p>
          <a:p>
            <a:pPr lvl="1"/>
            <a:endParaRPr lang="en-US" noProof="0" dirty="0"/>
          </a:p>
        </p:txBody>
      </p:sp>
      <p:pic>
        <p:nvPicPr>
          <p:cNvPr id="5" name="Image 4">
            <a:extLst>
              <a:ext uri="{FF2B5EF4-FFF2-40B4-BE49-F238E27FC236}">
                <a16:creationId xmlns:a16="http://schemas.microsoft.com/office/drawing/2014/main" id="{AA0DAE9E-EBC6-69B0-82EE-0DD23805D68F}"/>
              </a:ext>
            </a:extLst>
          </p:cNvPr>
          <p:cNvPicPr>
            <a:picLocks noChangeAspect="1"/>
          </p:cNvPicPr>
          <p:nvPr/>
        </p:nvPicPr>
        <p:blipFill>
          <a:blip r:embed="rId2"/>
          <a:stretch>
            <a:fillRect/>
          </a:stretch>
        </p:blipFill>
        <p:spPr>
          <a:xfrm>
            <a:off x="6795830" y="4477892"/>
            <a:ext cx="4639187" cy="1272650"/>
          </a:xfrm>
          <a:prstGeom prst="rect">
            <a:avLst/>
          </a:prstGeom>
        </p:spPr>
      </p:pic>
      <p:sp>
        <p:nvSpPr>
          <p:cNvPr id="6" name="ZoneTexte 5">
            <a:extLst>
              <a:ext uri="{FF2B5EF4-FFF2-40B4-BE49-F238E27FC236}">
                <a16:creationId xmlns:a16="http://schemas.microsoft.com/office/drawing/2014/main" id="{6FE69AEF-5A91-F1B3-53C5-7DEE8DCA3BD5}"/>
              </a:ext>
            </a:extLst>
          </p:cNvPr>
          <p:cNvSpPr txBox="1"/>
          <p:nvPr/>
        </p:nvSpPr>
        <p:spPr>
          <a:xfrm>
            <a:off x="6932902" y="4051471"/>
            <a:ext cx="4365041" cy="369332"/>
          </a:xfrm>
          <a:prstGeom prst="rect">
            <a:avLst/>
          </a:prstGeom>
          <a:noFill/>
        </p:spPr>
        <p:txBody>
          <a:bodyPr wrap="none" rtlCol="0">
            <a:spAutoFit/>
          </a:bodyPr>
          <a:lstStyle/>
          <a:p>
            <a:r>
              <a:rPr lang="en-US" noProof="0" dirty="0"/>
              <a:t>NMC M50 thermal runaway gas composition</a:t>
            </a:r>
          </a:p>
        </p:txBody>
      </p:sp>
    </p:spTree>
    <p:extLst>
      <p:ext uri="{BB962C8B-B14F-4D97-AF65-F5344CB8AC3E}">
        <p14:creationId xmlns:p14="http://schemas.microsoft.com/office/powerpoint/2010/main" val="357898235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esentation_16x9">
  <a:themeElements>
    <a:clrScheme name="SCC">
      <a:dk1>
        <a:srgbClr val="47484A"/>
      </a:dk1>
      <a:lt1>
        <a:srgbClr val="FFFFFF"/>
      </a:lt1>
      <a:dk2>
        <a:srgbClr val="0082CA"/>
      </a:dk2>
      <a:lt2>
        <a:srgbClr val="FF9933"/>
      </a:lt2>
      <a:accent1>
        <a:srgbClr val="79A838"/>
      </a:accent1>
      <a:accent2>
        <a:srgbClr val="00609C"/>
      </a:accent2>
      <a:accent3>
        <a:srgbClr val="4D008C"/>
      </a:accent3>
      <a:accent4>
        <a:srgbClr val="FF6900"/>
      </a:accent4>
      <a:accent5>
        <a:srgbClr val="00A19C"/>
      </a:accent5>
      <a:accent6>
        <a:srgbClr val="993333"/>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DW" id="{8FC9EF07-87DD-004F-A6F5-DF78BF80923D}" vid="{4C503A94-A91E-5B41-9CB5-5C5808B893C4}"/>
    </a:ext>
  </a:extLst>
</a:theme>
</file>

<file path=ppt/theme/theme3.xml><?xml version="1.0" encoding="utf-8"?>
<a:theme xmlns:a="http://schemas.openxmlformats.org/drawingml/2006/main" name="2_presentation_16x9">
  <a:themeElements>
    <a:clrScheme name="SCC">
      <a:dk1>
        <a:srgbClr val="47484A"/>
      </a:dk1>
      <a:lt1>
        <a:srgbClr val="FFFFFF"/>
      </a:lt1>
      <a:dk2>
        <a:srgbClr val="0082CA"/>
      </a:dk2>
      <a:lt2>
        <a:srgbClr val="FF9933"/>
      </a:lt2>
      <a:accent1>
        <a:srgbClr val="79A838"/>
      </a:accent1>
      <a:accent2>
        <a:srgbClr val="00609C"/>
      </a:accent2>
      <a:accent3>
        <a:srgbClr val="4D008C"/>
      </a:accent3>
      <a:accent4>
        <a:srgbClr val="FF6900"/>
      </a:accent4>
      <a:accent5>
        <a:srgbClr val="00A19C"/>
      </a:accent5>
      <a:accent6>
        <a:srgbClr val="993333"/>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wrap="square" rtlCol="0">
        <a:spAutoFit/>
      </a:bodyPr>
      <a:lstStyle>
        <a:defPPr algn="l">
          <a:defRPr dirty="0" smtClean="0">
            <a:solidFill>
              <a:schemeClr val="tx1">
                <a:lumMod val="50000"/>
              </a:schemeClr>
            </a:solidFill>
          </a:defRPr>
        </a:defPPr>
      </a:lstStyle>
    </a:spDef>
    <a:lnDef>
      <a:spPr>
        <a:ln/>
      </a:spPr>
      <a:bodyPr/>
      <a:lstStyle/>
      <a:style>
        <a:lnRef idx="1">
          <a:schemeClr val="dk1"/>
        </a:lnRef>
        <a:fillRef idx="0">
          <a:schemeClr val="dk1"/>
        </a:fillRef>
        <a:effectRef idx="0">
          <a:schemeClr val="dk1"/>
        </a:effectRef>
        <a:fontRef idx="minor">
          <a:schemeClr val="tx1"/>
        </a:fontRef>
      </a:style>
    </a:lnDef>
    <a:txDef>
      <a:spPr>
        <a:noFill/>
      </a:spPr>
      <a:bodyPr wrap="none" rtlCol="0">
        <a:spAutoFit/>
      </a:bodyPr>
      <a:lstStyle>
        <a:defPPr algn="l">
          <a:defRPr dirty="0" err="1" smtClean="0">
            <a:solidFill>
              <a:schemeClr val="tx1">
                <a:lumMod val="50000"/>
              </a:schemeClr>
            </a:solidFill>
          </a:defRPr>
        </a:defPPr>
      </a:lstStyle>
    </a:txDef>
  </a:objectDefaults>
  <a:extraClrSchemeLst/>
  <a:extLst>
    <a:ext uri="{05A4C25C-085E-4340-85A3-A5531E510DB2}">
      <thm15:themeFamily xmlns:thm15="http://schemas.microsoft.com/office/thememl/2012/main" name="ADW" id="{8FC9EF07-87DD-004F-A6F5-DF78BF80923D}" vid="{4C503A94-A91E-5B41-9CB5-5C5808B893C4}"/>
    </a:ext>
  </a:extLst>
</a:theme>
</file>

<file path=ppt/theme/theme4.xml><?xml version="1.0" encoding="utf-8"?>
<a:theme xmlns:a="http://schemas.openxmlformats.org/drawingml/2006/main" name="3_presentation_16x9">
  <a:themeElements>
    <a:clrScheme name="SCC">
      <a:dk1>
        <a:srgbClr val="47484A"/>
      </a:dk1>
      <a:lt1>
        <a:srgbClr val="FFFFFF"/>
      </a:lt1>
      <a:dk2>
        <a:srgbClr val="0082CA"/>
      </a:dk2>
      <a:lt2>
        <a:srgbClr val="FF9933"/>
      </a:lt2>
      <a:accent1>
        <a:srgbClr val="79A838"/>
      </a:accent1>
      <a:accent2>
        <a:srgbClr val="00609C"/>
      </a:accent2>
      <a:accent3>
        <a:srgbClr val="4D008C"/>
      </a:accent3>
      <a:accent4>
        <a:srgbClr val="FF6900"/>
      </a:accent4>
      <a:accent5>
        <a:srgbClr val="00A19C"/>
      </a:accent5>
      <a:accent6>
        <a:srgbClr val="993333"/>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DW" id="{8FC9EF07-87DD-004F-A6F5-DF78BF80923D}" vid="{4C503A94-A91E-5B41-9CB5-5C5808B893C4}"/>
    </a:ext>
  </a:extLst>
</a:theme>
</file>

<file path=ppt/theme/theme5.xml><?xml version="1.0" encoding="utf-8"?>
<a:theme xmlns:a="http://schemas.openxmlformats.org/drawingml/2006/main" name="4_presentation_16x9">
  <a:themeElements>
    <a:clrScheme name="SCC">
      <a:dk1>
        <a:srgbClr val="47484A"/>
      </a:dk1>
      <a:lt1>
        <a:srgbClr val="FFFFFF"/>
      </a:lt1>
      <a:dk2>
        <a:srgbClr val="0082CA"/>
      </a:dk2>
      <a:lt2>
        <a:srgbClr val="FF9933"/>
      </a:lt2>
      <a:accent1>
        <a:srgbClr val="79A838"/>
      </a:accent1>
      <a:accent2>
        <a:srgbClr val="00609C"/>
      </a:accent2>
      <a:accent3>
        <a:srgbClr val="4D008C"/>
      </a:accent3>
      <a:accent4>
        <a:srgbClr val="FF6900"/>
      </a:accent4>
      <a:accent5>
        <a:srgbClr val="00A19C"/>
      </a:accent5>
      <a:accent6>
        <a:srgbClr val="993333"/>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DW" id="{8FC9EF07-87DD-004F-A6F5-DF78BF80923D}" vid="{4C503A94-A91E-5B41-9CB5-5C5808B893C4}"/>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35896</TotalTime>
  <Words>6557</Words>
  <Application>Microsoft Office PowerPoint</Application>
  <PresentationFormat>Widescreen</PresentationFormat>
  <Paragraphs>1033</Paragraphs>
  <Slides>100</Slides>
  <Notes>26</Notes>
  <HiddenSlides>2</HiddenSlides>
  <MMClips>8</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100</vt:i4>
      </vt:variant>
    </vt:vector>
  </HeadingPairs>
  <TitlesOfParts>
    <vt:vector size="119" baseType="lpstr">
      <vt:lpstr>Aptos</vt:lpstr>
      <vt:lpstr>Aptos Narrow</vt:lpstr>
      <vt:lpstr>Arial</vt:lpstr>
      <vt:lpstr>Calibri</vt:lpstr>
      <vt:lpstr>Calibri Light</vt:lpstr>
      <vt:lpstr>Cambria Math</vt:lpstr>
      <vt:lpstr>Courier New</vt:lpstr>
      <vt:lpstr>Open Sans</vt:lpstr>
      <vt:lpstr>Roboto Light</vt:lpstr>
      <vt:lpstr>Symbol</vt:lpstr>
      <vt:lpstr>Times</vt:lpstr>
      <vt:lpstr>Times New Roman</vt:lpstr>
      <vt:lpstr>Trebuchet MS</vt:lpstr>
      <vt:lpstr>Wingdings</vt:lpstr>
      <vt:lpstr>Thème Office</vt:lpstr>
      <vt:lpstr>1_presentation_16x9</vt:lpstr>
      <vt:lpstr>2_presentation_16x9</vt:lpstr>
      <vt:lpstr>3_presentation_16x9</vt:lpstr>
      <vt:lpstr>4_presentation_16x9</vt:lpstr>
      <vt:lpstr>Li-ion Battery thermal runaway ECN topic </vt:lpstr>
      <vt:lpstr>ECN approach is adapted to study  thermal runaway ? </vt:lpstr>
      <vt:lpstr>ECN approach is adapted to study  thermal runaway ? </vt:lpstr>
      <vt:lpstr>ECN approach is adapted to study  thermal runaway ? </vt:lpstr>
      <vt:lpstr>Potential contributors</vt:lpstr>
      <vt:lpstr>Thanks to all the contributors</vt:lpstr>
      <vt:lpstr>Agenda</vt:lpstr>
      <vt:lpstr>Reference case definition</vt:lpstr>
      <vt:lpstr>Reference case </vt:lpstr>
      <vt:lpstr>Experimental approaches</vt:lpstr>
      <vt:lpstr>Reference Case Definition</vt:lpstr>
      <vt:lpstr>ARC characterization</vt:lpstr>
      <vt:lpstr>What’s new since ECN9?</vt:lpstr>
      <vt:lpstr>What is our objective</vt:lpstr>
      <vt:lpstr>PowerPoint Presentation</vt:lpstr>
      <vt:lpstr>Overview what’s inside an M50Lt from literature</vt:lpstr>
      <vt:lpstr>Tab material and construction</vt:lpstr>
      <vt:lpstr>PowerPoint Presentation</vt:lpstr>
      <vt:lpstr>PowerPoint Presentation</vt:lpstr>
      <vt:lpstr>Burst DISK/ CID details</vt:lpstr>
      <vt:lpstr>Burst disk dimensions</vt:lpstr>
      <vt:lpstr>Internal structure of M50LT above the center ground tab, BT08</vt:lpstr>
      <vt:lpstr>Jelly roll length of IF2</vt:lpstr>
      <vt:lpstr>Jelly roll length of IF7</vt:lpstr>
      <vt:lpstr>Where do x-ray scans show are places of potential trouble – internal shorts? </vt:lpstr>
      <vt:lpstr>Scans by the Argonne at the Advanced Photon Source reveal exceptional detail, and potential flaws at cathode end point (on scans of BT08, also scanned by Sandia)</vt:lpstr>
      <vt:lpstr>Literature on M50 cell aging shows terrific deformation at cell center –what position of a cell is likely to undergo runaway first when abused? </vt:lpstr>
      <vt:lpstr>M50LT cell shows a layer of plastic around the outside of jellyroll – affects contact resistance to casing!</vt:lpstr>
      <vt:lpstr>Initial cell characterization How electrochemical impedance spectroscopy works</vt:lpstr>
      <vt:lpstr>PowerPoint Presentation</vt:lpstr>
      <vt:lpstr>SPOt welds may create different electrical contact resistance </vt:lpstr>
      <vt:lpstr>BatterY EIS constantly changes so we need a calibration reference for our small batteries</vt:lpstr>
      <vt:lpstr>EIS variation cell-to-cell (IF1-10) </vt:lpstr>
      <vt:lpstr>PowerPoint Presentation</vt:lpstr>
      <vt:lpstr>COmparison of EIS for M50T and M50LT</vt:lpstr>
      <vt:lpstr>Variation in EIS features between cell to cell</vt:lpstr>
      <vt:lpstr>PowerPoint Presentation</vt:lpstr>
      <vt:lpstr>PowerPoint Presentation</vt:lpstr>
      <vt:lpstr>Evolution of EIS near Runaway</vt:lpstr>
      <vt:lpstr>Using EIS data for ECN research</vt:lpstr>
      <vt:lpstr>Active materials composition</vt:lpstr>
      <vt:lpstr>Active materials composition</vt:lpstr>
      <vt:lpstr>Available cell literature shows differences between M50, M50T, M50LT</vt:lpstr>
      <vt:lpstr>What’s new since ECN9?</vt:lpstr>
      <vt:lpstr>Reactivity rate from DSC</vt:lpstr>
      <vt:lpstr>Reactivity rate from DSC</vt:lpstr>
      <vt:lpstr>BC Internal pressure measurement</vt:lpstr>
      <vt:lpstr>What’s new since ECN9?</vt:lpstr>
      <vt:lpstr>Safety vent testing data</vt:lpstr>
      <vt:lpstr>PowerPoint Presentation</vt:lpstr>
      <vt:lpstr>PowerPoint Presentation</vt:lpstr>
      <vt:lpstr>First Vent temperature is lower for a cell that has been previously overcharged/abused and did not vent</vt:lpstr>
      <vt:lpstr>Safety vent Characterization</vt:lpstr>
      <vt:lpstr>Safety vent Characterization</vt:lpstr>
      <vt:lpstr>Fundamentals of flash boiling electrolytes</vt:lpstr>
      <vt:lpstr>Venting characterization</vt:lpstr>
      <vt:lpstr>Venting characterization</vt:lpstr>
      <vt:lpstr>What is the electrolyte, and where is it located?</vt:lpstr>
      <vt:lpstr>Thermal runaway</vt:lpstr>
      <vt:lpstr>Additional insights on Thermal runaway</vt:lpstr>
      <vt:lpstr>Waterloo university Setup</vt:lpstr>
      <vt:lpstr>Gas emissions during Thermal runaway</vt:lpstr>
      <vt:lpstr>What’s new since ECN9?</vt:lpstr>
      <vt:lpstr>Numerical heatup Contributions using hatchard-Kim Method</vt:lpstr>
      <vt:lpstr>PowerPoint Presentation</vt:lpstr>
      <vt:lpstr>Temperature measurements at various positions on casing and on brass clamshell heater</vt:lpstr>
      <vt:lpstr>Preview of simulated casing T vs Experiment</vt:lpstr>
      <vt:lpstr>A simplified 2D setup, available on ECN website With only 4 elements:</vt:lpstr>
      <vt:lpstr>PowerPoint Presentation</vt:lpstr>
      <vt:lpstr>PowerPoint Presentation</vt:lpstr>
      <vt:lpstr>Investigation of numerics</vt:lpstr>
      <vt:lpstr>PowerPoint Presentation</vt:lpstr>
      <vt:lpstr>PowerPoint Presentation</vt:lpstr>
      <vt:lpstr>PowerPoint Presentation</vt:lpstr>
      <vt:lpstr>Investigation of contact resistance</vt:lpstr>
      <vt:lpstr>Investigation of contact resistance</vt:lpstr>
      <vt:lpstr>Alternative approach: calibrate model by using multiple cases </vt:lpstr>
      <vt:lpstr>Alternative approach: calibrate model by using multiple cases </vt:lpstr>
      <vt:lpstr>Alternative approach: Vent gas generation</vt:lpstr>
      <vt:lpstr>Alternative approach: simulation of thermal runaway venting</vt:lpstr>
      <vt:lpstr>PowerPoint Presentation</vt:lpstr>
      <vt:lpstr>What’s new since ECN9?</vt:lpstr>
      <vt:lpstr>I dont’ know where to place this part</vt:lpstr>
      <vt:lpstr>Future directions</vt:lpstr>
      <vt:lpstr>PowerPoint Presentation</vt:lpstr>
      <vt:lpstr>PowerPoint Presentation</vt:lpstr>
      <vt:lpstr>Internal pressure measurement</vt:lpstr>
      <vt:lpstr>Alternative approach: calibrate model by using multiple cases </vt:lpstr>
      <vt:lpstr>PowerPoint Presentation</vt:lpstr>
      <vt:lpstr>PowerPoint Presentation</vt:lpstr>
      <vt:lpstr>Comparison between synthetic venting and real venting</vt:lpstr>
      <vt:lpstr>PowerPoint Presentation</vt:lpstr>
      <vt:lpstr>Does a c</vt:lpstr>
      <vt:lpstr>Reactivity rate from DSC</vt:lpstr>
      <vt:lpstr>Electrolyte</vt:lpstr>
      <vt:lpstr>Is temperature heterogeneity within the cell negligible? 0 – 3D modeling? </vt:lpstr>
      <vt:lpstr>Venting gas composition</vt:lpstr>
      <vt:lpstr>PowerPoint Presentation</vt:lpstr>
      <vt:lpstr>PowerPoint Presentation</vt:lpstr>
      <vt:lpstr>Gas generation measurement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Vincent Colignon</dc:creator>
  <cp:lastModifiedBy>LOFTAdmin</cp:lastModifiedBy>
  <cp:revision>1374</cp:revision>
  <cp:lastPrinted>2023-08-06T10:47:24Z</cp:lastPrinted>
  <dcterms:created xsi:type="dcterms:W3CDTF">2015-11-02T15:34:28Z</dcterms:created>
  <dcterms:modified xsi:type="dcterms:W3CDTF">2025-12-14T23:38:51Z</dcterms:modified>
</cp:coreProperties>
</file>