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7" r:id="rId1"/>
  </p:sldMasterIdLst>
  <p:notesMasterIdLst>
    <p:notesMasterId r:id="rId7"/>
  </p:notesMasterIdLst>
  <p:handoutMasterIdLst>
    <p:handoutMasterId r:id="rId8"/>
  </p:handoutMasterIdLst>
  <p:sldIdLst>
    <p:sldId id="4502" r:id="rId2"/>
    <p:sldId id="4500" r:id="rId3"/>
    <p:sldId id="4501" r:id="rId4"/>
    <p:sldId id="4504" r:id="rId5"/>
    <p:sldId id="4503" r:id="rId6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">
          <p15:clr>
            <a:srgbClr val="A4A3A4"/>
          </p15:clr>
        </p15:guide>
        <p15:guide id="2" orient="horz" pos="3092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orient="horz" pos="895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pos="5565">
          <p15:clr>
            <a:srgbClr val="A4A3A4"/>
          </p15:clr>
        </p15:guide>
        <p15:guide id="7" pos="317">
          <p15:clr>
            <a:srgbClr val="A4A3A4"/>
          </p15:clr>
        </p15:guide>
        <p15:guide id="8" pos="1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  <p:cmAuthor id="1" name="Pickett, Lyle M" initials="PLM" lastIdx="1" clrIdx="1">
    <p:extLst>
      <p:ext uri="{19B8F6BF-5375-455C-9EA6-DF929625EA0E}">
        <p15:presenceInfo xmlns:p15="http://schemas.microsoft.com/office/powerpoint/2012/main" userId="S::lmpicke@sandia.gov::d76e6dbf-3c92-44aa-99dc-6dd0826b5e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84A"/>
    <a:srgbClr val="FF9933"/>
    <a:srgbClr val="253020"/>
    <a:srgbClr val="0000FF"/>
    <a:srgbClr val="76777B"/>
    <a:srgbClr val="3C8C93"/>
    <a:srgbClr val="993333"/>
    <a:srgbClr val="0B1F8F"/>
    <a:srgbClr val="A12B2F"/>
    <a:srgbClr val="007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87" autoAdjust="0"/>
    <p:restoredTop sz="95360" autoAdjust="0"/>
  </p:normalViewPr>
  <p:slideViewPr>
    <p:cSldViewPr snapToGrid="0" showGuides="1">
      <p:cViewPr varScale="1">
        <p:scale>
          <a:sx n="139" d="100"/>
          <a:sy n="139" d="100"/>
        </p:scale>
        <p:origin x="1164" y="120"/>
      </p:cViewPr>
      <p:guideLst>
        <p:guide orient="horz" pos="271"/>
        <p:guide orient="horz" pos="3092"/>
        <p:guide orient="horz" pos="517"/>
        <p:guide orient="horz" pos="895"/>
        <p:guide orient="horz" pos="2387"/>
        <p:guide pos="5565"/>
        <p:guide pos="317"/>
        <p:guide pos="1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D9B53-F0DD-2948-A534-E980B28079A3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A943A-159E-AC4E-9A8F-349401F9D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38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14300" y="4941346"/>
            <a:ext cx="457200" cy="13716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9DC8-E77A-4146-81E9-0630D8F3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4DEE99-F629-1F51-E5B8-96C6CED6F5FC}"/>
              </a:ext>
            </a:extLst>
          </p:cNvPr>
          <p:cNvSpPr/>
          <p:nvPr userDrawn="1"/>
        </p:nvSpPr>
        <p:spPr>
          <a:xfrm>
            <a:off x="1" y="0"/>
            <a:ext cx="5956852" cy="119269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l"/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92D943-D114-EA75-E19A-BEC81CAD2B8C}"/>
              </a:ext>
            </a:extLst>
          </p:cNvPr>
          <p:cNvSpPr/>
          <p:nvPr userDrawn="1"/>
        </p:nvSpPr>
        <p:spPr>
          <a:xfrm>
            <a:off x="0" y="3306416"/>
            <a:ext cx="6685721" cy="183708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l"/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C8F7CA-89E2-314A-9134-7E4461288A7D}"/>
              </a:ext>
            </a:extLst>
          </p:cNvPr>
          <p:cNvSpPr/>
          <p:nvPr userDrawn="1"/>
        </p:nvSpPr>
        <p:spPr>
          <a:xfrm>
            <a:off x="225286" y="1192696"/>
            <a:ext cx="8918714" cy="2113720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spAutoFit/>
          </a:bodyPr>
          <a:lstStyle/>
          <a:p>
            <a:pPr algn="l"/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1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14300" y="4941346"/>
            <a:ext cx="457200" cy="13716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9DC8-E77A-4146-81E9-0630D8F3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sandia.gov/ecn/assets/images/ecn-bann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2382"/>
            <a:ext cx="9144000" cy="95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86312"/>
            <a:ext cx="9144000" cy="37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0 CuadroTexto"/>
          <p:cNvSpPr txBox="1">
            <a:spLocks noChangeArrowheads="1"/>
          </p:cNvSpPr>
          <p:nvPr userDrawn="1"/>
        </p:nvSpPr>
        <p:spPr bwMode="auto">
          <a:xfrm>
            <a:off x="2843214" y="4912519"/>
            <a:ext cx="3457575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sz="1050" dirty="0"/>
              <a:t>ECN 5</a:t>
            </a:r>
            <a:endParaRPr lang="es-ES" sz="1050" dirty="0"/>
          </a:p>
        </p:txBody>
      </p:sp>
      <p:sp>
        <p:nvSpPr>
          <p:cNvPr id="8" name="11 CuadroTexto"/>
          <p:cNvSpPr txBox="1">
            <a:spLocks noChangeArrowheads="1"/>
          </p:cNvSpPr>
          <p:nvPr userDrawn="1"/>
        </p:nvSpPr>
        <p:spPr bwMode="auto">
          <a:xfrm>
            <a:off x="8197850" y="4911329"/>
            <a:ext cx="946150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fld id="{D284F732-DEEF-4939-B55C-EFBE25F49331}" type="slidenum">
              <a:rPr lang="es-ES" sz="1050" smtClean="0"/>
              <a:pPr algn="ctr"/>
              <a:t>‹#›</a:t>
            </a:fld>
            <a:r>
              <a:rPr lang="es-ES" sz="1050" dirty="0"/>
              <a:t>/8</a:t>
            </a:r>
          </a:p>
        </p:txBody>
      </p:sp>
      <p:sp>
        <p:nvSpPr>
          <p:cNvPr id="9" name="Rectangle 5"/>
          <p:cNvSpPr/>
          <p:nvPr userDrawn="1"/>
        </p:nvSpPr>
        <p:spPr>
          <a:xfrm>
            <a:off x="0" y="465535"/>
            <a:ext cx="9144000" cy="540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0" name="10 CuadroTexto"/>
          <p:cNvSpPr txBox="1">
            <a:spLocks noChangeArrowheads="1"/>
          </p:cNvSpPr>
          <p:nvPr userDrawn="1"/>
        </p:nvSpPr>
        <p:spPr bwMode="auto">
          <a:xfrm>
            <a:off x="34925" y="4912519"/>
            <a:ext cx="1512888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050" dirty="0"/>
              <a:t>2017</a:t>
            </a:r>
            <a:endParaRPr lang="es-ES" sz="1050" dirty="0"/>
          </a:p>
        </p:txBody>
      </p:sp>
      <p:pic>
        <p:nvPicPr>
          <p:cNvPr id="12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4" cstate="print"/>
          <a:srcRect r="75075"/>
          <a:stretch>
            <a:fillRect/>
          </a:stretch>
        </p:blipFill>
        <p:spPr bwMode="auto">
          <a:xfrm>
            <a:off x="-1" y="-1"/>
            <a:ext cx="115083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8"/>
          <p:cNvSpPr/>
          <p:nvPr userDrawn="1"/>
        </p:nvSpPr>
        <p:spPr>
          <a:xfrm>
            <a:off x="272622" y="44019"/>
            <a:ext cx="871130" cy="415498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ECN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42911" y="857238"/>
            <a:ext cx="7572375" cy="337542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1214414" y="28998"/>
            <a:ext cx="7572428" cy="436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ts val="18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712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460" y="142875"/>
            <a:ext cx="7963798" cy="5143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3831" indent="-173831">
              <a:spcBef>
                <a:spcPts val="225"/>
              </a:spcBef>
              <a:defRPr/>
            </a:lvl1pPr>
            <a:lvl2pPr marL="347663" indent="-173831">
              <a:defRPr/>
            </a:lvl2pPr>
            <a:lvl3pPr marL="511969" indent="-129779">
              <a:defRPr/>
            </a:lvl3pPr>
            <a:lvl4pPr marL="685800" indent="-129779">
              <a:defRPr/>
            </a:lvl4pPr>
            <a:lvl5pPr marL="815579" indent="-129779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419600" y="4972051"/>
            <a:ext cx="342900" cy="171449"/>
          </a:xfrm>
        </p:spPr>
        <p:txBody>
          <a:bodyPr/>
          <a:lstStyle>
            <a:lvl1pPr>
              <a:defRPr sz="750"/>
            </a:lvl1pPr>
          </a:lstStyle>
          <a:p>
            <a:fld id="{E59F633D-C799-4FEB-A525-92D1F47B2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1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/>
        </p:nvSpPr>
        <p:spPr>
          <a:xfrm>
            <a:off x="1116013" y="1"/>
            <a:ext cx="8026400" cy="47982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s-ES" sz="1350">
              <a:solidFill>
                <a:prstClr val="white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12"/>
            <a:ext cx="9144000" cy="37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0 CuadroTexto"/>
          <p:cNvSpPr txBox="1">
            <a:spLocks noChangeArrowheads="1"/>
          </p:cNvSpPr>
          <p:nvPr/>
        </p:nvSpPr>
        <p:spPr bwMode="auto">
          <a:xfrm>
            <a:off x="2843214" y="4912519"/>
            <a:ext cx="3457575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50" dirty="0">
                <a:solidFill>
                  <a:prstClr val="black"/>
                </a:solidFill>
              </a:rPr>
              <a:t>ECN 5: Spray G – Internal Flow Modelling</a:t>
            </a:r>
            <a:endParaRPr lang="es-ES" sz="1050" dirty="0">
              <a:solidFill>
                <a:prstClr val="black"/>
              </a:solidFill>
            </a:endParaRPr>
          </a:p>
        </p:txBody>
      </p:sp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8197850" y="4911329"/>
            <a:ext cx="946150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F5DC4D45-CDB5-4047-94B5-0C16A8314271}" type="slidenum">
              <a:rPr lang="es-ES" sz="1050" smtClean="0">
                <a:solidFill>
                  <a:prstClr val="black"/>
                </a:solidFill>
              </a:rPr>
              <a:pPr algn="ctr" eaLnBrk="1" hangingPunct="1">
                <a:defRPr/>
              </a:pPr>
              <a:t>‹#›</a:t>
            </a:fld>
            <a:endParaRPr lang="es-ES" sz="105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65535"/>
            <a:ext cx="9144000" cy="540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8" name="Picture 2" descr="C:\Julien\ECN Working Group\ECN_WorkShop2_Sep2012\Presentation\ECN- Banner-L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1" y="0"/>
            <a:ext cx="1116013" cy="4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2622" y="44019"/>
            <a:ext cx="871130" cy="415498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 b="1" spc="38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ECN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16012" y="0"/>
            <a:ext cx="8026401" cy="46553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273050" y="685800"/>
            <a:ext cx="4070350" cy="410051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800600" y="685800"/>
            <a:ext cx="4114800" cy="40576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10 CuadroTexto"/>
          <p:cNvSpPr txBox="1">
            <a:spLocks noChangeArrowheads="1"/>
          </p:cNvSpPr>
          <p:nvPr userDrawn="1"/>
        </p:nvSpPr>
        <p:spPr bwMode="auto">
          <a:xfrm>
            <a:off x="34924" y="4912519"/>
            <a:ext cx="2340286" cy="2539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050" dirty="0">
                <a:solidFill>
                  <a:prstClr val="black"/>
                </a:solidFill>
              </a:rPr>
              <a:t>31</a:t>
            </a:r>
            <a:r>
              <a:rPr lang="en-US" sz="1050" baseline="30000" dirty="0">
                <a:solidFill>
                  <a:prstClr val="black"/>
                </a:solidFill>
              </a:rPr>
              <a:t>st</a:t>
            </a:r>
            <a:r>
              <a:rPr lang="en-US" sz="1050" baseline="0" dirty="0">
                <a:solidFill>
                  <a:prstClr val="black"/>
                </a:solidFill>
              </a:rPr>
              <a:t> March – 1</a:t>
            </a:r>
            <a:r>
              <a:rPr lang="en-US" sz="1050" baseline="30000" dirty="0">
                <a:solidFill>
                  <a:prstClr val="black"/>
                </a:solidFill>
              </a:rPr>
              <a:t>st</a:t>
            </a:r>
            <a:r>
              <a:rPr lang="en-US" sz="1050" baseline="0" dirty="0">
                <a:solidFill>
                  <a:prstClr val="black"/>
                </a:solidFill>
              </a:rPr>
              <a:t> April</a:t>
            </a:r>
            <a:r>
              <a:rPr lang="en-US" sz="1050" dirty="0">
                <a:solidFill>
                  <a:prstClr val="black"/>
                </a:solidFill>
              </a:rPr>
              <a:t>, 2017</a:t>
            </a:r>
            <a:endParaRPr lang="es-E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6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116013" y="1"/>
            <a:ext cx="8026400" cy="47982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350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12"/>
            <a:ext cx="9144000" cy="37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0 CuadroTexto"/>
          <p:cNvSpPr txBox="1">
            <a:spLocks noChangeArrowheads="1"/>
          </p:cNvSpPr>
          <p:nvPr userDrawn="1"/>
        </p:nvSpPr>
        <p:spPr bwMode="auto">
          <a:xfrm>
            <a:off x="2843214" y="4912519"/>
            <a:ext cx="3457575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050" dirty="0"/>
              <a:t>ECN 2: Spray development and vaporization</a:t>
            </a:r>
            <a:endParaRPr lang="es-ES" sz="1050" dirty="0"/>
          </a:p>
        </p:txBody>
      </p:sp>
      <p:sp>
        <p:nvSpPr>
          <p:cNvPr id="5" name="11 CuadroTexto"/>
          <p:cNvSpPr txBox="1">
            <a:spLocks noChangeArrowheads="1"/>
          </p:cNvSpPr>
          <p:nvPr userDrawn="1"/>
        </p:nvSpPr>
        <p:spPr bwMode="auto">
          <a:xfrm>
            <a:off x="8197850" y="4911329"/>
            <a:ext cx="946150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F0201B64-9524-4C81-BE5E-C8E5FE2A4706}" type="slidenum">
              <a:rPr lang="es-ES" altLang="en-US" sz="1050"/>
              <a:pPr algn="ctr" eaLnBrk="1" hangingPunct="1"/>
              <a:t>‹#›</a:t>
            </a:fld>
            <a:r>
              <a:rPr lang="es-ES" altLang="en-US" sz="1050"/>
              <a:t>/59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465535"/>
            <a:ext cx="9144000" cy="540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7" name="10 CuadroTexto"/>
          <p:cNvSpPr txBox="1">
            <a:spLocks noChangeArrowheads="1"/>
          </p:cNvSpPr>
          <p:nvPr userDrawn="1"/>
        </p:nvSpPr>
        <p:spPr bwMode="auto">
          <a:xfrm>
            <a:off x="34925" y="4912519"/>
            <a:ext cx="1512888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050" dirty="0"/>
              <a:t>September 2012</a:t>
            </a:r>
            <a:endParaRPr lang="es-ES" sz="1050" dirty="0"/>
          </a:p>
        </p:txBody>
      </p:sp>
      <p:pic>
        <p:nvPicPr>
          <p:cNvPr id="8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1" y="0"/>
            <a:ext cx="1116013" cy="4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272622" y="44019"/>
            <a:ext cx="871130" cy="415498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ECN</a:t>
            </a:r>
          </a:p>
        </p:txBody>
      </p:sp>
    </p:spTree>
    <p:extLst>
      <p:ext uri="{BB962C8B-B14F-4D97-AF65-F5344CB8AC3E}">
        <p14:creationId xmlns:p14="http://schemas.microsoft.com/office/powerpoint/2010/main" val="244498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Rectangle 48"/>
          <p:cNvSpPr/>
          <p:nvPr userDrawn="1"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961A96-98DB-4B30-B9E9-F36B50B4688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254818" y="4744791"/>
            <a:ext cx="865740" cy="3581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143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6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35" r:id="rId5"/>
    <p:sldLayoutId id="2147483836" r:id="rId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56">
          <p15:clr>
            <a:srgbClr val="F26B43"/>
          </p15:clr>
        </p15:guide>
        <p15:guide id="4" orient="horz" pos="3132">
          <p15:clr>
            <a:srgbClr val="F26B43"/>
          </p15:clr>
        </p15:guide>
        <p15:guide id="5" pos="2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oez.benhouidi@kaust.edu.sa" TargetMode="External"/><Relationship Id="rId2" Type="http://schemas.openxmlformats.org/officeDocument/2006/relationships/hyperlink" Target="mailto:n.c.j.maes@tue.n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mailto:alessandro.montanaro@stems.cnr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n.sandia.gov/hydrogen/bosch-hdev-injector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08E86F-5AE2-D177-1EEE-4BF6FDA07F69}"/>
              </a:ext>
            </a:extLst>
          </p:cNvPr>
          <p:cNvSpPr txBox="1"/>
          <p:nvPr/>
        </p:nvSpPr>
        <p:spPr>
          <a:xfrm>
            <a:off x="577515" y="3607315"/>
            <a:ext cx="81883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495057"/>
                </a:solidFill>
                <a:effectLst/>
                <a:latin typeface="Roboto" panose="02000000000000000000" pitchFamily="2" charset="0"/>
              </a:rPr>
              <a:t>Noud Maes (TU/e) </a:t>
            </a:r>
            <a:r>
              <a:rPr lang="en-US" dirty="0">
                <a:hlinkClick r:id="rId2"/>
              </a:rPr>
              <a:t>n.c.j.maes@tue.nl</a:t>
            </a:r>
            <a:endParaRPr lang="en-US" b="1" i="0" dirty="0">
              <a:solidFill>
                <a:srgbClr val="495057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n-US" b="1" i="0" dirty="0">
                <a:solidFill>
                  <a:srgbClr val="495057"/>
                </a:solidFill>
                <a:effectLst/>
                <a:latin typeface="Roboto" panose="02000000000000000000" pitchFamily="2" charset="0"/>
              </a:rPr>
              <a:t>Moez </a:t>
            </a:r>
            <a:r>
              <a:rPr lang="en-US" b="1" dirty="0">
                <a:solidFill>
                  <a:srgbClr val="495057"/>
                </a:solidFill>
                <a:latin typeface="Roboto" panose="02000000000000000000" pitchFamily="2" charset="0"/>
              </a:rPr>
              <a:t>Ben </a:t>
            </a:r>
            <a:r>
              <a:rPr lang="en-US" b="1" i="0" dirty="0">
                <a:solidFill>
                  <a:srgbClr val="495057"/>
                </a:solidFill>
                <a:effectLst/>
                <a:latin typeface="Roboto" panose="02000000000000000000" pitchFamily="2" charset="0"/>
              </a:rPr>
              <a:t>Houidi (KAUST) </a:t>
            </a:r>
            <a:r>
              <a:rPr lang="en-US" b="0" i="0" u="none" strike="noStrike" dirty="0">
                <a:solidFill>
                  <a:srgbClr val="00616F"/>
                </a:solidFill>
                <a:effectLst/>
                <a:latin typeface="Roboto" panose="02000000000000000000" pitchFamily="2" charset="0"/>
                <a:hlinkClick r:id="rId3"/>
              </a:rPr>
              <a:t>moez.benhouidi@outlook.com</a:t>
            </a:r>
            <a:r>
              <a:rPr lang="en-US" b="0" i="0" u="none" strike="noStrike" dirty="0">
                <a:solidFill>
                  <a:srgbClr val="00616F"/>
                </a:solidFill>
                <a:effectLst/>
                <a:latin typeface="Roboto" panose="02000000000000000000" pitchFamily="2" charset="0"/>
              </a:rPr>
              <a:t> </a:t>
            </a:r>
            <a:br>
              <a:rPr lang="en-US" b="0" i="0" dirty="0">
                <a:solidFill>
                  <a:srgbClr val="495057"/>
                </a:solidFill>
                <a:effectLst/>
                <a:latin typeface="Roboto" panose="02000000000000000000" pitchFamily="2" charset="0"/>
              </a:rPr>
            </a:br>
            <a:r>
              <a:rPr lang="en-US" b="1" i="0" dirty="0">
                <a:solidFill>
                  <a:srgbClr val="495057"/>
                </a:solidFill>
                <a:effectLst/>
                <a:latin typeface="Roboto" panose="02000000000000000000" pitchFamily="2" charset="0"/>
              </a:rPr>
              <a:t>Alessandro Montanaro(STEMS)</a:t>
            </a:r>
            <a:r>
              <a:rPr lang="en-US" b="0" i="0" dirty="0">
                <a:solidFill>
                  <a:srgbClr val="495057"/>
                </a:solidFill>
                <a:effectLst/>
                <a:latin typeface="Roboto" panose="02000000000000000000" pitchFamily="2" charset="0"/>
              </a:rPr>
              <a:t>  </a:t>
            </a:r>
            <a:r>
              <a:rPr lang="en-US" b="0" i="0" u="none" strike="noStrike" dirty="0">
                <a:solidFill>
                  <a:srgbClr val="00616F"/>
                </a:solidFill>
                <a:effectLst/>
                <a:latin typeface="Roboto" panose="02000000000000000000" pitchFamily="2" charset="0"/>
                <a:hlinkClick r:id="rId4"/>
              </a:rPr>
              <a:t>alessandro.montanaro@stems.cnr.it</a:t>
            </a:r>
            <a:endParaRPr lang="en-US" b="0" i="0" dirty="0">
              <a:solidFill>
                <a:srgbClr val="495057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135B85-55CA-642A-FBAE-C7560BD062A5}"/>
              </a:ext>
            </a:extLst>
          </p:cNvPr>
          <p:cNvSpPr txBox="1"/>
          <p:nvPr/>
        </p:nvSpPr>
        <p:spPr>
          <a:xfrm>
            <a:off x="381573" y="3172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ECN 10 workshop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65A7A7-05E2-6718-AB22-8EED59E208C0}"/>
              </a:ext>
            </a:extLst>
          </p:cNvPr>
          <p:cNvSpPr txBox="1"/>
          <p:nvPr/>
        </p:nvSpPr>
        <p:spPr>
          <a:xfrm>
            <a:off x="381573" y="61285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1" dirty="0">
                <a:solidFill>
                  <a:srgbClr val="212529"/>
                </a:solidFill>
                <a:effectLst/>
              </a:rPr>
              <a:t>Guidelines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D3BD9EB4-C9EA-7E53-E3C3-2A4E2F108A32}"/>
              </a:ext>
            </a:extLst>
          </p:cNvPr>
          <p:cNvSpPr txBox="1">
            <a:spLocks/>
          </p:cNvSpPr>
          <p:nvPr/>
        </p:nvSpPr>
        <p:spPr>
          <a:xfrm>
            <a:off x="233756" y="1189408"/>
            <a:ext cx="6455802" cy="211837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Hydrogen Injection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9570FA6-8009-556E-4782-936349685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871" y="1602187"/>
            <a:ext cx="2793129" cy="129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05F64A-60C2-61B2-39EF-46CB6342F6B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rcRect l="23379" t="43407" r="26986" b="6612"/>
          <a:stretch>
            <a:fillRect/>
          </a:stretch>
        </p:blipFill>
        <p:spPr>
          <a:xfrm>
            <a:off x="4760902" y="1602187"/>
            <a:ext cx="1589969" cy="129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76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90B5F5-DC66-3961-744C-E19BA266B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934" y="1"/>
            <a:ext cx="2420066" cy="1033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57" y="0"/>
            <a:ext cx="7963798" cy="514350"/>
          </a:xfrm>
        </p:spPr>
        <p:txBody>
          <a:bodyPr/>
          <a:lstStyle/>
          <a:p>
            <a:r>
              <a:rPr lang="en-US" dirty="0"/>
              <a:t>Hydrogen Injection (Low Pressure Direct Injection)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F633D-C799-4FEB-A525-92D1F47B25D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4599" y="714935"/>
            <a:ext cx="8627342" cy="4056530"/>
          </a:xfrm>
        </p:spPr>
        <p:txBody>
          <a:bodyPr/>
          <a:lstStyle/>
          <a:p>
            <a:r>
              <a:rPr lang="en-US" sz="1400" b="1" dirty="0"/>
              <a:t>MOTIVATIONS</a:t>
            </a:r>
          </a:p>
          <a:p>
            <a:pPr lvl="1"/>
            <a:r>
              <a:rPr lang="en-US" sz="1200" dirty="0"/>
              <a:t>Heavy-duty, off-road, &amp; stationary applications are the main driver for hydrogen</a:t>
            </a:r>
          </a:p>
          <a:p>
            <a:pPr lvl="1"/>
            <a:r>
              <a:rPr lang="en-US" sz="1200" dirty="0"/>
              <a:t>Better understanding of injection, mixture formation, and ignition of hydrogen DI</a:t>
            </a:r>
          </a:p>
          <a:p>
            <a:endParaRPr lang="en-US" sz="1400" b="1" dirty="0"/>
          </a:p>
          <a:p>
            <a:r>
              <a:rPr lang="en-US" sz="1400" b="1" dirty="0"/>
              <a:t>OBJECTIVES</a:t>
            </a:r>
          </a:p>
          <a:p>
            <a:pPr lvl="1"/>
            <a:r>
              <a:rPr lang="en-US" sz="1200" dirty="0"/>
              <a:t>Investigate hydrogen injection processes using an injector with an outward-opening needle (ECN9 Bosch HDEV4, PN-0261500804) as the agreed baseline for both experimental and simulation work</a:t>
            </a:r>
          </a:p>
          <a:p>
            <a:pPr lvl="1"/>
            <a:r>
              <a:rPr lang="en-US" sz="1200" dirty="0"/>
              <a:t>Focus on experiments and simulations to deepen the understanding of hydrogen injection and mixing dynamics </a:t>
            </a:r>
          </a:p>
          <a:p>
            <a:endParaRPr lang="en-US" sz="1400" b="1" dirty="0"/>
          </a:p>
          <a:p>
            <a:r>
              <a:rPr lang="en-US" sz="1400" b="1" dirty="0"/>
              <a:t>TARGET CONDITIONS</a:t>
            </a:r>
          </a:p>
          <a:p>
            <a:pPr lvl="1"/>
            <a:endParaRPr lang="en-US" sz="1400" b="1" dirty="0"/>
          </a:p>
          <a:p>
            <a:pPr lvl="1"/>
            <a:endParaRPr lang="en-US" sz="1400" b="1" dirty="0"/>
          </a:p>
          <a:p>
            <a:pPr lvl="1"/>
            <a:endParaRPr lang="en-US" sz="1400" b="1" dirty="0"/>
          </a:p>
          <a:p>
            <a:pPr lvl="1"/>
            <a:endParaRPr lang="en-US" sz="1400" b="1" dirty="0"/>
          </a:p>
          <a:p>
            <a:pPr lvl="1"/>
            <a:endParaRPr lang="en-US" sz="1400" b="1" dirty="0"/>
          </a:p>
          <a:p>
            <a:pPr lvl="1"/>
            <a:endParaRPr lang="en-US" sz="1400" b="1" dirty="0"/>
          </a:p>
          <a:p>
            <a:pPr lvl="1"/>
            <a:endParaRPr lang="en-US" sz="1400" b="1" dirty="0"/>
          </a:p>
          <a:p>
            <a:pPr lvl="1"/>
            <a:r>
              <a:rPr lang="en-US" sz="1200" dirty="0"/>
              <a:t>Variations beyond the baseline are welcome; we will use these to refine testing conditions</a:t>
            </a:r>
          </a:p>
          <a:p>
            <a:pPr lvl="1"/>
            <a:r>
              <a:rPr lang="en-US" sz="1200" dirty="0"/>
              <a:t>Access geometry, needle lift, and ROI details here </a:t>
            </a:r>
            <a:r>
              <a:rPr lang="en-US" sz="1200" dirty="0">
                <a:hlinkClick r:id="rId3"/>
              </a:rPr>
              <a:t>https://ecn.sandia.gov/hydrogen/bosch-hdev-injector/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1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0DEDD2-186C-936B-CA3F-5A199DAEE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966715"/>
              </p:ext>
            </p:extLst>
          </p:nvPr>
        </p:nvGraphicFramePr>
        <p:xfrm>
          <a:off x="535228" y="2879845"/>
          <a:ext cx="6828096" cy="1102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512">
                  <a:extLst>
                    <a:ext uri="{9D8B030D-6E8A-4147-A177-3AD203B41FA5}">
                      <a16:colId xmlns:a16="http://schemas.microsoft.com/office/drawing/2014/main" val="260758306"/>
                    </a:ext>
                  </a:extLst>
                </a:gridCol>
                <a:gridCol w="853512">
                  <a:extLst>
                    <a:ext uri="{9D8B030D-6E8A-4147-A177-3AD203B41FA5}">
                      <a16:colId xmlns:a16="http://schemas.microsoft.com/office/drawing/2014/main" val="65340598"/>
                    </a:ext>
                  </a:extLst>
                </a:gridCol>
                <a:gridCol w="853512">
                  <a:extLst>
                    <a:ext uri="{9D8B030D-6E8A-4147-A177-3AD203B41FA5}">
                      <a16:colId xmlns:a16="http://schemas.microsoft.com/office/drawing/2014/main" val="3113491990"/>
                    </a:ext>
                  </a:extLst>
                </a:gridCol>
                <a:gridCol w="853512">
                  <a:extLst>
                    <a:ext uri="{9D8B030D-6E8A-4147-A177-3AD203B41FA5}">
                      <a16:colId xmlns:a16="http://schemas.microsoft.com/office/drawing/2014/main" val="1575056888"/>
                    </a:ext>
                  </a:extLst>
                </a:gridCol>
                <a:gridCol w="853512">
                  <a:extLst>
                    <a:ext uri="{9D8B030D-6E8A-4147-A177-3AD203B41FA5}">
                      <a16:colId xmlns:a16="http://schemas.microsoft.com/office/drawing/2014/main" val="705906915"/>
                    </a:ext>
                  </a:extLst>
                </a:gridCol>
                <a:gridCol w="853512">
                  <a:extLst>
                    <a:ext uri="{9D8B030D-6E8A-4147-A177-3AD203B41FA5}">
                      <a16:colId xmlns:a16="http://schemas.microsoft.com/office/drawing/2014/main" val="2061189864"/>
                    </a:ext>
                  </a:extLst>
                </a:gridCol>
                <a:gridCol w="853512">
                  <a:extLst>
                    <a:ext uri="{9D8B030D-6E8A-4147-A177-3AD203B41FA5}">
                      <a16:colId xmlns:a16="http://schemas.microsoft.com/office/drawing/2014/main" val="2609067541"/>
                    </a:ext>
                  </a:extLst>
                </a:gridCol>
                <a:gridCol w="853512">
                  <a:extLst>
                    <a:ext uri="{9D8B030D-6E8A-4147-A177-3AD203B41FA5}">
                      <a16:colId xmlns:a16="http://schemas.microsoft.com/office/drawing/2014/main" val="4020157148"/>
                    </a:ext>
                  </a:extLst>
                </a:gridCol>
              </a:tblGrid>
              <a:tr h="458005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Pinj</a:t>
                      </a:r>
                      <a:b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[bara]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Pamb</a:t>
                      </a: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b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[bara]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Ambient gas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Hydrogen Purity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 fuel &amp; </a:t>
                      </a:r>
                      <a:r>
                        <a:rPr lang="en-US" sz="1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Tamb</a:t>
                      </a: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[K]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ET</a:t>
                      </a:r>
                      <a:b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[</a:t>
                      </a:r>
                      <a:r>
                        <a:rPr lang="en-US" sz="1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ms</a:t>
                      </a: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]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Drive voltage</a:t>
                      </a:r>
                      <a:b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[V]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666191"/>
                  </a:ext>
                </a:extLst>
              </a:tr>
              <a:tr h="214108">
                <a:tc>
                  <a:txBody>
                    <a:bodyPr/>
                    <a:lstStyle/>
                    <a:p>
                      <a:r>
                        <a:rPr lang="en-US" sz="1000" b="1" dirty="0"/>
                        <a:t>Reference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20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N2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&gt;99.98%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~298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160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420015"/>
                  </a:ext>
                </a:extLst>
              </a:tr>
              <a:tr h="309577">
                <a:tc>
                  <a:txBody>
                    <a:bodyPr/>
                    <a:lstStyle/>
                    <a:p>
                      <a:r>
                        <a:rPr lang="en-US" sz="1000" b="1" dirty="0"/>
                        <a:t>Variations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30, 50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847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927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9F0746-7A66-84B6-E0C1-E5210EF0F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934" y="1"/>
            <a:ext cx="2420066" cy="1033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57" y="0"/>
            <a:ext cx="7963798" cy="514350"/>
          </a:xfrm>
        </p:spPr>
        <p:txBody>
          <a:bodyPr/>
          <a:lstStyle/>
          <a:p>
            <a:r>
              <a:rPr lang="en-US" dirty="0"/>
              <a:t>Hydrogen Injection (Low Pressure Direct Injection)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F633D-C799-4FEB-A525-92D1F47B25D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4599" y="714935"/>
            <a:ext cx="8627342" cy="4056530"/>
          </a:xfrm>
        </p:spPr>
        <p:txBody>
          <a:bodyPr/>
          <a:lstStyle/>
          <a:p>
            <a:r>
              <a:rPr lang="en-US" sz="1600" b="1" dirty="0"/>
              <a:t>INFORMATION OF INTEREST</a:t>
            </a:r>
            <a:endParaRPr lang="en-US" sz="1200" dirty="0"/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Injection and mixing data</a:t>
            </a:r>
          </a:p>
          <a:p>
            <a:pPr lvl="2"/>
            <a:r>
              <a:rPr lang="en-US" sz="1200" dirty="0">
                <a:solidFill>
                  <a:schemeClr val="accent6"/>
                </a:solidFill>
              </a:rPr>
              <a:t>Experiments: </a:t>
            </a:r>
          </a:p>
          <a:p>
            <a:pPr lvl="3"/>
            <a:r>
              <a:rPr lang="en-US" sz="1200" dirty="0">
                <a:solidFill>
                  <a:schemeClr val="accent6"/>
                </a:solidFill>
              </a:rPr>
              <a:t>mass flow rate, needle lift, injector geometry</a:t>
            </a:r>
          </a:p>
          <a:p>
            <a:pPr lvl="3"/>
            <a:r>
              <a:rPr lang="en-US" sz="1200" dirty="0">
                <a:solidFill>
                  <a:schemeClr val="accent6"/>
                </a:solidFill>
              </a:rPr>
              <a:t>jet penetration, and area (line of sight Schlieren) </a:t>
            </a:r>
          </a:p>
          <a:p>
            <a:pPr lvl="3"/>
            <a:r>
              <a:rPr lang="en-US" sz="1200" dirty="0">
                <a:solidFill>
                  <a:schemeClr val="accent6"/>
                </a:solidFill>
              </a:rPr>
              <a:t>mixing fields (local concentration, temperature, and velocity)</a:t>
            </a:r>
          </a:p>
          <a:p>
            <a:pPr lvl="2"/>
            <a:r>
              <a:rPr lang="en-US" sz="1200" dirty="0">
                <a:solidFill>
                  <a:schemeClr val="accent5"/>
                </a:solidFill>
              </a:rPr>
              <a:t>Simulations: </a:t>
            </a:r>
          </a:p>
          <a:p>
            <a:pPr lvl="3"/>
            <a:r>
              <a:rPr lang="en-US" sz="1200" dirty="0">
                <a:solidFill>
                  <a:schemeClr val="accent5"/>
                </a:solidFill>
              </a:rPr>
              <a:t>nozzle discharge/effective injection pressure</a:t>
            </a:r>
          </a:p>
          <a:p>
            <a:pPr lvl="3"/>
            <a:r>
              <a:rPr lang="en-US" sz="1200" dirty="0">
                <a:solidFill>
                  <a:schemeClr val="accent5"/>
                </a:solidFill>
              </a:rPr>
              <a:t>jet penetration, and area (CFD Schlieren)</a:t>
            </a:r>
          </a:p>
          <a:p>
            <a:pPr lvl="3"/>
            <a:r>
              <a:rPr lang="en-US" sz="1200" dirty="0">
                <a:solidFill>
                  <a:schemeClr val="accent5"/>
                </a:solidFill>
              </a:rPr>
              <a:t>time-resolved mixing-, temperature-, velocity-, and turbulence fields</a:t>
            </a:r>
          </a:p>
          <a:p>
            <a:pPr lvl="1"/>
            <a:endParaRPr lang="en-US" sz="1400" dirty="0"/>
          </a:p>
          <a:p>
            <a:pPr lvl="2"/>
            <a:endParaRPr lang="en-US" sz="14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1C6768F8-8365-9D19-B57A-DE11AB7B98A6}"/>
              </a:ext>
            </a:extLst>
          </p:cNvPr>
          <p:cNvSpPr txBox="1"/>
          <p:nvPr/>
        </p:nvSpPr>
        <p:spPr>
          <a:xfrm>
            <a:off x="404599" y="3319973"/>
            <a:ext cx="8627342" cy="1384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47484A"/>
                </a:solidFill>
              </a:rPr>
              <a:t>DATA SUBMISSION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47484A"/>
                </a:solidFill>
              </a:rPr>
              <a:t>Preferred file format: MATLAB (.mat) or Excel (.xlsx) for processed data (e.g., jet penetration, area).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47484A"/>
                </a:solidFill>
              </a:rPr>
              <a:t>For 2D/3D data: a structured, evenly spaced grid format (e.g., matrix with fixed resolution in x, y, and z if applicable) helps ensure smooth comparisons: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47484A"/>
                </a:solidFill>
              </a:rPr>
              <a:t>include axis references (units, origin) and resolution (e.g., grid spacing).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47484A"/>
                </a:solidFill>
              </a:rPr>
              <a:t>adjust resolution to balance details and file size.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47484A"/>
                </a:solidFill>
              </a:rPr>
              <a:t>Optional: please share a short routine (MATLAB/Python) to demonstrate how to open and plot the data.</a:t>
            </a:r>
            <a:endParaRPr lang="en-US" sz="1100" dirty="0">
              <a:solidFill>
                <a:srgbClr val="4748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8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79FC5-0CAF-55EC-5523-4FB97571B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14DA8-E785-83B9-CC36-1CC313C3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57" y="0"/>
            <a:ext cx="7963798" cy="514350"/>
          </a:xfrm>
        </p:spPr>
        <p:txBody>
          <a:bodyPr/>
          <a:lstStyle/>
          <a:p>
            <a:r>
              <a:rPr lang="en-US" dirty="0"/>
              <a:t>Hydrogen Injection (single-hole orifice for LPDI)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16270-9380-33D8-A581-DDCE8FD34E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F633D-C799-4FEB-A525-92D1F47B25D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F1F03F-D6A4-F7AD-01B7-44A628738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813" y="4422012"/>
            <a:ext cx="662276" cy="698906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3B4C502-DF46-2094-2DA7-85D364D702FA}"/>
              </a:ext>
            </a:extLst>
          </p:cNvPr>
          <p:cNvSpPr txBox="1">
            <a:spLocks/>
          </p:cNvSpPr>
          <p:nvPr/>
        </p:nvSpPr>
        <p:spPr>
          <a:xfrm>
            <a:off x="404599" y="714935"/>
            <a:ext cx="5551272" cy="405653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831" indent="-173831" algn="l" defTabSz="457200" rtl="0" eaLnBrk="1" latinLnBrk="0" hangingPunct="1">
              <a:spcBef>
                <a:spcPts val="225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663" indent="-173831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1969" indent="-129779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-129779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15579" indent="-129779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TARGET CONDITIONS</a:t>
            </a:r>
          </a:p>
          <a:p>
            <a:pPr lvl="1"/>
            <a:r>
              <a:rPr lang="en-US" sz="1200" dirty="0"/>
              <a:t>Typical Controlled Ignition engine conditions at BDC</a:t>
            </a:r>
          </a:p>
          <a:p>
            <a:pPr lvl="2"/>
            <a:r>
              <a:rPr lang="en-US" sz="1200" dirty="0"/>
              <a:t>Follow standard HDEV4 test conditions</a:t>
            </a:r>
          </a:p>
          <a:p>
            <a:pPr lvl="1"/>
            <a:r>
              <a:rPr lang="en-US" sz="1200" dirty="0"/>
              <a:t>Focus on single-hole orifice injection for LPDI configurations, differing from hollow cone injections (HDEV4).</a:t>
            </a:r>
            <a:endParaRPr lang="en-US" sz="1400" b="1" dirty="0"/>
          </a:p>
          <a:p>
            <a:pPr lvl="1"/>
            <a:endParaRPr lang="en-US" sz="1400" b="1" dirty="0"/>
          </a:p>
          <a:p>
            <a:r>
              <a:rPr lang="en-US" sz="1400" b="1" dirty="0"/>
              <a:t>INFORMATION OF INTEREST</a:t>
            </a:r>
            <a:endParaRPr lang="en-US" sz="1100" dirty="0"/>
          </a:p>
          <a:p>
            <a:pPr lvl="1"/>
            <a:r>
              <a:rPr lang="en-US" sz="1200" dirty="0"/>
              <a:t>General overview: any available data or insights on ongoing activities </a:t>
            </a:r>
          </a:p>
          <a:p>
            <a:pPr lvl="1"/>
            <a:endParaRPr lang="en-US" sz="1200" dirty="0"/>
          </a:p>
          <a:p>
            <a:pPr lvl="1"/>
            <a:r>
              <a:rPr lang="en-US" sz="1200" dirty="0"/>
              <a:t>Injection and mixing data</a:t>
            </a:r>
          </a:p>
          <a:p>
            <a:pPr lvl="2"/>
            <a:r>
              <a:rPr lang="en-US" sz="1100" dirty="0">
                <a:solidFill>
                  <a:schemeClr val="accent6"/>
                </a:solidFill>
              </a:rPr>
              <a:t>Experiments: </a:t>
            </a:r>
          </a:p>
          <a:p>
            <a:pPr lvl="3"/>
            <a:r>
              <a:rPr lang="en-US" sz="1100" dirty="0">
                <a:solidFill>
                  <a:schemeClr val="accent6"/>
                </a:solidFill>
              </a:rPr>
              <a:t>mass flow rate</a:t>
            </a:r>
          </a:p>
          <a:p>
            <a:pPr lvl="3"/>
            <a:r>
              <a:rPr lang="en-US" sz="1100" dirty="0">
                <a:solidFill>
                  <a:schemeClr val="accent6"/>
                </a:solidFill>
              </a:rPr>
              <a:t>jet penetration, and area (line-of-sight Schlieren)</a:t>
            </a:r>
          </a:p>
          <a:p>
            <a:pPr lvl="3"/>
            <a:r>
              <a:rPr lang="en-US" sz="1100" dirty="0">
                <a:solidFill>
                  <a:schemeClr val="accent6"/>
                </a:solidFill>
              </a:rPr>
              <a:t>mixing fields (local concentration, temperature, velocity, etc.)</a:t>
            </a:r>
          </a:p>
          <a:p>
            <a:pPr lvl="2"/>
            <a:r>
              <a:rPr lang="en-US" sz="1100" dirty="0">
                <a:solidFill>
                  <a:schemeClr val="accent5"/>
                </a:solidFill>
              </a:rPr>
              <a:t>Simulations: </a:t>
            </a:r>
          </a:p>
          <a:p>
            <a:pPr lvl="3"/>
            <a:r>
              <a:rPr lang="en-US" sz="1100" dirty="0">
                <a:solidFill>
                  <a:schemeClr val="accent5"/>
                </a:solidFill>
              </a:rPr>
              <a:t>nozzle discharge/effective injection pressure</a:t>
            </a:r>
          </a:p>
          <a:p>
            <a:pPr lvl="3"/>
            <a:r>
              <a:rPr lang="en-US" sz="1100" dirty="0">
                <a:solidFill>
                  <a:schemeClr val="accent5"/>
                </a:solidFill>
              </a:rPr>
              <a:t>jet penetration, and area (line-of-sight CFD Schlieren)</a:t>
            </a:r>
          </a:p>
          <a:p>
            <a:pPr lvl="3"/>
            <a:r>
              <a:rPr lang="en-US" sz="1100" dirty="0">
                <a:solidFill>
                  <a:schemeClr val="accent5"/>
                </a:solidFill>
              </a:rPr>
              <a:t>time-resolved mixing, temperature, velocity, and turbulence fields in the mid-plane</a:t>
            </a:r>
          </a:p>
          <a:p>
            <a:pPr marL="0" indent="0">
              <a:buFont typeface="Wingdings" pitchFamily="2" charset="2"/>
              <a:buNone/>
            </a:pPr>
            <a:endParaRPr lang="en-US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A05CEE-2205-3CB7-DEE0-4E749C4E2195}"/>
              </a:ext>
            </a:extLst>
          </p:cNvPr>
          <p:cNvSpPr txBox="1"/>
          <p:nvPr/>
        </p:nvSpPr>
        <p:spPr>
          <a:xfrm>
            <a:off x="7800282" y="682007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UNSW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1175074-6A15-FDA8-CE21-7833459330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77" t="41847" r="13129" b="40721"/>
          <a:stretch/>
        </p:blipFill>
        <p:spPr>
          <a:xfrm>
            <a:off x="7672723" y="3341916"/>
            <a:ext cx="1399503" cy="3014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9AA2979-8C24-0CFC-CAF4-DACE510A2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120" y="2608689"/>
            <a:ext cx="869824" cy="73322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7DF03BE-A6FE-0487-35FE-F4446B220036}"/>
              </a:ext>
            </a:extLst>
          </p:cNvPr>
          <p:cNvSpPr txBox="1"/>
          <p:nvPr/>
        </p:nvSpPr>
        <p:spPr>
          <a:xfrm>
            <a:off x="7600951" y="2051524"/>
            <a:ext cx="15430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KAUST</a:t>
            </a:r>
            <a:br>
              <a:rPr lang="en-US" sz="1400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050" dirty="0">
                <a:solidFill>
                  <a:schemeClr val="tx1">
                    <a:lumMod val="50000"/>
                  </a:schemeClr>
                </a:solidFill>
              </a:rPr>
              <a:t>(modified OEM 0261500109)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4DA0F0D-F601-CC8E-A764-9321D1ED1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2271" y="2608689"/>
            <a:ext cx="944254" cy="121808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02B12A6-ED74-EB1A-0FFC-55609B241213}"/>
              </a:ext>
            </a:extLst>
          </p:cNvPr>
          <p:cNvSpPr txBox="1"/>
          <p:nvPr/>
        </p:nvSpPr>
        <p:spPr>
          <a:xfrm>
            <a:off x="6454983" y="2150837"/>
            <a:ext cx="1217740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Sandia</a:t>
            </a:r>
            <a:br>
              <a:rPr lang="en-US" sz="1400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050" dirty="0">
                <a:solidFill>
                  <a:schemeClr val="tx1">
                    <a:lumMod val="50000"/>
                  </a:schemeClr>
                </a:solidFill>
              </a:rPr>
              <a:t>(ECN spray M)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6" name="Picture 25" descr="Diagram&#10;&#10;Description automatically generated">
            <a:extLst>
              <a:ext uri="{FF2B5EF4-FFF2-40B4-BE49-F238E27FC236}">
                <a16:creationId xmlns:a16="http://schemas.microsoft.com/office/drawing/2014/main" id="{EAD7BA62-0453-D3A1-3F25-114F1EBC5F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978" y="989784"/>
            <a:ext cx="1460279" cy="9017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D98E152-983D-1CE1-5BA5-12016D694E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7560" y="1141538"/>
            <a:ext cx="1158965" cy="75002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2B2058A-1E39-DD37-143F-6EF61D863235}"/>
              </a:ext>
            </a:extLst>
          </p:cNvPr>
          <p:cNvSpPr txBox="1"/>
          <p:nvPr/>
        </p:nvSpPr>
        <p:spPr>
          <a:xfrm>
            <a:off x="6085929" y="671099"/>
            <a:ext cx="1543049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TU/e</a:t>
            </a:r>
            <a:br>
              <a:rPr lang="en-US" sz="1400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050" dirty="0">
                <a:solidFill>
                  <a:schemeClr val="tx1">
                    <a:lumMod val="50000"/>
                  </a:schemeClr>
                </a:solidFill>
              </a:rPr>
              <a:t>(OEM 06F 906 036)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4661EE-D754-3877-A2C7-8BC7AAAF0FDE}"/>
              </a:ext>
            </a:extLst>
          </p:cNvPr>
          <p:cNvSpPr txBox="1"/>
          <p:nvPr/>
        </p:nvSpPr>
        <p:spPr>
          <a:xfrm>
            <a:off x="5533023" y="3830551"/>
            <a:ext cx="248881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HDEV4 with cap</a:t>
            </a:r>
            <a:br>
              <a:rPr lang="en-US" sz="1400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050" dirty="0">
                <a:solidFill>
                  <a:schemeClr val="tx1">
                    <a:lumMod val="50000"/>
                  </a:schemeClr>
                </a:solidFill>
              </a:rPr>
              <a:t>(Rolke et al. doi: 10.3389/fmech.2022.868855)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BC4C1D-6F20-0930-A044-86BB5BD65D18}"/>
              </a:ext>
            </a:extLst>
          </p:cNvPr>
          <p:cNvSpPr txBox="1"/>
          <p:nvPr/>
        </p:nvSpPr>
        <p:spPr>
          <a:xfrm>
            <a:off x="7841429" y="3870720"/>
            <a:ext cx="1217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Others?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8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1A94A-19BC-F4F7-956F-F83D1854EC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F633D-C799-4FEB-A525-92D1F47B25D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9F0991D-771A-EFBF-3362-93F1A009C4FB}"/>
              </a:ext>
            </a:extLst>
          </p:cNvPr>
          <p:cNvSpPr txBox="1">
            <a:spLocks/>
          </p:cNvSpPr>
          <p:nvPr/>
        </p:nvSpPr>
        <p:spPr>
          <a:xfrm>
            <a:off x="590357" y="0"/>
            <a:ext cx="7963798" cy="5143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1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Hydrogen Injection (HIGH Pressure Direct Injection)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9840E7-E302-47A4-F335-BC2DDE8935BA}"/>
              </a:ext>
            </a:extLst>
          </p:cNvPr>
          <p:cNvSpPr txBox="1">
            <a:spLocks/>
          </p:cNvSpPr>
          <p:nvPr/>
        </p:nvSpPr>
        <p:spPr>
          <a:xfrm>
            <a:off x="404599" y="714935"/>
            <a:ext cx="5551272" cy="405653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831" indent="-173831" algn="l" defTabSz="457200" rtl="0" eaLnBrk="1" latinLnBrk="0" hangingPunct="1">
              <a:spcBef>
                <a:spcPts val="225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663" indent="-173831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1969" indent="-129779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-129779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15579" indent="-129779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TARGET CONDITIONS</a:t>
            </a:r>
          </a:p>
          <a:p>
            <a:pPr lvl="1"/>
            <a:r>
              <a:rPr lang="en-US" sz="1200" dirty="0"/>
              <a:t>Typical Compression Ignition engine TDC conditions</a:t>
            </a:r>
          </a:p>
          <a:p>
            <a:pPr lvl="2"/>
            <a:r>
              <a:rPr lang="en-US" sz="1200" dirty="0"/>
              <a:t>Standard test conditions will be discussed in ECN10</a:t>
            </a:r>
          </a:p>
          <a:p>
            <a:pPr lvl="1"/>
            <a:endParaRPr lang="en-US" sz="1400" b="1" dirty="0"/>
          </a:p>
          <a:p>
            <a:pPr lvl="1"/>
            <a:endParaRPr lang="en-US" sz="1400" b="1" dirty="0"/>
          </a:p>
          <a:p>
            <a:r>
              <a:rPr lang="en-US" sz="1400" b="1" dirty="0"/>
              <a:t>INFORMATION OF INTEREST</a:t>
            </a:r>
            <a:endParaRPr lang="en-US" sz="1100" dirty="0"/>
          </a:p>
          <a:p>
            <a:pPr lvl="1"/>
            <a:r>
              <a:rPr lang="en-US" sz="1200" dirty="0"/>
              <a:t>Any available information for general overview of activities is welcome? </a:t>
            </a:r>
          </a:p>
          <a:p>
            <a:pPr lvl="1"/>
            <a:endParaRPr lang="en-US" sz="1200" dirty="0"/>
          </a:p>
          <a:p>
            <a:pPr lvl="1"/>
            <a:r>
              <a:rPr lang="en-US" sz="1200" dirty="0"/>
              <a:t>Injection and mixing data</a:t>
            </a:r>
          </a:p>
          <a:p>
            <a:pPr lvl="2"/>
            <a:r>
              <a:rPr lang="en-US" sz="1100" dirty="0">
                <a:solidFill>
                  <a:schemeClr val="accent6"/>
                </a:solidFill>
              </a:rPr>
              <a:t>Experiments: </a:t>
            </a:r>
          </a:p>
          <a:p>
            <a:pPr lvl="3"/>
            <a:r>
              <a:rPr lang="en-US" sz="1100" dirty="0">
                <a:solidFill>
                  <a:schemeClr val="accent6"/>
                </a:solidFill>
              </a:rPr>
              <a:t>mass flow rate</a:t>
            </a:r>
          </a:p>
          <a:p>
            <a:pPr lvl="3"/>
            <a:r>
              <a:rPr lang="en-US" sz="1100" dirty="0">
                <a:solidFill>
                  <a:schemeClr val="accent6"/>
                </a:solidFill>
              </a:rPr>
              <a:t>jet penetration, and area (line-of-sight Schlieren)</a:t>
            </a:r>
          </a:p>
          <a:p>
            <a:pPr lvl="3"/>
            <a:r>
              <a:rPr lang="en-US" sz="1100" dirty="0">
                <a:solidFill>
                  <a:schemeClr val="accent6"/>
                </a:solidFill>
              </a:rPr>
              <a:t>mixing fields (local concentration, temperature, velocity, etc.)</a:t>
            </a:r>
          </a:p>
          <a:p>
            <a:pPr lvl="2"/>
            <a:r>
              <a:rPr lang="en-US" sz="1100" dirty="0">
                <a:solidFill>
                  <a:schemeClr val="accent5"/>
                </a:solidFill>
              </a:rPr>
              <a:t>Simulations: </a:t>
            </a:r>
          </a:p>
          <a:p>
            <a:pPr lvl="3"/>
            <a:r>
              <a:rPr lang="en-US" sz="1100" dirty="0">
                <a:solidFill>
                  <a:schemeClr val="accent5"/>
                </a:solidFill>
              </a:rPr>
              <a:t>nozzle discharge/effective injection pressure</a:t>
            </a:r>
          </a:p>
          <a:p>
            <a:pPr lvl="3"/>
            <a:r>
              <a:rPr lang="en-US" sz="1100" dirty="0">
                <a:solidFill>
                  <a:schemeClr val="accent5"/>
                </a:solidFill>
              </a:rPr>
              <a:t>jet penetration, and area (line-of-sight CFD Schlieren)</a:t>
            </a:r>
          </a:p>
          <a:p>
            <a:pPr lvl="3"/>
            <a:r>
              <a:rPr lang="en-US" sz="1100" dirty="0">
                <a:solidFill>
                  <a:schemeClr val="accent5"/>
                </a:solidFill>
              </a:rPr>
              <a:t>time-resolved mixing, temperature, velocity, and turbulence fields in the mid-plane</a:t>
            </a:r>
          </a:p>
          <a:p>
            <a:pPr lvl="1"/>
            <a:endParaRPr lang="en-US" sz="1200" dirty="0"/>
          </a:p>
          <a:p>
            <a:pPr lvl="1"/>
            <a:r>
              <a:rPr lang="en-US" sz="1200" dirty="0"/>
              <a:t>Auto-ignition, pilot ignition and flame structure data</a:t>
            </a:r>
          </a:p>
          <a:p>
            <a:pPr lvl="2"/>
            <a:r>
              <a:rPr lang="en-US" sz="1100" dirty="0">
                <a:solidFill>
                  <a:schemeClr val="accent6"/>
                </a:solidFill>
              </a:rPr>
              <a:t>Experiments: Ignition delay, time-resolved OH* (or OH LIF, CH*, etc.)</a:t>
            </a:r>
          </a:p>
          <a:p>
            <a:pPr lvl="2"/>
            <a:r>
              <a:rPr lang="en-US" sz="1100" dirty="0">
                <a:solidFill>
                  <a:schemeClr val="accent5"/>
                </a:solidFill>
              </a:rPr>
              <a:t>Simulations: Ignition delay, time-resolved species maps (H</a:t>
            </a:r>
            <a:r>
              <a:rPr lang="en-US" sz="1100" baseline="-25000" dirty="0">
                <a:solidFill>
                  <a:schemeClr val="accent5"/>
                </a:solidFill>
              </a:rPr>
              <a:t>2</a:t>
            </a:r>
            <a:r>
              <a:rPr lang="en-US" sz="1100" dirty="0">
                <a:solidFill>
                  <a:schemeClr val="accent5"/>
                </a:solidFill>
              </a:rPr>
              <a:t>, OH, NO, H</a:t>
            </a:r>
            <a:r>
              <a:rPr lang="en-US" sz="1100" baseline="-25000" dirty="0">
                <a:solidFill>
                  <a:schemeClr val="accent5"/>
                </a:solidFill>
              </a:rPr>
              <a:t>2</a:t>
            </a:r>
            <a:r>
              <a:rPr lang="en-US" sz="1100" dirty="0">
                <a:solidFill>
                  <a:schemeClr val="accent5"/>
                </a:solidFill>
              </a:rPr>
              <a:t>O)</a:t>
            </a:r>
          </a:p>
          <a:p>
            <a:pPr marL="0" indent="0">
              <a:buFont typeface="Wingdings" pitchFamily="2" charset="2"/>
              <a:buNone/>
            </a:pPr>
            <a:endParaRPr lang="en-US" sz="1100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237D2C3-B035-C01A-F5A1-E764982DB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621" y="967157"/>
            <a:ext cx="1460279" cy="9017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837055-646A-4393-36C2-DA81B452CFCE}"/>
              </a:ext>
            </a:extLst>
          </p:cNvPr>
          <p:cNvSpPr txBox="1"/>
          <p:nvPr/>
        </p:nvSpPr>
        <p:spPr>
          <a:xfrm>
            <a:off x="7518400" y="596950"/>
            <a:ext cx="10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UNSW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D9084E-4ED4-DD0D-AF37-2BDF9032E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753" y="1118911"/>
            <a:ext cx="1158965" cy="7500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3AA8FB-75DD-230D-F897-4FB800571208}"/>
              </a:ext>
            </a:extLst>
          </p:cNvPr>
          <p:cNvSpPr txBox="1"/>
          <p:nvPr/>
        </p:nvSpPr>
        <p:spPr>
          <a:xfrm>
            <a:off x="5689600" y="603350"/>
            <a:ext cx="1543049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TU/e</a:t>
            </a:r>
            <a:br>
              <a:rPr lang="en-US" sz="1400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050" dirty="0">
                <a:solidFill>
                  <a:schemeClr val="tx1">
                    <a:lumMod val="50000"/>
                  </a:schemeClr>
                </a:solidFill>
              </a:rPr>
              <a:t>(OEM 06F 906 036)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4F0EB3-9C8E-0679-2A4D-C7A8B3F6B5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77" t="41847" r="13129" b="40721"/>
          <a:stretch/>
        </p:blipFill>
        <p:spPr>
          <a:xfrm>
            <a:off x="7728076" y="3432731"/>
            <a:ext cx="1399503" cy="3014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D960AD-F367-777D-E8DF-21B17DACF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8076" y="2699504"/>
            <a:ext cx="869824" cy="7332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C95C6F-07FC-BE64-A549-D0B7E602D0E3}"/>
              </a:ext>
            </a:extLst>
          </p:cNvPr>
          <p:cNvSpPr txBox="1"/>
          <p:nvPr/>
        </p:nvSpPr>
        <p:spPr>
          <a:xfrm>
            <a:off x="7391463" y="2112258"/>
            <a:ext cx="15430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KAUST</a:t>
            </a:r>
            <a:br>
              <a:rPr lang="en-US" sz="1400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050" dirty="0">
                <a:solidFill>
                  <a:schemeClr val="tx1">
                    <a:lumMod val="50000"/>
                  </a:schemeClr>
                </a:solidFill>
              </a:rPr>
              <a:t>(modified OEM 0261500109)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21E5EB-3091-9D09-8994-88DA53EC1A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5327" y="2608689"/>
            <a:ext cx="944254" cy="12180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399655F-224C-7DDF-0996-512D67823490}"/>
              </a:ext>
            </a:extLst>
          </p:cNvPr>
          <p:cNvSpPr txBox="1"/>
          <p:nvPr/>
        </p:nvSpPr>
        <p:spPr>
          <a:xfrm>
            <a:off x="6085929" y="2139330"/>
            <a:ext cx="1543049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Sandia</a:t>
            </a:r>
            <a:br>
              <a:rPr lang="en-US" sz="1400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050" dirty="0">
                <a:solidFill>
                  <a:schemeClr val="tx1">
                    <a:lumMod val="50000"/>
                  </a:schemeClr>
                </a:solidFill>
              </a:rPr>
              <a:t>(ECN spray M)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66C08B44-F438-FD3F-954C-ED0B40F2C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960757"/>
            <a:ext cx="1460279" cy="9017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932285-CA8F-1AC5-CE67-F64EBF9B8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532" y="1112511"/>
            <a:ext cx="1158965" cy="7500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48BD619-AC52-7EEF-6794-F9BC5DB2E004}"/>
              </a:ext>
            </a:extLst>
          </p:cNvPr>
          <p:cNvSpPr txBox="1"/>
          <p:nvPr/>
        </p:nvSpPr>
        <p:spPr>
          <a:xfrm>
            <a:off x="5689379" y="596950"/>
            <a:ext cx="1543049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TU/e</a:t>
            </a:r>
            <a:br>
              <a:rPr lang="en-US" sz="1400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050" dirty="0">
                <a:solidFill>
                  <a:schemeClr val="tx1">
                    <a:lumMod val="50000"/>
                  </a:schemeClr>
                </a:solidFill>
              </a:rPr>
              <a:t>(OEM 06F 906 036)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8867BC-57B5-4370-C137-73D9ECF62F62}"/>
              </a:ext>
            </a:extLst>
          </p:cNvPr>
          <p:cNvSpPr txBox="1"/>
          <p:nvPr/>
        </p:nvSpPr>
        <p:spPr>
          <a:xfrm>
            <a:off x="7119206" y="4115948"/>
            <a:ext cx="1217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Others?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6814"/>
      </p:ext>
    </p:extLst>
  </p:cSld>
  <p:clrMapOvr>
    <a:masterClrMapping/>
  </p:clrMapOvr>
</p:sld>
</file>

<file path=ppt/theme/theme1.xml><?xml version="1.0" encoding="utf-8"?>
<a:theme xmlns:a="http://schemas.openxmlformats.org/drawingml/2006/main" name="1_presentation_16x9">
  <a:themeElements>
    <a:clrScheme name="SCC">
      <a:dk1>
        <a:srgbClr val="47484A"/>
      </a:dk1>
      <a:lt1>
        <a:srgbClr val="FFFFFF"/>
      </a:lt1>
      <a:dk2>
        <a:srgbClr val="0082CA"/>
      </a:dk2>
      <a:lt2>
        <a:srgbClr val="FF9933"/>
      </a:lt2>
      <a:accent1>
        <a:srgbClr val="79A838"/>
      </a:accent1>
      <a:accent2>
        <a:srgbClr val="00609C"/>
      </a:accent2>
      <a:accent3>
        <a:srgbClr val="4D008C"/>
      </a:accent3>
      <a:accent4>
        <a:srgbClr val="FF6900"/>
      </a:accent4>
      <a:accent5>
        <a:srgbClr val="00A19C"/>
      </a:accent5>
      <a:accent6>
        <a:srgbClr val="993333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>
                <a:lumMod val="50000"/>
              </a:schemeClr>
            </a:solidFill>
          </a:defRPr>
        </a:defPPr>
      </a:lstStyle>
    </a:spDef>
    <a:lnDef>
      <a:spPr>
        <a:ln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DW" id="{8FC9EF07-87DD-004F-A6F5-DF78BF80923D}" vid="{4C503A94-A91E-5B41-9CB5-5C5808B893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24495</TotalTime>
  <Words>754</Words>
  <Application>Microsoft Office PowerPoint</Application>
  <PresentationFormat>On-screen Show (16:9)</PresentationFormat>
  <Paragraphs>123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Roboto</vt:lpstr>
      <vt:lpstr>Wingdings</vt:lpstr>
      <vt:lpstr>1_presentation_16x9</vt:lpstr>
      <vt:lpstr>PowerPoint Presentation</vt:lpstr>
      <vt:lpstr>Hydrogen Injection (Low Pressure Direct Injection)</vt:lpstr>
      <vt:lpstr>Hydrogen Injection (Low Pressure Direct Injection)</vt:lpstr>
      <vt:lpstr>Hydrogen Injection (single-hole orifice for LPDI)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Collette, Jonathan</dc:creator>
  <cp:lastModifiedBy>Moez Ben Houidi</cp:lastModifiedBy>
  <cp:revision>572</cp:revision>
  <cp:lastPrinted>2018-03-16T16:57:20Z</cp:lastPrinted>
  <dcterms:created xsi:type="dcterms:W3CDTF">2017-11-21T17:14:05Z</dcterms:created>
  <dcterms:modified xsi:type="dcterms:W3CDTF">2025-10-22T12:44:11Z</dcterms:modified>
</cp:coreProperties>
</file>