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7" r:id="rId1"/>
  </p:sldMasterIdLst>
  <p:notesMasterIdLst>
    <p:notesMasterId r:id="rId12"/>
  </p:notesMasterIdLst>
  <p:handoutMasterIdLst>
    <p:handoutMasterId r:id="rId13"/>
  </p:handoutMasterIdLst>
  <p:sldIdLst>
    <p:sldId id="4521" r:id="rId2"/>
    <p:sldId id="4519" r:id="rId3"/>
    <p:sldId id="4498" r:id="rId4"/>
    <p:sldId id="4499" r:id="rId5"/>
    <p:sldId id="4515" r:id="rId6"/>
    <p:sldId id="4516" r:id="rId7"/>
    <p:sldId id="4514" r:id="rId8"/>
    <p:sldId id="4517" r:id="rId9"/>
    <p:sldId id="4518" r:id="rId10"/>
    <p:sldId id="4520" r:id="rId1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Pickett, Lyle M" initials="PLM" lastIdx="1" clrIdx="1">
    <p:extLst>
      <p:ext uri="{19B8F6BF-5375-455C-9EA6-DF929625EA0E}">
        <p15:presenceInfo xmlns:p15="http://schemas.microsoft.com/office/powerpoint/2012/main" userId="S::lmpicke@sandia.gov::d76e6dbf-3c92-44aa-99dc-6dd0826b5e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C87"/>
    <a:srgbClr val="6DA700"/>
    <a:srgbClr val="E6E6E6"/>
    <a:srgbClr val="253020"/>
    <a:srgbClr val="0000FF"/>
    <a:srgbClr val="FF9933"/>
    <a:srgbClr val="47484A"/>
    <a:srgbClr val="76777B"/>
    <a:srgbClr val="3C8C93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1585E-D5B2-4201-9E89-D3814F5D7ADE}" v="5" dt="2025-12-13T23:44:44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14" autoAdjust="0"/>
  </p:normalViewPr>
  <p:slideViewPr>
    <p:cSldViewPr snapToGrid="0" showGuides="1">
      <p:cViewPr varScale="1">
        <p:scale>
          <a:sx n="92" d="100"/>
          <a:sy n="92" d="100"/>
        </p:scale>
        <p:origin x="564" y="5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Payri" userId="29cffe21-cfe4-4884-8fa8-e384512caf24" providerId="ADAL" clId="{125FB947-17E6-4A42-8FF9-152CEB1BD989}"/>
    <pc:docChg chg="custSel addSld delSld modSld">
      <pc:chgData name="Raul Payri" userId="29cffe21-cfe4-4884-8fa8-e384512caf24" providerId="ADAL" clId="{125FB947-17E6-4A42-8FF9-152CEB1BD989}" dt="2025-12-13T12:14:51.084" v="69" actId="47"/>
      <pc:docMkLst>
        <pc:docMk/>
      </pc:docMkLst>
      <pc:sldChg chg="modSp mod">
        <pc:chgData name="Raul Payri" userId="29cffe21-cfe4-4884-8fa8-e384512caf24" providerId="ADAL" clId="{125FB947-17E6-4A42-8FF9-152CEB1BD989}" dt="2025-12-13T12:14:39.751" v="68" actId="14100"/>
        <pc:sldMkLst>
          <pc:docMk/>
          <pc:sldMk cId="124434416" sldId="4499"/>
        </pc:sldMkLst>
        <pc:spChg chg="mod">
          <ac:chgData name="Raul Payri" userId="29cffe21-cfe4-4884-8fa8-e384512caf24" providerId="ADAL" clId="{125FB947-17E6-4A42-8FF9-152CEB1BD989}" dt="2025-12-13T12:14:39.751" v="68" actId="14100"/>
          <ac:spMkLst>
            <pc:docMk/>
            <pc:sldMk cId="124434416" sldId="4499"/>
            <ac:spMk id="16" creationId="{041C4346-CAED-8426-A4F5-EAC204F1A8AF}"/>
          </ac:spMkLst>
        </pc:spChg>
        <pc:spChg chg="mod">
          <ac:chgData name="Raul Payri" userId="29cffe21-cfe4-4884-8fa8-e384512caf24" providerId="ADAL" clId="{125FB947-17E6-4A42-8FF9-152CEB1BD989}" dt="2025-12-10T11:22:23.668" v="7" actId="113"/>
          <ac:spMkLst>
            <pc:docMk/>
            <pc:sldMk cId="124434416" sldId="4499"/>
            <ac:spMk id="20" creationId="{9027FBEC-6E88-D142-CB87-38B94720FF6E}"/>
          </ac:spMkLst>
        </pc:spChg>
      </pc:sldChg>
      <pc:sldChg chg="del">
        <pc:chgData name="Raul Payri" userId="29cffe21-cfe4-4884-8fa8-e384512caf24" providerId="ADAL" clId="{125FB947-17E6-4A42-8FF9-152CEB1BD989}" dt="2025-12-13T12:14:51.084" v="69" actId="47"/>
        <pc:sldMkLst>
          <pc:docMk/>
          <pc:sldMk cId="1266364817" sldId="4513"/>
        </pc:sldMkLst>
      </pc:sldChg>
      <pc:sldChg chg="modSp new mod">
        <pc:chgData name="Raul Payri" userId="29cffe21-cfe4-4884-8fa8-e384512caf24" providerId="ADAL" clId="{125FB947-17E6-4A42-8FF9-152CEB1BD989}" dt="2025-12-10T11:25:48.034" v="55" actId="20577"/>
        <pc:sldMkLst>
          <pc:docMk/>
          <pc:sldMk cId="380816128" sldId="4517"/>
        </pc:sldMkLst>
        <pc:spChg chg="mod">
          <ac:chgData name="Raul Payri" userId="29cffe21-cfe4-4884-8fa8-e384512caf24" providerId="ADAL" clId="{125FB947-17E6-4A42-8FF9-152CEB1BD989}" dt="2025-12-10T11:25:17.314" v="50" actId="20577"/>
          <ac:spMkLst>
            <pc:docMk/>
            <pc:sldMk cId="380816128" sldId="4517"/>
            <ac:spMk id="2" creationId="{AB75A318-7415-DDBB-088E-F6B10E1CDCE9}"/>
          </ac:spMkLst>
        </pc:spChg>
        <pc:spChg chg="mod">
          <ac:chgData name="Raul Payri" userId="29cffe21-cfe4-4884-8fa8-e384512caf24" providerId="ADAL" clId="{125FB947-17E6-4A42-8FF9-152CEB1BD989}" dt="2025-12-10T11:25:48.034" v="55" actId="20577"/>
          <ac:spMkLst>
            <pc:docMk/>
            <pc:sldMk cId="380816128" sldId="4517"/>
            <ac:spMk id="3" creationId="{AA3C22E8-BCA8-7370-7DBF-C6B55DAA078C}"/>
          </ac:spMkLst>
        </pc:spChg>
      </pc:sldChg>
      <pc:sldChg chg="modSp add mod">
        <pc:chgData name="Raul Payri" userId="29cffe21-cfe4-4884-8fa8-e384512caf24" providerId="ADAL" clId="{125FB947-17E6-4A42-8FF9-152CEB1BD989}" dt="2025-12-10T11:26:50.132" v="65" actId="14100"/>
        <pc:sldMkLst>
          <pc:docMk/>
          <pc:sldMk cId="943186538" sldId="4518"/>
        </pc:sldMkLst>
        <pc:spChg chg="mod">
          <ac:chgData name="Raul Payri" userId="29cffe21-cfe4-4884-8fa8-e384512caf24" providerId="ADAL" clId="{125FB947-17E6-4A42-8FF9-152CEB1BD989}" dt="2025-12-10T11:26:02.695" v="59" actId="20577"/>
          <ac:spMkLst>
            <pc:docMk/>
            <pc:sldMk cId="943186538" sldId="4518"/>
            <ac:spMk id="2" creationId="{E5576703-3E6B-8C19-B414-97A8AC31A140}"/>
          </ac:spMkLst>
        </pc:spChg>
        <pc:spChg chg="mod">
          <ac:chgData name="Raul Payri" userId="29cffe21-cfe4-4884-8fa8-e384512caf24" providerId="ADAL" clId="{125FB947-17E6-4A42-8FF9-152CEB1BD989}" dt="2025-12-10T11:26:50.132" v="65" actId="14100"/>
          <ac:spMkLst>
            <pc:docMk/>
            <pc:sldMk cId="943186538" sldId="4518"/>
            <ac:spMk id="3" creationId="{1591A7DC-D749-4CEB-FD03-4C3FD193A830}"/>
          </ac:spMkLst>
        </pc:spChg>
      </pc:sldChg>
      <pc:sldChg chg="add">
        <pc:chgData name="Raul Payri" userId="29cffe21-cfe4-4884-8fa8-e384512caf24" providerId="ADAL" clId="{125FB947-17E6-4A42-8FF9-152CEB1BD989}" dt="2025-12-10T11:28:03.342" v="66"/>
        <pc:sldMkLst>
          <pc:docMk/>
          <pc:sldMk cId="191757702" sldId="4519"/>
        </pc:sldMkLst>
      </pc:sldChg>
    </pc:docChg>
  </pc:docChgLst>
  <pc:docChgLst>
    <pc:chgData name="BRUNEAUX Gilles" userId="2e39f959-f9c8-42d0-ad33-f75965a33e6c" providerId="ADAL" clId="{F1A965F9-9012-4E10-96C0-DC47BB1B9081}"/>
    <pc:docChg chg="addSld modSld">
      <pc:chgData name="BRUNEAUX Gilles" userId="2e39f959-f9c8-42d0-ad33-f75965a33e6c" providerId="ADAL" clId="{F1A965F9-9012-4E10-96C0-DC47BB1B9081}" dt="2025-12-13T23:45:23.984" v="101" actId="122"/>
      <pc:docMkLst>
        <pc:docMk/>
      </pc:docMkLst>
      <pc:sldChg chg="addSp modSp new mod">
        <pc:chgData name="BRUNEAUX Gilles" userId="2e39f959-f9c8-42d0-ad33-f75965a33e6c" providerId="ADAL" clId="{F1A965F9-9012-4E10-96C0-DC47BB1B9081}" dt="2025-12-13T23:42:28.237" v="42" actId="14100"/>
        <pc:sldMkLst>
          <pc:docMk/>
          <pc:sldMk cId="3464010523" sldId="4520"/>
        </pc:sldMkLst>
        <pc:spChg chg="add mod">
          <ac:chgData name="BRUNEAUX Gilles" userId="2e39f959-f9c8-42d0-ad33-f75965a33e6c" providerId="ADAL" clId="{F1A965F9-9012-4E10-96C0-DC47BB1B9081}" dt="2025-12-13T23:41:44.684" v="39" actId="403"/>
          <ac:spMkLst>
            <pc:docMk/>
            <pc:sldMk cId="3464010523" sldId="4520"/>
            <ac:spMk id="2" creationId="{569D3F6A-70C4-537E-337A-CD922DBE577A}"/>
          </ac:spMkLst>
        </pc:spChg>
        <pc:spChg chg="add mod">
          <ac:chgData name="BRUNEAUX Gilles" userId="2e39f959-f9c8-42d0-ad33-f75965a33e6c" providerId="ADAL" clId="{F1A965F9-9012-4E10-96C0-DC47BB1B9081}" dt="2025-12-13T23:42:28.237" v="42" actId="14100"/>
          <ac:spMkLst>
            <pc:docMk/>
            <pc:sldMk cId="3464010523" sldId="4520"/>
            <ac:spMk id="4" creationId="{899AFEE6-A90C-5CF3-923D-C46B2275470D}"/>
          </ac:spMkLst>
        </pc:spChg>
        <pc:picChg chg="add mod">
          <ac:chgData name="BRUNEAUX Gilles" userId="2e39f959-f9c8-42d0-ad33-f75965a33e6c" providerId="ADAL" clId="{F1A965F9-9012-4E10-96C0-DC47BB1B9081}" dt="2025-12-13T23:41:36.785" v="36" actId="1076"/>
          <ac:picMkLst>
            <pc:docMk/>
            <pc:sldMk cId="3464010523" sldId="4520"/>
            <ac:picMk id="1026" creationId="{7C394A97-5D94-E360-C2A1-26A8CF0EBA81}"/>
          </ac:picMkLst>
        </pc:picChg>
      </pc:sldChg>
      <pc:sldChg chg="addSp modSp new mod">
        <pc:chgData name="BRUNEAUX Gilles" userId="2e39f959-f9c8-42d0-ad33-f75965a33e6c" providerId="ADAL" clId="{F1A965F9-9012-4E10-96C0-DC47BB1B9081}" dt="2025-12-13T23:45:23.984" v="101" actId="122"/>
        <pc:sldMkLst>
          <pc:docMk/>
          <pc:sldMk cId="2549755246" sldId="4521"/>
        </pc:sldMkLst>
        <pc:spChg chg="add mod">
          <ac:chgData name="BRUNEAUX Gilles" userId="2e39f959-f9c8-42d0-ad33-f75965a33e6c" providerId="ADAL" clId="{F1A965F9-9012-4E10-96C0-DC47BB1B9081}" dt="2025-12-13T23:44:33.313" v="58" actId="1076"/>
          <ac:spMkLst>
            <pc:docMk/>
            <pc:sldMk cId="2549755246" sldId="4521"/>
            <ac:spMk id="2" creationId="{158D2F73-75FD-693C-FAA9-24A91D4CA762}"/>
          </ac:spMkLst>
        </pc:spChg>
        <pc:spChg chg="add mod">
          <ac:chgData name="BRUNEAUX Gilles" userId="2e39f959-f9c8-42d0-ad33-f75965a33e6c" providerId="ADAL" clId="{F1A965F9-9012-4E10-96C0-DC47BB1B9081}" dt="2025-12-13T23:45:23.984" v="101" actId="122"/>
          <ac:spMkLst>
            <pc:docMk/>
            <pc:sldMk cId="2549755246" sldId="4521"/>
            <ac:spMk id="3" creationId="{C34E6416-DC2F-9BE8-1C5C-2488FF44BE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B53-F0DD-2948-A534-E980B28079A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43A-159E-AC4E-9A8F-349401F9D2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7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2382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1050" dirty="0"/>
              <a:t>ECN 5</a:t>
            </a:r>
            <a:endParaRPr lang="es-ES" sz="105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050" smtClean="0"/>
              <a:pPr algn="ctr"/>
              <a:t>‹N°›</a:t>
            </a:fld>
            <a:r>
              <a:rPr lang="es-ES" sz="1050" dirty="0"/>
              <a:t>/8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2017</a:t>
            </a:r>
            <a:endParaRPr lang="es-ES" sz="1050" dirty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1" y="857238"/>
            <a:ext cx="7572375" cy="33754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6 Rectángulo"/>
          <p:cNvSpPr/>
          <p:nvPr userDrawn="1"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28998"/>
            <a:ext cx="7572428" cy="43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18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1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42875"/>
            <a:ext cx="7963798" cy="5143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3831" indent="-173831">
              <a:spcBef>
                <a:spcPts val="225"/>
              </a:spcBef>
              <a:defRPr/>
            </a:lvl1pPr>
            <a:lvl2pPr marL="347663" indent="-173831">
              <a:defRPr/>
            </a:lvl2pPr>
            <a:lvl3pPr marL="511969" indent="-129779">
              <a:defRPr/>
            </a:lvl3pPr>
            <a:lvl4pPr marL="685800" indent="-129779">
              <a:defRPr/>
            </a:lvl4pPr>
            <a:lvl5pPr marL="815579" indent="-12977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4972051"/>
            <a:ext cx="342900" cy="171449"/>
          </a:xfrm>
        </p:spPr>
        <p:txBody>
          <a:bodyPr/>
          <a:lstStyle>
            <a:lvl1pPr>
              <a:defRPr sz="750"/>
            </a:lvl1pPr>
          </a:lstStyle>
          <a:p>
            <a:fld id="{E59F633D-C799-4FEB-A525-92D1F47B25D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ECN 5: Spray G – Internal Flow Modelling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050" smtClean="0">
                <a:solidFill>
                  <a:prstClr val="black"/>
                </a:solidFill>
              </a:rPr>
              <a:pPr algn="ctr" eaLnBrk="1" hangingPunct="1">
                <a:defRPr/>
              </a:pPr>
              <a:t>‹N°›</a:t>
            </a:fld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4655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685800"/>
            <a:ext cx="4070350" cy="41005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800600" y="685800"/>
            <a:ext cx="4114800" cy="40576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10 CuadroTexto"/>
          <p:cNvSpPr txBox="1">
            <a:spLocks noChangeArrowheads="1"/>
          </p:cNvSpPr>
          <p:nvPr userDrawn="1"/>
        </p:nvSpPr>
        <p:spPr bwMode="auto">
          <a:xfrm>
            <a:off x="34924" y="4912519"/>
            <a:ext cx="234028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31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March – 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April</a:t>
            </a:r>
            <a:r>
              <a:rPr lang="en-US" sz="1050" dirty="0">
                <a:solidFill>
                  <a:prstClr val="black"/>
                </a:solidFill>
              </a:rPr>
              <a:t>, 2017</a:t>
            </a:r>
            <a:endParaRPr lang="es-E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ECN 2: Spray development and vaporization</a:t>
            </a:r>
            <a:endParaRPr lang="es-ES" sz="1050" dirty="0"/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0201B64-9524-4C81-BE5E-C8E5FE2A4706}" type="slidenum">
              <a:rPr lang="es-ES" altLang="en-US" sz="1050"/>
              <a:pPr algn="ctr" eaLnBrk="1" hangingPunct="1"/>
              <a:t>‹N°›</a:t>
            </a:fld>
            <a:r>
              <a:rPr lang="es-ES" altLang="en-US" sz="1050"/>
              <a:t>/59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September 2012</a:t>
            </a:r>
            <a:endParaRPr lang="es-ES" sz="1050" dirty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4449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54818" y="4744791"/>
            <a:ext cx="865740" cy="3581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3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35" r:id="rId5"/>
    <p:sldLayoutId id="214748383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01.safelinks.protection.outlook.com/?url=https%3A%2F%2Fmy.beekast.com%2F4dce9d14fa546ea38ba892b299211f&amp;data=05%7C02%7Cgilles.bruneaux%40ifpen.fr%7Cee4243beaf5c47aac4c208de3a99090e%7C8de15a81f1b042ee86aeca75c1b8ba65%7C0%7C0%7C639012626145443278%7CUnknown%7CTWFpbGZsb3d8eyJFbXB0eU1hcGkiOnRydWUsIlYiOiIwLjAuMDAwMCIsIlAiOiJXaW4zMiIsIkFOIjoiTWFpbCIsIldUIjoyfQ%3D%3D%7C4000%7C%7C%7C&amp;sdata=zIekmR2EHuvs8qeR7%2F1%2FcsbF03xkOGM3pJStKNdh2F8%3D&amp;reserved=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8D2F73-75FD-693C-FAA9-24A91D4CA762}"/>
              </a:ext>
            </a:extLst>
          </p:cNvPr>
          <p:cNvSpPr txBox="1"/>
          <p:nvPr/>
        </p:nvSpPr>
        <p:spPr>
          <a:xfrm>
            <a:off x="3581985" y="131734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4000" b="1" dirty="0">
                <a:solidFill>
                  <a:schemeClr val="tx1">
                    <a:lumMod val="50000"/>
                  </a:schemeClr>
                </a:solidFill>
              </a:rPr>
              <a:t>ECN 10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4E6416-DC2F-9BE8-1C5C-2488FF44BE50}"/>
              </a:ext>
            </a:extLst>
          </p:cNvPr>
          <p:cNvSpPr txBox="1"/>
          <p:nvPr/>
        </p:nvSpPr>
        <p:spPr>
          <a:xfrm>
            <a:off x="3290454" y="268085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December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14 and 15 2025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Chiba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University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5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9D3F6A-70C4-537E-337A-CD922DBE577A}"/>
              </a:ext>
            </a:extLst>
          </p:cNvPr>
          <p:cNvSpPr txBox="1"/>
          <p:nvPr/>
        </p:nvSpPr>
        <p:spPr>
          <a:xfrm>
            <a:off x="1542842" y="617599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ECN 10 future direction </a:t>
            </a:r>
            <a:r>
              <a:rPr lang="fr-FR" sz="2400" dirty="0" err="1">
                <a:solidFill>
                  <a:schemeClr val="tx1">
                    <a:lumMod val="50000"/>
                  </a:schemeClr>
                </a:solidFill>
              </a:rPr>
              <a:t>beekast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7C394A97-5D94-E360-C2A1-26A8CF0E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20" y="2131435"/>
            <a:ext cx="2266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9AFEE6-A90C-5CF3-923D-C46B2275470D}"/>
              </a:ext>
            </a:extLst>
          </p:cNvPr>
          <p:cNvSpPr txBox="1"/>
          <p:nvPr/>
        </p:nvSpPr>
        <p:spPr>
          <a:xfrm>
            <a:off x="1678838" y="1341532"/>
            <a:ext cx="6821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  <a:hlinkClick r:id="rId3"/>
              </a:rPr>
              <a:t>https://my.beekast.com/4dce9d14fa546ea38ba892b299211f</a:t>
            </a:r>
            <a:endParaRPr lang="fr-FR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fr-FR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1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029CDCF0-0D35-93A4-824E-FB960E412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2" y="2973975"/>
            <a:ext cx="4478110" cy="205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noProof="0" dirty="0"/>
              <a:t>ECN Publication record 2025</a:t>
            </a:r>
            <a:br>
              <a:rPr lang="en-US" noProof="0" dirty="0"/>
            </a:br>
            <a:r>
              <a:rPr lang="en-US" noProof="0" dirty="0"/>
              <a:t>WOS Database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D4B563B-2697-1EEF-C6A9-F038DEF72535}"/>
              </a:ext>
            </a:extLst>
          </p:cNvPr>
          <p:cNvGrpSpPr/>
          <p:nvPr/>
        </p:nvGrpSpPr>
        <p:grpSpPr>
          <a:xfrm>
            <a:off x="5290456" y="139788"/>
            <a:ext cx="3625861" cy="2335366"/>
            <a:chOff x="5290457" y="375614"/>
            <a:chExt cx="3625861" cy="233536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2977787-2EBF-A281-3D74-9B3CF670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0457" y="734909"/>
              <a:ext cx="3625861" cy="197607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7A7AB13-8F9C-1C21-D6F8-41965C25A3ED}"/>
                </a:ext>
              </a:extLst>
            </p:cNvPr>
            <p:cNvSpPr txBox="1"/>
            <p:nvPr/>
          </p:nvSpPr>
          <p:spPr>
            <a:xfrm>
              <a:off x="5656566" y="816181"/>
              <a:ext cx="191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Number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 of ECN </a:t>
              </a:r>
            </a:p>
            <a:p>
              <a:pPr algn="l"/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publications/</a:t>
              </a:r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year</a:t>
              </a:r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5F41B5D-E57E-4CF6-8376-5B7F644CE83F}"/>
                </a:ext>
              </a:extLst>
            </p:cNvPr>
            <p:cNvGrpSpPr/>
            <p:nvPr/>
          </p:nvGrpSpPr>
          <p:grpSpPr>
            <a:xfrm>
              <a:off x="7615851" y="375614"/>
              <a:ext cx="1199670" cy="1215450"/>
              <a:chOff x="8281637" y="844841"/>
              <a:chExt cx="1199670" cy="1215450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9CC907EC-9658-4CF2-A33D-88419B95A21C}"/>
                  </a:ext>
                </a:extLst>
              </p:cNvPr>
              <p:cNvSpPr/>
              <p:nvPr/>
            </p:nvSpPr>
            <p:spPr>
              <a:xfrm>
                <a:off x="8281637" y="1226169"/>
                <a:ext cx="484094" cy="834122"/>
              </a:xfrm>
              <a:prstGeom prst="ellipse">
                <a:avLst/>
              </a:prstGeom>
              <a:noFill/>
              <a:ln w="571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fr-FR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7E9F407-B4D8-4A84-890F-9FD84451D62A}"/>
                  </a:ext>
                </a:extLst>
              </p:cNvPr>
              <p:cNvSpPr txBox="1"/>
              <p:nvPr/>
            </p:nvSpPr>
            <p:spPr>
              <a:xfrm>
                <a:off x="8777268" y="844841"/>
                <a:ext cx="7040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200" dirty="0">
                    <a:solidFill>
                      <a:schemeClr val="bg2"/>
                    </a:solidFill>
                  </a:rPr>
                  <a:t>IJER </a:t>
                </a:r>
              </a:p>
              <a:p>
                <a:pPr algn="l"/>
                <a:r>
                  <a:rPr lang="fr-FR" sz="1200" dirty="0" err="1">
                    <a:solidFill>
                      <a:schemeClr val="bg2"/>
                    </a:solidFill>
                  </a:rPr>
                  <a:t>special</a:t>
                </a:r>
                <a:r>
                  <a:rPr lang="fr-FR" sz="1200" dirty="0">
                    <a:solidFill>
                      <a:schemeClr val="bg2"/>
                    </a:solidFill>
                  </a:rPr>
                  <a:t> </a:t>
                </a:r>
              </a:p>
              <a:p>
                <a:pPr algn="l"/>
                <a:r>
                  <a:rPr lang="fr-FR" sz="1200" dirty="0">
                    <a:solidFill>
                      <a:schemeClr val="bg2"/>
                    </a:solidFill>
                  </a:rPr>
                  <a:t>Issue</a:t>
                </a:r>
              </a:p>
              <a:p>
                <a:pPr algn="l"/>
                <a:r>
                  <a:rPr lang="fr-FR" sz="1200" dirty="0">
                    <a:solidFill>
                      <a:schemeClr val="bg2"/>
                    </a:solidFill>
                  </a:rPr>
                  <a:t>ECN7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9065" y="734909"/>
            <a:ext cx="5313077" cy="3317081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sz="1400" dirty="0"/>
              <a:t>200 laboratories actively involved (publishing ECN related work)</a:t>
            </a:r>
          </a:p>
          <a:p>
            <a:pPr lvl="1"/>
            <a:r>
              <a:rPr lang="en-US" sz="1400" dirty="0"/>
              <a:t>390 WOS </a:t>
            </a:r>
            <a:r>
              <a:rPr lang="en-US" sz="1400" dirty="0">
                <a:solidFill>
                  <a:schemeClr val="tx1"/>
                </a:solidFill>
              </a:rPr>
              <a:t>publication (2010-2025)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800 laboratories using the ECN work (citing the ECN related work)</a:t>
            </a:r>
          </a:p>
          <a:p>
            <a:pPr lvl="1"/>
            <a:r>
              <a:rPr lang="en-US" sz="1400" dirty="0"/>
              <a:t>ECN production is stable since 2016 (30-40 publications/year) but its visibility (number of citations) continues increasing</a:t>
            </a:r>
          </a:p>
          <a:p>
            <a:pPr lvl="1"/>
            <a:r>
              <a:rPr lang="en-US" sz="1400" dirty="0"/>
              <a:t>h index: 46 (40 in 2023, 36 in 2022, 23 in 2019, 20 in 2018)</a:t>
            </a:r>
          </a:p>
          <a:p>
            <a:pPr lvl="1"/>
            <a:r>
              <a:rPr lang="en-US" sz="1400" dirty="0"/>
              <a:t>Most cited article cited 202 times</a:t>
            </a:r>
            <a:endParaRPr lang="en-US" sz="1400" baseline="30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4C1BCC-16CD-44B2-8705-1509E8561757}"/>
              </a:ext>
            </a:extLst>
          </p:cNvPr>
          <p:cNvSpPr txBox="1"/>
          <p:nvPr/>
        </p:nvSpPr>
        <p:spPr>
          <a:xfrm>
            <a:off x="1223487" y="403570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ECN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publishing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countries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C746B38-DFD1-2A3E-DFC3-0058B0655C22}"/>
              </a:ext>
            </a:extLst>
          </p:cNvPr>
          <p:cNvGrpSpPr/>
          <p:nvPr/>
        </p:nvGrpSpPr>
        <p:grpSpPr>
          <a:xfrm>
            <a:off x="5290455" y="2566297"/>
            <a:ext cx="3625861" cy="2078120"/>
            <a:chOff x="5290456" y="2788664"/>
            <a:chExt cx="3625861" cy="207812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738FAEF-4277-DF7B-BA08-E321E5680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0456" y="2788664"/>
              <a:ext cx="3625861" cy="207812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8066A37-B82C-45A1-A2D1-82445F73824D}"/>
                </a:ext>
              </a:extLst>
            </p:cNvPr>
            <p:cNvSpPr txBox="1"/>
            <p:nvPr/>
          </p:nvSpPr>
          <p:spPr>
            <a:xfrm>
              <a:off x="5738414" y="2900629"/>
              <a:ext cx="1877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Number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 of ECN </a:t>
              </a:r>
            </a:p>
            <a:p>
              <a:pPr algn="l"/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citations/</a:t>
              </a:r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year</a:t>
              </a:r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5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7096069" y="3762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2EC8303-88EB-32F3-50B9-8967CE18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ECN9 How do all of these research topics fit together?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DF871F-6D10-9001-8010-29155C0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93826"/>
            <a:ext cx="5122068" cy="3317081"/>
          </a:xfrm>
        </p:spPr>
        <p:txBody>
          <a:bodyPr/>
          <a:lstStyle/>
          <a:p>
            <a:r>
              <a:rPr lang="en-US" dirty="0"/>
              <a:t>Are there overlaps and synergistic activities between topics?</a:t>
            </a:r>
          </a:p>
          <a:p>
            <a:r>
              <a:rPr lang="en-US" dirty="0"/>
              <a:t>Yes, like a pizza ! ? </a:t>
            </a:r>
          </a:p>
          <a:p>
            <a:r>
              <a:rPr lang="en-US" dirty="0"/>
              <a:t>Perfect combination of ingredients from new world (tomatoes) and old world (dough cooked on a hot stone)</a:t>
            </a:r>
          </a:p>
          <a:p>
            <a:endParaRPr lang="en-US" dirty="0"/>
          </a:p>
        </p:txBody>
      </p:sp>
      <p:pic>
        <p:nvPicPr>
          <p:cNvPr id="13" name="Picture 12" descr="A pizza with tomatoes and basil&#10;&#10;Description automatically generated">
            <a:extLst>
              <a:ext uri="{FF2B5EF4-FFF2-40B4-BE49-F238E27FC236}">
                <a16:creationId xmlns:a16="http://schemas.microsoft.com/office/drawing/2014/main" id="{665560A2-1314-ECB2-7081-795E2BEA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85" y="1326710"/>
            <a:ext cx="3177829" cy="3177829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2D22CC5-84FD-3D0A-63DD-E72C1B45FEE7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71834-C3BD-66A0-C623-C18BB161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the best pizza in the world?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23FA0-7FC6-51DF-D936-B81F2733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393826"/>
            <a:ext cx="3352836" cy="3317081"/>
          </a:xfrm>
        </p:spPr>
        <p:txBody>
          <a:bodyPr/>
          <a:lstStyle/>
          <a:p>
            <a:r>
              <a:rPr lang="en-US" dirty="0"/>
              <a:t>Great pizza is found all over!</a:t>
            </a:r>
          </a:p>
          <a:p>
            <a:r>
              <a:rPr lang="en-US" dirty="0"/>
              <a:t>No ECN vehicle technology topic clearly has the edge over another</a:t>
            </a:r>
          </a:p>
          <a:p>
            <a:r>
              <a:rPr lang="en-US" dirty="0"/>
              <a:t>Helpful combinations may exist, even if ingredients aren’t completely mixed</a:t>
            </a:r>
          </a:p>
          <a:p>
            <a:endParaRPr lang="en-US" dirty="0"/>
          </a:p>
          <a:p>
            <a:r>
              <a:rPr lang="en-US" dirty="0"/>
              <a:t>We believe that the interdependencies of the ECN technical topics still offer “Network” benefits </a:t>
            </a:r>
          </a:p>
        </p:txBody>
      </p:sp>
      <p:pic>
        <p:nvPicPr>
          <p:cNvPr id="15" name="Picture 14" descr="A pizza with green and black toppings&#10;&#10;Description automatically generated">
            <a:extLst>
              <a:ext uri="{FF2B5EF4-FFF2-40B4-BE49-F238E27FC236}">
                <a16:creationId xmlns:a16="http://schemas.microsoft.com/office/drawing/2014/main" id="{001F15BC-A648-714F-D83B-1EA50104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42" y="3489995"/>
            <a:ext cx="1352739" cy="1409897"/>
          </a:xfrm>
          <a:prstGeom prst="rect">
            <a:avLst/>
          </a:prstGeom>
        </p:spPr>
      </p:pic>
      <p:pic>
        <p:nvPicPr>
          <p:cNvPr id="17" name="Picture 16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952A9CD6-F134-8ADB-1333-EEFDBEC8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61" y="997335"/>
            <a:ext cx="1314633" cy="1409897"/>
          </a:xfrm>
          <a:prstGeom prst="rect">
            <a:avLst/>
          </a:prstGeom>
        </p:spPr>
      </p:pic>
      <p:pic>
        <p:nvPicPr>
          <p:cNvPr id="19" name="Picture 18" descr="A pizza with mushrooms and green and black circles&#10;&#10;Description automatically generated">
            <a:extLst>
              <a:ext uri="{FF2B5EF4-FFF2-40B4-BE49-F238E27FC236}">
                <a16:creationId xmlns:a16="http://schemas.microsoft.com/office/drawing/2014/main" id="{5FF51146-CE5C-EF66-BF7A-065B890DB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835" y="717546"/>
            <a:ext cx="1343212" cy="1362265"/>
          </a:xfrm>
          <a:prstGeom prst="rect">
            <a:avLst/>
          </a:prstGeom>
        </p:spPr>
      </p:pic>
      <p:pic>
        <p:nvPicPr>
          <p:cNvPr id="21" name="Picture 20" descr="A pizza with tomatoes and mushrooms&#10;&#10;Description automatically generated">
            <a:extLst>
              <a:ext uri="{FF2B5EF4-FFF2-40B4-BE49-F238E27FC236}">
                <a16:creationId xmlns:a16="http://schemas.microsoft.com/office/drawing/2014/main" id="{17598403-41A7-4B08-5ABB-6297F5319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429" y="2176052"/>
            <a:ext cx="1419423" cy="1400370"/>
          </a:xfrm>
          <a:prstGeom prst="rect">
            <a:avLst/>
          </a:prstGeom>
        </p:spPr>
      </p:pic>
      <p:pic>
        <p:nvPicPr>
          <p:cNvPr id="23" name="Picture 22" descr="A pizza with many circles on it&#10;&#10;Description automatically generated">
            <a:extLst>
              <a:ext uri="{FF2B5EF4-FFF2-40B4-BE49-F238E27FC236}">
                <a16:creationId xmlns:a16="http://schemas.microsoft.com/office/drawing/2014/main" id="{A5B241B2-4CE7-4B7B-B1C0-D8A7EFED2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942" y="3453416"/>
            <a:ext cx="1381318" cy="14289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EF6757-C628-686C-1EEA-3245416D64BE}"/>
              </a:ext>
            </a:extLst>
          </p:cNvPr>
          <p:cNvGrpSpPr/>
          <p:nvPr/>
        </p:nvGrpSpPr>
        <p:grpSpPr>
          <a:xfrm>
            <a:off x="6130031" y="1932673"/>
            <a:ext cx="1449033" cy="1593953"/>
            <a:chOff x="7181923" y="-82592"/>
            <a:chExt cx="1449033" cy="1593953"/>
          </a:xfrm>
        </p:grpSpPr>
        <p:pic>
          <p:nvPicPr>
            <p:cNvPr id="7" name="Picture 6" descr="A pizza with green and black toppings&#10;&#10;Description automatically generated">
              <a:extLst>
                <a:ext uri="{FF2B5EF4-FFF2-40B4-BE49-F238E27FC236}">
                  <a16:creationId xmlns:a16="http://schemas.microsoft.com/office/drawing/2014/main" id="{06B90B47-3CD4-65BE-0B84-B073F1096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73349">
              <a:off x="7258194" y="101464"/>
              <a:ext cx="1352739" cy="1409897"/>
            </a:xfrm>
            <a:custGeom>
              <a:avLst/>
              <a:gdLst>
                <a:gd name="connsiteX0" fmla="*/ 0 w 1352739"/>
                <a:gd name="connsiteY0" fmla="*/ 1408810 h 1409897"/>
                <a:gd name="connsiteX1" fmla="*/ 1088 w 1352739"/>
                <a:gd name="connsiteY1" fmla="*/ 1409897 h 1409897"/>
                <a:gd name="connsiteX2" fmla="*/ 0 w 1352739"/>
                <a:gd name="connsiteY2" fmla="*/ 1409897 h 1409897"/>
                <a:gd name="connsiteX3" fmla="*/ 1352739 w 1352739"/>
                <a:gd name="connsiteY3" fmla="*/ 1331579 h 1409897"/>
                <a:gd name="connsiteX4" fmla="*/ 1352739 w 1352739"/>
                <a:gd name="connsiteY4" fmla="*/ 1409897 h 1409897"/>
                <a:gd name="connsiteX5" fmla="*/ 1275298 w 1352739"/>
                <a:gd name="connsiteY5" fmla="*/ 1409897 h 1409897"/>
                <a:gd name="connsiteX6" fmla="*/ 637687 w 1352739"/>
                <a:gd name="connsiteY6" fmla="*/ 677848 h 1409897"/>
                <a:gd name="connsiteX7" fmla="*/ 643776 w 1352739"/>
                <a:gd name="connsiteY7" fmla="*/ 1409897 h 1409897"/>
                <a:gd name="connsiteX8" fmla="*/ 25898 w 1352739"/>
                <a:gd name="connsiteY8" fmla="*/ 1409897 h 1409897"/>
                <a:gd name="connsiteX9" fmla="*/ 1328988 w 1352739"/>
                <a:gd name="connsiteY9" fmla="*/ 0 h 1409897"/>
                <a:gd name="connsiteX10" fmla="*/ 1352739 w 1352739"/>
                <a:gd name="connsiteY10" fmla="*/ 0 h 1409897"/>
                <a:gd name="connsiteX11" fmla="*/ 1352739 w 1352739"/>
                <a:gd name="connsiteY11" fmla="*/ 23695 h 14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2739" h="1409897">
                  <a:moveTo>
                    <a:pt x="0" y="1408810"/>
                  </a:moveTo>
                  <a:lnTo>
                    <a:pt x="1088" y="1409897"/>
                  </a:lnTo>
                  <a:lnTo>
                    <a:pt x="0" y="1409897"/>
                  </a:lnTo>
                  <a:close/>
                  <a:moveTo>
                    <a:pt x="1352739" y="1331579"/>
                  </a:moveTo>
                  <a:lnTo>
                    <a:pt x="1352739" y="1409897"/>
                  </a:lnTo>
                  <a:lnTo>
                    <a:pt x="1275298" y="1409897"/>
                  </a:lnTo>
                  <a:close/>
                  <a:moveTo>
                    <a:pt x="637687" y="677848"/>
                  </a:moveTo>
                  <a:lnTo>
                    <a:pt x="643776" y="1409897"/>
                  </a:lnTo>
                  <a:lnTo>
                    <a:pt x="25898" y="1409897"/>
                  </a:lnTo>
                  <a:close/>
                  <a:moveTo>
                    <a:pt x="1328988" y="0"/>
                  </a:moveTo>
                  <a:lnTo>
                    <a:pt x="1352739" y="0"/>
                  </a:lnTo>
                  <a:lnTo>
                    <a:pt x="1352739" y="23695"/>
                  </a:lnTo>
                  <a:close/>
                </a:path>
              </a:pathLst>
            </a:custGeom>
          </p:spPr>
        </p:pic>
        <p:pic>
          <p:nvPicPr>
            <p:cNvPr id="8" name="Picture 7" descr="A pizza with tomatoes and cheese&#10;&#10;Description automatically generated">
              <a:extLst>
                <a:ext uri="{FF2B5EF4-FFF2-40B4-BE49-F238E27FC236}">
                  <a16:creationId xmlns:a16="http://schemas.microsoft.com/office/drawing/2014/main" id="{F94CABF9-0681-6C77-9742-DFAACE6B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243853" y="90673"/>
              <a:ext cx="1314633" cy="1409897"/>
            </a:xfrm>
            <a:custGeom>
              <a:avLst/>
              <a:gdLst>
                <a:gd name="connsiteX0" fmla="*/ 0 w 1314633"/>
                <a:gd name="connsiteY0" fmla="*/ 1358847 h 1409897"/>
                <a:gd name="connsiteX1" fmla="*/ 53689 w 1314633"/>
                <a:gd name="connsiteY1" fmla="*/ 1409897 h 1409897"/>
                <a:gd name="connsiteX2" fmla="*/ 0 w 1314633"/>
                <a:gd name="connsiteY2" fmla="*/ 1409897 h 1409897"/>
                <a:gd name="connsiteX3" fmla="*/ 687079 w 1314633"/>
                <a:gd name="connsiteY3" fmla="*/ 0 h 1409897"/>
                <a:gd name="connsiteX4" fmla="*/ 1314633 w 1314633"/>
                <a:gd name="connsiteY4" fmla="*/ 0 h 1409897"/>
                <a:gd name="connsiteX5" fmla="*/ 1314633 w 1314633"/>
                <a:gd name="connsiteY5" fmla="*/ 995608 h 1409897"/>
                <a:gd name="connsiteX6" fmla="*/ 687079 w 1314633"/>
                <a:gd name="connsiteY6" fmla="*/ 676374 h 14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633" h="1409897">
                  <a:moveTo>
                    <a:pt x="0" y="1358847"/>
                  </a:moveTo>
                  <a:lnTo>
                    <a:pt x="53689" y="1409897"/>
                  </a:lnTo>
                  <a:lnTo>
                    <a:pt x="0" y="1409897"/>
                  </a:lnTo>
                  <a:close/>
                  <a:moveTo>
                    <a:pt x="687079" y="0"/>
                  </a:moveTo>
                  <a:lnTo>
                    <a:pt x="1314633" y="0"/>
                  </a:lnTo>
                  <a:lnTo>
                    <a:pt x="1314633" y="995608"/>
                  </a:lnTo>
                  <a:lnTo>
                    <a:pt x="687079" y="676374"/>
                  </a:lnTo>
                  <a:close/>
                </a:path>
              </a:pathLst>
            </a:custGeom>
          </p:spPr>
        </p:pic>
        <p:pic>
          <p:nvPicPr>
            <p:cNvPr id="9" name="Picture 8" descr="A pizza with mushrooms and green and black circles&#10;&#10;Description automatically generated">
              <a:extLst>
                <a:ext uri="{FF2B5EF4-FFF2-40B4-BE49-F238E27FC236}">
                  <a16:creationId xmlns:a16="http://schemas.microsoft.com/office/drawing/2014/main" id="{255C4B15-762A-8582-770D-7DA579C2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7902"/>
            <a:stretch>
              <a:fillRect/>
            </a:stretch>
          </p:blipFill>
          <p:spPr>
            <a:xfrm rot="17895490">
              <a:off x="6922379" y="234160"/>
              <a:ext cx="1343212" cy="709708"/>
            </a:xfrm>
            <a:custGeom>
              <a:avLst/>
              <a:gdLst>
                <a:gd name="connsiteX0" fmla="*/ 711577 w 1343212"/>
                <a:gd name="connsiteY0" fmla="*/ 0 h 709708"/>
                <a:gd name="connsiteX1" fmla="*/ 1343212 w 1343212"/>
                <a:gd name="connsiteY1" fmla="*/ 0 h 709708"/>
                <a:gd name="connsiteX2" fmla="*/ 1343212 w 1343212"/>
                <a:gd name="connsiteY2" fmla="*/ 324431 h 709708"/>
                <a:gd name="connsiteX3" fmla="*/ 711577 w 1343212"/>
                <a:gd name="connsiteY3" fmla="*/ 709708 h 709708"/>
                <a:gd name="connsiteX4" fmla="*/ 0 w 1343212"/>
                <a:gd name="connsiteY4" fmla="*/ 0 h 709708"/>
                <a:gd name="connsiteX5" fmla="*/ 52512 w 1343212"/>
                <a:gd name="connsiteY5" fmla="*/ 0 h 709708"/>
                <a:gd name="connsiteX6" fmla="*/ 1582 w 1343212"/>
                <a:gd name="connsiteY6" fmla="*/ 46337 h 709708"/>
                <a:gd name="connsiteX7" fmla="*/ 0 w 1343212"/>
                <a:gd name="connsiteY7" fmla="*/ 48332 h 7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212" h="709708">
                  <a:moveTo>
                    <a:pt x="711577" y="0"/>
                  </a:moveTo>
                  <a:lnTo>
                    <a:pt x="1343212" y="0"/>
                  </a:lnTo>
                  <a:lnTo>
                    <a:pt x="1343212" y="324431"/>
                  </a:lnTo>
                  <a:lnTo>
                    <a:pt x="711577" y="709708"/>
                  </a:lnTo>
                  <a:close/>
                  <a:moveTo>
                    <a:pt x="0" y="0"/>
                  </a:moveTo>
                  <a:lnTo>
                    <a:pt x="52512" y="0"/>
                  </a:lnTo>
                  <a:lnTo>
                    <a:pt x="1582" y="46337"/>
                  </a:lnTo>
                  <a:lnTo>
                    <a:pt x="0" y="48332"/>
                  </a:lnTo>
                  <a:close/>
                </a:path>
              </a:pathLst>
            </a:custGeom>
          </p:spPr>
        </p:pic>
        <p:pic>
          <p:nvPicPr>
            <p:cNvPr id="10" name="Picture 9" descr="A pizza with many circles on it&#10;&#10;Description automatically generated">
              <a:extLst>
                <a:ext uri="{FF2B5EF4-FFF2-40B4-BE49-F238E27FC236}">
                  <a16:creationId xmlns:a16="http://schemas.microsoft.com/office/drawing/2014/main" id="{D5286142-0E5C-ADCA-6116-1FF19E94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008049">
              <a:off x="7205739" y="53334"/>
              <a:ext cx="1381318" cy="1428949"/>
            </a:xfrm>
            <a:custGeom>
              <a:avLst/>
              <a:gdLst>
                <a:gd name="connsiteX0" fmla="*/ 1381318 w 1381318"/>
                <a:gd name="connsiteY0" fmla="*/ 1351846 h 1428949"/>
                <a:gd name="connsiteX1" fmla="*/ 1381318 w 1381318"/>
                <a:gd name="connsiteY1" fmla="*/ 1428949 h 1428949"/>
                <a:gd name="connsiteX2" fmla="*/ 1292981 w 1381318"/>
                <a:gd name="connsiteY2" fmla="*/ 1428949 h 1428949"/>
                <a:gd name="connsiteX3" fmla="*/ 0 w 1381318"/>
                <a:gd name="connsiteY3" fmla="*/ 1348026 h 1428949"/>
                <a:gd name="connsiteX4" fmla="*/ 67201 w 1381318"/>
                <a:gd name="connsiteY4" fmla="*/ 1415757 h 1428949"/>
                <a:gd name="connsiteX5" fmla="*/ 86307 w 1381318"/>
                <a:gd name="connsiteY5" fmla="*/ 1428949 h 1428949"/>
                <a:gd name="connsiteX6" fmla="*/ 0 w 1381318"/>
                <a:gd name="connsiteY6" fmla="*/ 1428949 h 1428949"/>
                <a:gd name="connsiteX7" fmla="*/ 690659 w 1381318"/>
                <a:gd name="connsiteY7" fmla="*/ 0 h 1428949"/>
                <a:gd name="connsiteX8" fmla="*/ 1381318 w 1381318"/>
                <a:gd name="connsiteY8" fmla="*/ 0 h 1428949"/>
                <a:gd name="connsiteX9" fmla="*/ 1381318 w 1381318"/>
                <a:gd name="connsiteY9" fmla="*/ 804409 h 1428949"/>
                <a:gd name="connsiteX10" fmla="*/ 690659 w 1381318"/>
                <a:gd name="connsiteY10" fmla="*/ 670415 h 14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318" h="1428949">
                  <a:moveTo>
                    <a:pt x="1381318" y="1351846"/>
                  </a:moveTo>
                  <a:lnTo>
                    <a:pt x="1381318" y="1428949"/>
                  </a:lnTo>
                  <a:lnTo>
                    <a:pt x="1292981" y="1428949"/>
                  </a:lnTo>
                  <a:close/>
                  <a:moveTo>
                    <a:pt x="0" y="1348026"/>
                  </a:moveTo>
                  <a:lnTo>
                    <a:pt x="67201" y="1415757"/>
                  </a:lnTo>
                  <a:lnTo>
                    <a:pt x="86307" y="1428949"/>
                  </a:lnTo>
                  <a:lnTo>
                    <a:pt x="0" y="1428949"/>
                  </a:lnTo>
                  <a:close/>
                  <a:moveTo>
                    <a:pt x="690659" y="0"/>
                  </a:moveTo>
                  <a:lnTo>
                    <a:pt x="1381318" y="0"/>
                  </a:lnTo>
                  <a:lnTo>
                    <a:pt x="1381318" y="804409"/>
                  </a:lnTo>
                  <a:lnTo>
                    <a:pt x="690659" y="670415"/>
                  </a:lnTo>
                  <a:close/>
                </a:path>
              </a:pathLst>
            </a:custGeom>
          </p:spPr>
        </p:pic>
        <p:pic>
          <p:nvPicPr>
            <p:cNvPr id="11" name="Picture 10" descr="A pizza with tomatoes and mushrooms&#10;&#10;Description automatically generated">
              <a:extLst>
                <a:ext uri="{FF2B5EF4-FFF2-40B4-BE49-F238E27FC236}">
                  <a16:creationId xmlns:a16="http://schemas.microsoft.com/office/drawing/2014/main" id="{D52DCB19-604E-3D77-368D-4AD694B8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6962692">
              <a:off x="7221059" y="37640"/>
              <a:ext cx="1419423" cy="1400370"/>
            </a:xfrm>
            <a:custGeom>
              <a:avLst/>
              <a:gdLst>
                <a:gd name="connsiteX0" fmla="*/ 1419423 w 1419423"/>
                <a:gd name="connsiteY0" fmla="*/ 1338528 h 1400370"/>
                <a:gd name="connsiteX1" fmla="*/ 1419423 w 1419423"/>
                <a:gd name="connsiteY1" fmla="*/ 1400370 h 1400370"/>
                <a:gd name="connsiteX2" fmla="*/ 1351153 w 1419423"/>
                <a:gd name="connsiteY2" fmla="*/ 1400370 h 1400370"/>
                <a:gd name="connsiteX3" fmla="*/ 1418016 w 1419423"/>
                <a:gd name="connsiteY3" fmla="*/ 1340308 h 1400370"/>
                <a:gd name="connsiteX4" fmla="*/ 0 w 1419423"/>
                <a:gd name="connsiteY4" fmla="*/ 1333699 h 1400370"/>
                <a:gd name="connsiteX5" fmla="*/ 53573 w 1419423"/>
                <a:gd name="connsiteY5" fmla="*/ 1391883 h 1400370"/>
                <a:gd name="connsiteX6" fmla="*/ 64605 w 1419423"/>
                <a:gd name="connsiteY6" fmla="*/ 1400370 h 1400370"/>
                <a:gd name="connsiteX7" fmla="*/ 0 w 1419423"/>
                <a:gd name="connsiteY7" fmla="*/ 1400370 h 1400370"/>
                <a:gd name="connsiteX8" fmla="*/ 1405370 w 1419423"/>
                <a:gd name="connsiteY8" fmla="*/ 0 h 1400370"/>
                <a:gd name="connsiteX9" fmla="*/ 1419423 w 1419423"/>
                <a:gd name="connsiteY9" fmla="*/ 0 h 1400370"/>
                <a:gd name="connsiteX10" fmla="*/ 1419423 w 1419423"/>
                <a:gd name="connsiteY10" fmla="*/ 16067 h 1400370"/>
                <a:gd name="connsiteX11" fmla="*/ 350203 w 1419423"/>
                <a:gd name="connsiteY11" fmla="*/ 0 h 1400370"/>
                <a:gd name="connsiteX12" fmla="*/ 877292 w 1419423"/>
                <a:gd name="connsiteY12" fmla="*/ 0 h 1400370"/>
                <a:gd name="connsiteX13" fmla="*/ 709712 w 1419423"/>
                <a:gd name="connsiteY13" fmla="*/ 675181 h 1400370"/>
                <a:gd name="connsiteX14" fmla="*/ 0 w 1419423"/>
                <a:gd name="connsiteY14" fmla="*/ 0 h 1400370"/>
                <a:gd name="connsiteX15" fmla="*/ 14522 w 1419423"/>
                <a:gd name="connsiteY15" fmla="*/ 0 h 1400370"/>
                <a:gd name="connsiteX16" fmla="*/ 0 w 1419423"/>
                <a:gd name="connsiteY16" fmla="*/ 13637 h 140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9423" h="1400370">
                  <a:moveTo>
                    <a:pt x="1419423" y="1338528"/>
                  </a:moveTo>
                  <a:lnTo>
                    <a:pt x="1419423" y="1400370"/>
                  </a:lnTo>
                  <a:lnTo>
                    <a:pt x="1351153" y="1400370"/>
                  </a:lnTo>
                  <a:lnTo>
                    <a:pt x="1418016" y="1340308"/>
                  </a:lnTo>
                  <a:close/>
                  <a:moveTo>
                    <a:pt x="0" y="1333699"/>
                  </a:moveTo>
                  <a:lnTo>
                    <a:pt x="53573" y="1391883"/>
                  </a:lnTo>
                  <a:lnTo>
                    <a:pt x="64605" y="1400370"/>
                  </a:lnTo>
                  <a:lnTo>
                    <a:pt x="0" y="1400370"/>
                  </a:lnTo>
                  <a:close/>
                  <a:moveTo>
                    <a:pt x="1405370" y="0"/>
                  </a:moveTo>
                  <a:lnTo>
                    <a:pt x="1419423" y="0"/>
                  </a:lnTo>
                  <a:lnTo>
                    <a:pt x="1419423" y="16067"/>
                  </a:lnTo>
                  <a:close/>
                  <a:moveTo>
                    <a:pt x="350203" y="0"/>
                  </a:moveTo>
                  <a:lnTo>
                    <a:pt x="877292" y="0"/>
                  </a:lnTo>
                  <a:lnTo>
                    <a:pt x="709712" y="675181"/>
                  </a:lnTo>
                  <a:close/>
                  <a:moveTo>
                    <a:pt x="0" y="0"/>
                  </a:moveTo>
                  <a:lnTo>
                    <a:pt x="14522" y="0"/>
                  </a:lnTo>
                  <a:lnTo>
                    <a:pt x="0" y="13637"/>
                  </a:lnTo>
                  <a:close/>
                </a:path>
              </a:pathLst>
            </a:custGeom>
          </p:spPr>
        </p:pic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5963F97-DDE2-3076-441D-E22067379160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6066C-8856-D149-5E3D-11220671A356}"/>
              </a:ext>
            </a:extLst>
          </p:cNvPr>
          <p:cNvSpPr txBox="1"/>
          <p:nvPr/>
        </p:nvSpPr>
        <p:spPr>
          <a:xfrm>
            <a:off x="7424761" y="715207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Hydrogen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C49A6-3C0A-D782-E42C-4AEC250E6E80}"/>
              </a:ext>
            </a:extLst>
          </p:cNvPr>
          <p:cNvSpPr txBox="1"/>
          <p:nvPr/>
        </p:nvSpPr>
        <p:spPr>
          <a:xfrm>
            <a:off x="7718069" y="322107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Batteries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C4346-CAED-8426-A4F5-EAC204F1A8AF}"/>
              </a:ext>
            </a:extLst>
          </p:cNvPr>
          <p:cNvSpPr txBox="1"/>
          <p:nvPr/>
        </p:nvSpPr>
        <p:spPr>
          <a:xfrm>
            <a:off x="4376652" y="4450860"/>
            <a:ext cx="151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Sustainable Fuel CI 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3CECB-52B3-1731-7FB1-EDD6D58C5516}"/>
              </a:ext>
            </a:extLst>
          </p:cNvPr>
          <p:cNvSpPr txBox="1"/>
          <p:nvPr/>
        </p:nvSpPr>
        <p:spPr>
          <a:xfrm>
            <a:off x="4124921" y="190051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Ammonia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7FBEC-6E88-D142-CB87-38B94720FF6E}"/>
              </a:ext>
            </a:extLst>
          </p:cNvPr>
          <p:cNvSpPr txBox="1"/>
          <p:nvPr/>
        </p:nvSpPr>
        <p:spPr>
          <a:xfrm>
            <a:off x="5004834" y="489089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Sustainable</a:t>
            </a:r>
            <a:r>
              <a:rPr lang="en-GB" b="1" dirty="0"/>
              <a:t> Fuel SI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E42C3-1C6B-BA93-1524-0CAF16ABF0B1}"/>
              </a:ext>
            </a:extLst>
          </p:cNvPr>
          <p:cNvCxnSpPr/>
          <p:nvPr/>
        </p:nvCxnSpPr>
        <p:spPr>
          <a:xfrm flipH="1">
            <a:off x="7298850" y="2121694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5EFD84-EA37-3A33-EDBE-79E6E400D8B1}"/>
              </a:ext>
            </a:extLst>
          </p:cNvPr>
          <p:cNvCxnSpPr>
            <a:cxnSpLocks/>
          </p:cNvCxnSpPr>
          <p:nvPr/>
        </p:nvCxnSpPr>
        <p:spPr>
          <a:xfrm flipH="1">
            <a:off x="6191961" y="3221072"/>
            <a:ext cx="230270" cy="3385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DE69BC-B813-F8C3-7BCB-59C9765CBFF9}"/>
              </a:ext>
            </a:extLst>
          </p:cNvPr>
          <p:cNvCxnSpPr>
            <a:cxnSpLocks/>
          </p:cNvCxnSpPr>
          <p:nvPr/>
        </p:nvCxnSpPr>
        <p:spPr>
          <a:xfrm flipH="1">
            <a:off x="5835145" y="2682134"/>
            <a:ext cx="406895" cy="266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CDF18-921A-6674-B0EF-25E36FC160DB}"/>
              </a:ext>
            </a:extLst>
          </p:cNvPr>
          <p:cNvCxnSpPr>
            <a:cxnSpLocks/>
          </p:cNvCxnSpPr>
          <p:nvPr/>
        </p:nvCxnSpPr>
        <p:spPr>
          <a:xfrm rot="5400000" flipH="1">
            <a:off x="6243977" y="2042055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0602DD-F0E7-8B4C-6CC2-C8CCB0DCEB68}"/>
              </a:ext>
            </a:extLst>
          </p:cNvPr>
          <p:cNvCxnSpPr>
            <a:cxnSpLocks/>
          </p:cNvCxnSpPr>
          <p:nvPr/>
        </p:nvCxnSpPr>
        <p:spPr>
          <a:xfrm rot="5400000" flipH="1">
            <a:off x="7094297" y="3380750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7096069" y="3762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2EC8303-88EB-32F3-50B9-8967CE18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are we seeing in japan that shows a synergistic mix of ingredients?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DF871F-6D10-9001-8010-29155C0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93826"/>
            <a:ext cx="5122068" cy="3317081"/>
          </a:xfrm>
        </p:spPr>
        <p:txBody>
          <a:bodyPr/>
          <a:lstStyle/>
          <a:p>
            <a:r>
              <a:rPr lang="en-US" dirty="0"/>
              <a:t>Another perfect combination of ingredients </a:t>
            </a:r>
          </a:p>
          <a:p>
            <a:r>
              <a:rPr lang="en-US" dirty="0"/>
              <a:t>ECN technical topics also blend together</a:t>
            </a:r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2D22CC5-84FD-3D0A-63DD-E72C1B45FEE7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70" y="1500872"/>
            <a:ext cx="2583376" cy="25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4D8F-AF61-ECC0-E674-CC7BD844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starting to see sushi everywhere within the ECN!</a:t>
            </a:r>
          </a:p>
        </p:txBody>
      </p:sp>
      <p:pic>
        <p:nvPicPr>
          <p:cNvPr id="5" name="Imagen 8" descr="Imagen que contiene objeto&#10;&#10;Descripción generada automáticamente">
            <a:extLst>
              <a:ext uri="{FF2B5EF4-FFF2-40B4-BE49-F238E27FC236}">
                <a16:creationId xmlns:a16="http://schemas.microsoft.com/office/drawing/2014/main" id="{1C7B0985-67EF-E0D8-C96E-D4150D658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r="38621"/>
          <a:stretch/>
        </p:blipFill>
        <p:spPr>
          <a:xfrm>
            <a:off x="996553" y="1980449"/>
            <a:ext cx="2346722" cy="2520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8D1984F-9E65-620A-D3D0-B6D4521124FF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982FD86-F046-926D-3AB7-C0356A0AC9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3358D27E-CF02-EE8A-1C5B-357A239EB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9" t="19961" r="17744" b="20674"/>
          <a:stretch/>
        </p:blipFill>
        <p:spPr>
          <a:xfrm>
            <a:off x="6323643" y="2051203"/>
            <a:ext cx="2639615" cy="2465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1659" t="13333" r="21059" b="21134"/>
          <a:stretch/>
        </p:blipFill>
        <p:spPr>
          <a:xfrm>
            <a:off x="3721988" y="951370"/>
            <a:ext cx="2222942" cy="2199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171" y="3283850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21700 NMC811</a:t>
            </a:r>
          </a:p>
        </p:txBody>
      </p:sp>
    </p:spTree>
    <p:extLst>
      <p:ext uri="{BB962C8B-B14F-4D97-AF65-F5344CB8AC3E}">
        <p14:creationId xmlns:p14="http://schemas.microsoft.com/office/powerpoint/2010/main" val="6014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A646-1527-0241-A446-EEA809C8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E29C-31E8-AE4C-B485-8A946FB2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ECN9 we know what happened when you said the word </a:t>
            </a:r>
            <a:r>
              <a:rPr lang="en-US" strike="sngStrike" dirty="0"/>
              <a:t>peloton</a:t>
            </a:r>
            <a:r>
              <a:rPr lang="en-US" dirty="0"/>
              <a:t> “pizza”, what do you think will happen if you say the word “sushi” at ECN10?</a:t>
            </a:r>
          </a:p>
          <a:p>
            <a:r>
              <a:rPr lang="en-US" dirty="0"/>
              <a:t>Instead of throwing a sushi-roll, which may be difficult, we have some other sweet “jellyroll” candy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ECDDA-018D-317C-22D3-B0778FD00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57" y="2850266"/>
            <a:ext cx="1276528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5A318-7415-DDBB-088E-F6B10E1C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Today</a:t>
            </a:r>
            <a:r>
              <a:rPr lang="es-ES" dirty="0"/>
              <a:t>. </a:t>
            </a:r>
            <a:r>
              <a:rPr lang="es-ES" dirty="0" err="1"/>
              <a:t>Sunday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C22E8-BCA8-7370-7DBF-C6B55DAA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99" y="746126"/>
            <a:ext cx="8372901" cy="4225925"/>
          </a:xfrm>
        </p:spPr>
        <p:txBody>
          <a:bodyPr/>
          <a:lstStyle/>
          <a:p>
            <a:r>
              <a:rPr lang="en-US" dirty="0"/>
              <a:t>9:00	Welcome by Yasuo Moriyoshi &amp; Tets Aizawa (Local hosts)  </a:t>
            </a:r>
            <a:endParaRPr lang="en-GB" dirty="0"/>
          </a:p>
          <a:p>
            <a:r>
              <a:rPr lang="en-US" dirty="0"/>
              <a:t>9:10	Engine Combustion Network Directions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Raúl Payri (CMT), Lyle Pickett (Sandia), Gilles </a:t>
            </a:r>
            <a:r>
              <a:rPr lang="en-US" dirty="0" err="1"/>
              <a:t>Bruneaux</a:t>
            </a:r>
            <a:r>
              <a:rPr lang="en-US" dirty="0"/>
              <a:t> (IFPEN)</a:t>
            </a:r>
            <a:endParaRPr lang="en-GB" dirty="0"/>
          </a:p>
          <a:p>
            <a:r>
              <a:rPr lang="en-US" dirty="0"/>
              <a:t>Technical program (includes presentation and discussion in the time allowed)</a:t>
            </a:r>
            <a:endParaRPr lang="en-GB" dirty="0"/>
          </a:p>
          <a:p>
            <a:r>
              <a:rPr lang="en-US" dirty="0"/>
              <a:t>9:30-12:00 </a:t>
            </a:r>
            <a:r>
              <a:rPr lang="en-US" b="1" dirty="0"/>
              <a:t>Hydrogen Injection, </a:t>
            </a:r>
            <a:r>
              <a:rPr lang="en-US" dirty="0"/>
              <a:t>Noud Maes (TU/e) &amp; Moez Ben Houidi (KAUST) &amp; Alessandro Montanaro (STEMS)</a:t>
            </a:r>
            <a:endParaRPr lang="en-GB" dirty="0"/>
          </a:p>
          <a:p>
            <a:r>
              <a:rPr lang="en-US" dirty="0"/>
              <a:t>(10:30-11:00 Coffee break)</a:t>
            </a:r>
            <a:endParaRPr lang="en-GB" dirty="0"/>
          </a:p>
          <a:p>
            <a:r>
              <a:rPr lang="en-US" dirty="0"/>
              <a:t>12:00-13:00 Lunch (Lunchbox served at the venue)</a:t>
            </a:r>
            <a:endParaRPr lang="en-GB" dirty="0"/>
          </a:p>
          <a:p>
            <a:r>
              <a:rPr lang="en-US" dirty="0"/>
              <a:t>13:00-15:00 </a:t>
            </a:r>
            <a:r>
              <a:rPr lang="en-US" b="1" dirty="0"/>
              <a:t>Sustainable Fuel SI, </a:t>
            </a:r>
            <a:r>
              <a:rPr lang="en-US" dirty="0"/>
              <a:t>Francesco Duronio (L’Aquila) &amp; Joonsik Hwang (KAIST)</a:t>
            </a:r>
            <a:endParaRPr lang="en-GB" dirty="0"/>
          </a:p>
          <a:p>
            <a:r>
              <a:rPr lang="en-US" dirty="0"/>
              <a:t>15:00-15:30 Coffee break</a:t>
            </a:r>
            <a:endParaRPr lang="en-GB" dirty="0"/>
          </a:p>
          <a:p>
            <a:r>
              <a:rPr lang="en-US" dirty="0"/>
              <a:t>15:30-17:30 </a:t>
            </a:r>
            <a:r>
              <a:rPr lang="en-US" b="1" dirty="0"/>
              <a:t>Ammonia Injection &amp; Combustion, </a:t>
            </a:r>
            <a:r>
              <a:rPr lang="en-US" dirty="0"/>
              <a:t>Michele Battistoni (Perugia) &amp; Gabriella Bracho (CMT)</a:t>
            </a:r>
            <a:endParaRPr lang="en-GB" dirty="0"/>
          </a:p>
          <a:p>
            <a:r>
              <a:rPr lang="en-US" dirty="0"/>
              <a:t>18:00 </a:t>
            </a:r>
            <a:r>
              <a:rPr lang="en-US" b="1" dirty="0"/>
              <a:t>Banquet</a:t>
            </a: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CB0BFA-D0A2-5F49-A0D2-B1948E9CB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A295-5C2F-850C-B74F-724207A7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76703-3E6B-8C19-B414-97A8AC31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15 Dec 2025 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A7DC-D749-4CEB-FD03-4C3FD193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9" y="814706"/>
            <a:ext cx="8372901" cy="4039234"/>
          </a:xfrm>
        </p:spPr>
        <p:txBody>
          <a:bodyPr/>
          <a:lstStyle/>
          <a:p>
            <a:r>
              <a:rPr lang="fr-FR" dirty="0"/>
              <a:t>8:30-10:30 </a:t>
            </a:r>
            <a:r>
              <a:rPr lang="en-US" b="1" dirty="0"/>
              <a:t>Battery Safety &amp; Thermal Runaway,</a:t>
            </a:r>
            <a:r>
              <a:rPr lang="en-US" dirty="0"/>
              <a:t> Michele Bardi (</a:t>
            </a:r>
            <a:r>
              <a:rPr lang="en-US" dirty="0" err="1"/>
              <a:t>IFPEn</a:t>
            </a:r>
            <a:r>
              <a:rPr lang="en-US" dirty="0"/>
              <a:t>) &amp; Lyle Pickett (Sandia) &amp; Antonio García (CMT)</a:t>
            </a:r>
            <a:endParaRPr lang="en-GB" dirty="0"/>
          </a:p>
          <a:p>
            <a:r>
              <a:rPr lang="en-US" dirty="0"/>
              <a:t>10:30-11:00 Coffee break</a:t>
            </a:r>
            <a:endParaRPr lang="en-GB" dirty="0"/>
          </a:p>
          <a:p>
            <a:r>
              <a:rPr lang="en-US" dirty="0"/>
              <a:t>11:00-12:00 </a:t>
            </a:r>
            <a:r>
              <a:rPr lang="en-US" b="1" dirty="0"/>
              <a:t>Sustainable Fuel CI, </a:t>
            </a:r>
            <a:r>
              <a:rPr lang="en-US" dirty="0"/>
              <a:t>Julien Manin (Sandia) &amp; Daiana De Leon (IIMPI)</a:t>
            </a:r>
            <a:endParaRPr lang="en-GB" dirty="0"/>
          </a:p>
          <a:p>
            <a:r>
              <a:rPr lang="en-US" dirty="0"/>
              <a:t>12:00-13:00 Lunch (Lunchbox served at the venue)</a:t>
            </a:r>
            <a:endParaRPr lang="en-GB" dirty="0"/>
          </a:p>
          <a:p>
            <a:r>
              <a:rPr lang="en-US" dirty="0"/>
              <a:t>13:00-13:30 </a:t>
            </a:r>
            <a:r>
              <a:rPr lang="en-US" b="1" dirty="0"/>
              <a:t>Future directions #1 </a:t>
            </a:r>
            <a:r>
              <a:rPr lang="en-US" dirty="0"/>
              <a:t>(pick between Hydrogen Injection, Battery Safety, &amp; Sust. Fuel CI)</a:t>
            </a:r>
            <a:endParaRPr lang="en-GB" dirty="0"/>
          </a:p>
          <a:p>
            <a:r>
              <a:rPr lang="en-US" dirty="0"/>
              <a:t>13:30-14:00 </a:t>
            </a:r>
            <a:r>
              <a:rPr lang="en-US" b="1" dirty="0"/>
              <a:t>Future directions #2 </a:t>
            </a:r>
            <a:r>
              <a:rPr lang="en-US" dirty="0"/>
              <a:t>(pick between Sustainable Fuel SI &amp; Ammonia)</a:t>
            </a:r>
            <a:endParaRPr lang="en-GB" dirty="0"/>
          </a:p>
          <a:p>
            <a:r>
              <a:rPr lang="en-US" dirty="0"/>
              <a:t>14:00-15:00 </a:t>
            </a:r>
            <a:r>
              <a:rPr lang="en-US" b="1" dirty="0"/>
              <a:t>Report from committees &amp; Discuss ECN future</a:t>
            </a:r>
            <a:endParaRPr lang="en-GB" dirty="0"/>
          </a:p>
          <a:p>
            <a:r>
              <a:rPr lang="en-US" dirty="0"/>
              <a:t>15:30-19:00 </a:t>
            </a:r>
            <a:r>
              <a:rPr lang="en-US" b="1" dirty="0"/>
              <a:t>ECN fun activity</a:t>
            </a:r>
            <a:r>
              <a:rPr lang="en-US" dirty="0"/>
              <a:t> (Ocean-view hot spring and Japanese restaurant near </a:t>
            </a:r>
            <a:r>
              <a:rPr lang="en-US" dirty="0" err="1"/>
              <a:t>Kaihimmakuhari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58033-C611-4BF5-EDEB-046D6891A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6538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</a:defRPr>
        </a:defPPr>
      </a:lst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23438</TotalTime>
  <Words>578</Words>
  <Application>Microsoft Office PowerPoint</Application>
  <PresentationFormat>Affichage à l'écran (16:9)</PresentationFormat>
  <Paragraphs>74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Wingdings</vt:lpstr>
      <vt:lpstr>1_presentation_16x9</vt:lpstr>
      <vt:lpstr>Présentation PowerPoint</vt:lpstr>
      <vt:lpstr>ECN Publication record 2025 WOS Database</vt:lpstr>
      <vt:lpstr>ECN9 How do all of these research topics fit together?</vt:lpstr>
      <vt:lpstr>Who makes the best pizza in the world? </vt:lpstr>
      <vt:lpstr>But what are we seeing in japan that shows a synergistic mix of ingredients?</vt:lpstr>
      <vt:lpstr>I am starting to see sushi everywhere within the ECN!</vt:lpstr>
      <vt:lpstr>Question</vt:lpstr>
      <vt:lpstr>Today. Sunday </vt:lpstr>
      <vt:lpstr>Monday 15 Dec 2025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Collette, Jonathan</dc:creator>
  <cp:lastModifiedBy>BRUNEAUX Gilles</cp:lastModifiedBy>
  <cp:revision>648</cp:revision>
  <cp:lastPrinted>2018-03-16T16:57:20Z</cp:lastPrinted>
  <dcterms:created xsi:type="dcterms:W3CDTF">2017-11-21T17:14:05Z</dcterms:created>
  <dcterms:modified xsi:type="dcterms:W3CDTF">2025-12-13T23:45:26Z</dcterms:modified>
</cp:coreProperties>
</file>