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7" r:id="rId1"/>
    <p:sldMasterId id="2147483817" r:id="rId2"/>
    <p:sldMasterId id="2147483863" r:id="rId3"/>
  </p:sldMasterIdLst>
  <p:notesMasterIdLst>
    <p:notesMasterId r:id="rId14"/>
  </p:notesMasterIdLst>
  <p:handoutMasterIdLst>
    <p:handoutMasterId r:id="rId15"/>
  </p:handoutMasterIdLst>
  <p:sldIdLst>
    <p:sldId id="520" r:id="rId4"/>
    <p:sldId id="551" r:id="rId5"/>
    <p:sldId id="559" r:id="rId6"/>
    <p:sldId id="558" r:id="rId7"/>
    <p:sldId id="552" r:id="rId8"/>
    <p:sldId id="553" r:id="rId9"/>
    <p:sldId id="555" r:id="rId10"/>
    <p:sldId id="556" r:id="rId11"/>
    <p:sldId id="557" r:id="rId12"/>
    <p:sldId id="560" r:id="rId13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  <p:cmAuthor id="4" name="Combustion Research Facility Lab 166" initials="CRFL1" lastIdx="6" clrIdx="1">
    <p:extLst>
      <p:ext uri="{19B8F6BF-5375-455C-9EA6-DF929625EA0E}">
        <p15:presenceInfo xmlns:p15="http://schemas.microsoft.com/office/powerpoint/2012/main" userId="9ef7b4fe6fd4dc4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20080"/>
    <a:srgbClr val="0000FF"/>
    <a:srgbClr val="5FFF5F"/>
    <a:srgbClr val="024602"/>
    <a:srgbClr val="D95319"/>
    <a:srgbClr val="007F00"/>
    <a:srgbClr val="253020"/>
    <a:srgbClr val="00783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5" autoAdjust="0"/>
    <p:restoredTop sz="89820" autoAdjust="0"/>
  </p:normalViewPr>
  <p:slideViewPr>
    <p:cSldViewPr snapToGrid="0" showGuides="1">
      <p:cViewPr varScale="1">
        <p:scale>
          <a:sx n="67" d="100"/>
          <a:sy n="67" d="100"/>
        </p:scale>
        <p:origin x="728" y="56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D9B53-F0DD-2948-A534-E980B28079A3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A943A-159E-AC4E-9A8F-349401F9D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38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emf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114300" y="4941346"/>
            <a:ext cx="457200" cy="13716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79DC8-E77A-4146-81E9-0630D8F3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F68A2FBE-00E0-458F-920A-C6614C7E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47058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>
            <a:grpSpLocks/>
          </p:cNvGrpSpPr>
          <p:nvPr userDrawn="1"/>
        </p:nvGrpSpPr>
        <p:grpSpPr bwMode="auto">
          <a:xfrm>
            <a:off x="0" y="3958830"/>
            <a:ext cx="9144000" cy="1197769"/>
            <a:chOff x="0" y="3579862"/>
            <a:chExt cx="9144000" cy="1597000"/>
          </a:xfrm>
        </p:grpSpPr>
        <p:sp>
          <p:nvSpPr>
            <p:cNvPr id="13" name="Rectangle 12"/>
            <p:cNvSpPr/>
            <p:nvPr/>
          </p:nvSpPr>
          <p:spPr>
            <a:xfrm>
              <a:off x="0" y="3579862"/>
              <a:ext cx="9144000" cy="1582712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39000">
                  <a:schemeClr val="accent1"/>
                </a:gs>
                <a:gs pos="76000">
                  <a:schemeClr val="accent2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pic>
          <p:nvPicPr>
            <p:cNvPr id="19" name="Picture 5"/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07" t="19463" r="-829" b="56731"/>
            <a:stretch>
              <a:fillRect/>
            </a:stretch>
          </p:blipFill>
          <p:spPr bwMode="auto">
            <a:xfrm>
              <a:off x="1547664" y="3580088"/>
              <a:ext cx="7596336" cy="1596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2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77966"/>
            <a:ext cx="1584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27734"/>
            <a:ext cx="7772400" cy="648072"/>
          </a:xfrm>
        </p:spPr>
        <p:txBody>
          <a:bodyPr anchor="ctr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075806"/>
            <a:ext cx="7776864" cy="432048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84221" y="3958520"/>
            <a:ext cx="7775575" cy="611883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  <a:lvl2pPr marL="342892" indent="0" algn="ctr">
              <a:buNone/>
              <a:defRPr>
                <a:solidFill>
                  <a:srgbClr val="FFFFFF"/>
                </a:solidFill>
              </a:defRPr>
            </a:lvl2pPr>
            <a:lvl3pPr marL="685784" indent="0" algn="ctr">
              <a:buNone/>
              <a:defRPr>
                <a:solidFill>
                  <a:srgbClr val="FFFFFF"/>
                </a:solidFill>
              </a:defRPr>
            </a:lvl3pPr>
            <a:lvl4pPr marL="1028675" indent="0" algn="ctr">
              <a:buNone/>
              <a:defRPr>
                <a:solidFill>
                  <a:srgbClr val="FFFFFF"/>
                </a:solidFill>
              </a:defRPr>
            </a:lvl4pPr>
            <a:lvl5pPr marL="1371566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6" y="411956"/>
            <a:ext cx="21780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89647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>
            <a:grpSpLocks/>
          </p:cNvGrpSpPr>
          <p:nvPr userDrawn="1"/>
        </p:nvGrpSpPr>
        <p:grpSpPr bwMode="auto">
          <a:xfrm>
            <a:off x="0" y="3958830"/>
            <a:ext cx="9144000" cy="1197769"/>
            <a:chOff x="0" y="3579862"/>
            <a:chExt cx="9144000" cy="1597000"/>
          </a:xfrm>
        </p:grpSpPr>
        <p:sp>
          <p:nvSpPr>
            <p:cNvPr id="13" name="Rectangle 12"/>
            <p:cNvSpPr/>
            <p:nvPr/>
          </p:nvSpPr>
          <p:spPr>
            <a:xfrm>
              <a:off x="0" y="3579862"/>
              <a:ext cx="9144000" cy="1582712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39000">
                  <a:schemeClr val="accent1"/>
                </a:gs>
                <a:gs pos="76000">
                  <a:schemeClr val="accent2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pic>
          <p:nvPicPr>
            <p:cNvPr id="19" name="Picture 5"/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07" t="19463" r="-829" b="56731"/>
            <a:stretch>
              <a:fillRect/>
            </a:stretch>
          </p:blipFill>
          <p:spPr bwMode="auto">
            <a:xfrm>
              <a:off x="1547664" y="3580088"/>
              <a:ext cx="7596336" cy="1596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2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77966"/>
            <a:ext cx="1584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27734"/>
            <a:ext cx="7772400" cy="648072"/>
          </a:xfrm>
        </p:spPr>
        <p:txBody>
          <a:bodyPr anchor="ctr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075806"/>
            <a:ext cx="7776864" cy="432048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84221" y="3958520"/>
            <a:ext cx="7775575" cy="611883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  <a:lvl2pPr marL="342892" indent="0" algn="ctr">
              <a:buNone/>
              <a:defRPr>
                <a:solidFill>
                  <a:srgbClr val="FFFFFF"/>
                </a:solidFill>
              </a:defRPr>
            </a:lvl2pPr>
            <a:lvl3pPr marL="685784" indent="0" algn="ctr">
              <a:buNone/>
              <a:defRPr>
                <a:solidFill>
                  <a:srgbClr val="FFFFFF"/>
                </a:solidFill>
              </a:defRPr>
            </a:lvl3pPr>
            <a:lvl4pPr marL="1028675" indent="0" algn="ctr">
              <a:buNone/>
              <a:defRPr>
                <a:solidFill>
                  <a:srgbClr val="FFFFFF"/>
                </a:solidFill>
              </a:defRPr>
            </a:lvl4pPr>
            <a:lvl5pPr marL="1371566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4" y="358380"/>
            <a:ext cx="1730375" cy="129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21902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28" y="57304"/>
            <a:ext cx="7886700" cy="579120"/>
          </a:xfrm>
        </p:spPr>
        <p:txBody>
          <a:bodyPr>
            <a:normAutofit/>
          </a:bodyPr>
          <a:lstStyle>
            <a:lvl1pPr>
              <a:defRPr sz="24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6229"/>
            <a:ext cx="7886700" cy="336422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4" descr="SNL_Icon_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1" y="4514851"/>
            <a:ext cx="765175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entagon 11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80409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273845"/>
            <a:ext cx="5887566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784" y="1369220"/>
            <a:ext cx="5887566" cy="2911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3435846"/>
            <a:ext cx="2195736" cy="1707654"/>
          </a:xfrm>
          <a:ln>
            <a:solidFill>
              <a:srgbClr val="666666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1707654"/>
            <a:ext cx="2195736" cy="1728192"/>
          </a:xfrm>
          <a:ln>
            <a:solidFill>
              <a:srgbClr val="666666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195736" cy="1707654"/>
          </a:xfrm>
          <a:ln>
            <a:solidFill>
              <a:srgbClr val="666666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6" name="Picture 4" descr="SNL_Icon_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4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6" y="4514851"/>
            <a:ext cx="765175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entagon 12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50633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273845"/>
            <a:ext cx="5527526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824" y="1369220"/>
            <a:ext cx="5527526" cy="2911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3435846"/>
            <a:ext cx="2627784" cy="1707654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1707654"/>
            <a:ext cx="2627784" cy="172819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627784" cy="1707654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23" name="Picture 4" descr="SNL_Icon_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4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6" y="4514851"/>
            <a:ext cx="765175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  <p:sp>
        <p:nvSpPr>
          <p:cNvPr id="13" name="Pentagon 12"/>
          <p:cNvSpPr/>
          <p:nvPr userDrawn="1"/>
        </p:nvSpPr>
        <p:spPr bwMode="auto">
          <a:xfrm rot="5400000">
            <a:off x="8713415" y="47723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619120" y="47572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14290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273845"/>
            <a:ext cx="5527526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830" y="1369220"/>
            <a:ext cx="2710611" cy="29112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3435846"/>
            <a:ext cx="2627784" cy="1707654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1707654"/>
            <a:ext cx="2627784" cy="172819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627784" cy="1707654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5821835" y="1369220"/>
            <a:ext cx="2710611" cy="29112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4" descr="SNL_Icon_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282" y="4514851"/>
            <a:ext cx="765175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entagon 17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2760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7863" y="364436"/>
            <a:ext cx="3267489" cy="39160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2643190"/>
            <a:ext cx="4572000" cy="250031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2"/>
            <a:ext cx="4572000" cy="2643188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21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SNL_Icon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4514851"/>
            <a:ext cx="765175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ntagon 9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3724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2643190"/>
            <a:ext cx="4572000" cy="250031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267745" y="2"/>
            <a:ext cx="2304256" cy="2643188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" y="2"/>
            <a:ext cx="2267744" cy="2643188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7863" y="364436"/>
            <a:ext cx="3267489" cy="39160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SNL_Icon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4514851"/>
            <a:ext cx="765175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90482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267745" y="2"/>
            <a:ext cx="2304256" cy="2643188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" y="2"/>
            <a:ext cx="2267744" cy="2643188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267745" y="2643760"/>
            <a:ext cx="2304256" cy="249974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" y="2643760"/>
            <a:ext cx="2267744" cy="249974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7863" y="364436"/>
            <a:ext cx="3267489" cy="39160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9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SNL_Icon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4514851"/>
            <a:ext cx="765175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18095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 flipH="1">
            <a:off x="323528" y="2315970"/>
            <a:ext cx="8424936" cy="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4535996" y="339503"/>
            <a:ext cx="0" cy="396044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3529" y="339506"/>
            <a:ext cx="3960440" cy="18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4800601" y="339506"/>
            <a:ext cx="3960440" cy="18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323529" y="2499743"/>
            <a:ext cx="3960440" cy="18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4800601" y="2499743"/>
            <a:ext cx="3960440" cy="18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9" name="Picture 4" descr="SNL_Icon_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1" y="4514851"/>
            <a:ext cx="765175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entagon 11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58218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114300" y="4941346"/>
            <a:ext cx="457200" cy="13716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79DC8-E77A-4146-81E9-0630D8F3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17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3534" y="339506"/>
            <a:ext cx="2492559" cy="18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323534" y="2499743"/>
            <a:ext cx="2492559" cy="18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323528" y="2315970"/>
            <a:ext cx="8424936" cy="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V="1">
            <a:off x="6029877" y="339503"/>
            <a:ext cx="0" cy="396044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3042115" y="339503"/>
            <a:ext cx="0" cy="396044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>
            <a:spLocks noGrp="1"/>
          </p:cNvSpPr>
          <p:nvPr>
            <p:ph idx="12"/>
          </p:nvPr>
        </p:nvSpPr>
        <p:spPr>
          <a:xfrm>
            <a:off x="3294653" y="339506"/>
            <a:ext cx="2492559" cy="18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3"/>
          </p:nvPr>
        </p:nvSpPr>
        <p:spPr>
          <a:xfrm>
            <a:off x="3294653" y="2499743"/>
            <a:ext cx="2492559" cy="18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14"/>
          </p:nvPr>
        </p:nvSpPr>
        <p:spPr>
          <a:xfrm>
            <a:off x="6268487" y="339506"/>
            <a:ext cx="2492559" cy="18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5"/>
          </p:nvPr>
        </p:nvSpPr>
        <p:spPr>
          <a:xfrm>
            <a:off x="6268487" y="2499743"/>
            <a:ext cx="2492559" cy="18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6" name="Picture 4" descr="SNL_Icon_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1" y="4514851"/>
            <a:ext cx="765175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73631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3435846"/>
            <a:ext cx="2627784" cy="1707654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1707654"/>
            <a:ext cx="2627784" cy="172819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627784" cy="1707654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 flipH="1">
            <a:off x="2987825" y="2315970"/>
            <a:ext cx="576064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 flipV="1">
            <a:off x="5868144" y="339503"/>
            <a:ext cx="0" cy="396044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3001690" y="339506"/>
            <a:ext cx="2696751" cy="18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3"/>
          </p:nvPr>
        </p:nvSpPr>
        <p:spPr>
          <a:xfrm>
            <a:off x="3001690" y="2499743"/>
            <a:ext cx="2696751" cy="18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20"/>
          </p:nvPr>
        </p:nvSpPr>
        <p:spPr>
          <a:xfrm>
            <a:off x="6064295" y="339506"/>
            <a:ext cx="2696751" cy="18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21"/>
          </p:nvPr>
        </p:nvSpPr>
        <p:spPr>
          <a:xfrm>
            <a:off x="6064295" y="2499743"/>
            <a:ext cx="2696751" cy="18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4" name="Picture 4" descr="SNL_Icon_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282" y="4514851"/>
            <a:ext cx="765175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entagon 17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26908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3435846"/>
            <a:ext cx="2627784" cy="1707654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1707654"/>
            <a:ext cx="2627784" cy="172819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627784" cy="1707654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 flipV="1">
            <a:off x="6876256" y="1203598"/>
            <a:ext cx="0" cy="309634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4860032" y="1203598"/>
            <a:ext cx="0" cy="309634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3001685" y="1203598"/>
            <a:ext cx="1714332" cy="30963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/>
          </p:nvPr>
        </p:nvSpPr>
        <p:spPr>
          <a:xfrm>
            <a:off x="4996137" y="1203598"/>
            <a:ext cx="1714332" cy="30963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21"/>
          </p:nvPr>
        </p:nvSpPr>
        <p:spPr>
          <a:xfrm>
            <a:off x="7031734" y="1203598"/>
            <a:ext cx="1714332" cy="30963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987824" y="273848"/>
            <a:ext cx="5758242" cy="7857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1" name="Picture 4" descr="SNL_Icon_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282" y="4514851"/>
            <a:ext cx="765175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entagon 15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17799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323528" y="1203599"/>
            <a:ext cx="1944216" cy="30437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323529" y="273848"/>
            <a:ext cx="8422538" cy="78573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75"/>
              <a:t>Click to edit Master title style</a:t>
            </a:r>
            <a:endParaRPr lang="en-US" sz="2475" dirty="0"/>
          </a:p>
        </p:txBody>
      </p:sp>
      <p:sp>
        <p:nvSpPr>
          <p:cNvPr id="15" name="Content Placeholder 2"/>
          <p:cNvSpPr>
            <a:spLocks noGrp="1"/>
          </p:cNvSpPr>
          <p:nvPr>
            <p:ph idx="27"/>
          </p:nvPr>
        </p:nvSpPr>
        <p:spPr>
          <a:xfrm>
            <a:off x="2483768" y="1203599"/>
            <a:ext cx="1944216" cy="30437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8"/>
          </p:nvPr>
        </p:nvSpPr>
        <p:spPr>
          <a:xfrm>
            <a:off x="4644008" y="1203599"/>
            <a:ext cx="1944216" cy="30437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29"/>
          </p:nvPr>
        </p:nvSpPr>
        <p:spPr>
          <a:xfrm>
            <a:off x="6804248" y="1203599"/>
            <a:ext cx="1944216" cy="30437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4" name="Picture 4" descr="SNL_Icon_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1" y="4514851"/>
            <a:ext cx="765175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entagon 12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90273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1" y="2457450"/>
            <a:ext cx="54229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5" descr="SNL_Icon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1" y="4513660"/>
            <a:ext cx="7731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entagon 8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30660110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1" y="2457450"/>
            <a:ext cx="54229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5" descr="SNL_Icon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1" y="4513660"/>
            <a:ext cx="7731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entagon 8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16627725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6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272" y="565154"/>
            <a:ext cx="3426528" cy="376912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0"/>
          </p:nvPr>
        </p:nvSpPr>
        <p:spPr>
          <a:xfrm>
            <a:off x="5105912" y="565154"/>
            <a:ext cx="3426528" cy="3769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2" name="Picture 21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-4763" y="2457450"/>
            <a:ext cx="4570413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6" y="4514851"/>
            <a:ext cx="765175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ntagon 9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341770429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sz="half" idx="10"/>
          </p:nvPr>
        </p:nvSpPr>
        <p:spPr>
          <a:xfrm>
            <a:off x="552683" y="565154"/>
            <a:ext cx="3426528" cy="3769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4563411" y="0"/>
            <a:ext cx="4572000" cy="5143500"/>
          </a:xfrm>
          <a:prstGeom prst="rect">
            <a:avLst/>
          </a:prstGeom>
          <a:solidFill>
            <a:srgbClr val="006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5124683" y="565154"/>
            <a:ext cx="3426528" cy="376912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3" name="Picture 22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4573588" y="2457450"/>
            <a:ext cx="4570412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SNL_Icon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4514851"/>
            <a:ext cx="765175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ntagon 9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87889161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6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272" y="565154"/>
            <a:ext cx="3426528" cy="376912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0"/>
          </p:nvPr>
        </p:nvSpPr>
        <p:spPr>
          <a:xfrm>
            <a:off x="5105912" y="565154"/>
            <a:ext cx="3426528" cy="37691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-4763" y="2457450"/>
            <a:ext cx="4570413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8" y="4513660"/>
            <a:ext cx="773112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entagon 10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53422133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27" name="Rectangle 26"/>
          <p:cNvSpPr/>
          <p:nvPr userDrawn="1"/>
        </p:nvSpPr>
        <p:spPr>
          <a:xfrm>
            <a:off x="1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28" name="Picture 27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4573588" y="2457450"/>
            <a:ext cx="4570412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4513660"/>
            <a:ext cx="7731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272" y="565154"/>
            <a:ext cx="3426528" cy="376912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0"/>
          </p:nvPr>
        </p:nvSpPr>
        <p:spPr>
          <a:xfrm>
            <a:off x="5105912" y="565154"/>
            <a:ext cx="3426528" cy="37691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entagon 10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19432779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114300" y="4941346"/>
            <a:ext cx="457200" cy="13716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79DC8-E77A-4146-81E9-0630D8F3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682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272" y="565154"/>
            <a:ext cx="3426528" cy="376912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0"/>
          </p:nvPr>
        </p:nvSpPr>
        <p:spPr>
          <a:xfrm>
            <a:off x="5105912" y="565154"/>
            <a:ext cx="3426528" cy="3769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-4763" y="2457450"/>
            <a:ext cx="4570413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6" y="4514851"/>
            <a:ext cx="765175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ntagon 9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4189749119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sz="half" idx="10"/>
          </p:nvPr>
        </p:nvSpPr>
        <p:spPr>
          <a:xfrm>
            <a:off x="552683" y="565154"/>
            <a:ext cx="3426528" cy="3769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4563411" y="0"/>
            <a:ext cx="4572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5124683" y="565154"/>
            <a:ext cx="3426528" cy="376912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4573588" y="2457450"/>
            <a:ext cx="4570412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SNL_Icon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4514851"/>
            <a:ext cx="765175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entagon 16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588001368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2571750"/>
            <a:ext cx="4572000" cy="2571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6" name="Rectangle 15"/>
          <p:cNvSpPr/>
          <p:nvPr userDrawn="1"/>
        </p:nvSpPr>
        <p:spPr>
          <a:xfrm>
            <a:off x="4563411" y="0"/>
            <a:ext cx="4572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63408" cy="2571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4" name="Picture 5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4573588" y="2457450"/>
            <a:ext cx="4570412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4513660"/>
            <a:ext cx="7731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sz="half" idx="10"/>
          </p:nvPr>
        </p:nvSpPr>
        <p:spPr>
          <a:xfrm>
            <a:off x="552683" y="2676941"/>
            <a:ext cx="3426528" cy="16573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5124683" y="565154"/>
            <a:ext cx="3426528" cy="376912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entagon 11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0994647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576936" y="2571750"/>
            <a:ext cx="4572000" cy="2571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4563408" cy="2571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9" name="Picture 5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-4763" y="2457450"/>
            <a:ext cx="4570413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4513660"/>
            <a:ext cx="7731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>
            <a:spLocks noGrp="1"/>
          </p:cNvSpPr>
          <p:nvPr>
            <p:ph sz="half" idx="10"/>
          </p:nvPr>
        </p:nvSpPr>
        <p:spPr>
          <a:xfrm>
            <a:off x="5124683" y="2676941"/>
            <a:ext cx="3426528" cy="16573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272" y="565154"/>
            <a:ext cx="3426528" cy="376912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entagon 11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646228107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2571750"/>
            <a:ext cx="4572000" cy="2571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6" name="Rectangle 15"/>
          <p:cNvSpPr/>
          <p:nvPr userDrawn="1"/>
        </p:nvSpPr>
        <p:spPr>
          <a:xfrm>
            <a:off x="4563411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63408" cy="2571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4" name="Picture 5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4573588" y="2457450"/>
            <a:ext cx="4570412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4513660"/>
            <a:ext cx="7731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sz="half" idx="10"/>
          </p:nvPr>
        </p:nvSpPr>
        <p:spPr>
          <a:xfrm>
            <a:off x="552683" y="2676941"/>
            <a:ext cx="3426528" cy="16573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5124683" y="565154"/>
            <a:ext cx="3426528" cy="376912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entagon 11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88983732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572000" y="2571750"/>
            <a:ext cx="4572000" cy="2571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6" name="Content Placeholder 2"/>
          <p:cNvSpPr>
            <a:spLocks noGrp="1"/>
          </p:cNvSpPr>
          <p:nvPr>
            <p:ph sz="half" idx="10"/>
          </p:nvPr>
        </p:nvSpPr>
        <p:spPr>
          <a:xfrm>
            <a:off x="5124683" y="2676941"/>
            <a:ext cx="3426528" cy="16573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4563408" cy="2571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272" y="565154"/>
            <a:ext cx="3426528" cy="376912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5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-4763" y="2457450"/>
            <a:ext cx="4570413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4513660"/>
            <a:ext cx="7731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entagon 11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81908130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3435846"/>
            <a:ext cx="1907704" cy="1707654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1707654"/>
            <a:ext cx="1907704" cy="1728192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1707654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1" y="2457450"/>
            <a:ext cx="54229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6" y="4513660"/>
            <a:ext cx="7731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4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5" y="565154"/>
            <a:ext cx="6133256" cy="376912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entagon 14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1440342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1" y="2457450"/>
            <a:ext cx="54229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6" y="4513660"/>
            <a:ext cx="7731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4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5" y="565154"/>
            <a:ext cx="6133256" cy="376912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51435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Pentagon 9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351925725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1" y="2457450"/>
            <a:ext cx="54229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6" y="4513660"/>
            <a:ext cx="7731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4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5" y="565154"/>
            <a:ext cx="6133256" cy="376912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257175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2571750"/>
            <a:ext cx="1907704" cy="257175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Pentagon 12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478026668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3435846"/>
            <a:ext cx="1907704" cy="1707654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1707654"/>
            <a:ext cx="1907704" cy="1728192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1707654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1" y="2457450"/>
            <a:ext cx="54229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6" y="4513660"/>
            <a:ext cx="7731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4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4688681"/>
            <a:ext cx="360362" cy="21550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675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5" y="565154"/>
            <a:ext cx="6133256" cy="376912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entagon 14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9314096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6" y="731614"/>
            <a:ext cx="216535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NL_Horz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77966"/>
            <a:ext cx="1584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entagon 10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rgbClr val="00AD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5800" y="2427734"/>
            <a:ext cx="7772400" cy="648072"/>
          </a:xfrm>
        </p:spPr>
        <p:txBody>
          <a:bodyPr anchor="ctr"/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83568" y="3075806"/>
            <a:ext cx="7776864" cy="1077360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accent6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6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1" y="2457450"/>
            <a:ext cx="54229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6" y="4513660"/>
            <a:ext cx="7731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4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5" y="565154"/>
            <a:ext cx="6133256" cy="376912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51435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4688681"/>
            <a:ext cx="360362" cy="21550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675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1" name="Pentagon 10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884485246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1" y="2457450"/>
            <a:ext cx="54229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6" y="4513660"/>
            <a:ext cx="7731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4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5" y="565154"/>
            <a:ext cx="6133256" cy="376912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257175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2571750"/>
            <a:ext cx="1907704" cy="257175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4688681"/>
            <a:ext cx="360362" cy="21550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675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Pentagon 13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350003785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3435846"/>
            <a:ext cx="1907704" cy="1707654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1707654"/>
            <a:ext cx="1907704" cy="1728192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1707654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1" y="2457450"/>
            <a:ext cx="54229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6" y="4513660"/>
            <a:ext cx="7731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4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5" y="565154"/>
            <a:ext cx="6133256" cy="376912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4688681"/>
            <a:ext cx="360362" cy="21550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675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8" name="Pentagon 17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4272494338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1" y="2457450"/>
            <a:ext cx="54229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6" y="4513660"/>
            <a:ext cx="7731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4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5" y="565154"/>
            <a:ext cx="6133256" cy="376912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51435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4688681"/>
            <a:ext cx="360362" cy="21550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675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1" name="Pentagon 10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580993622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1" y="2457450"/>
            <a:ext cx="54229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6" y="4513660"/>
            <a:ext cx="7731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4" y="4681537"/>
            <a:ext cx="238125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5" y="565154"/>
            <a:ext cx="6133256" cy="376912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257175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2571750"/>
            <a:ext cx="1907704" cy="257175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4688681"/>
            <a:ext cx="360362" cy="21550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675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Pentagon 13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139853918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-15774253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9869"/>
            <a:ext cx="9185775" cy="46847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9172575" cy="68580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 userDrawn="1"/>
        </p:nvSpPr>
        <p:spPr>
          <a:xfrm>
            <a:off x="4564303" y="685801"/>
            <a:ext cx="4601172" cy="4457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69713" y="2"/>
            <a:ext cx="7772400" cy="683559"/>
          </a:xfrm>
        </p:spPr>
        <p:txBody>
          <a:bodyPr anchor="ctr"/>
          <a:lstStyle>
            <a:lvl1pPr algn="l">
              <a:defRPr sz="3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3"/>
          </p:nvPr>
        </p:nvSpPr>
        <p:spPr>
          <a:xfrm>
            <a:off x="4876800" y="1003302"/>
            <a:ext cx="3636904" cy="2972866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2"/>
                </a:solidFill>
                <a:latin typeface="Arial"/>
                <a:cs typeface="Arial"/>
              </a:defRPr>
            </a:lvl1pPr>
            <a:lvl2pPr marL="457178" indent="0" algn="l">
              <a:buNone/>
              <a:defRPr sz="1100">
                <a:solidFill>
                  <a:srgbClr val="7E858E"/>
                </a:solidFill>
              </a:defRPr>
            </a:lvl2pPr>
            <a:lvl3pPr marL="914354" indent="0" algn="l">
              <a:buNone/>
              <a:defRPr sz="1051">
                <a:solidFill>
                  <a:srgbClr val="7E858E"/>
                </a:solidFill>
              </a:defRPr>
            </a:lvl3pPr>
            <a:lvl4pPr marL="1371532" indent="0" algn="l">
              <a:buNone/>
              <a:defRPr sz="1000">
                <a:solidFill>
                  <a:srgbClr val="7E858E"/>
                </a:solidFill>
              </a:defRPr>
            </a:lvl4pPr>
            <a:lvl5pPr marL="1828709" indent="0" algn="l">
              <a:buNone/>
              <a:defRPr sz="1000">
                <a:solidFill>
                  <a:srgbClr val="7E858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entagon 8"/>
          <p:cNvSpPr/>
          <p:nvPr userDrawn="1"/>
        </p:nvSpPr>
        <p:spPr bwMode="auto">
          <a:xfrm rot="5400000">
            <a:off x="8561015" y="4809864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6720" y="4794721"/>
            <a:ext cx="360040" cy="21602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675" b="0" i="0">
                <a:solidFill>
                  <a:srgbClr val="F8FAFA"/>
                </a:solidFill>
                <a:latin typeface="Arial"/>
                <a:ea typeface="Calibri Regular" charset="0"/>
                <a:cs typeface="Arial"/>
              </a:defRPr>
            </a:lvl1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65167" y="1003302"/>
            <a:ext cx="3548371" cy="2972866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  <a:latin typeface="Arial"/>
                <a:cs typeface="Arial"/>
              </a:defRPr>
            </a:lvl1pPr>
            <a:lvl2pPr marL="457178" indent="0" algn="l">
              <a:buNone/>
              <a:defRPr sz="1100">
                <a:solidFill>
                  <a:srgbClr val="7E858E"/>
                </a:solidFill>
              </a:defRPr>
            </a:lvl2pPr>
            <a:lvl3pPr marL="914354" indent="0" algn="l">
              <a:buNone/>
              <a:defRPr sz="1051">
                <a:solidFill>
                  <a:srgbClr val="7E858E"/>
                </a:solidFill>
              </a:defRPr>
            </a:lvl3pPr>
            <a:lvl4pPr marL="1371532" indent="0" algn="l">
              <a:buNone/>
              <a:defRPr sz="1000">
                <a:solidFill>
                  <a:srgbClr val="7E858E"/>
                </a:solidFill>
              </a:defRPr>
            </a:lvl4pPr>
            <a:lvl5pPr marL="1828709" indent="0" algn="l">
              <a:buNone/>
              <a:defRPr sz="1000">
                <a:solidFill>
                  <a:srgbClr val="7E858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59765" y="679401"/>
            <a:ext cx="9263530" cy="6511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113" y="78112"/>
            <a:ext cx="469392" cy="38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27ED-C799-AA4A-BA7C-2FFFBEA2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1800"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TITLE AND CONTENT - Click to add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4B9F0-F682-C847-A4A4-C8832F006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6C40D-F7AE-5D42-B2A9-60C9F62ADE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85775" y="911710"/>
            <a:ext cx="8286750" cy="3941830"/>
          </a:xfrm>
        </p:spPr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  <a:lvl2pPr>
              <a:defRPr sz="1500">
                <a:latin typeface="Bahnschrift Light SemiCondensed" panose="020B0502040204020203" pitchFamily="34" charset="0"/>
              </a:defRPr>
            </a:lvl2pPr>
            <a:lvl3pPr>
              <a:defRPr sz="1350">
                <a:solidFill>
                  <a:schemeClr val="tx2"/>
                </a:solidFill>
                <a:latin typeface="Bahnschrift Light SemiCondensed" panose="020B0502040204020203" pitchFamily="34" charset="0"/>
              </a:defRPr>
            </a:lvl3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175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2875"/>
            <a:ext cx="7924800" cy="51435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80976" y="992981"/>
            <a:ext cx="4391025" cy="1921669"/>
          </a:xfrm>
        </p:spPr>
        <p:txBody>
          <a:bodyPr/>
          <a:lstStyle>
            <a:lvl1pPr marL="173831" indent="-173831">
              <a:defRPr/>
            </a:lvl1pPr>
            <a:lvl2pPr marL="347663" indent="-173831">
              <a:defRPr/>
            </a:lvl2pPr>
            <a:lvl3pPr marL="511969" indent="-129779">
              <a:defRPr/>
            </a:lvl3pPr>
            <a:lvl4pPr marL="685800" indent="-129779">
              <a:defRPr/>
            </a:lvl4pPr>
            <a:lvl5pPr marL="815579" indent="-129779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676776" y="992981"/>
            <a:ext cx="4391025" cy="1921669"/>
          </a:xfrm>
        </p:spPr>
        <p:txBody>
          <a:bodyPr/>
          <a:lstStyle>
            <a:lvl1pPr marL="173831" indent="-173831">
              <a:defRPr/>
            </a:lvl1pPr>
            <a:lvl2pPr marL="347663" indent="-173831">
              <a:defRPr/>
            </a:lvl2pPr>
            <a:lvl3pPr marL="511969" indent="-129779">
              <a:defRPr/>
            </a:lvl3pPr>
            <a:lvl4pPr marL="685800" indent="-129779">
              <a:defRPr/>
            </a:lvl4pPr>
            <a:lvl5pPr marL="815579" indent="-129779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180976" y="2914650"/>
            <a:ext cx="4391025" cy="1921669"/>
          </a:xfrm>
        </p:spPr>
        <p:txBody>
          <a:bodyPr/>
          <a:lstStyle>
            <a:lvl1pPr marL="173831" indent="-173831">
              <a:defRPr/>
            </a:lvl1pPr>
            <a:lvl2pPr marL="347663" indent="-173831">
              <a:defRPr/>
            </a:lvl2pPr>
            <a:lvl3pPr marL="511969" indent="-129779">
              <a:defRPr/>
            </a:lvl3pPr>
            <a:lvl4pPr marL="685800" indent="-129779">
              <a:defRPr/>
            </a:lvl4pPr>
            <a:lvl5pPr marL="815579" indent="-129779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676776" y="2914650"/>
            <a:ext cx="4391025" cy="1921669"/>
          </a:xfrm>
        </p:spPr>
        <p:txBody>
          <a:bodyPr/>
          <a:lstStyle>
            <a:lvl1pPr marL="173831" indent="-173831">
              <a:defRPr/>
            </a:lvl1pPr>
            <a:lvl2pPr marL="347663" indent="-173831">
              <a:defRPr/>
            </a:lvl2pPr>
            <a:lvl3pPr marL="511969" indent="-129779">
              <a:defRPr/>
            </a:lvl3pPr>
            <a:lvl4pPr marL="685800" indent="-129779">
              <a:defRPr/>
            </a:lvl4pPr>
            <a:lvl5pPr marL="815579" indent="-129779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419600" y="4972051"/>
            <a:ext cx="342900" cy="171449"/>
          </a:xfrm>
        </p:spPr>
        <p:txBody>
          <a:bodyPr/>
          <a:lstStyle>
            <a:lvl1pPr>
              <a:defRPr sz="750"/>
            </a:lvl1pPr>
          </a:lstStyle>
          <a:p>
            <a:fld id="{E59F633D-C799-4FEB-A525-92D1F47B2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759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BASIC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add 1st-level bullet. Click an icon below to add table, graph or other imagery.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2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BASIC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NL_Horz_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77966"/>
            <a:ext cx="1584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4" y="681014"/>
            <a:ext cx="1730375" cy="129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ntagon 9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rgbClr val="00AD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85800" y="2427734"/>
            <a:ext cx="7772400" cy="648072"/>
          </a:xfrm>
        </p:spPr>
        <p:txBody>
          <a:bodyPr anchor="ctr"/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83568" y="3075807"/>
            <a:ext cx="7776864" cy="1154093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accent6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3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TITLE AND CONTENT 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78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BASIC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add 1st-level bullet. Click an icon below to add table, graph or other imagery.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7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Optional one line subhead, </a:t>
            </a:r>
            <a:r>
              <a:rPr lang="en-US" dirty="0" err="1" smtClean="0"/>
              <a:t>url</a:t>
            </a:r>
            <a:r>
              <a:rPr lang="en-US" dirty="0" smtClean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6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A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4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Suggested</a:t>
            </a:r>
            <a:r>
              <a:rPr lang="en-US" sz="1400" b="1" baseline="0" dirty="0" smtClean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 smtClean="0">
              <a:solidFill>
                <a:schemeClr val="bg1"/>
              </a:solidFill>
            </a:endParaRPr>
          </a:p>
          <a:p>
            <a:r>
              <a:rPr lang="en-US" sz="1400" b="1" baseline="0" dirty="0" smtClean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961A96-98DB-4B30-B9E9-F36B50B468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54818" y="4744791"/>
            <a:ext cx="865740" cy="3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8"/>
            <a:ext cx="8372901" cy="4226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27499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add 1st-level bullet. Click an icon below to add table, graph or other imagery.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85801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82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58378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BASIC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51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4" y="358380"/>
            <a:ext cx="1730375" cy="129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27" b="43098"/>
          <a:stretch>
            <a:fillRect/>
          </a:stretch>
        </p:blipFill>
        <p:spPr bwMode="auto">
          <a:xfrm>
            <a:off x="3119439" y="2286000"/>
            <a:ext cx="603567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77966"/>
            <a:ext cx="1584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27734"/>
            <a:ext cx="7772400" cy="864096"/>
          </a:xfrm>
        </p:spPr>
        <p:txBody>
          <a:bodyPr anchor="ctr"/>
          <a:lstStyle>
            <a:lvl1pPr algn="ctr">
              <a:defRPr sz="2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291830"/>
            <a:ext cx="7776864" cy="1098426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4688681"/>
            <a:ext cx="360362" cy="21550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675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2" name="Pentagon 11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74404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27" b="43098"/>
          <a:stretch>
            <a:fillRect/>
          </a:stretch>
        </p:blipFill>
        <p:spPr bwMode="auto">
          <a:xfrm>
            <a:off x="3119439" y="2286000"/>
            <a:ext cx="603567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77966"/>
            <a:ext cx="1584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6" y="411956"/>
            <a:ext cx="21780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27734"/>
            <a:ext cx="7772400" cy="864096"/>
          </a:xfrm>
        </p:spPr>
        <p:txBody>
          <a:bodyPr anchor="ctr"/>
          <a:lstStyle>
            <a:lvl1pPr algn="ctr">
              <a:defRPr sz="2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291830"/>
            <a:ext cx="7776864" cy="1098426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612188" y="4802981"/>
            <a:ext cx="360362" cy="21550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675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3" name="Pentagon 12"/>
          <p:cNvSpPr/>
          <p:nvPr userDrawn="1"/>
        </p:nvSpPr>
        <p:spPr bwMode="auto">
          <a:xfrm rot="5400000">
            <a:off x="8713415" y="47723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619120" y="47572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57138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>
            <a:grpSpLocks/>
          </p:cNvGrpSpPr>
          <p:nvPr userDrawn="1"/>
        </p:nvGrpSpPr>
        <p:grpSpPr bwMode="auto">
          <a:xfrm>
            <a:off x="0" y="3958830"/>
            <a:ext cx="9144000" cy="1197769"/>
            <a:chOff x="0" y="3579862"/>
            <a:chExt cx="9144000" cy="1597000"/>
          </a:xfrm>
        </p:grpSpPr>
        <p:sp>
          <p:nvSpPr>
            <p:cNvPr id="13" name="Rectangle 12"/>
            <p:cNvSpPr/>
            <p:nvPr/>
          </p:nvSpPr>
          <p:spPr>
            <a:xfrm>
              <a:off x="0" y="3579862"/>
              <a:ext cx="9144000" cy="1582712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39000">
                  <a:schemeClr val="accent1"/>
                </a:gs>
                <a:gs pos="76000">
                  <a:schemeClr val="accent2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pic>
          <p:nvPicPr>
            <p:cNvPr id="19" name="Picture 5"/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07" t="19463" r="-829" b="56731"/>
            <a:stretch>
              <a:fillRect/>
            </a:stretch>
          </p:blipFill>
          <p:spPr bwMode="auto">
            <a:xfrm>
              <a:off x="1547664" y="3580088"/>
              <a:ext cx="7596336" cy="1596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2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6" y="409575"/>
            <a:ext cx="216535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77966"/>
            <a:ext cx="1584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27734"/>
            <a:ext cx="7772400" cy="648072"/>
          </a:xfrm>
        </p:spPr>
        <p:txBody>
          <a:bodyPr anchor="ctr"/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075806"/>
            <a:ext cx="7776864" cy="432048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accent6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84221" y="3958520"/>
            <a:ext cx="7775575" cy="611883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  <a:lvl2pPr marL="342892" indent="0" algn="ctr">
              <a:buNone/>
              <a:defRPr>
                <a:solidFill>
                  <a:srgbClr val="FFFFFF"/>
                </a:solidFill>
              </a:defRPr>
            </a:lvl2pPr>
            <a:lvl3pPr marL="685784" indent="0" algn="ctr">
              <a:buNone/>
              <a:defRPr>
                <a:solidFill>
                  <a:srgbClr val="FFFFFF"/>
                </a:solidFill>
              </a:defRPr>
            </a:lvl3pPr>
            <a:lvl4pPr marL="1028675" indent="0" algn="ctr">
              <a:buNone/>
              <a:defRPr>
                <a:solidFill>
                  <a:srgbClr val="FFFFFF"/>
                </a:solidFill>
              </a:defRPr>
            </a:lvl4pPr>
            <a:lvl5pPr marL="1371566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entagon 13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05577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>
            <a:grpSpLocks/>
          </p:cNvGrpSpPr>
          <p:nvPr userDrawn="1"/>
        </p:nvGrpSpPr>
        <p:grpSpPr bwMode="auto">
          <a:xfrm>
            <a:off x="0" y="3958830"/>
            <a:ext cx="9144000" cy="1197769"/>
            <a:chOff x="0" y="3579862"/>
            <a:chExt cx="9144000" cy="1597000"/>
          </a:xfrm>
        </p:grpSpPr>
        <p:sp>
          <p:nvSpPr>
            <p:cNvPr id="13" name="Rectangle 12"/>
            <p:cNvSpPr/>
            <p:nvPr/>
          </p:nvSpPr>
          <p:spPr>
            <a:xfrm>
              <a:off x="0" y="3579862"/>
              <a:ext cx="9144000" cy="1582712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39000">
                  <a:schemeClr val="accent1"/>
                </a:gs>
                <a:gs pos="76000">
                  <a:schemeClr val="accent2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pic>
          <p:nvPicPr>
            <p:cNvPr id="19" name="Picture 5"/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07" t="19463" r="-829" b="56731"/>
            <a:stretch>
              <a:fillRect/>
            </a:stretch>
          </p:blipFill>
          <p:spPr bwMode="auto">
            <a:xfrm>
              <a:off x="1547664" y="3580088"/>
              <a:ext cx="7596336" cy="1596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2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4677966"/>
            <a:ext cx="1584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27734"/>
            <a:ext cx="7772400" cy="648072"/>
          </a:xfrm>
        </p:spPr>
        <p:txBody>
          <a:bodyPr anchor="ctr"/>
          <a:lstStyle>
            <a:lvl1pPr algn="ctr"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075806"/>
            <a:ext cx="7776864" cy="432048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accent6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84221" y="3958520"/>
            <a:ext cx="7775575" cy="611883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  <a:lvl2pPr marL="342892" indent="0" algn="ctr">
              <a:buNone/>
              <a:defRPr>
                <a:solidFill>
                  <a:srgbClr val="FFFFFF"/>
                </a:solidFill>
              </a:defRPr>
            </a:lvl2pPr>
            <a:lvl3pPr marL="685784" indent="0" algn="ctr">
              <a:buNone/>
              <a:defRPr>
                <a:solidFill>
                  <a:srgbClr val="FFFFFF"/>
                </a:solidFill>
              </a:defRPr>
            </a:lvl3pPr>
            <a:lvl4pPr marL="1028675" indent="0" algn="ctr">
              <a:buNone/>
              <a:defRPr>
                <a:solidFill>
                  <a:srgbClr val="FFFFFF"/>
                </a:solidFill>
              </a:defRPr>
            </a:lvl4pPr>
            <a:lvl5pPr marL="1371566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4" y="358380"/>
            <a:ext cx="1730375" cy="129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 userDrawn="1"/>
        </p:nvSpPr>
        <p:spPr bwMode="auto">
          <a:xfrm rot="5400000">
            <a:off x="8561015" y="4658060"/>
            <a:ext cx="17145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66720" y="4642917"/>
            <a:ext cx="360040" cy="21602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z="675" smtClean="0"/>
              <a:pPr>
                <a:defRPr/>
              </a:pPr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4529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4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37.xml"/><Relationship Id="rId42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40" Type="http://schemas.openxmlformats.org/officeDocument/2006/relationships/slideLayout" Target="../slideLayouts/slideLayout43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61A96-98DB-4B30-B9E9-F36B50B468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54818" y="4744791"/>
            <a:ext cx="865740" cy="35814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143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86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156">
          <p15:clr>
            <a:srgbClr val="F26B43"/>
          </p15:clr>
        </p15:guide>
        <p15:guide id="4" orient="horz" pos="3132">
          <p15:clr>
            <a:srgbClr val="F26B43"/>
          </p15:clr>
        </p15:guide>
        <p15:guide id="5" pos="21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428" y="6923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2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846" r:id="rId29"/>
    <p:sldLayoutId id="2147483847" r:id="rId30"/>
    <p:sldLayoutId id="2147483848" r:id="rId31"/>
    <p:sldLayoutId id="2147483849" r:id="rId32"/>
    <p:sldLayoutId id="2147483850" r:id="rId33"/>
    <p:sldLayoutId id="2147483851" r:id="rId34"/>
    <p:sldLayoutId id="2147483852" r:id="rId35"/>
    <p:sldLayoutId id="2147483853" r:id="rId36"/>
    <p:sldLayoutId id="2147483854" r:id="rId37"/>
    <p:sldLayoutId id="2147483855" r:id="rId38"/>
    <p:sldLayoutId id="2147483856" r:id="rId39"/>
    <p:sldLayoutId id="2147483857" r:id="rId40"/>
    <p:sldLayoutId id="2147483858" r:id="rId41"/>
    <p:sldLayoutId id="2147483859" r:id="rId42"/>
    <p:sldLayoutId id="2147483860" r:id="rId43"/>
    <p:sldLayoutId id="2147483862" r:id="rId44"/>
  </p:sldLayoutIdLs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rgbClr val="006531"/>
          </a:solidFill>
          <a:latin typeface="+mn-lt"/>
          <a:ea typeface="+mj-ea"/>
          <a:cs typeface="+mj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2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Wingdings" charset="2"/>
        <a:buChar char="§"/>
        <a:defRPr sz="1350" kern="1200">
          <a:solidFill>
            <a:schemeClr val="tx2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LucidaGrande" charset="0"/>
        <a:buChar char="▸"/>
        <a:defRPr sz="1125" kern="1200">
          <a:solidFill>
            <a:schemeClr val="tx2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LucidaGrande" charset="0"/>
        <a:buChar char="○"/>
        <a:defRPr sz="1013" kern="1200">
          <a:solidFill>
            <a:schemeClr val="tx2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LucidaGrande" charset="0"/>
        <a:buChar char="□"/>
        <a:defRPr sz="1013" kern="1200">
          <a:solidFill>
            <a:schemeClr val="tx2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61A96-98DB-4B30-B9E9-F36B50B4688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254818" y="4744791"/>
            <a:ext cx="865740" cy="35814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-77764" y="4816527"/>
            <a:ext cx="38412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fld id="{ED278EB1-C8FB-40EE-BB5A-A41569F381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5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0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156">
          <p15:clr>
            <a:srgbClr val="F26B43"/>
          </p15:clr>
        </p15:guide>
        <p15:guide id="4" orient="horz" pos="3132">
          <p15:clr>
            <a:srgbClr val="F26B43"/>
          </p15:clr>
        </p15:guide>
        <p15:guide id="5" pos="2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avi"/><Relationship Id="rId7" Type="http://schemas.openxmlformats.org/officeDocument/2006/relationships/image" Target="../media/image23.png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649339" y="1112606"/>
            <a:ext cx="1999715" cy="647700"/>
          </a:xfrm>
        </p:spPr>
        <p:txBody>
          <a:bodyPr>
            <a:normAutofit/>
          </a:bodyPr>
          <a:lstStyle/>
          <a:p>
            <a:r>
              <a:rPr lang="en-US" sz="3600" b="1" dirty="0"/>
              <a:t>D134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563473" y="3211148"/>
            <a:ext cx="4409630" cy="1000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Presenter</a:t>
            </a:r>
            <a:r>
              <a:rPr lang="en-US" sz="1600" dirty="0"/>
              <a:t>: Lyle M Pickett (Sandia)</a:t>
            </a:r>
          </a:p>
          <a:p>
            <a:r>
              <a:rPr lang="en-US" sz="1600" dirty="0" smtClean="0"/>
              <a:t>Contributor: </a:t>
            </a:r>
            <a:r>
              <a:rPr lang="en-US" sz="1600" dirty="0"/>
              <a:t>Junghwa Yi (Sandia)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1085316" y="566871"/>
            <a:ext cx="2777383" cy="6127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Celebrating </a:t>
            </a:r>
            <a:r>
              <a:rPr lang="en-US" dirty="0" smtClean="0"/>
              <a:t>the memory </a:t>
            </a:r>
            <a:r>
              <a:rPr lang="en-US" dirty="0"/>
              <a:t>of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1FCA76-3FB5-B63E-C508-337F0915B0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9" b="95531" l="4692" r="95015">
                        <a14:foregroundMark x1="21408" y1="40782" x2="26686" y2="68156"/>
                        <a14:foregroundMark x1="19941" y1="29609" x2="31378" y2="48603"/>
                        <a14:foregroundMark x1="31378" y1="48603" x2="37243" y2="75978"/>
                        <a14:foregroundMark x1="13783" y1="40782" x2="15836" y2="78771"/>
                        <a14:foregroundMark x1="15836" y1="78771" x2="17595" y2="79330"/>
                        <a14:foregroundMark x1="66862" y1="64246" x2="69501" y2="85475"/>
                        <a14:foregroundMark x1="65103" y1="87709" x2="89736" y2="77654"/>
                        <a14:foregroundMark x1="94893" y1="68206" x2="95015" y2="69832"/>
                        <a14:foregroundMark x1="93548" y1="50279" x2="94711" y2="65785"/>
                        <a14:foregroundMark x1="93842" y1="64804" x2="94135" y2="82123"/>
                        <a14:foregroundMark x1="18475" y1="45251" x2="10850" y2="73743"/>
                        <a14:foregroundMark x1="10850" y1="73743" x2="15249" y2="79888"/>
                        <a14:foregroundMark x1="8211" y1="66480" x2="11437" y2="39665"/>
                        <a14:foregroundMark x1="18182" y1="53631" x2="35191" y2="88827"/>
                        <a14:foregroundMark x1="35191" y1="88827" x2="30499" y2="95531"/>
                        <a14:foregroundMark x1="4692" y1="63128" x2="4692" y2="52514"/>
                        <a14:backgroundMark x1="96188" y1="71508" x2="95601" y2="70950"/>
                        <a14:backgroundMark x1="95601" y1="82682" x2="95894" y2="53631"/>
                      </a14:backgroundRemoval>
                    </a14:imgEffect>
                  </a14:imgLayer>
                </a14:imgProps>
              </a:ext>
            </a:extLst>
          </a:blip>
          <a:srcRect r="52541"/>
          <a:stretch/>
        </p:blipFill>
        <p:spPr>
          <a:xfrm>
            <a:off x="4187460" y="3211148"/>
            <a:ext cx="1368609" cy="1513746"/>
          </a:xfrm>
          <a:prstGeom prst="rect">
            <a:avLst/>
          </a:prstGeom>
        </p:spPr>
      </p:pic>
      <p:pic>
        <p:nvPicPr>
          <p:cNvPr id="1026" name="Picture 2" descr="injector cross-s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077" y="375604"/>
            <a:ext cx="4572000" cy="28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85316" y="2085174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Feb 2014 – Jan 2025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6745" y="3336163"/>
            <a:ext cx="1244664" cy="1263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1FCA76-3FB5-B63E-C508-337F0915B0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9" b="95531" l="4692" r="95015">
                        <a14:foregroundMark x1="21408" y1="40782" x2="26686" y2="68156"/>
                        <a14:foregroundMark x1="19941" y1="29609" x2="31378" y2="48603"/>
                        <a14:foregroundMark x1="31378" y1="48603" x2="37243" y2="75978"/>
                        <a14:foregroundMark x1="13783" y1="40782" x2="15836" y2="78771"/>
                        <a14:foregroundMark x1="15836" y1="78771" x2="17595" y2="79330"/>
                        <a14:foregroundMark x1="66862" y1="64246" x2="69501" y2="85475"/>
                        <a14:foregroundMark x1="65103" y1="87709" x2="89736" y2="77654"/>
                        <a14:foregroundMark x1="94893" y1="68206" x2="95015" y2="69832"/>
                        <a14:foregroundMark x1="93548" y1="50279" x2="94711" y2="65785"/>
                        <a14:foregroundMark x1="93842" y1="64804" x2="94135" y2="82123"/>
                        <a14:foregroundMark x1="18475" y1="45251" x2="10850" y2="73743"/>
                        <a14:foregroundMark x1="10850" y1="73743" x2="15249" y2="79888"/>
                        <a14:foregroundMark x1="8211" y1="66480" x2="11437" y2="39665"/>
                        <a14:foregroundMark x1="18182" y1="53631" x2="35191" y2="88827"/>
                        <a14:foregroundMark x1="35191" y1="88827" x2="30499" y2="95531"/>
                        <a14:foregroundMark x1="4692" y1="63128" x2="4692" y2="52514"/>
                        <a14:backgroundMark x1="96188" y1="71508" x2="95601" y2="70950"/>
                        <a14:backgroundMark x1="95601" y1="82682" x2="95894" y2="53631"/>
                      </a14:backgroundRemoval>
                    </a14:imgEffect>
                  </a14:imgLayer>
                </a14:imgProps>
              </a:ext>
            </a:extLst>
          </a:blip>
          <a:srcRect l="47028"/>
          <a:stretch/>
        </p:blipFill>
        <p:spPr>
          <a:xfrm>
            <a:off x="7541623" y="3211148"/>
            <a:ext cx="1527564" cy="15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28758"/>
            <a:ext cx="8372901" cy="621711"/>
          </a:xfrm>
        </p:spPr>
        <p:txBody>
          <a:bodyPr/>
          <a:lstStyle/>
          <a:p>
            <a:r>
              <a:rPr lang="en-US" dirty="0" smtClean="0"/>
              <a:t>Let’s keep </a:t>
            </a:r>
            <a:r>
              <a:rPr lang="en-US" dirty="0" smtClean="0"/>
              <a:t>hope alive</a:t>
            </a:r>
            <a:r>
              <a:rPr lang="en-US" dirty="0" smtClean="0"/>
              <a:t> </a:t>
            </a:r>
            <a:r>
              <a:rPr lang="en-US" dirty="0" smtClean="0"/>
              <a:t>for D134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78EB1-C8FB-40EE-BB5A-A41569F3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SM2">
            <a:hlinkClick r:id="" action="ppaction://media"/>
            <a:extLst>
              <a:ext uri="{FF2B5EF4-FFF2-40B4-BE49-F238E27FC236}">
                <a16:creationId xmlns:a16="http://schemas.microsoft.com/office/drawing/2014/main" id="{9A717423-CCC3-4766-8712-00A9D71DAC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5321207" y="2188744"/>
            <a:ext cx="3657600" cy="12954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6901A-CA69-5793-7FB6-78F67CF8597D}"/>
              </a:ext>
            </a:extLst>
          </p:cNvPr>
          <p:cNvSpPr txBox="1">
            <a:spLocks/>
          </p:cNvSpPr>
          <p:nvPr/>
        </p:nvSpPr>
        <p:spPr>
          <a:xfrm>
            <a:off x="363614" y="1140431"/>
            <a:ext cx="4722093" cy="3924729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itchFamily="2" charset="2"/>
              <a:buNone/>
            </a:pPr>
            <a:r>
              <a:rPr lang="en-US" dirty="0" smtClean="0"/>
              <a:t>D134 survivors include the few remaining </a:t>
            </a:r>
            <a:r>
              <a:rPr lang="en-US" dirty="0" smtClean="0"/>
              <a:t>Spray D injectors. </a:t>
            </a:r>
          </a:p>
          <a:p>
            <a:pPr marL="0" indent="0">
              <a:lnSpc>
                <a:spcPct val="110000"/>
              </a:lnSpc>
              <a:buFont typeface="Wingdings" pitchFamily="2" charset="2"/>
              <a:buNone/>
            </a:pPr>
            <a:r>
              <a:rPr lang="en-US" dirty="0" smtClean="0"/>
              <a:t>D134 also has a number of transparent nozzle replicates</a:t>
            </a:r>
          </a:p>
          <a:p>
            <a:pPr marL="0" indent="0">
              <a:lnSpc>
                <a:spcPct val="110000"/>
              </a:lnSpc>
              <a:buFont typeface="Wingdings" pitchFamily="2" charset="2"/>
              <a:buNone/>
            </a:pPr>
            <a:r>
              <a:rPr lang="en-US" dirty="0" smtClean="0"/>
              <a:t>Influential for the chicken-foot injectors that have been donated but used very little to date</a:t>
            </a:r>
          </a:p>
          <a:p>
            <a:pPr marL="0" indent="0">
              <a:lnSpc>
                <a:spcPct val="110000"/>
              </a:lnSpc>
              <a:buFont typeface="Wingdings" pitchFamily="2" charset="2"/>
              <a:buNone/>
            </a:pPr>
            <a:r>
              <a:rPr lang="en-US" dirty="0" smtClean="0"/>
              <a:t>A resuscitation may be attempted, if it can be mounted to a different injector body</a:t>
            </a:r>
          </a:p>
          <a:p>
            <a:pPr marL="0" indent="0">
              <a:lnSpc>
                <a:spcPct val="110000"/>
              </a:lnSpc>
              <a:buFont typeface="Wingdings" pitchFamily="2" charset="2"/>
              <a:buNone/>
            </a:pPr>
            <a:r>
              <a:rPr lang="en-US" i="1" dirty="0" smtClean="0"/>
              <a:t>Let’s emulate its </a:t>
            </a:r>
            <a:r>
              <a:rPr lang="en-US" i="1" dirty="0" smtClean="0"/>
              <a:t>smooth character and convergent nature!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9583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AA091-97E9-A515-A8F4-7223A4E44F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7623" y="119727"/>
            <a:ext cx="3187581" cy="579438"/>
          </a:xfrm>
        </p:spPr>
        <p:txBody>
          <a:bodyPr>
            <a:normAutofit/>
          </a:bodyPr>
          <a:lstStyle/>
          <a:p>
            <a:r>
              <a:rPr lang="en-US" dirty="0"/>
              <a:t>Injector 209134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6901A-CA69-5793-7FB6-78F67CF859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3615" y="821975"/>
            <a:ext cx="3541814" cy="424318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Aka “Sandia Spray D,” aged 11, of Livermore, passed away after a long and valiant battle with dimethyl ether (DME</a:t>
            </a:r>
            <a:r>
              <a:rPr lang="en-US" dirty="0" smtClean="0"/>
              <a:t>).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One of the pioneering “big hole injectors,” Spray D (D134) was developed alongside Spray C to minimize cavitation while maintaining a similar flow number.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 smtClean="0"/>
              <a:t>Known as the humble injector, D134 was not as flashy or violent as her brother C137. Although relegated to backup slides during ECN6, she maintained a steady spray throughout injection and was highly tolerant to the extremes of diesel combustion. </a:t>
            </a:r>
            <a:endParaRPr lang="en-US" dirty="0"/>
          </a:p>
        </p:txBody>
      </p:sp>
      <p:pic>
        <p:nvPicPr>
          <p:cNvPr id="5" name="Snapshot_SprayC37_ECN_Dodecane_x100um_shiftedCombined_recon_pml_hybrid_0000-0700_log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31" end="3463.6666"/>
                </p14:media>
              </p:ext>
            </p:extLst>
          </p:nvPr>
        </p:nvPicPr>
        <p:blipFill rotWithShape="1">
          <a:blip r:embed="rId5"/>
          <a:srcRect t="12137" r="25282"/>
          <a:stretch>
            <a:fillRect/>
          </a:stretch>
        </p:blipFill>
        <p:spPr>
          <a:xfrm>
            <a:off x="6611058" y="2761583"/>
            <a:ext cx="2277408" cy="20085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751005" y="71773"/>
            <a:ext cx="1803945" cy="1688909"/>
            <a:chOff x="376148" y="4564626"/>
            <a:chExt cx="2150130" cy="2013019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5F69424-1497-4791-AA21-4E2A140A45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94"/>
            <a:stretch/>
          </p:blipFill>
          <p:spPr bwMode="auto">
            <a:xfrm>
              <a:off x="376148" y="4564626"/>
              <a:ext cx="1845330" cy="1788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476684" y="5528051"/>
              <a:ext cx="744794" cy="744794"/>
            </a:xfrm>
            <a:prstGeom prst="rect">
              <a:avLst/>
            </a:prstGeom>
            <a:noFill/>
            <a:ln w="19050">
              <a:solidFill>
                <a:srgbClr val="3B518B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29084" y="5680451"/>
              <a:ext cx="744794" cy="744794"/>
            </a:xfrm>
            <a:prstGeom prst="rect">
              <a:avLst/>
            </a:prstGeom>
            <a:noFill/>
            <a:ln w="19050">
              <a:solidFill>
                <a:srgbClr val="3B518B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81484" y="5832851"/>
              <a:ext cx="744794" cy="744794"/>
            </a:xfrm>
            <a:prstGeom prst="rect">
              <a:avLst/>
            </a:prstGeom>
            <a:noFill/>
            <a:ln w="19050">
              <a:solidFill>
                <a:srgbClr val="3B518B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80055" y="1729746"/>
            <a:ext cx="92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B518B"/>
                </a:solidFill>
              </a:rPr>
              <a:t>X = 0.1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852489" y="2936189"/>
            <a:ext cx="3126816" cy="1297985"/>
            <a:chOff x="250749" y="1618328"/>
            <a:chExt cx="3126816" cy="12979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93" t="17364" b="5506"/>
            <a:stretch/>
          </p:blipFill>
          <p:spPr>
            <a:xfrm>
              <a:off x="250749" y="1618328"/>
              <a:ext cx="1795547" cy="1297985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2009318" y="2639436"/>
              <a:ext cx="1368247" cy="0"/>
            </a:xfrm>
            <a:prstGeom prst="line">
              <a:avLst/>
            </a:prstGeom>
            <a:ln w="19050">
              <a:solidFill>
                <a:srgbClr val="4D1769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009318" y="2180331"/>
              <a:ext cx="1368247" cy="0"/>
            </a:xfrm>
            <a:prstGeom prst="line">
              <a:avLst/>
            </a:prstGeom>
            <a:ln w="19050">
              <a:solidFill>
                <a:srgbClr val="4D1769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009318" y="1955541"/>
              <a:ext cx="1368247" cy="0"/>
            </a:xfrm>
            <a:prstGeom prst="line">
              <a:avLst/>
            </a:prstGeom>
            <a:ln w="19050">
              <a:solidFill>
                <a:srgbClr val="4D1769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Snapshot_SprayD134_ECN_Dodecane_x100um_recon_pml_hybrid_0170-0550_0000-0597_log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4700" end="359.3333"/>
                </p14:media>
              </p:ext>
            </p:extLst>
          </p:nvPr>
        </p:nvPicPr>
        <p:blipFill rotWithShape="1">
          <a:blip r:embed="rId8"/>
          <a:srcRect r="21747"/>
          <a:stretch/>
        </p:blipFill>
        <p:spPr>
          <a:xfrm>
            <a:off x="7026331" y="458700"/>
            <a:ext cx="1905948" cy="18267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30073" y="40114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APS: Powell &amp; Sforzo, ECN6</a:t>
            </a:r>
            <a:endParaRPr lang="en-US" dirty="0"/>
          </a:p>
        </p:txBody>
      </p:sp>
      <p:pic>
        <p:nvPicPr>
          <p:cNvPr id="1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54" y="2041775"/>
            <a:ext cx="1504688" cy="54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SNL_Icon_Color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146" y="1007942"/>
            <a:ext cx="632328" cy="47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242511" y="54745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D134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07958" y="264308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C137</a:t>
            </a:r>
          </a:p>
        </p:txBody>
      </p:sp>
    </p:spTree>
    <p:extLst>
      <p:ext uri="{BB962C8B-B14F-4D97-AF65-F5344CB8AC3E}">
        <p14:creationId xmlns:p14="http://schemas.microsoft.com/office/powerpoint/2010/main" val="147811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AA091-97E9-A515-A8F4-7223A4E44F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05988" y="57150"/>
            <a:ext cx="6780711" cy="579438"/>
          </a:xfrm>
        </p:spPr>
        <p:txBody>
          <a:bodyPr>
            <a:normAutofit/>
          </a:bodyPr>
          <a:lstStyle/>
          <a:p>
            <a:r>
              <a:rPr lang="en-US" dirty="0"/>
              <a:t>Injector 209134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6901A-CA69-5793-7FB6-78F67CF859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8639" y="1095742"/>
            <a:ext cx="7338060" cy="365555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 smtClean="0"/>
              <a:t>Over </a:t>
            </a:r>
            <a:r>
              <a:rPr lang="en-US" dirty="0"/>
              <a:t>the years, </a:t>
            </a:r>
            <a:r>
              <a:rPr lang="en-US" dirty="0" smtClean="0"/>
              <a:t>D134</a:t>
            </a:r>
            <a:r>
              <a:rPr lang="en-US" dirty="0" smtClean="0"/>
              <a:t> </a:t>
            </a:r>
            <a:r>
              <a:rPr lang="en-US" dirty="0"/>
              <a:t>contributed significantly to the scientific community through advanced </a:t>
            </a:r>
            <a:r>
              <a:rPr lang="en-US" dirty="0" smtClean="0"/>
              <a:t>diagnostics, including diffused extinction imaging, spray tomography, Rayleigh scattering, PLIF formaldehyde imaging, and others. </a:t>
            </a:r>
            <a:r>
              <a:rPr lang="en-US" dirty="0"/>
              <a:t>It later served in groundbreaking studies involving renewable fuels such as OME, ethanol, methanol, and DME under diesel injection conditions.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A private memorial was held by the Sandia Spray team—Lyle, Julien, their postdoc, Junghwa, and Kevin—who worked closely with Spray D throughout its research life.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In lieu of flowers, donations may be made to support </a:t>
            </a:r>
            <a:r>
              <a:rPr lang="en-US" dirty="0" smtClean="0"/>
              <a:t>the other </a:t>
            </a:r>
            <a:r>
              <a:rPr lang="en-US" dirty="0"/>
              <a:t>Spray D </a:t>
            </a:r>
            <a:r>
              <a:rPr lang="en-US" dirty="0" smtClean="0"/>
              <a:t>injectors, including D133 which made the long journey back from Georgia Tech to Sandia.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 smtClean="0"/>
              <a:t>D134 </a:t>
            </a:r>
            <a:r>
              <a:rPr lang="en-US" dirty="0"/>
              <a:t>will be deeply missed and fondly remembered for its contributions to combustion science.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1FCA76-3FB5-B63E-C508-337F0915B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9" b="95531" l="4692" r="95015">
                        <a14:foregroundMark x1="21408" y1="40782" x2="26686" y2="68156"/>
                        <a14:foregroundMark x1="19941" y1="29609" x2="31378" y2="48603"/>
                        <a14:foregroundMark x1="31378" y1="48603" x2="37243" y2="75978"/>
                        <a14:foregroundMark x1="13783" y1="40782" x2="15836" y2="78771"/>
                        <a14:foregroundMark x1="15836" y1="78771" x2="17595" y2="79330"/>
                        <a14:foregroundMark x1="66862" y1="64246" x2="69501" y2="85475"/>
                        <a14:foregroundMark x1="65103" y1="87709" x2="89736" y2="77654"/>
                        <a14:foregroundMark x1="94893" y1="68206" x2="95015" y2="69832"/>
                        <a14:foregroundMark x1="93548" y1="50279" x2="94711" y2="65785"/>
                        <a14:foregroundMark x1="93842" y1="64804" x2="94135" y2="82123"/>
                        <a14:foregroundMark x1="18475" y1="45251" x2="10850" y2="73743"/>
                        <a14:foregroundMark x1="10850" y1="73743" x2="15249" y2="79888"/>
                        <a14:foregroundMark x1="8211" y1="66480" x2="11437" y2="39665"/>
                        <a14:foregroundMark x1="18182" y1="53631" x2="35191" y2="88827"/>
                        <a14:foregroundMark x1="35191" y1="88827" x2="30499" y2="95531"/>
                        <a14:foregroundMark x1="4692" y1="63128" x2="4692" y2="52514"/>
                        <a14:backgroundMark x1="96188" y1="71508" x2="95601" y2="70950"/>
                        <a14:backgroundMark x1="95601" y1="82682" x2="95894" y2="53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1175" y="0"/>
            <a:ext cx="1843420" cy="9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8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B4C62-C31D-11F9-3BBC-EAC884779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achievements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3B58B9-6805-493E-BBFA-90A3AEC52B08}"/>
              </a:ext>
            </a:extLst>
          </p:cNvPr>
          <p:cNvSpPr txBox="1"/>
          <p:nvPr/>
        </p:nvSpPr>
        <p:spPr>
          <a:xfrm>
            <a:off x="2219883" y="489918"/>
            <a:ext cx="2407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Noud</a:t>
            </a:r>
            <a:r>
              <a:rPr lang="en-US" sz="1400" dirty="0"/>
              <a:t> </a:t>
            </a:r>
            <a:r>
              <a:rPr lang="en-US" sz="1400" dirty="0" err="1"/>
              <a:t>Maes</a:t>
            </a:r>
            <a:r>
              <a:rPr lang="en-US" sz="1400" dirty="0"/>
              <a:t> ASME 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070246-04DF-E862-0B35-F9B6C6B03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48" y="832494"/>
            <a:ext cx="2350127" cy="3653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557572-0FD8-7272-798D-46C4C99ED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524" y="832773"/>
            <a:ext cx="2132106" cy="43224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9CF910-C279-1BF9-569C-E9CDF2429126}"/>
              </a:ext>
            </a:extLst>
          </p:cNvPr>
          <p:cNvSpPr txBox="1"/>
          <p:nvPr/>
        </p:nvSpPr>
        <p:spPr>
          <a:xfrm>
            <a:off x="4195629" y="499686"/>
            <a:ext cx="28769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Kevin Wan Heat Mass Transf. 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049D88-2B12-3C7B-AB8E-78B899F4ED20}"/>
              </a:ext>
            </a:extLst>
          </p:cNvPr>
          <p:cNvSpPr txBox="1"/>
          <p:nvPr/>
        </p:nvSpPr>
        <p:spPr>
          <a:xfrm>
            <a:off x="90570" y="501322"/>
            <a:ext cx="2407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Fredrik R. </a:t>
            </a:r>
            <a:r>
              <a:rPr lang="en-US" sz="1400" dirty="0" err="1"/>
              <a:t>Westlye</a:t>
            </a:r>
            <a:r>
              <a:rPr lang="en-US" sz="1400" dirty="0"/>
              <a:t> SAE 2016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D8F52B-09B1-4082-27A1-C019A4496A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521" r="16916"/>
          <a:stretch/>
        </p:blipFill>
        <p:spPr>
          <a:xfrm>
            <a:off x="4386632" y="780972"/>
            <a:ext cx="2132106" cy="301253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1349713-016F-798F-830C-496AE6AF5BF0}"/>
              </a:ext>
            </a:extLst>
          </p:cNvPr>
          <p:cNvGrpSpPr>
            <a:grpSpLocks noChangeAspect="1"/>
          </p:cNvGrpSpPr>
          <p:nvPr/>
        </p:nvGrpSpPr>
        <p:grpSpPr>
          <a:xfrm>
            <a:off x="6585151" y="868425"/>
            <a:ext cx="2558849" cy="2446026"/>
            <a:chOff x="-34965" y="942981"/>
            <a:chExt cx="4591569" cy="43891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71B4C3-B105-AC54-64A9-138CDD4E1E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34965" y="942981"/>
              <a:ext cx="4591569" cy="4389120"/>
              <a:chOff x="5398430" y="1904811"/>
              <a:chExt cx="4570102" cy="436860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A6268-93BD-04AD-246A-0EF023863337}"/>
                  </a:ext>
                </a:extLst>
              </p:cNvPr>
              <p:cNvGrpSpPr/>
              <p:nvPr/>
            </p:nvGrpSpPr>
            <p:grpSpPr>
              <a:xfrm>
                <a:off x="5398430" y="1904811"/>
                <a:ext cx="4570102" cy="4368600"/>
                <a:chOff x="10287000" y="1842267"/>
                <a:chExt cx="4570102" cy="4368600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CFF5C0EE-EE58-CAED-F9B1-9C67F0DBD9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l="7171" r="7150" b="8987"/>
                <a:stretch/>
              </p:blipFill>
              <p:spPr>
                <a:xfrm>
                  <a:off x="10287002" y="2569879"/>
                  <a:ext cx="4570100" cy="3640988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7DF54D60-E05F-3C1D-F3BC-9FBB3FAB64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l="7464" t="31019" r="6858" b="19413"/>
                <a:stretch/>
              </p:blipFill>
              <p:spPr>
                <a:xfrm>
                  <a:off x="10287000" y="1842267"/>
                  <a:ext cx="4570100" cy="1982971"/>
                </a:xfrm>
                <a:prstGeom prst="rect">
                  <a:avLst/>
                </a:prstGeom>
              </p:spPr>
            </p:pic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C0A606D-1E21-2D08-7A5B-4F4DF3D21A31}"/>
                  </a:ext>
                </a:extLst>
              </p:cNvPr>
              <p:cNvSpPr txBox="1"/>
              <p:nvPr/>
            </p:nvSpPr>
            <p:spPr>
              <a:xfrm>
                <a:off x="5714936" y="4865590"/>
                <a:ext cx="1426127" cy="98944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nC</a:t>
                </a:r>
                <a:r>
                  <a:rPr lang="en-US" sz="1000" b="1" baseline="-25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12</a:t>
                </a:r>
                <a:r>
                  <a:rPr lang="en-US" sz="1000" b="1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900K O</a:t>
                </a:r>
                <a:r>
                  <a:rPr lang="en-US" sz="1000" b="1" baseline="-25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2</a:t>
                </a:r>
                <a:r>
                  <a:rPr lang="en-US" sz="1000" b="1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15%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78EC058-1ED7-8D7A-B232-99664DA15F56}"/>
                  </a:ext>
                </a:extLst>
              </p:cNvPr>
              <p:cNvSpPr txBox="1"/>
              <p:nvPr/>
            </p:nvSpPr>
            <p:spPr>
              <a:xfrm>
                <a:off x="5714936" y="2867407"/>
                <a:ext cx="1426127" cy="98944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DME, 900K O</a:t>
                </a:r>
                <a:r>
                  <a:rPr lang="en-US" sz="1000" b="1" baseline="-25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2</a:t>
                </a:r>
                <a:r>
                  <a:rPr lang="en-US" sz="1000" b="1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15%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10D19FC-7FDA-6FA8-FB92-0CF72C66B7CD}"/>
                </a:ext>
              </a:extLst>
            </p:cNvPr>
            <p:cNvSpPr txBox="1"/>
            <p:nvPr/>
          </p:nvSpPr>
          <p:spPr>
            <a:xfrm>
              <a:off x="3345209" y="2505949"/>
              <a:ext cx="1075056" cy="4556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+mj-lt"/>
                  <a:cs typeface="Helvetica" panose="020B0604020202020204" pitchFamily="34" charset="0"/>
                </a:rPr>
                <a:t>Spray D</a:t>
              </a:r>
              <a:endParaRPr lang="en-US" sz="1000" dirty="0">
                <a:latin typeface="+mj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6549777-A652-DAA2-9815-E2D96FAC52AA}"/>
                </a:ext>
              </a:extLst>
            </p:cNvPr>
            <p:cNvSpPr txBox="1"/>
            <p:nvPr/>
          </p:nvSpPr>
          <p:spPr>
            <a:xfrm>
              <a:off x="3345209" y="4156061"/>
              <a:ext cx="1075056" cy="4556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+mj-lt"/>
                  <a:cs typeface="Helvetica" panose="020B0604020202020204" pitchFamily="34" charset="0"/>
                </a:rPr>
                <a:t>Spray D</a:t>
              </a:r>
              <a:endParaRPr lang="en-US" sz="1000" dirty="0">
                <a:latin typeface="+mj-lt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BAC0FF6-3418-661E-BA77-93CF5CA37A5E}"/>
              </a:ext>
            </a:extLst>
          </p:cNvPr>
          <p:cNvSpPr txBox="1"/>
          <p:nvPr/>
        </p:nvSpPr>
        <p:spPr>
          <a:xfrm>
            <a:off x="6884037" y="489917"/>
            <a:ext cx="2305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Junghwa Yi COMODIA 2025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8EA54D-0E0D-4043-95A7-E55DAE0D72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9335" y="2435717"/>
            <a:ext cx="2119403" cy="269415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1FDCC17-1A2A-6128-8ACB-B36115E16988}"/>
              </a:ext>
            </a:extLst>
          </p:cNvPr>
          <p:cNvSpPr txBox="1"/>
          <p:nvPr/>
        </p:nvSpPr>
        <p:spPr>
          <a:xfrm>
            <a:off x="4544983" y="2728302"/>
            <a:ext cx="108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methanol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B2C369-766B-DEDF-539E-E628226E419D}"/>
              </a:ext>
            </a:extLst>
          </p:cNvPr>
          <p:cNvSpPr txBox="1"/>
          <p:nvPr/>
        </p:nvSpPr>
        <p:spPr>
          <a:xfrm>
            <a:off x="4876093" y="971122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nC12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52465F-17DE-9BD0-9EBC-C49B0CA3F003}"/>
              </a:ext>
            </a:extLst>
          </p:cNvPr>
          <p:cNvSpPr txBox="1"/>
          <p:nvPr/>
        </p:nvSpPr>
        <p:spPr>
          <a:xfrm>
            <a:off x="486458" y="906491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nC12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357E98-5791-F4FA-E3C5-34111E7391D7}"/>
              </a:ext>
            </a:extLst>
          </p:cNvPr>
          <p:cNvSpPr txBox="1"/>
          <p:nvPr/>
        </p:nvSpPr>
        <p:spPr>
          <a:xfrm>
            <a:off x="2707058" y="906849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nC12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00D84B-C3B2-56D2-5000-AA0495BB1E96}"/>
              </a:ext>
            </a:extLst>
          </p:cNvPr>
          <p:cNvSpPr txBox="1"/>
          <p:nvPr/>
        </p:nvSpPr>
        <p:spPr>
          <a:xfrm>
            <a:off x="6866476" y="3937083"/>
            <a:ext cx="1864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much more…</a:t>
            </a:r>
          </a:p>
        </p:txBody>
      </p:sp>
    </p:spTree>
    <p:extLst>
      <p:ext uri="{BB962C8B-B14F-4D97-AF65-F5344CB8AC3E}">
        <p14:creationId xmlns:p14="http://schemas.microsoft.com/office/powerpoint/2010/main" val="339229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86EF0-EFDD-41AC-E248-F862EDF50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6" y="0"/>
            <a:ext cx="8401049" cy="499575"/>
          </a:xfrm>
        </p:spPr>
        <p:txBody>
          <a:bodyPr/>
          <a:lstStyle/>
          <a:p>
            <a:r>
              <a:rPr lang="en-US" dirty="0" smtClean="0"/>
              <a:t>Diary of D134 from ECN websit</a:t>
            </a:r>
            <a:r>
              <a:rPr lang="en-US" dirty="0" smtClean="0"/>
              <a:t>e History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690D273-910C-C475-799E-5D76DFF3F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344659"/>
              </p:ext>
            </p:extLst>
          </p:nvPr>
        </p:nvGraphicFramePr>
        <p:xfrm>
          <a:off x="0" y="499575"/>
          <a:ext cx="9144002" cy="4946190"/>
        </p:xfrm>
        <a:graphic>
          <a:graphicData uri="http://schemas.openxmlformats.org/drawingml/2006/table">
            <a:tbl>
              <a:tblPr/>
              <a:tblGrid>
                <a:gridCol w="1097280">
                  <a:extLst>
                    <a:ext uri="{9D8B030D-6E8A-4147-A177-3AD203B41FA5}">
                      <a16:colId xmlns:a16="http://schemas.microsoft.com/office/drawing/2014/main" val="1816515310"/>
                    </a:ext>
                  </a:extLst>
                </a:gridCol>
                <a:gridCol w="1027611">
                  <a:extLst>
                    <a:ext uri="{9D8B030D-6E8A-4147-A177-3AD203B41FA5}">
                      <a16:colId xmlns:a16="http://schemas.microsoft.com/office/drawing/2014/main" val="691656091"/>
                    </a:ext>
                  </a:extLst>
                </a:gridCol>
                <a:gridCol w="1079863">
                  <a:extLst>
                    <a:ext uri="{9D8B030D-6E8A-4147-A177-3AD203B41FA5}">
                      <a16:colId xmlns:a16="http://schemas.microsoft.com/office/drawing/2014/main" val="3368702197"/>
                    </a:ext>
                  </a:extLst>
                </a:gridCol>
                <a:gridCol w="5939248">
                  <a:extLst>
                    <a:ext uri="{9D8B030D-6E8A-4147-A177-3AD203B41FA5}">
                      <a16:colId xmlns:a16="http://schemas.microsoft.com/office/drawing/2014/main" val="1967790524"/>
                    </a:ext>
                  </a:extLst>
                </a:gridCol>
              </a:tblGrid>
              <a:tr h="256009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400" b="1" dirty="0">
                          <a:solidFill>
                            <a:srgbClr val="111111"/>
                          </a:solidFill>
                          <a:effectLst/>
                        </a:rPr>
                        <a:t>Date</a:t>
                      </a:r>
                    </a:p>
                  </a:txBody>
                  <a:tcPr marL="26115" marR="52230" marT="26115" marB="261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400" b="1" dirty="0">
                          <a:solidFill>
                            <a:srgbClr val="111111"/>
                          </a:solidFill>
                          <a:effectLst/>
                        </a:rPr>
                        <a:t>Location</a:t>
                      </a:r>
                    </a:p>
                  </a:txBody>
                  <a:tcPr marL="26115" marR="52230" marT="26115" marB="261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400" b="1" dirty="0">
                          <a:solidFill>
                            <a:srgbClr val="111111"/>
                          </a:solidFill>
                          <a:effectLst/>
                        </a:rPr>
                        <a:t>User</a:t>
                      </a:r>
                    </a:p>
                  </a:txBody>
                  <a:tcPr marL="26115" marR="52230" marT="26115" marB="261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400" b="1" dirty="0">
                          <a:solidFill>
                            <a:srgbClr val="111111"/>
                          </a:solidFill>
                          <a:effectLst/>
                        </a:rPr>
                        <a:t>Notes</a:t>
                      </a:r>
                    </a:p>
                  </a:txBody>
                  <a:tcPr marL="26115" marR="52230" marT="26115" marB="261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19310"/>
                  </a:ext>
                </a:extLst>
              </a:tr>
              <a:tr h="46167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June 2014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North Star Imaging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?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111111"/>
                          </a:solidFill>
                          <a:effectLst/>
                        </a:rPr>
                        <a:t>commercial x-ray tomography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285561"/>
                  </a:ext>
                </a:extLst>
              </a:tr>
              <a:tr h="25600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111111"/>
                          </a:solidFill>
                          <a:effectLst/>
                        </a:rPr>
                        <a:t>July 2014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Sandia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 smtClean="0">
                          <a:solidFill>
                            <a:srgbClr val="111111"/>
                          </a:solidFill>
                          <a:effectLst/>
                        </a:rPr>
                        <a:t>Fredrik</a:t>
                      </a:r>
                      <a:endParaRPr lang="en-US" sz="1400" dirty="0">
                        <a:solidFill>
                          <a:srgbClr val="111111"/>
                        </a:solidFill>
                        <a:effectLst/>
                      </a:endParaRP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111111"/>
                          </a:solidFill>
                          <a:effectLst/>
                        </a:rPr>
                        <a:t>Optical microscopy of the nozzle orifice performed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684705"/>
                  </a:ext>
                </a:extLst>
              </a:tr>
              <a:tr h="25600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Aug 2014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111111"/>
                          </a:solidFill>
                          <a:effectLst/>
                        </a:rPr>
                        <a:t>CMT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?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111111"/>
                          </a:solidFill>
                          <a:effectLst/>
                        </a:rPr>
                        <a:t>ROI and ROM experiments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905022"/>
                  </a:ext>
                </a:extLst>
              </a:tr>
              <a:tr h="46167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111111"/>
                          </a:solidFill>
                          <a:effectLst/>
                        </a:rPr>
                        <a:t>September 2016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111111"/>
                          </a:solidFill>
                          <a:effectLst/>
                        </a:rPr>
                        <a:t>Caterpillar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?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Soot experiments in heated flow chamber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210682"/>
                  </a:ext>
                </a:extLst>
              </a:tr>
              <a:tr h="46167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111111"/>
                          </a:solidFill>
                          <a:effectLst/>
                        </a:rPr>
                        <a:t>November 2017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Argonne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3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Christopher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Spray tomography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440764"/>
                  </a:ext>
                </a:extLst>
              </a:tr>
              <a:tr h="46167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111111"/>
                          </a:solidFill>
                          <a:effectLst/>
                        </a:rPr>
                        <a:t>January 2018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111111"/>
                          </a:solidFill>
                          <a:effectLst/>
                        </a:rPr>
                        <a:t>Sandia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?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Pyrolysis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415560"/>
                  </a:ext>
                </a:extLst>
              </a:tr>
              <a:tr h="46167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111111"/>
                          </a:solidFill>
                          <a:effectLst/>
                        </a:rPr>
                        <a:t>February 2018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111111"/>
                          </a:solidFill>
                          <a:effectLst/>
                        </a:rPr>
                        <a:t>Argonne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Bandon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Spray tomography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562545"/>
                  </a:ext>
                </a:extLst>
              </a:tr>
              <a:tr h="25600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111111"/>
                          </a:solidFill>
                          <a:effectLst/>
                        </a:rPr>
                        <a:t>July 2019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111111"/>
                          </a:solidFill>
                          <a:effectLst/>
                        </a:rPr>
                        <a:t>Sandia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 err="1">
                          <a:solidFill>
                            <a:srgbClr val="111111"/>
                          </a:solidFill>
                          <a:effectLst/>
                        </a:rPr>
                        <a:t>Noud</a:t>
                      </a:r>
                      <a:endParaRPr lang="en-US" sz="1400" dirty="0">
                        <a:solidFill>
                          <a:srgbClr val="111111"/>
                        </a:solidFill>
                        <a:effectLst/>
                      </a:endParaRP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High-Speed formaldehyde PLIF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973482"/>
                  </a:ext>
                </a:extLst>
              </a:tr>
              <a:tr h="25600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2021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111111"/>
                          </a:solidFill>
                          <a:effectLst/>
                        </a:rPr>
                        <a:t>Sandia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Kevin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OME fuel: High-Speed formaldehyde PLIF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074904"/>
                  </a:ext>
                </a:extLst>
              </a:tr>
              <a:tr h="25600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111111"/>
                          </a:solidFill>
                          <a:effectLst/>
                        </a:rPr>
                        <a:t>2023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111111"/>
                          </a:solidFill>
                          <a:effectLst/>
                        </a:rPr>
                        <a:t>Sandia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Kevin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ethanol and methanol fuel: High-Speed formaldehyde PLIF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995632"/>
                  </a:ext>
                </a:extLst>
              </a:tr>
              <a:tr h="46167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Jul-Dec 2024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111111"/>
                          </a:solidFill>
                          <a:effectLst/>
                        </a:rPr>
                        <a:t>Sandia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Junghwa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DME fuel: High-Speed formaldehyde PLIF. Injector began leaking when pressurized in November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177560"/>
                  </a:ext>
                </a:extLst>
              </a:tr>
              <a:tr h="46167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111111"/>
                          </a:solidFill>
                          <a:effectLst/>
                        </a:rPr>
                        <a:t>28 Jan 2025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Sandia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Junghwa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111111"/>
                          </a:solidFill>
                          <a:effectLst/>
                        </a:rPr>
                        <a:t>Injector leaking and not operating. Presumed damage from DME to injector or to fuel system</a:t>
                      </a:r>
                    </a:p>
                  </a:txBody>
                  <a:tcPr marL="26115" marR="52230" marT="26115" marB="261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578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808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ue | Board Game | BoardGameGeek">
            <a:extLst>
              <a:ext uri="{FF2B5EF4-FFF2-40B4-BE49-F238E27FC236}">
                <a16:creationId xmlns:a16="http://schemas.microsoft.com/office/drawing/2014/main" id="{F1B55886-85AB-A393-4ABC-70A7C0C5E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r="3" b="3"/>
          <a:stretch>
            <a:fillRect/>
          </a:stretch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ex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F93962-3CE1-B368-AB09-30C8FEE5E4FC}"/>
              </a:ext>
            </a:extLst>
          </p:cNvPr>
          <p:cNvSpPr/>
          <p:nvPr/>
        </p:nvSpPr>
        <p:spPr>
          <a:xfrm>
            <a:off x="4509776" y="516294"/>
            <a:ext cx="2612571" cy="11569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Room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996608-396A-FCD8-3813-CE0A5C6A6A75}"/>
              </a:ext>
            </a:extLst>
          </p:cNvPr>
          <p:cNvSpPr/>
          <p:nvPr/>
        </p:nvSpPr>
        <p:spPr>
          <a:xfrm>
            <a:off x="4509776" y="1824541"/>
            <a:ext cx="2612571" cy="11569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Weapon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79D450-15C6-69E5-E12C-037A2269D1C2}"/>
              </a:ext>
            </a:extLst>
          </p:cNvPr>
          <p:cNvSpPr/>
          <p:nvPr/>
        </p:nvSpPr>
        <p:spPr>
          <a:xfrm>
            <a:off x="4509775" y="3132788"/>
            <a:ext cx="2612571" cy="11569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Murderer</a:t>
            </a:r>
          </a:p>
        </p:txBody>
      </p:sp>
    </p:spTree>
    <p:extLst>
      <p:ext uri="{BB962C8B-B14F-4D97-AF65-F5344CB8AC3E}">
        <p14:creationId xmlns:p14="http://schemas.microsoft.com/office/powerpoint/2010/main" val="32304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 Do Today: CLUE: A Walking Mystery | BU Today | Boston University">
            <a:extLst>
              <a:ext uri="{FF2B5EF4-FFF2-40B4-BE49-F238E27FC236}">
                <a16:creationId xmlns:a16="http://schemas.microsoft.com/office/drawing/2014/main" id="{7D317015-B1D8-2280-00A0-F32E2F8FE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B0284-B013-DFBC-3A9B-6286F41A0F0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C85A-E693-B71E-DEF7-6CF1E861D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Sandia Lab. (Livermore, CA), 906/166</a:t>
            </a:r>
          </a:p>
        </p:txBody>
      </p:sp>
      <p:pic>
        <p:nvPicPr>
          <p:cNvPr id="13" name="Picture 12" descr="A person standing next to a blue machine&#10;&#10;AI-generated content may be incorrect.">
            <a:extLst>
              <a:ext uri="{FF2B5EF4-FFF2-40B4-BE49-F238E27FC236}">
                <a16:creationId xmlns:a16="http://schemas.microsoft.com/office/drawing/2014/main" id="{5483244F-356F-05E9-7F58-4733F8FD9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604" y="1336318"/>
            <a:ext cx="4298588" cy="3223941"/>
          </a:xfrm>
          <a:prstGeom prst="rect">
            <a:avLst/>
          </a:prstGeom>
        </p:spPr>
      </p:pic>
      <p:pic>
        <p:nvPicPr>
          <p:cNvPr id="17" name="Picture 16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0A4D8837-65B1-C4FC-C98C-6576986D6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9907" y="1739311"/>
            <a:ext cx="3223940" cy="241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1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 Do Today: CLUE: A Walking Mystery | BU Today | Boston University">
            <a:extLst>
              <a:ext uri="{FF2B5EF4-FFF2-40B4-BE49-F238E27FC236}">
                <a16:creationId xmlns:a16="http://schemas.microsoft.com/office/drawing/2014/main" id="{7D317015-B1D8-2280-00A0-F32E2F8FE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B0284-B013-DFBC-3A9B-6286F41A0F0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Weapon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03C615-2B27-CF68-4311-813F14C0F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16230"/>
            <a:ext cx="7886700" cy="3306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Fuels: </a:t>
            </a:r>
            <a:r>
              <a:rPr lang="en-US" dirty="0" err="1"/>
              <a:t>OMEx</a:t>
            </a:r>
            <a:r>
              <a:rPr lang="en-US" dirty="0"/>
              <a:t>, Ethanol, Methanol, DME </a:t>
            </a:r>
          </a:p>
        </p:txBody>
      </p:sp>
      <p:pic>
        <p:nvPicPr>
          <p:cNvPr id="6146" name="Picture 2" descr="Illustrated Glossary of Organic Chemistry - Ethanol">
            <a:extLst>
              <a:ext uri="{FF2B5EF4-FFF2-40B4-BE49-F238E27FC236}">
                <a16:creationId xmlns:a16="http://schemas.microsoft.com/office/drawing/2014/main" id="{C69ABF61-2A65-5D1A-D561-80FFCD2C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806" y="1368882"/>
            <a:ext cx="1531194" cy="98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llustrated Glossary of Organic Chemistry - Methanol">
            <a:extLst>
              <a:ext uri="{FF2B5EF4-FFF2-40B4-BE49-F238E27FC236}">
                <a16:creationId xmlns:a16="http://schemas.microsoft.com/office/drawing/2014/main" id="{F690CA54-CE4C-2CF4-5C96-FF9EC75DD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08" y="1246855"/>
            <a:ext cx="1420111" cy="111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imethyl ether - American Chemical Society">
            <a:extLst>
              <a:ext uri="{FF2B5EF4-FFF2-40B4-BE49-F238E27FC236}">
                <a16:creationId xmlns:a16="http://schemas.microsoft.com/office/drawing/2014/main" id="{9FB0D109-DE11-4075-6B94-E85BC783A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906" y="1071366"/>
            <a:ext cx="2857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imethyl Ether">
            <a:extLst>
              <a:ext uri="{FF2B5EF4-FFF2-40B4-BE49-F238E27FC236}">
                <a16:creationId xmlns:a16="http://schemas.microsoft.com/office/drawing/2014/main" id="{98094A19-BCA5-3D0A-A1E6-F43844214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7436" l="286" r="97429">
                        <a14:foregroundMark x1="8000" y1="61966" x2="8000" y2="61966"/>
                        <a14:foregroundMark x1="10000" y1="67949" x2="286" y2="57692"/>
                        <a14:foregroundMark x1="62857" y1="16667" x2="62857" y2="5983"/>
                        <a14:foregroundMark x1="86112" y1="68203" x2="86000" y2="69658"/>
                        <a14:foregroundMark x1="87714" y1="47436" x2="87598" y2="48937"/>
                        <a14:foregroundMark x1="86000" y1="69658" x2="76857" y2="80769"/>
                        <a14:foregroundMark x1="91717" y1="63247" x2="94693" y2="62580"/>
                        <a14:foregroundMark x1="83143" y1="85470" x2="84286" y2="97436"/>
                        <a14:foregroundMark x1="76571" y1="85470" x2="72571" y2="87607"/>
                        <a14:foregroundMark x1="92857" y1="29915" x2="96571" y2="23077"/>
                        <a14:backgroundMark x1="84571" y1="60684" x2="86857" y2="56410"/>
                        <a14:backgroundMark x1="86857" y1="58120" x2="86857" y2="63675"/>
                        <a14:backgroundMark x1="86857" y1="57265" x2="87143" y2="55128"/>
                        <a14:backgroundMark x1="86857" y1="52137" x2="88286" y2="58547"/>
                        <a14:backgroundMark x1="86857" y1="52564" x2="87143" y2="59402"/>
                        <a14:backgroundMark x1="86000" y1="49573" x2="86857" y2="54274"/>
                        <a14:backgroundMark x1="87143" y1="60256" x2="86571" y2="66239"/>
                        <a14:backgroundMark x1="86857" y1="63248" x2="84571" y2="66239"/>
                        <a14:backgroundMark x1="98571" y1="59829" x2="98286" y2="63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83" y="1173975"/>
            <a:ext cx="2250995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A0A1A78-3682-4A8F-8A55-34E2F78D9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087460"/>
              </p:ext>
            </p:extLst>
          </p:nvPr>
        </p:nvGraphicFramePr>
        <p:xfrm>
          <a:off x="0" y="2708672"/>
          <a:ext cx="9144000" cy="75755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956391">
                  <a:extLst>
                    <a:ext uri="{9D8B030D-6E8A-4147-A177-3AD203B41FA5}">
                      <a16:colId xmlns:a16="http://schemas.microsoft.com/office/drawing/2014/main" val="1655926239"/>
                    </a:ext>
                  </a:extLst>
                </a:gridCol>
                <a:gridCol w="1438939">
                  <a:extLst>
                    <a:ext uri="{9D8B030D-6E8A-4147-A177-3AD203B41FA5}">
                      <a16:colId xmlns:a16="http://schemas.microsoft.com/office/drawing/2014/main" val="2333459098"/>
                    </a:ext>
                  </a:extLst>
                </a:gridCol>
                <a:gridCol w="1573619">
                  <a:extLst>
                    <a:ext uri="{9D8B030D-6E8A-4147-A177-3AD203B41FA5}">
                      <a16:colId xmlns:a16="http://schemas.microsoft.com/office/drawing/2014/main" val="4009239515"/>
                    </a:ext>
                  </a:extLst>
                </a:gridCol>
                <a:gridCol w="1417674">
                  <a:extLst>
                    <a:ext uri="{9D8B030D-6E8A-4147-A177-3AD203B41FA5}">
                      <a16:colId xmlns:a16="http://schemas.microsoft.com/office/drawing/2014/main" val="3105768304"/>
                    </a:ext>
                  </a:extLst>
                </a:gridCol>
                <a:gridCol w="1389321">
                  <a:extLst>
                    <a:ext uri="{9D8B030D-6E8A-4147-A177-3AD203B41FA5}">
                      <a16:colId xmlns:a16="http://schemas.microsoft.com/office/drawing/2014/main" val="224860999"/>
                    </a:ext>
                  </a:extLst>
                </a:gridCol>
                <a:gridCol w="1368056">
                  <a:extLst>
                    <a:ext uri="{9D8B030D-6E8A-4147-A177-3AD203B41FA5}">
                      <a16:colId xmlns:a16="http://schemas.microsoft.com/office/drawing/2014/main" val="35516089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Fuel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OME3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ethanol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methanol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rgbClr val="FF0000"/>
                          </a:solidFill>
                        </a:rPr>
                        <a:t>DME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nC12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885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Viscosity (1 bar 20C)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~0.65 </a:t>
                      </a:r>
                      <a:r>
                        <a:rPr 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mPa·s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1.144 </a:t>
                      </a:r>
                      <a:r>
                        <a:rPr 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mPa·s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effectLst/>
                        </a:rPr>
                        <a:t>0.594 </a:t>
                      </a:r>
                      <a:r>
                        <a:rPr lang="en-US" sz="1600" dirty="0" err="1">
                          <a:effectLst/>
                        </a:rPr>
                        <a:t>mPa·s</a:t>
                      </a:r>
                      <a:endParaRPr lang="en-US" sz="1600" dirty="0">
                        <a:effectLst/>
                      </a:endParaRPr>
                    </a:p>
                  </a:txBody>
                  <a:tcPr marL="114300" marR="76200" marT="76200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i="1" dirty="0">
                          <a:solidFill>
                            <a:srgbClr val="FF0000"/>
                          </a:solidFill>
                          <a:effectLst/>
                        </a:rPr>
                        <a:t>~0.085 </a:t>
                      </a:r>
                      <a:r>
                        <a:rPr lang="en-US" sz="1600" i="1" dirty="0" err="1">
                          <a:solidFill>
                            <a:srgbClr val="FF0000"/>
                          </a:solidFill>
                          <a:effectLst/>
                        </a:rPr>
                        <a:t>mPa·s</a:t>
                      </a:r>
                      <a:endParaRPr lang="en-US" sz="1600" i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14300" marR="76200" marT="76200" marB="571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effectLst/>
                        </a:rPr>
                        <a:t>1.34 </a:t>
                      </a:r>
                      <a:r>
                        <a:rPr lang="en-US" sz="1600" dirty="0" err="1">
                          <a:effectLst/>
                        </a:rPr>
                        <a:t>mPa·s</a:t>
                      </a:r>
                      <a:endParaRPr lang="en-US" sz="1600" dirty="0">
                        <a:effectLst/>
                      </a:endParaRPr>
                    </a:p>
                  </a:txBody>
                  <a:tcPr marL="114300" marR="76200" marT="76200" marB="57150"/>
                </a:tc>
                <a:extLst>
                  <a:ext uri="{0D108BD9-81ED-4DB2-BD59-A6C34878D82A}">
                    <a16:rowId xmlns:a16="http://schemas.microsoft.com/office/drawing/2014/main" val="2066856426"/>
                  </a:ext>
                </a:extLst>
              </a:tr>
            </a:tbl>
          </a:graphicData>
        </a:graphic>
      </p:graphicFrame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C30A396-EC58-DE0E-5119-3BEB4EC5510F}"/>
              </a:ext>
            </a:extLst>
          </p:cNvPr>
          <p:cNvSpPr txBox="1">
            <a:spLocks/>
          </p:cNvSpPr>
          <p:nvPr/>
        </p:nvSpPr>
        <p:spPr>
          <a:xfrm>
            <a:off x="628650" y="3566018"/>
            <a:ext cx="7886700" cy="3306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Wingdings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LucidaGrande" charset="0"/>
              <a:buChar char="▸"/>
              <a:defRPr sz="1125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LucidaGrande" charset="0"/>
              <a:buChar char="○"/>
              <a:defRPr sz="101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LucidaGrande" charset="0"/>
              <a:buChar char="□"/>
              <a:defRPr sz="101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Operating conditions: 1500 bar, no lubrication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5B6ACA2-3548-B8B6-FFF4-BABEB21BEE13}"/>
              </a:ext>
            </a:extLst>
          </p:cNvPr>
          <p:cNvSpPr txBox="1">
            <a:spLocks/>
          </p:cNvSpPr>
          <p:nvPr/>
        </p:nvSpPr>
        <p:spPr>
          <a:xfrm>
            <a:off x="628650" y="3955528"/>
            <a:ext cx="8444466" cy="708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Wingdings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LucidaGrande" charset="0"/>
              <a:buChar char="▸"/>
              <a:defRPr sz="1125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LucidaGrande" charset="0"/>
              <a:buChar char="○"/>
              <a:defRPr sz="101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LucidaGrande" charset="0"/>
              <a:buChar char="□"/>
              <a:defRPr sz="101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Increased wear, leak through seals and clearances, cavitation damages the surface</a:t>
            </a:r>
          </a:p>
        </p:txBody>
      </p:sp>
    </p:spTree>
    <p:extLst>
      <p:ext uri="{BB962C8B-B14F-4D97-AF65-F5344CB8AC3E}">
        <p14:creationId xmlns:p14="http://schemas.microsoft.com/office/powerpoint/2010/main" val="162225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 Do Today: CLUE: A Walking Mystery | BU Today | Boston University">
            <a:extLst>
              <a:ext uri="{FF2B5EF4-FFF2-40B4-BE49-F238E27FC236}">
                <a16:creationId xmlns:a16="http://schemas.microsoft.com/office/drawing/2014/main" id="{7D317015-B1D8-2280-00A0-F32E2F8FE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B0284-B013-DFBC-3A9B-6286F41A0F0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Murderer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C85A-E693-B71E-DEF7-6CF1E861D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Possible candidates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DD6231-715F-11EB-2000-B66A5A389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40" y="1428156"/>
            <a:ext cx="2571750" cy="3429000"/>
          </a:xfrm>
          <a:prstGeom prst="rect">
            <a:avLst/>
          </a:prstGeom>
        </p:spPr>
      </p:pic>
      <p:pic>
        <p:nvPicPr>
          <p:cNvPr id="15" name="Picture 14" descr="A group of people running on a road&#10;&#10;AI-generated content may be incorrect.">
            <a:extLst>
              <a:ext uri="{FF2B5EF4-FFF2-40B4-BE49-F238E27FC236}">
                <a16:creationId xmlns:a16="http://schemas.microsoft.com/office/drawing/2014/main" id="{84872A44-EFB0-8D0E-0302-7984D0FF3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495" y="1428155"/>
            <a:ext cx="2571750" cy="3429000"/>
          </a:xfrm>
          <a:prstGeom prst="rect">
            <a:avLst/>
          </a:prstGeom>
        </p:spPr>
      </p:pic>
      <p:pic>
        <p:nvPicPr>
          <p:cNvPr id="5" name="Picture 4" descr="A person sitting in a chair holding a package&#10;&#10;AI-generated content may be incorrect.">
            <a:extLst>
              <a:ext uri="{FF2B5EF4-FFF2-40B4-BE49-F238E27FC236}">
                <a16:creationId xmlns:a16="http://schemas.microsoft.com/office/drawing/2014/main" id="{5B819302-3438-B2D2-8E50-43574CCA5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017" y="1428155"/>
            <a:ext cx="257175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E8EB8B-6B1E-DAD0-02CE-0F5887EEAB6F}"/>
              </a:ext>
            </a:extLst>
          </p:cNvPr>
          <p:cNvSpPr txBox="1"/>
          <p:nvPr/>
        </p:nvSpPr>
        <p:spPr>
          <a:xfrm>
            <a:off x="556435" y="1428155"/>
            <a:ext cx="1633652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Tired postdoc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0408FC-270F-792B-475B-507802EABB64}"/>
              </a:ext>
            </a:extLst>
          </p:cNvPr>
          <p:cNvSpPr txBox="1"/>
          <p:nvPr/>
        </p:nvSpPr>
        <p:spPr>
          <a:xfrm>
            <a:off x="3247912" y="1428155"/>
            <a:ext cx="165712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Crazy postdoc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36BD65-0810-8C47-E76C-D2EFF8B2883B}"/>
              </a:ext>
            </a:extLst>
          </p:cNvPr>
          <p:cNvSpPr txBox="1"/>
          <p:nvPr/>
        </p:nvSpPr>
        <p:spPr>
          <a:xfrm>
            <a:off x="5939390" y="1428155"/>
            <a:ext cx="1669175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Little greedy PIs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04BABE-FE87-9F63-2E6C-66C7A26FD2F0}"/>
              </a:ext>
            </a:extLst>
          </p:cNvPr>
          <p:cNvSpPr txBox="1"/>
          <p:nvPr/>
        </p:nvSpPr>
        <p:spPr>
          <a:xfrm>
            <a:off x="6681323" y="2387084"/>
            <a:ext cx="54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203679-6096-5FCB-7C69-063DEF432CC0}"/>
              </a:ext>
            </a:extLst>
          </p:cNvPr>
          <p:cNvSpPr txBox="1"/>
          <p:nvPr/>
        </p:nvSpPr>
        <p:spPr>
          <a:xfrm>
            <a:off x="7297563" y="238708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Julien</a:t>
            </a:r>
          </a:p>
        </p:txBody>
      </p:sp>
    </p:spTree>
    <p:extLst>
      <p:ext uri="{BB962C8B-B14F-4D97-AF65-F5344CB8AC3E}">
        <p14:creationId xmlns:p14="http://schemas.microsoft.com/office/powerpoint/2010/main" val="338260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presentation_16x9">
  <a:themeElements>
    <a:clrScheme name="SCC">
      <a:dk1>
        <a:srgbClr val="47484A"/>
      </a:dk1>
      <a:lt1>
        <a:srgbClr val="FFFFFF"/>
      </a:lt1>
      <a:dk2>
        <a:srgbClr val="0082CA"/>
      </a:dk2>
      <a:lt2>
        <a:srgbClr val="FF9933"/>
      </a:lt2>
      <a:accent1>
        <a:srgbClr val="79A838"/>
      </a:accent1>
      <a:accent2>
        <a:srgbClr val="00609C"/>
      </a:accent2>
      <a:accent3>
        <a:srgbClr val="4D008C"/>
      </a:accent3>
      <a:accent4>
        <a:srgbClr val="FF6900"/>
      </a:accent4>
      <a:accent5>
        <a:srgbClr val="00A19C"/>
      </a:accent5>
      <a:accent6>
        <a:srgbClr val="993333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tx1">
                <a:lumMod val="50000"/>
              </a:schemeClr>
            </a:solidFill>
          </a:defRPr>
        </a:defPPr>
      </a:lstStyle>
    </a:spDef>
    <a:lnDef>
      <a:spPr>
        <a:ln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err="1" smtClean="0">
            <a:solidFill>
              <a:schemeClr val="tx1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DW" id="{8FC9EF07-87DD-004F-A6F5-DF78BF80923D}" vid="{4C503A94-A91E-5B41-9CB5-5C5808B893C4}"/>
    </a:ext>
  </a:extLst>
</a:theme>
</file>

<file path=ppt/theme/theme2.xml><?xml version="1.0" encoding="utf-8"?>
<a:theme xmlns:a="http://schemas.openxmlformats.org/drawingml/2006/main" name="1_Office Theme">
  <a:themeElements>
    <a:clrScheme name="CRF">
      <a:dk1>
        <a:srgbClr val="424242"/>
      </a:dk1>
      <a:lt1>
        <a:srgbClr val="FFFFFF"/>
      </a:lt1>
      <a:dk2>
        <a:srgbClr val="263646"/>
      </a:dk2>
      <a:lt2>
        <a:srgbClr val="FFFFFF"/>
      </a:lt2>
      <a:accent1>
        <a:srgbClr val="71CEE8"/>
      </a:accent1>
      <a:accent2>
        <a:srgbClr val="58A618"/>
      </a:accent2>
      <a:accent3>
        <a:srgbClr val="003359"/>
      </a:accent3>
      <a:accent4>
        <a:srgbClr val="006A96"/>
      </a:accent4>
      <a:accent5>
        <a:srgbClr val="424242"/>
      </a:accent5>
      <a:accent6>
        <a:srgbClr val="008742"/>
      </a:accent6>
      <a:hlink>
        <a:srgbClr val="0039CA"/>
      </a:hlink>
      <a:folHlink>
        <a:srgbClr val="800080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F_On_Screen_Template_4-3_2016_NEW" id="{E3618E99-5581-D049-874F-877E19C1D693}" vid="{127F0E69-1488-6F4B-AE8B-2C8F84032F57}"/>
    </a:ext>
  </a:extLst>
</a:theme>
</file>

<file path=ppt/theme/theme3.xml><?xml version="1.0" encoding="utf-8"?>
<a:theme xmlns:a="http://schemas.openxmlformats.org/drawingml/2006/main" name="2_presentation_16x9">
  <a:themeElements>
    <a:clrScheme name="SCC">
      <a:dk1>
        <a:srgbClr val="47484A"/>
      </a:dk1>
      <a:lt1>
        <a:srgbClr val="FFFFFF"/>
      </a:lt1>
      <a:dk2>
        <a:srgbClr val="0082CA"/>
      </a:dk2>
      <a:lt2>
        <a:srgbClr val="FF9933"/>
      </a:lt2>
      <a:accent1>
        <a:srgbClr val="79A838"/>
      </a:accent1>
      <a:accent2>
        <a:srgbClr val="00609C"/>
      </a:accent2>
      <a:accent3>
        <a:srgbClr val="4D008C"/>
      </a:accent3>
      <a:accent4>
        <a:srgbClr val="FF6900"/>
      </a:accent4>
      <a:accent5>
        <a:srgbClr val="00A19C"/>
      </a:accent5>
      <a:accent6>
        <a:srgbClr val="993333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DW" id="{8FC9EF07-87DD-004F-A6F5-DF78BF80923D}" vid="{4C503A94-A91E-5B41-9CB5-5C5808B893C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10016</TotalTime>
  <Words>600</Words>
  <Application>Microsoft Office PowerPoint</Application>
  <PresentationFormat>On-screen Show (16:9)</PresentationFormat>
  <Paragraphs>120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Bahnschrift</vt:lpstr>
      <vt:lpstr>Bahnschrift Light SemiCondensed</vt:lpstr>
      <vt:lpstr>Calibri</vt:lpstr>
      <vt:lpstr>Calibri Light</vt:lpstr>
      <vt:lpstr>Calibri Regular</vt:lpstr>
      <vt:lpstr>Helvetica</vt:lpstr>
      <vt:lpstr>LucidaGrande</vt:lpstr>
      <vt:lpstr>Wingdings</vt:lpstr>
      <vt:lpstr>1_presentation_16x9</vt:lpstr>
      <vt:lpstr>1_Office Theme</vt:lpstr>
      <vt:lpstr>2_presentation_16x9</vt:lpstr>
      <vt:lpstr>D134</vt:lpstr>
      <vt:lpstr>Injector 209134</vt:lpstr>
      <vt:lpstr>Injector 209134</vt:lpstr>
      <vt:lpstr>Selected achievements</vt:lpstr>
      <vt:lpstr>Diary of D134 from ECN website History</vt:lpstr>
      <vt:lpstr>PowerPoint Presentation</vt:lpstr>
      <vt:lpstr>Room</vt:lpstr>
      <vt:lpstr>Weapon</vt:lpstr>
      <vt:lpstr>Murderer</vt:lpstr>
      <vt:lpstr>Let’s keep hope alive for D134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DORMA005</dc:title>
  <dc:subject>2023 VTO Merit Review</dc:subject>
  <dc:creator>Pickett, Lyle</dc:creator>
  <cp:lastModifiedBy>LOFTAdmin</cp:lastModifiedBy>
  <cp:revision>1047</cp:revision>
  <cp:lastPrinted>2018-03-16T16:57:20Z</cp:lastPrinted>
  <dcterms:created xsi:type="dcterms:W3CDTF">2017-11-21T17:14:05Z</dcterms:created>
  <dcterms:modified xsi:type="dcterms:W3CDTF">2025-12-13T14:06:00Z</dcterms:modified>
</cp:coreProperties>
</file>