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87" r:id="rId1"/>
  </p:sldMasterIdLst>
  <p:notesMasterIdLst>
    <p:notesMasterId r:id="rId5"/>
  </p:notesMasterIdLst>
  <p:handoutMasterIdLst>
    <p:handoutMasterId r:id="rId6"/>
  </p:handoutMasterIdLst>
  <p:sldIdLst>
    <p:sldId id="4494" r:id="rId2"/>
    <p:sldId id="4498" r:id="rId3"/>
    <p:sldId id="4499" r:id="rId4"/>
  </p:sldIdLst>
  <p:sldSz cx="9144000" cy="5143500" type="screen16x9"/>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1">
          <p15:clr>
            <a:srgbClr val="A4A3A4"/>
          </p15:clr>
        </p15:guide>
        <p15:guide id="2" orient="horz" pos="3092">
          <p15:clr>
            <a:srgbClr val="A4A3A4"/>
          </p15:clr>
        </p15:guide>
        <p15:guide id="3" orient="horz" pos="517">
          <p15:clr>
            <a:srgbClr val="A4A3A4"/>
          </p15:clr>
        </p15:guide>
        <p15:guide id="4" orient="horz" pos="895">
          <p15:clr>
            <a:srgbClr val="A4A3A4"/>
          </p15:clr>
        </p15:guide>
        <p15:guide id="5" orient="horz" pos="2387">
          <p15:clr>
            <a:srgbClr val="A4A3A4"/>
          </p15:clr>
        </p15:guide>
        <p15:guide id="6" pos="5565">
          <p15:clr>
            <a:srgbClr val="A4A3A4"/>
          </p15:clr>
        </p15:guide>
        <p15:guide id="7" pos="317">
          <p15:clr>
            <a:srgbClr val="A4A3A4"/>
          </p15:clr>
        </p15:guide>
        <p15:guide id="8" pos="15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J" initials="Mj" lastIdx="1" clrIdx="0"/>
  <p:cmAuthor id="1" name="Pickett, Lyle M" initials="PLM" lastIdx="1" clrIdx="1">
    <p:extLst>
      <p:ext uri="{19B8F6BF-5375-455C-9EA6-DF929625EA0E}">
        <p15:presenceInfo xmlns:p15="http://schemas.microsoft.com/office/powerpoint/2012/main" userId="S::lmpicke@sandia.gov::d76e6dbf-3c92-44aa-99dc-6dd0826b5e2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3020"/>
    <a:srgbClr val="0000FF"/>
    <a:srgbClr val="FF9933"/>
    <a:srgbClr val="47484A"/>
    <a:srgbClr val="76777B"/>
    <a:srgbClr val="3C8C93"/>
    <a:srgbClr val="993333"/>
    <a:srgbClr val="0B1F8F"/>
    <a:srgbClr val="A12B2F"/>
    <a:srgbClr val="007836"/>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0A15C55-8517-42AA-B614-E9B94910E393}" styleName="Stile medio 2 - Colore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303" autoAdjust="0"/>
    <p:restoredTop sz="95341" autoAdjust="0"/>
  </p:normalViewPr>
  <p:slideViewPr>
    <p:cSldViewPr snapToGrid="0" showGuides="1">
      <p:cViewPr varScale="1">
        <p:scale>
          <a:sx n="283" d="100"/>
          <a:sy n="283" d="100"/>
        </p:scale>
        <p:origin x="1464" y="176"/>
      </p:cViewPr>
      <p:guideLst>
        <p:guide orient="horz" pos="271"/>
        <p:guide orient="horz" pos="3092"/>
        <p:guide orient="horz" pos="517"/>
        <p:guide orient="horz" pos="895"/>
        <p:guide orient="horz" pos="2387"/>
        <p:guide pos="5565"/>
        <p:guide pos="317"/>
        <p:guide pos="151"/>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200"/>
            </a:lvl1pPr>
          </a:lstStyle>
          <a:p>
            <a:fld id="{1A1D9B53-F0DD-2948-A534-E980B28079A3}" type="datetimeFigureOut">
              <a:rPr lang="en-US" smtClean="0"/>
              <a:t>9/26/25</a:t>
            </a:fld>
            <a:endParaRPr lang="en-US"/>
          </a:p>
        </p:txBody>
      </p:sp>
      <p:sp>
        <p:nvSpPr>
          <p:cNvPr id="4" name="Footer Placeholder 3"/>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00DA943A-159E-AC4E-9A8F-349401F9D202}" type="slidenum">
              <a:rPr lang="en-US" smtClean="0"/>
              <a:t>‹#›</a:t>
            </a:fld>
            <a:endParaRPr lang="en-US"/>
          </a:p>
        </p:txBody>
      </p:sp>
    </p:spTree>
    <p:extLst>
      <p:ext uri="{BB962C8B-B14F-4D97-AF65-F5344CB8AC3E}">
        <p14:creationId xmlns:p14="http://schemas.microsoft.com/office/powerpoint/2010/main" val="6616387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8080A489-9093-C54A-B1C3-374F661A0010}" type="datetimeFigureOut">
              <a:rPr lang="en-US" smtClean="0"/>
              <a:t>9/26/25</a:t>
            </a:fld>
            <a:endParaRPr lang="en-US"/>
          </a:p>
        </p:txBody>
      </p:sp>
      <p:sp>
        <p:nvSpPr>
          <p:cNvPr id="4" name="Slide Image Placeholder 3"/>
          <p:cNvSpPr>
            <a:spLocks noGrp="1" noRot="1" noChangeAspect="1"/>
          </p:cNvSpPr>
          <p:nvPr>
            <p:ph type="sldImg" idx="2"/>
          </p:nvPr>
        </p:nvSpPr>
        <p:spPr>
          <a:xfrm>
            <a:off x="2286000" y="514350"/>
            <a:ext cx="4572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3EAA7A1A-8011-3A42-91B8-EE1BD44E4455}" type="slidenum">
              <a:rPr lang="en-US" smtClean="0"/>
              <a:t>‹#›</a:t>
            </a:fld>
            <a:endParaRPr lang="en-US"/>
          </a:p>
        </p:txBody>
      </p:sp>
    </p:spTree>
    <p:extLst>
      <p:ext uri="{BB962C8B-B14F-4D97-AF65-F5344CB8AC3E}">
        <p14:creationId xmlns:p14="http://schemas.microsoft.com/office/powerpoint/2010/main" val="192069106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3" name="Rectangle 6"/>
          <p:cNvSpPr>
            <a:spLocks noGrp="1" noChangeArrowheads="1"/>
          </p:cNvSpPr>
          <p:nvPr>
            <p:ph type="sldNum" sz="quarter" idx="10"/>
          </p:nvPr>
        </p:nvSpPr>
        <p:spPr>
          <a:xfrm>
            <a:off x="-114300" y="4941346"/>
            <a:ext cx="457200" cy="137160"/>
          </a:xfrm>
          <a:ln/>
        </p:spPr>
        <p:txBody>
          <a:bodyPr/>
          <a:lstStyle>
            <a:lvl1pPr>
              <a:defRPr/>
            </a:lvl1pPr>
          </a:lstStyle>
          <a:p>
            <a:pPr>
              <a:defRPr/>
            </a:pPr>
            <a:fld id="{67F79DC8-E77A-4146-81E9-0630D8F39297}" type="slidenum">
              <a:rPr lang="en-US"/>
              <a:pPr>
                <a:defRPr/>
              </a:pPr>
              <a:t>‹#›</a:t>
            </a:fld>
            <a:endParaRPr lang="en-US"/>
          </a:p>
        </p:txBody>
      </p:sp>
    </p:spTree>
    <p:extLst>
      <p:ext uri="{BB962C8B-B14F-4D97-AF65-F5344CB8AC3E}">
        <p14:creationId xmlns:p14="http://schemas.microsoft.com/office/powerpoint/2010/main" val="837317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3" name="Rectangle 6"/>
          <p:cNvSpPr>
            <a:spLocks noGrp="1" noChangeArrowheads="1"/>
          </p:cNvSpPr>
          <p:nvPr>
            <p:ph type="sldNum" sz="quarter" idx="10"/>
          </p:nvPr>
        </p:nvSpPr>
        <p:spPr>
          <a:xfrm>
            <a:off x="-114300" y="4941346"/>
            <a:ext cx="457200" cy="137160"/>
          </a:xfrm>
          <a:ln/>
        </p:spPr>
        <p:txBody>
          <a:bodyPr/>
          <a:lstStyle>
            <a:lvl1pPr>
              <a:defRPr/>
            </a:lvl1pPr>
          </a:lstStyle>
          <a:p>
            <a:pPr>
              <a:defRPr/>
            </a:pPr>
            <a:fld id="{67F79DC8-E77A-4146-81E9-0630D8F39297}" type="slidenum">
              <a:rPr lang="en-US"/>
              <a:pPr>
                <a:defRPr/>
              </a:pPr>
              <a:t>‹#›</a:t>
            </a:fld>
            <a:endParaRPr lang="en-US"/>
          </a:p>
        </p:txBody>
      </p:sp>
    </p:spTree>
    <p:extLst>
      <p:ext uri="{BB962C8B-B14F-4D97-AF65-F5344CB8AC3E}">
        <p14:creationId xmlns:p14="http://schemas.microsoft.com/office/powerpoint/2010/main" val="1095868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Diapositiva de título">
    <p:spTree>
      <p:nvGrpSpPr>
        <p:cNvPr id="1" name=""/>
        <p:cNvGrpSpPr/>
        <p:nvPr/>
      </p:nvGrpSpPr>
      <p:grpSpPr>
        <a:xfrm>
          <a:off x="0" y="0"/>
          <a:ext cx="0" cy="0"/>
          <a:chOff x="0" y="0"/>
          <a:chExt cx="0" cy="0"/>
        </a:xfrm>
      </p:grpSpPr>
      <p:pic>
        <p:nvPicPr>
          <p:cNvPr id="4" name="Picture 8" descr="http://www.sandia.gov/ecn/assets/images/ecn-banner.jpg"/>
          <p:cNvPicPr>
            <a:picLocks noChangeAspect="1" noChangeArrowheads="1"/>
          </p:cNvPicPr>
          <p:nvPr userDrawn="1"/>
        </p:nvPicPr>
        <p:blipFill>
          <a:blip r:embed="rId2" cstate="print"/>
          <a:srcRect/>
          <a:stretch>
            <a:fillRect/>
          </a:stretch>
        </p:blipFill>
        <p:spPr bwMode="auto">
          <a:xfrm>
            <a:off x="1588" y="2382"/>
            <a:ext cx="9144000" cy="951310"/>
          </a:xfrm>
          <a:prstGeom prst="rect">
            <a:avLst/>
          </a:prstGeom>
          <a:noFill/>
          <a:ln w="9525">
            <a:noFill/>
            <a:miter lim="800000"/>
            <a:headEnd/>
            <a:tailEnd/>
          </a:ln>
        </p:spPr>
      </p:pic>
      <p:pic>
        <p:nvPicPr>
          <p:cNvPr id="6" name="Picture 3"/>
          <p:cNvPicPr>
            <a:picLocks noChangeAspect="1" noChangeArrowheads="1"/>
          </p:cNvPicPr>
          <p:nvPr userDrawn="1"/>
        </p:nvPicPr>
        <p:blipFill>
          <a:blip r:embed="rId3" cstate="print"/>
          <a:srcRect/>
          <a:stretch>
            <a:fillRect/>
          </a:stretch>
        </p:blipFill>
        <p:spPr bwMode="auto">
          <a:xfrm>
            <a:off x="0" y="4786312"/>
            <a:ext cx="9144000" cy="377429"/>
          </a:xfrm>
          <a:prstGeom prst="rect">
            <a:avLst/>
          </a:prstGeom>
          <a:noFill/>
          <a:ln w="9525">
            <a:noFill/>
            <a:miter lim="800000"/>
            <a:headEnd/>
            <a:tailEnd/>
          </a:ln>
        </p:spPr>
      </p:pic>
      <p:sp>
        <p:nvSpPr>
          <p:cNvPr id="7" name="10 CuadroTexto"/>
          <p:cNvSpPr txBox="1">
            <a:spLocks noChangeArrowheads="1"/>
          </p:cNvSpPr>
          <p:nvPr userDrawn="1"/>
        </p:nvSpPr>
        <p:spPr bwMode="auto">
          <a:xfrm>
            <a:off x="2843214" y="4912519"/>
            <a:ext cx="3457575" cy="253916"/>
          </a:xfrm>
          <a:prstGeom prst="rect">
            <a:avLst/>
          </a:prstGeom>
          <a:noFill/>
          <a:ln>
            <a:noFill/>
          </a:ln>
        </p:spPr>
        <p:txBody>
          <a:bodyPr>
            <a:spAutoFit/>
          </a:bodyPr>
          <a:lstStyle/>
          <a:p>
            <a:pPr algn="ctr"/>
            <a:r>
              <a:rPr lang="en-US" sz="1050" dirty="0"/>
              <a:t>ECN 5</a:t>
            </a:r>
            <a:endParaRPr lang="es-ES" sz="1050" dirty="0"/>
          </a:p>
        </p:txBody>
      </p:sp>
      <p:sp>
        <p:nvSpPr>
          <p:cNvPr id="8" name="11 CuadroTexto"/>
          <p:cNvSpPr txBox="1">
            <a:spLocks noChangeArrowheads="1"/>
          </p:cNvSpPr>
          <p:nvPr userDrawn="1"/>
        </p:nvSpPr>
        <p:spPr bwMode="auto">
          <a:xfrm>
            <a:off x="8197850" y="4911329"/>
            <a:ext cx="946150" cy="253916"/>
          </a:xfrm>
          <a:prstGeom prst="rect">
            <a:avLst/>
          </a:prstGeom>
          <a:noFill/>
          <a:ln>
            <a:noFill/>
          </a:ln>
        </p:spPr>
        <p:txBody>
          <a:bodyPr>
            <a:spAutoFit/>
          </a:bodyPr>
          <a:lstStyle/>
          <a:p>
            <a:pPr algn="ctr"/>
            <a:fld id="{D284F732-DEEF-4939-B55C-EFBE25F49331}" type="slidenum">
              <a:rPr lang="es-ES" sz="1050" smtClean="0"/>
              <a:pPr algn="ctr"/>
              <a:t>‹#›</a:t>
            </a:fld>
            <a:r>
              <a:rPr lang="es-ES" sz="1050" dirty="0"/>
              <a:t>/8</a:t>
            </a:r>
          </a:p>
        </p:txBody>
      </p:sp>
      <p:sp>
        <p:nvSpPr>
          <p:cNvPr id="9" name="Rectangle 5"/>
          <p:cNvSpPr/>
          <p:nvPr userDrawn="1"/>
        </p:nvSpPr>
        <p:spPr>
          <a:xfrm>
            <a:off x="0" y="465535"/>
            <a:ext cx="9144000" cy="5405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a:p>
        </p:txBody>
      </p:sp>
      <p:sp>
        <p:nvSpPr>
          <p:cNvPr id="10" name="10 CuadroTexto"/>
          <p:cNvSpPr txBox="1">
            <a:spLocks noChangeArrowheads="1"/>
          </p:cNvSpPr>
          <p:nvPr userDrawn="1"/>
        </p:nvSpPr>
        <p:spPr bwMode="auto">
          <a:xfrm>
            <a:off x="34925" y="4912519"/>
            <a:ext cx="1512888" cy="253916"/>
          </a:xfrm>
          <a:prstGeom prst="rect">
            <a:avLst/>
          </a:prstGeom>
          <a:noFill/>
          <a:ln>
            <a:noFill/>
          </a:ln>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en-US" sz="1050" dirty="0"/>
              <a:t>2017</a:t>
            </a:r>
            <a:endParaRPr lang="es-ES" sz="1050" dirty="0"/>
          </a:p>
        </p:txBody>
      </p:sp>
      <p:pic>
        <p:nvPicPr>
          <p:cNvPr id="12" name="Picture 2" descr="C:\Julien\ECN Working Group\ECN_WorkShop2_Sep2012\Presentation\ECN- Banner-LP.jpg"/>
          <p:cNvPicPr>
            <a:picLocks noChangeAspect="1" noChangeArrowheads="1"/>
          </p:cNvPicPr>
          <p:nvPr userDrawn="1"/>
        </p:nvPicPr>
        <p:blipFill>
          <a:blip r:embed="rId4" cstate="print"/>
          <a:srcRect r="75075"/>
          <a:stretch>
            <a:fillRect/>
          </a:stretch>
        </p:blipFill>
        <p:spPr bwMode="auto">
          <a:xfrm>
            <a:off x="-1" y="-1"/>
            <a:ext cx="1150834" cy="480060"/>
          </a:xfrm>
          <a:prstGeom prst="rect">
            <a:avLst/>
          </a:prstGeom>
          <a:noFill/>
          <a:ln w="9525">
            <a:noFill/>
            <a:miter lim="800000"/>
            <a:headEnd/>
            <a:tailEnd/>
          </a:ln>
        </p:spPr>
      </p:pic>
      <p:sp>
        <p:nvSpPr>
          <p:cNvPr id="13" name="Rectangle 8"/>
          <p:cNvSpPr/>
          <p:nvPr userDrawn="1"/>
        </p:nvSpPr>
        <p:spPr>
          <a:xfrm>
            <a:off x="272622" y="44019"/>
            <a:ext cx="871130" cy="415498"/>
          </a:xfrm>
          <a:prstGeom prst="rect">
            <a:avLst/>
          </a:prstGeom>
          <a:noFill/>
          <a:scene3d>
            <a:camera prst="orthographicFront"/>
            <a:lightRig rig="flood" dir="t"/>
          </a:scene3d>
          <a:sp3d extrusionH="76200" prstMaterial="metal">
            <a:bevelT w="12700"/>
            <a:extrusionClr>
              <a:schemeClr val="tx2"/>
            </a:extrusionClr>
          </a:sp3d>
        </p:spPr>
        <p:txBody>
          <a:bodyPr>
            <a:spAutoFit/>
          </a:bodyPr>
          <a:lstStyle/>
          <a:p>
            <a:pPr algn="ctr">
              <a:defRPr/>
            </a:pPr>
            <a:r>
              <a:rPr lang="en-US" sz="2100" b="1" spc="38"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ECN</a:t>
            </a:r>
          </a:p>
        </p:txBody>
      </p:sp>
      <p:sp>
        <p:nvSpPr>
          <p:cNvPr id="17" name="Text Placeholder 16"/>
          <p:cNvSpPr>
            <a:spLocks noGrp="1"/>
          </p:cNvSpPr>
          <p:nvPr>
            <p:ph type="body" sz="quarter" idx="10"/>
          </p:nvPr>
        </p:nvSpPr>
        <p:spPr>
          <a:xfrm>
            <a:off x="642911" y="857238"/>
            <a:ext cx="7572375" cy="3375422"/>
          </a:xfrm>
          <a:prstGeom prst="rect">
            <a:avLst/>
          </a:prstGeom>
        </p:spPr>
        <p:txBody>
          <a:bodyPr/>
          <a:lstStyle>
            <a:lvl1pPr>
              <a:defRPr sz="1800"/>
            </a:lvl1pPr>
            <a:lvl2pPr>
              <a:defRPr sz="1350"/>
            </a:lvl2pPr>
            <a:lvl3pPr>
              <a:defRPr sz="1200"/>
            </a:lvl3pPr>
            <a:lvl4pPr>
              <a:defRPr sz="1200"/>
            </a:lvl4pPr>
            <a:lvl5pPr>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6 Rectángulo"/>
          <p:cNvSpPr/>
          <p:nvPr userDrawn="1"/>
        </p:nvSpPr>
        <p:spPr>
          <a:xfrm>
            <a:off x="1116013" y="1"/>
            <a:ext cx="8026400" cy="479822"/>
          </a:xfrm>
          <a:prstGeom prst="rect">
            <a:avLst/>
          </a:prstGeom>
          <a:gradFill flip="none" rotWithShape="1">
            <a:gsLst>
              <a:gs pos="0">
                <a:srgbClr val="002060"/>
              </a:gs>
              <a:gs pos="60000">
                <a:srgbClr val="85C2FF">
                  <a:lumMod val="100000"/>
                </a:srgbClr>
              </a:gs>
              <a:gs pos="100000">
                <a:srgbClr val="C4D6EB"/>
              </a:gs>
              <a:gs pos="100000">
                <a:srgbClr val="FFEBFA"/>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sz="1350"/>
          </a:p>
        </p:txBody>
      </p:sp>
      <p:sp>
        <p:nvSpPr>
          <p:cNvPr id="15" name="Title Placeholder 1"/>
          <p:cNvSpPr>
            <a:spLocks noGrp="1"/>
          </p:cNvSpPr>
          <p:nvPr>
            <p:ph type="title"/>
          </p:nvPr>
        </p:nvSpPr>
        <p:spPr>
          <a:xfrm>
            <a:off x="1214414" y="28998"/>
            <a:ext cx="7572428" cy="436537"/>
          </a:xfrm>
          <a:prstGeom prst="rect">
            <a:avLst/>
          </a:prstGeom>
        </p:spPr>
        <p:txBody>
          <a:bodyPr vert="horz" lIns="91440" tIns="45720" rIns="91440" bIns="45720" rtlCol="0" anchor="ctr">
            <a:normAutofit/>
          </a:bodyPr>
          <a:lstStyle>
            <a:lvl1pPr algn="ctr">
              <a:lnSpc>
                <a:spcPts val="1800"/>
              </a:lnSpc>
              <a:defRPr sz="225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4287122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99460" y="142875"/>
            <a:ext cx="7963798" cy="514350"/>
          </a:xfrm>
        </p:spPr>
        <p:txBody>
          <a:bodyPr/>
          <a:lstStyle>
            <a:lvl1pPr>
              <a:defRPr sz="1800"/>
            </a:lvl1pPr>
          </a:lstStyle>
          <a:p>
            <a:r>
              <a:rPr lang="en-US" dirty="0"/>
              <a:t>Click to edit Master title style</a:t>
            </a:r>
          </a:p>
        </p:txBody>
      </p:sp>
      <p:sp>
        <p:nvSpPr>
          <p:cNvPr id="3" name="Content Placeholder 2"/>
          <p:cNvSpPr>
            <a:spLocks noGrp="1"/>
          </p:cNvSpPr>
          <p:nvPr>
            <p:ph idx="1"/>
          </p:nvPr>
        </p:nvSpPr>
        <p:spPr/>
        <p:txBody>
          <a:bodyPr/>
          <a:lstStyle>
            <a:lvl1pPr marL="173831" indent="-173831">
              <a:spcBef>
                <a:spcPts val="225"/>
              </a:spcBef>
              <a:defRPr/>
            </a:lvl1pPr>
            <a:lvl2pPr marL="347663" indent="-173831">
              <a:defRPr/>
            </a:lvl2pPr>
            <a:lvl3pPr marL="511969" indent="-129779">
              <a:defRPr/>
            </a:lvl3pPr>
            <a:lvl4pPr marL="685800" indent="-129779">
              <a:defRPr/>
            </a:lvl4pPr>
            <a:lvl5pPr marL="815579" indent="-129779">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0"/>
            <a:endParaRPr lang="en-US" dirty="0"/>
          </a:p>
          <a:p>
            <a:pPr lvl="0"/>
            <a:endParaRPr lang="en-US" dirty="0"/>
          </a:p>
          <a:p>
            <a:pPr lvl="0"/>
            <a:endParaRPr lang="en-US" dirty="0"/>
          </a:p>
        </p:txBody>
      </p:sp>
      <p:sp>
        <p:nvSpPr>
          <p:cNvPr id="5" name="Slide Number Placeholder 2"/>
          <p:cNvSpPr>
            <a:spLocks noGrp="1"/>
          </p:cNvSpPr>
          <p:nvPr>
            <p:ph type="sldNum" sz="quarter" idx="10"/>
          </p:nvPr>
        </p:nvSpPr>
        <p:spPr>
          <a:xfrm>
            <a:off x="4419600" y="4972051"/>
            <a:ext cx="342900" cy="171449"/>
          </a:xfrm>
        </p:spPr>
        <p:txBody>
          <a:bodyPr/>
          <a:lstStyle>
            <a:lvl1pPr>
              <a:defRPr sz="750"/>
            </a:lvl1pPr>
          </a:lstStyle>
          <a:p>
            <a:fld id="{E59F633D-C799-4FEB-A525-92D1F47B25DA}" type="slidenum">
              <a:rPr lang="en-US" smtClean="0"/>
              <a:pPr/>
              <a:t>‹#›</a:t>
            </a:fld>
            <a:endParaRPr lang="en-US"/>
          </a:p>
        </p:txBody>
      </p:sp>
    </p:spTree>
    <p:extLst>
      <p:ext uri="{BB962C8B-B14F-4D97-AF65-F5344CB8AC3E}">
        <p14:creationId xmlns:p14="http://schemas.microsoft.com/office/powerpoint/2010/main" val="3920618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6 Rectángulo"/>
          <p:cNvSpPr/>
          <p:nvPr/>
        </p:nvSpPr>
        <p:spPr>
          <a:xfrm>
            <a:off x="1116013" y="1"/>
            <a:ext cx="8026400" cy="479822"/>
          </a:xfrm>
          <a:prstGeom prst="rect">
            <a:avLst/>
          </a:prstGeom>
          <a:gradFill flip="none" rotWithShape="1">
            <a:gsLst>
              <a:gs pos="0">
                <a:srgbClr val="002060"/>
              </a:gs>
              <a:gs pos="60000">
                <a:srgbClr val="85C2FF">
                  <a:lumMod val="100000"/>
                </a:srgbClr>
              </a:gs>
              <a:gs pos="100000">
                <a:srgbClr val="C4D6EB"/>
              </a:gs>
              <a:gs pos="100000">
                <a:srgbClr val="FFEBFA"/>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defRPr/>
            </a:pPr>
            <a:endParaRPr lang="es-ES" sz="1350">
              <a:solidFill>
                <a:prstClr val="white"/>
              </a:solidFill>
            </a:endParaRPr>
          </a:p>
        </p:txBody>
      </p:sp>
      <p:pic>
        <p:nvPicPr>
          <p:cNvPr id="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786312"/>
            <a:ext cx="9144000" cy="37742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 name="10 CuadroTexto"/>
          <p:cNvSpPr txBox="1">
            <a:spLocks noChangeArrowheads="1"/>
          </p:cNvSpPr>
          <p:nvPr/>
        </p:nvSpPr>
        <p:spPr bwMode="auto">
          <a:xfrm>
            <a:off x="2843214" y="4912519"/>
            <a:ext cx="3457575" cy="253916"/>
          </a:xfrm>
          <a:prstGeom prst="rect">
            <a:avLst/>
          </a:prstGeom>
          <a:noFill/>
          <a:ln>
            <a:noFill/>
          </a:ln>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defRPr/>
            </a:pPr>
            <a:r>
              <a:rPr lang="en-US" sz="1050" dirty="0">
                <a:solidFill>
                  <a:prstClr val="black"/>
                </a:solidFill>
              </a:rPr>
              <a:t>ECN 5: Spray G – Internal Flow Modelling</a:t>
            </a:r>
            <a:endParaRPr lang="es-ES" sz="1050" dirty="0">
              <a:solidFill>
                <a:prstClr val="black"/>
              </a:solidFill>
            </a:endParaRPr>
          </a:p>
        </p:txBody>
      </p:sp>
      <p:sp>
        <p:nvSpPr>
          <p:cNvPr id="5" name="11 CuadroTexto"/>
          <p:cNvSpPr txBox="1">
            <a:spLocks noChangeArrowheads="1"/>
          </p:cNvSpPr>
          <p:nvPr/>
        </p:nvSpPr>
        <p:spPr bwMode="auto">
          <a:xfrm>
            <a:off x="8197850" y="4911329"/>
            <a:ext cx="946150" cy="253916"/>
          </a:xfrm>
          <a:prstGeom prst="rect">
            <a:avLst/>
          </a:prstGeom>
          <a:noFill/>
          <a:ln>
            <a:noFill/>
          </a:ln>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defRPr/>
            </a:pPr>
            <a:fld id="{F5DC4D45-CDB5-4047-94B5-0C16A8314271}" type="slidenum">
              <a:rPr lang="es-ES" sz="1050" smtClean="0">
                <a:solidFill>
                  <a:prstClr val="black"/>
                </a:solidFill>
              </a:rPr>
              <a:pPr algn="ctr" eaLnBrk="1" hangingPunct="1">
                <a:defRPr/>
              </a:pPr>
              <a:t>‹#›</a:t>
            </a:fld>
            <a:endParaRPr lang="es-ES" sz="1050" dirty="0">
              <a:solidFill>
                <a:prstClr val="black"/>
              </a:solidFill>
            </a:endParaRPr>
          </a:p>
        </p:txBody>
      </p:sp>
      <p:sp>
        <p:nvSpPr>
          <p:cNvPr id="6" name="Rectangle 5"/>
          <p:cNvSpPr/>
          <p:nvPr/>
        </p:nvSpPr>
        <p:spPr>
          <a:xfrm>
            <a:off x="0" y="465535"/>
            <a:ext cx="9144000" cy="5405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a:solidFill>
                <a:prstClr val="white"/>
              </a:solidFill>
            </a:endParaRPr>
          </a:p>
        </p:txBody>
      </p:sp>
      <p:pic>
        <p:nvPicPr>
          <p:cNvPr id="8" name="Picture 2" descr="C:\Julien\ECN Working Group\ECN_WorkShop2_Sep2012\Presentation\ECN- Banner-LP.jpg"/>
          <p:cNvPicPr>
            <a:picLocks noChangeAspect="1" noChangeArrowheads="1"/>
          </p:cNvPicPr>
          <p:nvPr/>
        </p:nvPicPr>
        <p:blipFill>
          <a:blip r:embed="rId3">
            <a:extLst>
              <a:ext uri="{28A0092B-C50C-407E-A947-70E740481C1C}">
                <a14:useLocalDpi xmlns:a14="http://schemas.microsoft.com/office/drawing/2010/main" val="0"/>
              </a:ext>
            </a:extLst>
          </a:blip>
          <a:srcRect r="75075"/>
          <a:stretch>
            <a:fillRect/>
          </a:stretch>
        </p:blipFill>
        <p:spPr bwMode="auto">
          <a:xfrm>
            <a:off x="1" y="0"/>
            <a:ext cx="1116013" cy="46553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9" name="Rectangle 8"/>
          <p:cNvSpPr/>
          <p:nvPr/>
        </p:nvSpPr>
        <p:spPr>
          <a:xfrm>
            <a:off x="272622" y="44019"/>
            <a:ext cx="871130" cy="415498"/>
          </a:xfrm>
          <a:prstGeom prst="rect">
            <a:avLst/>
          </a:prstGeom>
          <a:noFill/>
          <a:scene3d>
            <a:camera prst="orthographicFront"/>
            <a:lightRig rig="flood" dir="t"/>
          </a:scene3d>
          <a:sp3d extrusionH="76200" prstMaterial="metal">
            <a:bevelT w="12700"/>
            <a:extrusionClr>
              <a:schemeClr val="tx2"/>
            </a:extrusionClr>
          </a:sp3d>
        </p:spPr>
        <p:txBody>
          <a:bodyPr>
            <a:spAutoFit/>
          </a:bodyPr>
          <a:lstStyle/>
          <a:p>
            <a:pPr algn="ctr">
              <a:defRPr/>
            </a:pPr>
            <a:r>
              <a:rPr lang="en-US" sz="2100" b="1" spc="38" dirty="0">
                <a:ln w="13500">
                  <a:solidFill>
                    <a:srgbClr val="4F81BD">
                      <a:shade val="2500"/>
                      <a:alpha val="6500"/>
                    </a:srgbClr>
                  </a:solidFill>
                  <a:prstDash val="solid"/>
                </a:ln>
                <a:solidFill>
                  <a:srgbClr val="4F81BD">
                    <a:tint val="3000"/>
                    <a:alpha val="95000"/>
                  </a:srgbClr>
                </a:solidFill>
                <a:effectLst>
                  <a:innerShdw blurRad="50900" dist="38500" dir="13500000">
                    <a:srgbClr val="000000">
                      <a:alpha val="60000"/>
                    </a:srgbClr>
                  </a:innerShdw>
                </a:effectLst>
              </a:rPr>
              <a:t>ECN</a:t>
            </a:r>
          </a:p>
        </p:txBody>
      </p:sp>
      <p:sp>
        <p:nvSpPr>
          <p:cNvPr id="10" name="Title 9"/>
          <p:cNvSpPr>
            <a:spLocks noGrp="1"/>
          </p:cNvSpPr>
          <p:nvPr>
            <p:ph type="title"/>
          </p:nvPr>
        </p:nvSpPr>
        <p:spPr>
          <a:xfrm>
            <a:off x="1116012" y="0"/>
            <a:ext cx="8026401" cy="465535"/>
          </a:xfrm>
          <a:prstGeom prst="rect">
            <a:avLst/>
          </a:prstGeom>
        </p:spPr>
        <p:txBody>
          <a:bodyPr>
            <a:normAutofit/>
          </a:bodyPr>
          <a:lstStyle>
            <a:lvl1pPr algn="l">
              <a:defRPr sz="2700">
                <a:solidFill>
                  <a:schemeClr val="bg1"/>
                </a:solidFill>
              </a:defRPr>
            </a:lvl1pPr>
          </a:lstStyle>
          <a:p>
            <a:r>
              <a:rPr lang="en-US" dirty="0"/>
              <a:t>Click to edit Master title style</a:t>
            </a:r>
          </a:p>
        </p:txBody>
      </p:sp>
      <p:sp>
        <p:nvSpPr>
          <p:cNvPr id="12" name="Content Placeholder 11"/>
          <p:cNvSpPr>
            <a:spLocks noGrp="1"/>
          </p:cNvSpPr>
          <p:nvPr>
            <p:ph sz="quarter" idx="10"/>
          </p:nvPr>
        </p:nvSpPr>
        <p:spPr>
          <a:xfrm>
            <a:off x="273050" y="685800"/>
            <a:ext cx="4070350" cy="4100513"/>
          </a:xfrm>
          <a:prstGeom prst="rect">
            <a:avLst/>
          </a:prstGeo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11"/>
          </p:nvPr>
        </p:nvSpPr>
        <p:spPr>
          <a:xfrm>
            <a:off x="4800600" y="685800"/>
            <a:ext cx="4114800" cy="4057650"/>
          </a:xfrm>
          <a:prstGeom prst="rect">
            <a:avLst/>
          </a:prstGeo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10 CuadroTexto"/>
          <p:cNvSpPr txBox="1">
            <a:spLocks noChangeArrowheads="1"/>
          </p:cNvSpPr>
          <p:nvPr userDrawn="1"/>
        </p:nvSpPr>
        <p:spPr bwMode="auto">
          <a:xfrm>
            <a:off x="34924" y="4912519"/>
            <a:ext cx="2340286" cy="253916"/>
          </a:xfrm>
          <a:prstGeom prst="rect">
            <a:avLst/>
          </a:prstGeom>
          <a:noFill/>
          <a:ln>
            <a:noFill/>
          </a:ln>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en-US" sz="1050" dirty="0">
                <a:solidFill>
                  <a:prstClr val="black"/>
                </a:solidFill>
              </a:rPr>
              <a:t>31</a:t>
            </a:r>
            <a:r>
              <a:rPr lang="en-US" sz="1050" baseline="30000" dirty="0">
                <a:solidFill>
                  <a:prstClr val="black"/>
                </a:solidFill>
              </a:rPr>
              <a:t>st</a:t>
            </a:r>
            <a:r>
              <a:rPr lang="en-US" sz="1050" baseline="0" dirty="0">
                <a:solidFill>
                  <a:prstClr val="black"/>
                </a:solidFill>
              </a:rPr>
              <a:t> March – 1</a:t>
            </a:r>
            <a:r>
              <a:rPr lang="en-US" sz="1050" baseline="30000" dirty="0">
                <a:solidFill>
                  <a:prstClr val="black"/>
                </a:solidFill>
              </a:rPr>
              <a:t>st</a:t>
            </a:r>
            <a:r>
              <a:rPr lang="en-US" sz="1050" baseline="0" dirty="0">
                <a:solidFill>
                  <a:prstClr val="black"/>
                </a:solidFill>
              </a:rPr>
              <a:t> April</a:t>
            </a:r>
            <a:r>
              <a:rPr lang="en-US" sz="1050" dirty="0">
                <a:solidFill>
                  <a:prstClr val="black"/>
                </a:solidFill>
              </a:rPr>
              <a:t>, 2017</a:t>
            </a:r>
            <a:endParaRPr lang="es-ES" sz="1050" dirty="0">
              <a:solidFill>
                <a:prstClr val="black"/>
              </a:solidFill>
            </a:endParaRPr>
          </a:p>
        </p:txBody>
      </p:sp>
    </p:spTree>
    <p:extLst>
      <p:ext uri="{BB962C8B-B14F-4D97-AF65-F5344CB8AC3E}">
        <p14:creationId xmlns:p14="http://schemas.microsoft.com/office/powerpoint/2010/main" val="3972369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Diapositiva de título">
    <p:spTree>
      <p:nvGrpSpPr>
        <p:cNvPr id="1" name=""/>
        <p:cNvGrpSpPr/>
        <p:nvPr/>
      </p:nvGrpSpPr>
      <p:grpSpPr>
        <a:xfrm>
          <a:off x="0" y="0"/>
          <a:ext cx="0" cy="0"/>
          <a:chOff x="0" y="0"/>
          <a:chExt cx="0" cy="0"/>
        </a:xfrm>
      </p:grpSpPr>
      <p:sp>
        <p:nvSpPr>
          <p:cNvPr id="2" name="6 Rectángulo"/>
          <p:cNvSpPr/>
          <p:nvPr userDrawn="1"/>
        </p:nvSpPr>
        <p:spPr>
          <a:xfrm>
            <a:off x="1116013" y="1"/>
            <a:ext cx="8026400" cy="479822"/>
          </a:xfrm>
          <a:prstGeom prst="rect">
            <a:avLst/>
          </a:prstGeom>
          <a:gradFill flip="none" rotWithShape="1">
            <a:gsLst>
              <a:gs pos="0">
                <a:srgbClr val="002060"/>
              </a:gs>
              <a:gs pos="60000">
                <a:srgbClr val="85C2FF">
                  <a:lumMod val="100000"/>
                </a:srgbClr>
              </a:gs>
              <a:gs pos="100000">
                <a:srgbClr val="C4D6EB"/>
              </a:gs>
              <a:gs pos="100000">
                <a:srgbClr val="FFEBFA"/>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sz="1350"/>
          </a:p>
        </p:txBody>
      </p:sp>
      <p:pic>
        <p:nvPicPr>
          <p:cNvPr id="3"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4786312"/>
            <a:ext cx="9144000" cy="377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10 CuadroTexto"/>
          <p:cNvSpPr txBox="1">
            <a:spLocks noChangeArrowheads="1"/>
          </p:cNvSpPr>
          <p:nvPr userDrawn="1"/>
        </p:nvSpPr>
        <p:spPr bwMode="auto">
          <a:xfrm>
            <a:off x="2843214" y="4912519"/>
            <a:ext cx="3457575" cy="253916"/>
          </a:xfrm>
          <a:prstGeom prst="rect">
            <a:avLst/>
          </a:prstGeom>
          <a:noFill/>
          <a:ln>
            <a:noFill/>
          </a:ln>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en-US" sz="1050" dirty="0"/>
              <a:t>ECN 2: Spray development and vaporization</a:t>
            </a:r>
            <a:endParaRPr lang="es-ES" sz="1050" dirty="0"/>
          </a:p>
        </p:txBody>
      </p:sp>
      <p:sp>
        <p:nvSpPr>
          <p:cNvPr id="5" name="11 CuadroTexto"/>
          <p:cNvSpPr txBox="1">
            <a:spLocks noChangeArrowheads="1"/>
          </p:cNvSpPr>
          <p:nvPr userDrawn="1"/>
        </p:nvSpPr>
        <p:spPr bwMode="auto">
          <a:xfrm>
            <a:off x="8197850" y="4911329"/>
            <a:ext cx="946150" cy="253916"/>
          </a:xfrm>
          <a:prstGeom prst="rect">
            <a:avLst/>
          </a:prstGeom>
          <a:noFill/>
          <a:ln>
            <a:noFill/>
          </a:ln>
        </p:spPr>
        <p:txBody>
          <a:bodyPr>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fld id="{F0201B64-9524-4C81-BE5E-C8E5FE2A4706}" type="slidenum">
              <a:rPr lang="es-ES" altLang="en-US" sz="1050"/>
              <a:pPr algn="ctr" eaLnBrk="1" hangingPunct="1"/>
              <a:t>‹#›</a:t>
            </a:fld>
            <a:r>
              <a:rPr lang="es-ES" altLang="en-US" sz="1050"/>
              <a:t>/59</a:t>
            </a:r>
          </a:p>
        </p:txBody>
      </p:sp>
      <p:sp>
        <p:nvSpPr>
          <p:cNvPr id="6" name="Rectangle 5"/>
          <p:cNvSpPr/>
          <p:nvPr userDrawn="1"/>
        </p:nvSpPr>
        <p:spPr>
          <a:xfrm>
            <a:off x="0" y="465535"/>
            <a:ext cx="9144000" cy="5405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a:p>
        </p:txBody>
      </p:sp>
      <p:sp>
        <p:nvSpPr>
          <p:cNvPr id="7" name="10 CuadroTexto"/>
          <p:cNvSpPr txBox="1">
            <a:spLocks noChangeArrowheads="1"/>
          </p:cNvSpPr>
          <p:nvPr userDrawn="1"/>
        </p:nvSpPr>
        <p:spPr bwMode="auto">
          <a:xfrm>
            <a:off x="34925" y="4912519"/>
            <a:ext cx="1512888" cy="253916"/>
          </a:xfrm>
          <a:prstGeom prst="rect">
            <a:avLst/>
          </a:prstGeom>
          <a:noFill/>
          <a:ln>
            <a:noFill/>
          </a:ln>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en-US" sz="1050" dirty="0"/>
              <a:t>September 2012</a:t>
            </a:r>
            <a:endParaRPr lang="es-ES" sz="1050" dirty="0"/>
          </a:p>
        </p:txBody>
      </p:sp>
      <p:pic>
        <p:nvPicPr>
          <p:cNvPr id="8" name="Picture 2" descr="C:\Julien\ECN Working Group\ECN_WorkShop2_Sep2012\Presentation\ECN- Banner-LP.jpg"/>
          <p:cNvPicPr>
            <a:picLocks noChangeAspect="1" noChangeArrowheads="1"/>
          </p:cNvPicPr>
          <p:nvPr userDrawn="1"/>
        </p:nvPicPr>
        <p:blipFill>
          <a:blip r:embed="rId3">
            <a:extLst>
              <a:ext uri="{28A0092B-C50C-407E-A947-70E740481C1C}">
                <a14:useLocalDpi xmlns:a14="http://schemas.microsoft.com/office/drawing/2010/main" val="0"/>
              </a:ext>
            </a:extLst>
          </a:blip>
          <a:srcRect r="75075"/>
          <a:stretch>
            <a:fillRect/>
          </a:stretch>
        </p:blipFill>
        <p:spPr bwMode="auto">
          <a:xfrm>
            <a:off x="1" y="0"/>
            <a:ext cx="1116013" cy="465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userDrawn="1"/>
        </p:nvSpPr>
        <p:spPr>
          <a:xfrm>
            <a:off x="272622" y="44019"/>
            <a:ext cx="871130" cy="415498"/>
          </a:xfrm>
          <a:prstGeom prst="rect">
            <a:avLst/>
          </a:prstGeom>
          <a:noFill/>
          <a:scene3d>
            <a:camera prst="orthographicFront"/>
            <a:lightRig rig="flood" dir="t"/>
          </a:scene3d>
          <a:sp3d extrusionH="76200" prstMaterial="metal">
            <a:bevelT w="12700"/>
            <a:extrusionClr>
              <a:schemeClr val="tx2"/>
            </a:extrusionClr>
          </a:sp3d>
        </p:spPr>
        <p:txBody>
          <a:bodyPr>
            <a:spAutoFit/>
          </a:bodyPr>
          <a:lstStyle/>
          <a:p>
            <a:pPr algn="ctr">
              <a:defRPr/>
            </a:pPr>
            <a:r>
              <a:rPr lang="en-US" sz="2100" b="1" spc="38"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cs typeface="Arial" charset="0"/>
              </a:rPr>
              <a:t>ECN</a:t>
            </a:r>
          </a:p>
        </p:txBody>
      </p:sp>
    </p:spTree>
    <p:extLst>
      <p:ext uri="{BB962C8B-B14F-4D97-AF65-F5344CB8AC3E}">
        <p14:creationId xmlns:p14="http://schemas.microsoft.com/office/powerpoint/2010/main" val="2444984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1" y="358378"/>
            <a:ext cx="8372901" cy="621711"/>
          </a:xfrm>
          <a:prstGeom prst="rect">
            <a:avLst/>
          </a:prstGeom>
        </p:spPr>
        <p:txBody>
          <a:bodyPr vert="horz" lIns="0" tIns="0" rIns="0" bIns="0" rtlCol="0" anchor="b">
            <a:noAutofit/>
          </a:bodyPr>
          <a:lstStyle/>
          <a:p>
            <a:r>
              <a:rPr lang="en-US" dirty="0"/>
              <a:t>Headline in all caps </a:t>
            </a:r>
            <a:r>
              <a:rPr lang="en-US" dirty="0" err="1"/>
              <a:t>28pt</a:t>
            </a:r>
            <a:r>
              <a:rPr lang="en-US" dirty="0"/>
              <a:t> </a:t>
            </a:r>
            <a:br>
              <a:rPr lang="en-US" dirty="0"/>
            </a:br>
            <a:r>
              <a:rPr lang="en-US" dirty="0"/>
              <a:t>preferred as one or two lines</a:t>
            </a:r>
          </a:p>
        </p:txBody>
      </p:sp>
      <p:sp>
        <p:nvSpPr>
          <p:cNvPr id="3" name="Text Placeholder 2"/>
          <p:cNvSpPr>
            <a:spLocks noGrp="1"/>
          </p:cNvSpPr>
          <p:nvPr>
            <p:ph type="body" idx="1"/>
          </p:nvPr>
        </p:nvSpPr>
        <p:spPr>
          <a:xfrm>
            <a:off x="457201" y="1393826"/>
            <a:ext cx="8372901" cy="3317081"/>
          </a:xfrm>
          <a:prstGeom prst="rect">
            <a:avLst/>
          </a:prstGeom>
        </p:spPr>
        <p:txBody>
          <a:bodyPr vert="horz" lIns="0" tIns="0" rIns="0" bIns="45720" rtlCol="0">
            <a:noAutofit/>
          </a:bodyPr>
          <a:lstStyle/>
          <a:p>
            <a:pPr lvl="0"/>
            <a:r>
              <a:rPr lang="en-US" dirty="0"/>
              <a:t>Click to add 1st-level bullet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9" name="Rectangle 48"/>
          <p:cNvSpPr/>
          <p:nvPr/>
        </p:nvSpPr>
        <p:spPr>
          <a:xfrm>
            <a:off x="0" y="-2"/>
            <a:ext cx="228600" cy="5143502"/>
          </a:xfrm>
          <a:prstGeom prst="rect">
            <a:avLst/>
          </a:prstGeom>
          <a:solidFill>
            <a:schemeClr val="bg2"/>
          </a:solidFill>
          <a:ln>
            <a:noFill/>
          </a:ln>
        </p:spPr>
        <p:txBody>
          <a:bodyPr vert="horz" wrap="square" lIns="91440" tIns="45720" rIns="91440" bIns="0" numCol="1" anchor="b" anchorCtr="0" compatLnSpc="1">
            <a:prstTxWarp prst="textNoShape">
              <a:avLst/>
            </a:prstTxWarp>
          </a:bodyPr>
          <a:lstStyle/>
          <a:p>
            <a:pPr lvl="0"/>
            <a:endParaRPr lang="en-US" sz="100">
              <a:solidFill>
                <a:schemeClr val="accent1"/>
              </a:solidFill>
            </a:endParaRPr>
          </a:p>
        </p:txBody>
      </p:sp>
      <p:pic>
        <p:nvPicPr>
          <p:cNvPr id="5" name="Picture 4">
            <a:extLst>
              <a:ext uri="{FF2B5EF4-FFF2-40B4-BE49-F238E27FC236}">
                <a16:creationId xmlns:a16="http://schemas.microsoft.com/office/drawing/2014/main" id="{1A961A96-98DB-4B30-B9E9-F36B50B4688D}"/>
              </a:ext>
            </a:extLst>
          </p:cNvPr>
          <p:cNvPicPr>
            <a:picLocks noChangeAspect="1"/>
          </p:cNvPicPr>
          <p:nvPr userDrawn="1"/>
        </p:nvPicPr>
        <p:blipFill>
          <a:blip r:embed="rId8"/>
          <a:stretch>
            <a:fillRect/>
          </a:stretch>
        </p:blipFill>
        <p:spPr>
          <a:xfrm>
            <a:off x="8254818" y="4744791"/>
            <a:ext cx="865740" cy="358140"/>
          </a:xfrm>
          <a:prstGeom prst="rect">
            <a:avLst/>
          </a:prstGeom>
        </p:spPr>
      </p:pic>
      <p:sp>
        <p:nvSpPr>
          <p:cNvPr id="6" name="Slide Number Placeholder 5"/>
          <p:cNvSpPr>
            <a:spLocks noGrp="1"/>
          </p:cNvSpPr>
          <p:nvPr>
            <p:ph type="sldNum" sz="quarter" idx="4"/>
          </p:nvPr>
        </p:nvSpPr>
        <p:spPr>
          <a:xfrm>
            <a:off x="-114300" y="4855282"/>
            <a:ext cx="457200" cy="137160"/>
          </a:xfrm>
          <a:prstGeom prst="rect">
            <a:avLst/>
          </a:prstGeom>
        </p:spPr>
        <p:txBody>
          <a:bodyPr vert="horz" lIns="0" tIns="45720" rIns="0" bIns="0" rtlCol="0" anchor="b"/>
          <a:lstStyle>
            <a:lvl1pPr algn="ctr">
              <a:defRPr sz="1000">
                <a:solidFill>
                  <a:schemeClr val="tx1">
                    <a:lumMod val="50000"/>
                  </a:schemeClr>
                </a:solidFill>
              </a:defRPr>
            </a:lvl1pPr>
          </a:lstStyle>
          <a:p>
            <a:fld id="{AEFAAC5A-9C4F-4278-920D-DF2BAB595749}" type="slidenum">
              <a:rPr lang="en-US" smtClean="0"/>
              <a:pPr/>
              <a:t>‹#›</a:t>
            </a:fld>
            <a:endParaRPr lang="en-US" dirty="0"/>
          </a:p>
        </p:txBody>
      </p:sp>
    </p:spTree>
    <p:extLst>
      <p:ext uri="{BB962C8B-B14F-4D97-AF65-F5344CB8AC3E}">
        <p14:creationId xmlns:p14="http://schemas.microsoft.com/office/powerpoint/2010/main" val="454865473"/>
      </p:ext>
    </p:extLst>
  </p:cSld>
  <p:clrMap bg1="lt1" tx1="dk1" bg2="lt2" tx2="dk2" accent1="accent1" accent2="accent2" accent3="accent3" accent4="accent4" accent5="accent5" accent6="accent6" hlink="hlink" folHlink="folHlink"/>
  <p:sldLayoutIdLst>
    <p:sldLayoutId id="2147483812" r:id="rId1"/>
    <p:sldLayoutId id="2147483813" r:id="rId2"/>
    <p:sldLayoutId id="2147483814" r:id="rId3"/>
    <p:sldLayoutId id="2147483815" r:id="rId4"/>
    <p:sldLayoutId id="2147483835" r:id="rId5"/>
    <p:sldLayoutId id="2147483836" r:id="rId6"/>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ftr="0" dt="0"/>
  <p:txStyles>
    <p:titleStyle>
      <a:lvl1pPr algn="l" defTabSz="457200" rtl="0" eaLnBrk="1" latinLnBrk="0" hangingPunct="1">
        <a:lnSpc>
          <a:spcPct val="95000"/>
        </a:lnSpc>
        <a:spcBef>
          <a:spcPct val="0"/>
        </a:spcBef>
        <a:buNone/>
        <a:defRPr sz="2800" b="1" i="0" kern="1200" cap="all" baseline="0">
          <a:solidFill>
            <a:schemeClr val="tx1">
              <a:lumMod val="50000"/>
            </a:schemeClr>
          </a:solidFill>
          <a:latin typeface="+mj-lt"/>
          <a:ea typeface="+mj-ea"/>
          <a:cs typeface="+mj-cs"/>
        </a:defRPr>
      </a:lvl1pPr>
    </p:titleStyle>
    <p:bodyStyle>
      <a:lvl1pPr marL="173038" indent="-173038" algn="l" defTabSz="457200" rtl="0" eaLnBrk="1" latinLnBrk="0" hangingPunct="1">
        <a:spcBef>
          <a:spcPts val="600"/>
        </a:spcBef>
        <a:spcAft>
          <a:spcPts val="0"/>
        </a:spcAft>
        <a:buFont typeface="Wingdings" pitchFamily="2" charset="2"/>
        <a:buChar char="§"/>
        <a:defRPr sz="1800" kern="1200" baseline="0">
          <a:solidFill>
            <a:schemeClr val="tx1">
              <a:lumMod val="50000"/>
            </a:schemeClr>
          </a:solidFill>
          <a:latin typeface="+mn-lt"/>
          <a:ea typeface="+mn-ea"/>
          <a:cs typeface="+mn-cs"/>
        </a:defRPr>
      </a:lvl1pPr>
      <a:lvl2pPr marL="520700" indent="-236538" algn="l" defTabSz="457200" rtl="0" eaLnBrk="1" latinLnBrk="0" hangingPunct="1">
        <a:spcBef>
          <a:spcPts val="0"/>
        </a:spcBef>
        <a:spcAft>
          <a:spcPts val="0"/>
        </a:spcAft>
        <a:buFont typeface="Arial"/>
        <a:buChar char="–"/>
        <a:defRPr sz="1800" kern="1200">
          <a:solidFill>
            <a:schemeClr val="tx1">
              <a:lumMod val="50000"/>
            </a:schemeClr>
          </a:solidFill>
          <a:latin typeface="+mn-lt"/>
          <a:ea typeface="+mn-ea"/>
          <a:cs typeface="+mn-cs"/>
        </a:defRPr>
      </a:lvl2pPr>
      <a:lvl3pPr marL="803275" indent="-187325" algn="l" defTabSz="457200" rtl="0" eaLnBrk="1" latinLnBrk="0" hangingPunct="1">
        <a:spcBef>
          <a:spcPts val="0"/>
        </a:spcBef>
        <a:spcAft>
          <a:spcPts val="0"/>
        </a:spcAft>
        <a:buFont typeface="Arial"/>
        <a:buChar char="•"/>
        <a:defRPr sz="1800" kern="1200">
          <a:solidFill>
            <a:schemeClr val="tx1">
              <a:lumMod val="50000"/>
            </a:schemeClr>
          </a:solidFill>
          <a:latin typeface="+mn-lt"/>
          <a:ea typeface="+mn-ea"/>
          <a:cs typeface="+mn-cs"/>
        </a:defRPr>
      </a:lvl3pPr>
      <a:lvl4pPr marL="1087438" indent="-171450" algn="l" defTabSz="457200" rtl="0" eaLnBrk="1" latinLnBrk="0" hangingPunct="1">
        <a:spcBef>
          <a:spcPts val="0"/>
        </a:spcBef>
        <a:spcAft>
          <a:spcPts val="0"/>
        </a:spcAft>
        <a:buFont typeface="Arial"/>
        <a:buChar char="–"/>
        <a:defRPr sz="1800" kern="1200">
          <a:solidFill>
            <a:schemeClr val="tx1">
              <a:lumMod val="50000"/>
            </a:schemeClr>
          </a:solidFill>
          <a:latin typeface="+mn-lt"/>
          <a:ea typeface="+mn-ea"/>
          <a:cs typeface="+mn-cs"/>
        </a:defRPr>
      </a:lvl4pPr>
      <a:lvl5pPr marL="1371600" indent="-171450" algn="l" defTabSz="457200" rtl="0" eaLnBrk="1" latinLnBrk="0" hangingPunct="1">
        <a:spcBef>
          <a:spcPts val="0"/>
        </a:spcBef>
        <a:spcAft>
          <a:spcPts val="0"/>
        </a:spcAft>
        <a:buFont typeface="Arial"/>
        <a:buChar char="»"/>
        <a:defRPr sz="1800" kern="1200">
          <a:solidFill>
            <a:schemeClr val="tx1">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060">
          <p15:clr>
            <a:srgbClr val="F26B43"/>
          </p15:clr>
        </p15:guide>
        <p15:guide id="2" pos="2880">
          <p15:clr>
            <a:srgbClr val="F26B43"/>
          </p15:clr>
        </p15:guide>
        <p15:guide id="3" orient="horz" pos="3156">
          <p15:clr>
            <a:srgbClr val="F26B43"/>
          </p15:clr>
        </p15:guide>
        <p15:guide id="4" orient="horz" pos="3132">
          <p15:clr>
            <a:srgbClr val="F26B43"/>
          </p15:clr>
        </p15:guide>
        <p15:guide id="5" pos="216">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EE7F5C-A6E5-433C-B94F-5C1424A65A7F}"/>
              </a:ext>
            </a:extLst>
          </p:cNvPr>
          <p:cNvSpPr>
            <a:spLocks noGrp="1"/>
          </p:cNvSpPr>
          <p:nvPr>
            <p:ph idx="1"/>
          </p:nvPr>
        </p:nvSpPr>
        <p:spPr>
          <a:xfrm>
            <a:off x="457201" y="993914"/>
            <a:ext cx="8372901" cy="3716994"/>
          </a:xfrm>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rPr>
              <a:t>ECN 10 will take place in Chiba, Japan (near Tokyo)</a:t>
            </a:r>
          </a:p>
          <a:p>
            <a:pPr marL="265176" lvl="1" indent="265176"/>
            <a:r>
              <a:rPr lang="en-US" dirty="0">
                <a:latin typeface="Calibri" panose="020F0502020204030204" pitchFamily="34" charset="0"/>
                <a:ea typeface="Calibri" panose="020F0502020204030204" pitchFamily="34" charset="0"/>
              </a:rPr>
              <a:t>Date: December 14</a:t>
            </a:r>
            <a:r>
              <a:rPr lang="en-US" baseline="30000" dirty="0">
                <a:latin typeface="Calibri" panose="020F0502020204030204" pitchFamily="34" charset="0"/>
                <a:ea typeface="Calibri" panose="020F0502020204030204" pitchFamily="34" charset="0"/>
              </a:rPr>
              <a:t>th</a:t>
            </a:r>
            <a:r>
              <a:rPr lang="en-US" dirty="0">
                <a:latin typeface="Calibri" panose="020F0502020204030204" pitchFamily="34" charset="0"/>
                <a:ea typeface="Calibri" panose="020F0502020204030204" pitchFamily="34" charset="0"/>
              </a:rPr>
              <a:t> and 15</a:t>
            </a:r>
            <a:r>
              <a:rPr lang="en-US" baseline="30000" dirty="0">
                <a:latin typeface="Calibri" panose="020F0502020204030204" pitchFamily="34" charset="0"/>
                <a:ea typeface="Calibri" panose="020F0502020204030204" pitchFamily="34" charset="0"/>
              </a:rPr>
              <a:t>th</a:t>
            </a:r>
            <a:r>
              <a:rPr lang="en-US" dirty="0">
                <a:latin typeface="Calibri" panose="020F0502020204030204" pitchFamily="34" charset="0"/>
                <a:ea typeface="Calibri" panose="020F0502020204030204" pitchFamily="34" charset="0"/>
              </a:rPr>
              <a:t> </a:t>
            </a:r>
          </a:p>
          <a:p>
            <a:pPr marL="265176" lvl="1" indent="265176"/>
            <a:r>
              <a:rPr lang="en-US" dirty="0">
                <a:effectLst/>
                <a:latin typeface="Calibri" panose="020F0502020204030204" pitchFamily="34" charset="0"/>
                <a:ea typeface="Calibri" panose="020F0502020204030204" pitchFamily="34" charset="0"/>
              </a:rPr>
              <a:t>Location: Chiba University</a:t>
            </a:r>
          </a:p>
          <a:p>
            <a:pPr marL="173832" lvl="1"/>
            <a:endParaRPr lang="en-US" dirty="0">
              <a:effectLst/>
              <a:latin typeface="Calibri" panose="020F0502020204030204" pitchFamily="34" charset="0"/>
              <a:ea typeface="Calibri" panose="020F0502020204030204" pitchFamily="34" charset="0"/>
            </a:endParaRPr>
          </a:p>
          <a:p>
            <a:pPr marL="0"/>
            <a:r>
              <a:rPr lang="en-US" dirty="0">
                <a:latin typeface="Calibri" panose="020F0502020204030204" pitchFamily="34" charset="0"/>
                <a:ea typeface="Calibri" panose="020F0502020204030204" pitchFamily="34" charset="0"/>
              </a:rPr>
              <a:t>ECN 10 w</a:t>
            </a:r>
            <a:r>
              <a:rPr lang="en-US" dirty="0">
                <a:effectLst/>
                <a:latin typeface="Calibri" panose="020F0502020204030204" pitchFamily="34" charset="0"/>
                <a:ea typeface="Calibri" panose="020F0502020204030204" pitchFamily="34" charset="0"/>
              </a:rPr>
              <a:t>ill take place right before COMODIA 2025, also in Chiba, Japan</a:t>
            </a:r>
          </a:p>
          <a:p>
            <a:pPr marL="265176" lvl="1" indent="265176"/>
            <a:r>
              <a:rPr lang="en-US" dirty="0">
                <a:latin typeface="Calibri" panose="020F0502020204030204" pitchFamily="34" charset="0"/>
                <a:ea typeface="Calibri" panose="020F0502020204030204" pitchFamily="34" charset="0"/>
              </a:rPr>
              <a:t>Dates: December 15</a:t>
            </a:r>
            <a:r>
              <a:rPr lang="en-US" baseline="30000" dirty="0">
                <a:latin typeface="Calibri" panose="020F0502020204030204" pitchFamily="34" charset="0"/>
                <a:ea typeface="Calibri" panose="020F0502020204030204" pitchFamily="34" charset="0"/>
              </a:rPr>
              <a:t>th</a:t>
            </a:r>
            <a:r>
              <a:rPr lang="en-US" dirty="0">
                <a:latin typeface="Calibri" panose="020F0502020204030204" pitchFamily="34" charset="0"/>
                <a:ea typeface="Calibri" panose="020F0502020204030204" pitchFamily="34" charset="0"/>
              </a:rPr>
              <a:t> to 18</a:t>
            </a:r>
            <a:r>
              <a:rPr lang="en-US" baseline="30000" dirty="0">
                <a:latin typeface="Calibri" panose="020F0502020204030204" pitchFamily="34" charset="0"/>
                <a:ea typeface="Calibri" panose="020F0502020204030204" pitchFamily="34" charset="0"/>
              </a:rPr>
              <a:t>th</a:t>
            </a:r>
            <a:r>
              <a:rPr lang="en-US" dirty="0">
                <a:latin typeface="Calibri" panose="020F0502020204030204" pitchFamily="34" charset="0"/>
                <a:ea typeface="Calibri" panose="020F0502020204030204" pitchFamily="34" charset="0"/>
              </a:rPr>
              <a:t> </a:t>
            </a:r>
          </a:p>
          <a:p>
            <a:pPr marL="265176" lvl="1" indent="265176"/>
            <a:r>
              <a:rPr lang="en-US" dirty="0">
                <a:effectLst/>
                <a:latin typeface="Calibri" panose="020F0502020204030204" pitchFamily="34" charset="0"/>
                <a:ea typeface="Calibri" panose="020F0502020204030204" pitchFamily="34" charset="0"/>
              </a:rPr>
              <a:t>Location: </a:t>
            </a:r>
            <a:r>
              <a:rPr lang="en-US" dirty="0" err="1">
                <a:effectLst/>
                <a:latin typeface="Calibri" panose="020F0502020204030204" pitchFamily="34" charset="0"/>
                <a:ea typeface="Calibri" panose="020F0502020204030204" pitchFamily="34" charset="0"/>
              </a:rPr>
              <a:t>Makuhari</a:t>
            </a:r>
            <a:r>
              <a:rPr lang="en-US" dirty="0">
                <a:effectLst/>
                <a:latin typeface="Calibri" panose="020F0502020204030204" pitchFamily="34" charset="0"/>
                <a:ea typeface="Calibri" panose="020F0502020204030204" pitchFamily="34" charset="0"/>
              </a:rPr>
              <a:t> Messe International Conference Hall</a:t>
            </a:r>
          </a:p>
          <a:p>
            <a:pPr marL="0" marR="0">
              <a:spcBef>
                <a:spcPts val="0"/>
              </a:spcBef>
              <a:spcAft>
                <a:spcPts val="0"/>
              </a:spcAft>
            </a:pPr>
            <a:endParaRPr lang="en-US" dirty="0">
              <a:latin typeface="Calibri" panose="020F0502020204030204" pitchFamily="34" charset="0"/>
              <a:ea typeface="Calibri" panose="020F0502020204030204" pitchFamily="34" charset="0"/>
            </a:endParaRPr>
          </a:p>
          <a:p>
            <a:r>
              <a:rPr lang="en-US" dirty="0">
                <a:latin typeface="Calibri" panose="020F0502020204030204" pitchFamily="34" charset="0"/>
                <a:cs typeface="Calibri" panose="020F0502020204030204" pitchFamily="34" charset="0"/>
              </a:rPr>
              <a:t>ECN10 will focus on 5 different topical areas</a:t>
            </a:r>
          </a:p>
          <a:p>
            <a:pPr marL="265176" lvl="1" indent="265176"/>
            <a:r>
              <a:rPr lang="en-US" dirty="0">
                <a:latin typeface="Calibri" panose="020F0502020204030204" pitchFamily="34" charset="0"/>
                <a:cs typeface="Calibri" panose="020F0502020204030204" pitchFamily="34" charset="0"/>
              </a:rPr>
              <a:t>Hydrogen injection &amp; combustion</a:t>
            </a:r>
          </a:p>
          <a:p>
            <a:pPr marL="265176" lvl="1" indent="265176"/>
            <a:r>
              <a:rPr lang="en-US" dirty="0">
                <a:latin typeface="Calibri" panose="020F0502020204030204" pitchFamily="34" charset="0"/>
                <a:cs typeface="Calibri" panose="020F0502020204030204" pitchFamily="34" charset="0"/>
              </a:rPr>
              <a:t>Sustainable fuel spark ignition</a:t>
            </a:r>
          </a:p>
          <a:p>
            <a:pPr marL="265176" lvl="1" indent="265176"/>
            <a:r>
              <a:rPr lang="en-US" b="1" dirty="0">
                <a:latin typeface="Calibri" panose="020F0502020204030204" pitchFamily="34" charset="0"/>
                <a:cs typeface="Calibri" panose="020F0502020204030204" pitchFamily="34" charset="0"/>
              </a:rPr>
              <a:t>Sustainable fuel compression-ignition combustion</a:t>
            </a:r>
          </a:p>
          <a:p>
            <a:pPr marL="265176" lvl="1" indent="265176"/>
            <a:r>
              <a:rPr lang="en-US" dirty="0">
                <a:latin typeface="Calibri" panose="020F0502020204030204" pitchFamily="34" charset="0"/>
                <a:cs typeface="Calibri" panose="020F0502020204030204" pitchFamily="34" charset="0"/>
              </a:rPr>
              <a:t>Ammonia injection and combustion</a:t>
            </a:r>
          </a:p>
          <a:p>
            <a:pPr marL="265176" lvl="1" indent="265176"/>
            <a:r>
              <a:rPr lang="en-US" dirty="0">
                <a:latin typeface="Calibri" panose="020F0502020204030204" pitchFamily="34" charset="0"/>
                <a:cs typeface="Calibri" panose="020F0502020204030204" pitchFamily="34" charset="0"/>
              </a:rPr>
              <a:t>Battery safety and thermal runaway</a:t>
            </a:r>
          </a:p>
          <a:p>
            <a:pPr lvl="1"/>
            <a:endParaRPr lang="en-US"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82892401-0F50-4E81-ABE6-789217B20539}"/>
              </a:ext>
            </a:extLst>
          </p:cNvPr>
          <p:cNvSpPr>
            <a:spLocks noGrp="1"/>
          </p:cNvSpPr>
          <p:nvPr>
            <p:ph type="sldNum" sz="quarter" idx="10"/>
          </p:nvPr>
        </p:nvSpPr>
        <p:spPr/>
        <p:txBody>
          <a:bodyPr/>
          <a:lstStyle/>
          <a:p>
            <a:fld id="{E59F633D-C799-4FEB-A525-92D1F47B25DA}" type="slidenum">
              <a:rPr lang="en-US" smtClean="0"/>
              <a:pPr/>
              <a:t>1</a:t>
            </a:fld>
            <a:endParaRPr lang="en-US"/>
          </a:p>
        </p:txBody>
      </p:sp>
      <p:sp>
        <p:nvSpPr>
          <p:cNvPr id="7" name="Title 1">
            <a:extLst>
              <a:ext uri="{FF2B5EF4-FFF2-40B4-BE49-F238E27FC236}">
                <a16:creationId xmlns:a16="http://schemas.microsoft.com/office/drawing/2014/main" id="{46970DAC-FDEF-AFAE-A25A-0A497BFA02A5}"/>
              </a:ext>
            </a:extLst>
          </p:cNvPr>
          <p:cNvSpPr>
            <a:spLocks noGrp="1"/>
          </p:cNvSpPr>
          <p:nvPr>
            <p:ph type="title"/>
          </p:nvPr>
        </p:nvSpPr>
        <p:spPr>
          <a:xfrm>
            <a:off x="590101" y="100292"/>
            <a:ext cx="7963798" cy="514350"/>
          </a:xfrm>
        </p:spPr>
        <p:txBody>
          <a:bodyPr/>
          <a:lstStyle/>
          <a:p>
            <a:pPr algn="ctr"/>
            <a:r>
              <a:rPr lang="en-US" dirty="0"/>
              <a:t>Sustainable fuel compression-ignition combustion</a:t>
            </a:r>
            <a:br>
              <a:rPr lang="en-US" b="0" dirty="0"/>
            </a:br>
            <a:r>
              <a:rPr lang="en-US" sz="1600" b="0" dirty="0"/>
              <a:t>Julien </a:t>
            </a:r>
            <a:r>
              <a:rPr lang="en-US" sz="1600" b="0" dirty="0" err="1"/>
              <a:t>manin</a:t>
            </a:r>
            <a:r>
              <a:rPr lang="en-US" sz="1600" b="0" dirty="0"/>
              <a:t> &amp; Daiana de </a:t>
            </a:r>
            <a:r>
              <a:rPr lang="en-US" sz="1600" b="0" dirty="0" err="1"/>
              <a:t>leon</a:t>
            </a:r>
            <a:endParaRPr lang="en-US" dirty="0"/>
          </a:p>
        </p:txBody>
      </p:sp>
    </p:spTree>
    <p:extLst>
      <p:ext uri="{BB962C8B-B14F-4D97-AF65-F5344CB8AC3E}">
        <p14:creationId xmlns:p14="http://schemas.microsoft.com/office/powerpoint/2010/main" val="797754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0101" y="100292"/>
            <a:ext cx="7963798" cy="514350"/>
          </a:xfrm>
        </p:spPr>
        <p:txBody>
          <a:bodyPr/>
          <a:lstStyle/>
          <a:p>
            <a:pPr algn="ctr"/>
            <a:r>
              <a:rPr lang="en-US" dirty="0"/>
              <a:t>Sustainable fuel compression-ignition combustion</a:t>
            </a:r>
            <a:br>
              <a:rPr lang="en-US" b="0" dirty="0"/>
            </a:br>
            <a:r>
              <a:rPr lang="en-US" sz="1600" b="0" dirty="0"/>
              <a:t>Julien </a:t>
            </a:r>
            <a:r>
              <a:rPr lang="en-US" sz="1600" b="0" dirty="0" err="1"/>
              <a:t>manin</a:t>
            </a:r>
            <a:r>
              <a:rPr lang="en-US" sz="1600" b="0" dirty="0"/>
              <a:t> &amp; Daiana de </a:t>
            </a:r>
            <a:r>
              <a:rPr lang="en-US" sz="1600" b="0" dirty="0" err="1"/>
              <a:t>leon</a:t>
            </a:r>
            <a:endParaRPr lang="en-US" dirty="0"/>
          </a:p>
        </p:txBody>
      </p:sp>
      <p:sp>
        <p:nvSpPr>
          <p:cNvPr id="4" name="Slide Number Placeholder 3"/>
          <p:cNvSpPr>
            <a:spLocks noGrp="1"/>
          </p:cNvSpPr>
          <p:nvPr>
            <p:ph type="sldNum" sz="quarter" idx="10"/>
          </p:nvPr>
        </p:nvSpPr>
        <p:spPr/>
        <p:txBody>
          <a:bodyPr/>
          <a:lstStyle/>
          <a:p>
            <a:fld id="{E59F633D-C799-4FEB-A525-92D1F47B25DA}" type="slidenum">
              <a:rPr lang="en-US" smtClean="0"/>
              <a:pPr/>
              <a:t>2</a:t>
            </a:fld>
            <a:endParaRPr lang="en-US"/>
          </a:p>
        </p:txBody>
      </p:sp>
      <p:sp>
        <p:nvSpPr>
          <p:cNvPr id="6" name="Content Placeholder 5"/>
          <p:cNvSpPr>
            <a:spLocks noGrp="1"/>
          </p:cNvSpPr>
          <p:nvPr>
            <p:ph idx="1"/>
          </p:nvPr>
        </p:nvSpPr>
        <p:spPr>
          <a:xfrm>
            <a:off x="318052" y="667229"/>
            <a:ext cx="8825947" cy="4056530"/>
          </a:xfrm>
        </p:spPr>
        <p:txBody>
          <a:bodyPr/>
          <a:lstStyle/>
          <a:p>
            <a:r>
              <a:rPr lang="en-US" sz="1600" b="1" dirty="0"/>
              <a:t>MOTIVATIONS</a:t>
            </a:r>
          </a:p>
          <a:p>
            <a:pPr lvl="1"/>
            <a:r>
              <a:rPr lang="en-US" sz="1400" dirty="0"/>
              <a:t>Heavy-duty and off-road applications are the main drivers for CI combustion research</a:t>
            </a:r>
          </a:p>
          <a:p>
            <a:pPr lvl="1"/>
            <a:r>
              <a:rPr lang="en-US" sz="1400" dirty="0"/>
              <a:t>Need to understand all aspects of CI combustion once the fuel is in the chamber</a:t>
            </a:r>
          </a:p>
          <a:p>
            <a:pPr lvl="2"/>
            <a:r>
              <a:rPr lang="en-US" sz="1200" dirty="0"/>
              <a:t>Because this is the only session on CI combustion, it will cover the whole process from spray to emissions</a:t>
            </a:r>
          </a:p>
          <a:p>
            <a:pPr lvl="1"/>
            <a:r>
              <a:rPr lang="en-US" sz="1400" dirty="0"/>
              <a:t>While we mostly focused on trying to understand what leads to the formation of pollutants before, the problem is different with alternative fuels where we need to understand the injection and combustion first</a:t>
            </a:r>
            <a:endParaRPr lang="en-US" sz="800" dirty="0"/>
          </a:p>
          <a:p>
            <a:pPr>
              <a:spcBef>
                <a:spcPts val="800"/>
              </a:spcBef>
            </a:pPr>
            <a:r>
              <a:rPr lang="en-US" sz="1600" b="1" dirty="0"/>
              <a:t>OBJECTIVES: Experimental and simulation data for comparisons</a:t>
            </a:r>
          </a:p>
          <a:p>
            <a:pPr lvl="1"/>
            <a:r>
              <a:rPr lang="en-US" sz="1400" dirty="0"/>
              <a:t>Spray/injection and evaporation </a:t>
            </a:r>
          </a:p>
          <a:p>
            <a:pPr lvl="1"/>
            <a:r>
              <a:rPr lang="en-US" sz="1400" dirty="0"/>
              <a:t>Mixing and additional mixing-related quantities</a:t>
            </a:r>
          </a:p>
          <a:p>
            <a:pPr lvl="2"/>
            <a:r>
              <a:rPr lang="en-US" sz="1200" dirty="0"/>
              <a:t>Mild interest in fuel decomposition in case differences show up</a:t>
            </a:r>
          </a:p>
          <a:p>
            <a:pPr lvl="1"/>
            <a:r>
              <a:rPr lang="en-US" sz="1400" dirty="0"/>
              <a:t>Ignition and flame stabilization</a:t>
            </a:r>
          </a:p>
          <a:p>
            <a:pPr lvl="1"/>
            <a:r>
              <a:rPr lang="en-US" sz="1400" dirty="0"/>
              <a:t>Processes related to pollutant formation (NO, CO…)</a:t>
            </a:r>
          </a:p>
          <a:p>
            <a:pPr lvl="1"/>
            <a:r>
              <a:rPr lang="en-US" sz="1400" dirty="0"/>
              <a:t>We anticipate little to no soot with these fuels, do the simulations confirm…?</a:t>
            </a:r>
            <a:endParaRPr lang="en-US" sz="800" dirty="0"/>
          </a:p>
          <a:p>
            <a:pPr>
              <a:spcBef>
                <a:spcPts val="800"/>
              </a:spcBef>
            </a:pPr>
            <a:r>
              <a:rPr lang="en-US" sz="1600" b="1" dirty="0"/>
              <a:t>TARGET CONDITIONS</a:t>
            </a:r>
          </a:p>
          <a:p>
            <a:pPr lvl="1"/>
            <a:r>
              <a:rPr lang="en-US" sz="1400" dirty="0"/>
              <a:t>Injectors of interest: </a:t>
            </a:r>
            <a:r>
              <a:rPr lang="en-US" sz="1400" dirty="0">
                <a:solidFill>
                  <a:schemeClr val="bg2"/>
                </a:solidFill>
              </a:rPr>
              <a:t>Spray D </a:t>
            </a:r>
            <a:r>
              <a:rPr lang="en-US" sz="1400" dirty="0"/>
              <a:t>and </a:t>
            </a:r>
            <a:r>
              <a:rPr lang="en-US" sz="1400" dirty="0">
                <a:solidFill>
                  <a:schemeClr val="bg2"/>
                </a:solidFill>
              </a:rPr>
              <a:t>Spray A-3</a:t>
            </a:r>
          </a:p>
          <a:p>
            <a:pPr lvl="1"/>
            <a:r>
              <a:rPr lang="en-US" sz="1400" dirty="0"/>
              <a:t>Fuels: </a:t>
            </a:r>
            <a:r>
              <a:rPr lang="en-US" sz="1400" dirty="0">
                <a:solidFill>
                  <a:schemeClr val="bg2"/>
                </a:solidFill>
              </a:rPr>
              <a:t>Methanol</a:t>
            </a:r>
            <a:r>
              <a:rPr lang="en-US" sz="1400" dirty="0"/>
              <a:t>, </a:t>
            </a:r>
            <a:r>
              <a:rPr lang="en-US" sz="1400" dirty="0">
                <a:solidFill>
                  <a:schemeClr val="bg2"/>
                </a:solidFill>
              </a:rPr>
              <a:t>ethanol</a:t>
            </a:r>
            <a:r>
              <a:rPr lang="en-US" sz="1400" dirty="0"/>
              <a:t>, </a:t>
            </a:r>
            <a:r>
              <a:rPr lang="en-US" sz="1400" dirty="0">
                <a:solidFill>
                  <a:schemeClr val="bg2"/>
                </a:solidFill>
              </a:rPr>
              <a:t>DME</a:t>
            </a:r>
            <a:r>
              <a:rPr lang="en-US" sz="1400" dirty="0"/>
              <a:t> and </a:t>
            </a:r>
            <a:r>
              <a:rPr lang="en-US" sz="1400" dirty="0">
                <a:solidFill>
                  <a:schemeClr val="bg2"/>
                </a:solidFill>
              </a:rPr>
              <a:t>OME</a:t>
            </a:r>
            <a:r>
              <a:rPr lang="en-US" sz="1400" dirty="0"/>
              <a:t>, compared to reference </a:t>
            </a:r>
            <a:r>
              <a:rPr lang="en-US" sz="1400" dirty="0">
                <a:solidFill>
                  <a:schemeClr val="tx2"/>
                </a:solidFill>
              </a:rPr>
              <a:t>n-dodecane</a:t>
            </a:r>
          </a:p>
          <a:p>
            <a:pPr lvl="1"/>
            <a:r>
              <a:rPr lang="en-US" sz="1400" dirty="0"/>
              <a:t>Conditions: </a:t>
            </a:r>
            <a:r>
              <a:rPr lang="en-US" sz="1400" dirty="0">
                <a:solidFill>
                  <a:schemeClr val="bg2"/>
                </a:solidFill>
              </a:rPr>
              <a:t>Spray A conditions </a:t>
            </a:r>
            <a:r>
              <a:rPr lang="en-US" sz="1400" dirty="0"/>
              <a:t>(900 K, 15% O</a:t>
            </a:r>
            <a:r>
              <a:rPr lang="en-US" sz="1400" baseline="-25000" dirty="0"/>
              <a:t>2</a:t>
            </a:r>
            <a:r>
              <a:rPr lang="en-US" sz="1400" dirty="0"/>
              <a:t>, 150 MPa) with additional sweeps in temperature (MeOH/EtOH: 1200, 1100 &amp; 1000 K - DME/OME: 1200, 1000, 800 &amp; 1100 K), O</a:t>
            </a:r>
            <a:r>
              <a:rPr lang="en-US" sz="1400" baseline="-25000" dirty="0"/>
              <a:t>2</a:t>
            </a:r>
            <a:r>
              <a:rPr lang="en-US" sz="1400" dirty="0"/>
              <a:t> (12 &amp; 21%) and injection pressure (50 &amp; 100 MPa) sweeps (in order of priority) </a:t>
            </a:r>
          </a:p>
          <a:p>
            <a:pPr marL="0" indent="0">
              <a:buNone/>
            </a:pPr>
            <a:endParaRPr lang="en-US" sz="1600" dirty="0"/>
          </a:p>
          <a:p>
            <a:pPr marL="0" indent="0">
              <a:buNone/>
            </a:pPr>
            <a:endParaRPr lang="en-US" sz="1200" dirty="0"/>
          </a:p>
        </p:txBody>
      </p:sp>
    </p:spTree>
    <p:extLst>
      <p:ext uri="{BB962C8B-B14F-4D97-AF65-F5344CB8AC3E}">
        <p14:creationId xmlns:p14="http://schemas.microsoft.com/office/powerpoint/2010/main" val="1451072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E59F633D-C799-4FEB-A525-92D1F47B25DA}" type="slidenum">
              <a:rPr lang="en-US" smtClean="0"/>
              <a:pPr/>
              <a:t>3</a:t>
            </a:fld>
            <a:endParaRPr lang="en-US"/>
          </a:p>
        </p:txBody>
      </p:sp>
      <p:sp>
        <p:nvSpPr>
          <p:cNvPr id="6" name="Content Placeholder 5"/>
          <p:cNvSpPr>
            <a:spLocks noGrp="1"/>
          </p:cNvSpPr>
          <p:nvPr>
            <p:ph idx="1"/>
          </p:nvPr>
        </p:nvSpPr>
        <p:spPr>
          <a:xfrm>
            <a:off x="404599" y="714935"/>
            <a:ext cx="8627342" cy="2974470"/>
          </a:xfrm>
        </p:spPr>
        <p:txBody>
          <a:bodyPr/>
          <a:lstStyle/>
          <a:p>
            <a:r>
              <a:rPr lang="en-US" sz="1600" b="1" dirty="0"/>
              <a:t>INFORMATION OF INTEREST</a:t>
            </a:r>
          </a:p>
          <a:p>
            <a:pPr lvl="1"/>
            <a:r>
              <a:rPr lang="en-US" sz="1200" dirty="0"/>
              <a:t>Spray injection, evaporation and mixing</a:t>
            </a:r>
          </a:p>
          <a:p>
            <a:pPr lvl="2"/>
            <a:r>
              <a:rPr lang="en-US" sz="1200" dirty="0">
                <a:solidFill>
                  <a:schemeClr val="bg2"/>
                </a:solidFill>
              </a:rPr>
              <a:t>Experiments: Time-resolved liquid length, vapor penetration and mixing fields</a:t>
            </a:r>
          </a:p>
          <a:p>
            <a:pPr lvl="2"/>
            <a:r>
              <a:rPr lang="en-US" sz="1200" dirty="0">
                <a:solidFill>
                  <a:schemeClr val="accent4"/>
                </a:solidFill>
              </a:rPr>
              <a:t>Simulations: Droplet size, time-resolved liquid length, vapor penetration and fuel </a:t>
            </a:r>
            <a:r>
              <a:rPr lang="en-US" sz="1200">
                <a:solidFill>
                  <a:schemeClr val="accent4"/>
                </a:solidFill>
              </a:rPr>
              <a:t>mixture fraction (report spray params.)</a:t>
            </a:r>
            <a:endParaRPr lang="en-US" sz="1200" dirty="0">
              <a:solidFill>
                <a:schemeClr val="accent4"/>
              </a:solidFill>
            </a:endParaRPr>
          </a:p>
          <a:p>
            <a:pPr lvl="1">
              <a:spcBef>
                <a:spcPts val="600"/>
              </a:spcBef>
            </a:pPr>
            <a:r>
              <a:rPr lang="en-US" sz="1200" dirty="0"/>
              <a:t>Molecular breakdown (if possible)</a:t>
            </a:r>
          </a:p>
          <a:p>
            <a:pPr lvl="2"/>
            <a:r>
              <a:rPr lang="en-US" sz="1200" dirty="0"/>
              <a:t>Simulations: Time-resolved main species maps (e.g. Fuel, C</a:t>
            </a:r>
            <a:r>
              <a:rPr lang="en-US" sz="1200" baseline="-25000" dirty="0"/>
              <a:t>3</a:t>
            </a:r>
            <a:r>
              <a:rPr lang="en-US" sz="1200" dirty="0"/>
              <a:t>H</a:t>
            </a:r>
            <a:r>
              <a:rPr lang="en-US" sz="1200" baseline="-25000" dirty="0"/>
              <a:t>6</a:t>
            </a:r>
            <a:r>
              <a:rPr lang="en-US" sz="1200" dirty="0"/>
              <a:t>, C</a:t>
            </a:r>
            <a:r>
              <a:rPr lang="en-US" sz="1200" baseline="-25000" dirty="0"/>
              <a:t>2</a:t>
            </a:r>
            <a:r>
              <a:rPr lang="en-US" sz="1200" dirty="0"/>
              <a:t>H</a:t>
            </a:r>
            <a:r>
              <a:rPr lang="en-US" sz="1200" baseline="-25000" dirty="0"/>
              <a:t>6</a:t>
            </a:r>
            <a:r>
              <a:rPr lang="en-US" sz="1200" dirty="0"/>
              <a:t>, C</a:t>
            </a:r>
            <a:r>
              <a:rPr lang="en-US" sz="1200" baseline="-25000" dirty="0"/>
              <a:t>2</a:t>
            </a:r>
            <a:r>
              <a:rPr lang="en-US" sz="1200" dirty="0"/>
              <a:t>H</a:t>
            </a:r>
            <a:r>
              <a:rPr lang="en-US" sz="1200" baseline="-25000" dirty="0"/>
              <a:t>4</a:t>
            </a:r>
            <a:r>
              <a:rPr lang="en-US" sz="1200" dirty="0"/>
              <a:t>, CH</a:t>
            </a:r>
            <a:r>
              <a:rPr lang="en-US" sz="1200" baseline="-25000" dirty="0"/>
              <a:t>4</a:t>
            </a:r>
            <a:r>
              <a:rPr lang="en-US" sz="1200" dirty="0"/>
              <a:t>)</a:t>
            </a:r>
          </a:p>
          <a:p>
            <a:pPr lvl="1">
              <a:spcBef>
                <a:spcPts val="600"/>
              </a:spcBef>
            </a:pPr>
            <a:r>
              <a:rPr lang="en-US" sz="1200" dirty="0"/>
              <a:t>Ignition and flame stabilization and flame structure</a:t>
            </a:r>
          </a:p>
          <a:p>
            <a:pPr lvl="2"/>
            <a:r>
              <a:rPr lang="en-US" sz="1200" dirty="0">
                <a:solidFill>
                  <a:schemeClr val="bg2"/>
                </a:solidFill>
              </a:rPr>
              <a:t>Experiments: Ignition delay, lift-off length, time-resolved CH</a:t>
            </a:r>
            <a:r>
              <a:rPr lang="en-US" sz="1200" baseline="-25000" dirty="0">
                <a:solidFill>
                  <a:schemeClr val="bg2"/>
                </a:solidFill>
              </a:rPr>
              <a:t>2</a:t>
            </a:r>
            <a:r>
              <a:rPr lang="en-US" sz="1200" dirty="0">
                <a:solidFill>
                  <a:schemeClr val="bg2"/>
                </a:solidFill>
              </a:rPr>
              <a:t>O LIF, OH* (or OH LIF, CH*, etc.) </a:t>
            </a:r>
          </a:p>
          <a:p>
            <a:pPr lvl="2"/>
            <a:r>
              <a:rPr lang="en-US" sz="1200" dirty="0">
                <a:solidFill>
                  <a:schemeClr val="accent4"/>
                </a:solidFill>
              </a:rPr>
              <a:t>Simulations: Ignition delay, lift-off length, time-resolved CH</a:t>
            </a:r>
            <a:r>
              <a:rPr lang="en-US" sz="1200" baseline="-25000" dirty="0">
                <a:solidFill>
                  <a:schemeClr val="accent4"/>
                </a:solidFill>
              </a:rPr>
              <a:t>2</a:t>
            </a:r>
            <a:r>
              <a:rPr lang="en-US" sz="1200" dirty="0">
                <a:solidFill>
                  <a:schemeClr val="accent4"/>
                </a:solidFill>
              </a:rPr>
              <a:t>O and OH (OH* if available</a:t>
            </a:r>
            <a:r>
              <a:rPr lang="en-US" sz="1200">
                <a:solidFill>
                  <a:schemeClr val="accent4"/>
                </a:solidFill>
              </a:rPr>
              <a:t>) maps (report chemistry/method)</a:t>
            </a:r>
            <a:endParaRPr lang="en-US" sz="1200" dirty="0">
              <a:solidFill>
                <a:schemeClr val="accent4"/>
              </a:solidFill>
            </a:endParaRPr>
          </a:p>
          <a:p>
            <a:pPr lvl="1">
              <a:spcBef>
                <a:spcPts val="600"/>
              </a:spcBef>
            </a:pPr>
            <a:r>
              <a:rPr lang="en-US" sz="1200" dirty="0"/>
              <a:t>Pollutant formation</a:t>
            </a:r>
          </a:p>
          <a:p>
            <a:pPr lvl="2"/>
            <a:r>
              <a:rPr lang="en-US" sz="1200" dirty="0">
                <a:solidFill>
                  <a:schemeClr val="bg2"/>
                </a:solidFill>
              </a:rPr>
              <a:t>Experiments: Given that we’re expecting little to no soot, it’s whatever we can get</a:t>
            </a:r>
          </a:p>
          <a:p>
            <a:pPr lvl="2"/>
            <a:r>
              <a:rPr lang="en-US" sz="1200" dirty="0">
                <a:solidFill>
                  <a:schemeClr val="accent4"/>
                </a:solidFill>
              </a:rPr>
              <a:t>Simulations: </a:t>
            </a:r>
            <a:r>
              <a:rPr lang="en-US" sz="1200">
                <a:solidFill>
                  <a:schemeClr val="accent4"/>
                </a:solidFill>
              </a:rPr>
              <a:t>Time-resolved map of pollutants NO, CO, aldehydes, or aromatics </a:t>
            </a:r>
            <a:r>
              <a:rPr lang="en-US" sz="1200" dirty="0">
                <a:solidFill>
                  <a:schemeClr val="accent4"/>
                </a:solidFill>
              </a:rPr>
              <a:t>and </a:t>
            </a:r>
            <a:r>
              <a:rPr lang="en-US" sz="1200">
                <a:solidFill>
                  <a:schemeClr val="accent4"/>
                </a:solidFill>
              </a:rPr>
              <a:t>soot maps if simulated</a:t>
            </a:r>
          </a:p>
          <a:p>
            <a:pPr lvl="1">
              <a:spcBef>
                <a:spcPts val="600"/>
              </a:spcBef>
            </a:pPr>
            <a:r>
              <a:rPr lang="en-US" sz="1200">
                <a:solidFill>
                  <a:srgbClr val="253020"/>
                </a:solidFill>
              </a:rPr>
              <a:t>Use ECN definitions for all experimental and numerical quantities </a:t>
            </a:r>
          </a:p>
          <a:p>
            <a:pPr lvl="2"/>
            <a:r>
              <a:rPr lang="en-US" sz="1200">
                <a:solidFill>
                  <a:srgbClr val="253020"/>
                </a:solidFill>
              </a:rPr>
              <a:t>https://ecn.sandia.gov/diesel-spray-combustion/computational-method/modeling-standards/</a:t>
            </a:r>
            <a:endParaRPr lang="en-US" sz="1200" dirty="0">
              <a:solidFill>
                <a:srgbClr val="253020"/>
              </a:solidFill>
            </a:endParaRPr>
          </a:p>
          <a:p>
            <a:pPr lvl="2"/>
            <a:endParaRPr lang="en-US" sz="1400" dirty="0"/>
          </a:p>
          <a:p>
            <a:pPr marL="0" indent="0">
              <a:buNone/>
            </a:pPr>
            <a:endParaRPr lang="en-US" sz="1200" dirty="0"/>
          </a:p>
        </p:txBody>
      </p:sp>
      <p:sp>
        <p:nvSpPr>
          <p:cNvPr id="2" name="Title 1">
            <a:extLst>
              <a:ext uri="{FF2B5EF4-FFF2-40B4-BE49-F238E27FC236}">
                <a16:creationId xmlns:a16="http://schemas.microsoft.com/office/drawing/2014/main" id="{6C1FB521-4F37-6B93-AD2C-14696D25FB12}"/>
              </a:ext>
            </a:extLst>
          </p:cNvPr>
          <p:cNvSpPr>
            <a:spLocks noGrp="1"/>
          </p:cNvSpPr>
          <p:nvPr>
            <p:ph type="title"/>
          </p:nvPr>
        </p:nvSpPr>
        <p:spPr>
          <a:xfrm>
            <a:off x="590101" y="100292"/>
            <a:ext cx="7963798" cy="514350"/>
          </a:xfrm>
        </p:spPr>
        <p:txBody>
          <a:bodyPr/>
          <a:lstStyle/>
          <a:p>
            <a:pPr algn="ctr"/>
            <a:r>
              <a:rPr lang="en-US" dirty="0"/>
              <a:t>Sustainable fuel compression-ignition combustion</a:t>
            </a:r>
            <a:br>
              <a:rPr lang="en-US" b="0" dirty="0"/>
            </a:br>
            <a:r>
              <a:rPr lang="en-US" sz="1600" b="0" dirty="0"/>
              <a:t>Julien </a:t>
            </a:r>
            <a:r>
              <a:rPr lang="en-US" sz="1600" b="0" dirty="0" err="1"/>
              <a:t>manin</a:t>
            </a:r>
            <a:r>
              <a:rPr lang="en-US" sz="1600" b="0" dirty="0"/>
              <a:t> &amp; Daiana de </a:t>
            </a:r>
            <a:r>
              <a:rPr lang="en-US" sz="1600" b="0" dirty="0" err="1"/>
              <a:t>leon</a:t>
            </a:r>
            <a:endParaRPr lang="en-US" dirty="0"/>
          </a:p>
        </p:txBody>
      </p:sp>
      <p:sp>
        <p:nvSpPr>
          <p:cNvPr id="5" name="TextBox 4">
            <a:extLst>
              <a:ext uri="{FF2B5EF4-FFF2-40B4-BE49-F238E27FC236}">
                <a16:creationId xmlns:a16="http://schemas.microsoft.com/office/drawing/2014/main" id="{1C6768F8-8365-9D19-B57A-DE11AB7B98A6}"/>
              </a:ext>
            </a:extLst>
          </p:cNvPr>
          <p:cNvSpPr txBox="1"/>
          <p:nvPr/>
        </p:nvSpPr>
        <p:spPr>
          <a:xfrm>
            <a:off x="404599" y="3849658"/>
            <a:ext cx="8627342" cy="830997"/>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0" indent="0" algn="ctr">
              <a:buNone/>
            </a:pPr>
            <a:r>
              <a:rPr lang="en-US" sz="1600" b="1" dirty="0"/>
              <a:t>DATA SUBMISSION</a:t>
            </a:r>
          </a:p>
          <a:p>
            <a:pPr marL="0" indent="0" algn="ctr">
              <a:buNone/>
            </a:pPr>
            <a:r>
              <a:rPr lang="en-US" sz="1600" dirty="0"/>
              <a:t>Best file format is </a:t>
            </a:r>
            <a:r>
              <a:rPr lang="en-US" sz="1600" dirty="0" err="1"/>
              <a:t>Matlab</a:t>
            </a:r>
            <a:r>
              <a:rPr lang="en-US" sz="1600" dirty="0"/>
              <a:t>, but text or other </a:t>
            </a:r>
            <a:r>
              <a:rPr lang="en-US" sz="1600"/>
              <a:t>mainstream formats like vtk </a:t>
            </a:r>
            <a:r>
              <a:rPr lang="en-US" sz="1600" dirty="0"/>
              <a:t>OK</a:t>
            </a:r>
          </a:p>
          <a:p>
            <a:pPr marL="0" indent="0" algn="ctr">
              <a:buNone/>
            </a:pPr>
            <a:r>
              <a:rPr lang="en-US" sz="1400" dirty="0"/>
              <a:t>If possible, please send a quick routine as a guide on how to open and “plot” the data</a:t>
            </a:r>
          </a:p>
        </p:txBody>
      </p:sp>
    </p:spTree>
    <p:extLst>
      <p:ext uri="{BB962C8B-B14F-4D97-AF65-F5344CB8AC3E}">
        <p14:creationId xmlns:p14="http://schemas.microsoft.com/office/powerpoint/2010/main" val="1565036703"/>
      </p:ext>
    </p:extLst>
  </p:cSld>
  <p:clrMapOvr>
    <a:masterClrMapping/>
  </p:clrMapOvr>
</p:sld>
</file>

<file path=ppt/theme/theme1.xml><?xml version="1.0" encoding="utf-8"?>
<a:theme xmlns:a="http://schemas.openxmlformats.org/drawingml/2006/main" name="1_presentation_16x9">
  <a:themeElements>
    <a:clrScheme name="SCC">
      <a:dk1>
        <a:srgbClr val="47484A"/>
      </a:dk1>
      <a:lt1>
        <a:srgbClr val="FFFFFF"/>
      </a:lt1>
      <a:dk2>
        <a:srgbClr val="0082CA"/>
      </a:dk2>
      <a:lt2>
        <a:srgbClr val="FF9933"/>
      </a:lt2>
      <a:accent1>
        <a:srgbClr val="79A838"/>
      </a:accent1>
      <a:accent2>
        <a:srgbClr val="00609C"/>
      </a:accent2>
      <a:accent3>
        <a:srgbClr val="4D008C"/>
      </a:accent3>
      <a:accent4>
        <a:srgbClr val="FF6900"/>
      </a:accent4>
      <a:accent5>
        <a:srgbClr val="00A19C"/>
      </a:accent5>
      <a:accent6>
        <a:srgbClr val="993333"/>
      </a:accent6>
      <a:hlink>
        <a:srgbClr val="000000"/>
      </a:hlink>
      <a:folHlink>
        <a:srgbClr val="76777B"/>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spPr>
      <a:bodyPr wrap="square" rtlCol="0">
        <a:spAutoFit/>
      </a:bodyPr>
      <a:lstStyle>
        <a:defPPr algn="l">
          <a:defRPr dirty="0" smtClean="0">
            <a:solidFill>
              <a:schemeClr val="tx1">
                <a:lumMod val="50000"/>
              </a:schemeClr>
            </a:solidFill>
          </a:defRPr>
        </a:defPPr>
      </a:lstStyle>
    </a:spDef>
    <a:lnDef>
      <a:spPr>
        <a:ln/>
      </a:spPr>
      <a:bodyPr/>
      <a:lstStyle/>
      <a:style>
        <a:lnRef idx="1">
          <a:schemeClr val="dk1"/>
        </a:lnRef>
        <a:fillRef idx="0">
          <a:schemeClr val="dk1"/>
        </a:fillRef>
        <a:effectRef idx="0">
          <a:schemeClr val="dk1"/>
        </a:effectRef>
        <a:fontRef idx="minor">
          <a:schemeClr val="tx1"/>
        </a:fontRef>
      </a:style>
    </a:lnDef>
    <a:txDef>
      <a:spPr>
        <a:noFill/>
      </a:spPr>
      <a:bodyPr wrap="none" rtlCol="0">
        <a:spAutoFit/>
      </a:bodyPr>
      <a:lstStyle>
        <a:defPPr algn="l">
          <a:defRPr dirty="0" err="1" smtClean="0">
            <a:solidFill>
              <a:schemeClr val="tx1">
                <a:lumMod val="50000"/>
              </a:schemeClr>
            </a:solidFill>
          </a:defRPr>
        </a:defPPr>
      </a:lstStyle>
    </a:txDef>
  </a:objectDefaults>
  <a:extraClrSchemeLst/>
  <a:extLst>
    <a:ext uri="{05A4C25C-085E-4340-85A3-A5531E510DB2}">
      <thm15:themeFamily xmlns:thm15="http://schemas.microsoft.com/office/thememl/2012/main" name="ADW" id="{8FC9EF07-87DD-004F-A6F5-DF78BF80923D}" vid="{4C503A94-A91E-5B41-9CB5-5C5808B893C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33322</TotalTime>
  <Words>568</Words>
  <Application>Microsoft Macintosh PowerPoint</Application>
  <PresentationFormat>On-screen Show (16:9)</PresentationFormat>
  <Paragraphs>53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Wingdings</vt:lpstr>
      <vt:lpstr>1_presentation_16x9</vt:lpstr>
      <vt:lpstr>Sustainable fuel compression-ignition combustion Julien manin &amp; Daiana de leon</vt:lpstr>
      <vt:lpstr>Sustainable fuel compression-ignition combustion Julien manin &amp; Daiana de leon</vt:lpstr>
      <vt:lpstr>Sustainable fuel compression-ignition combustion Julien manin &amp; Daiana de leon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Collette, Jonathan</dc:creator>
  <cp:lastModifiedBy>Manin, Julien</cp:lastModifiedBy>
  <cp:revision>572</cp:revision>
  <cp:lastPrinted>2018-03-16T16:57:20Z</cp:lastPrinted>
  <dcterms:created xsi:type="dcterms:W3CDTF">2017-11-21T17:14:05Z</dcterms:created>
  <dcterms:modified xsi:type="dcterms:W3CDTF">2025-09-26T20:58:04Z</dcterms:modified>
</cp:coreProperties>
</file>