
<file path=[Content_Types].xml><?xml version="1.0" encoding="utf-8"?>
<Types xmlns="http://schemas.openxmlformats.org/package/2006/content-types"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87" r:id="rId1"/>
  </p:sldMasterIdLst>
  <p:notesMasterIdLst>
    <p:notesMasterId r:id="rId11"/>
  </p:notesMasterIdLst>
  <p:handoutMasterIdLst>
    <p:handoutMasterId r:id="rId12"/>
  </p:handoutMasterIdLst>
  <p:sldIdLst>
    <p:sldId id="613" r:id="rId2"/>
    <p:sldId id="620" r:id="rId3"/>
    <p:sldId id="624" r:id="rId4"/>
    <p:sldId id="625" r:id="rId5"/>
    <p:sldId id="630" r:id="rId6"/>
    <p:sldId id="627" r:id="rId7"/>
    <p:sldId id="628" r:id="rId8"/>
    <p:sldId id="626" r:id="rId9"/>
    <p:sldId id="631" r:id="rId10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1">
          <p15:clr>
            <a:srgbClr val="A4A3A4"/>
          </p15:clr>
        </p15:guide>
        <p15:guide id="2" orient="horz" pos="3092">
          <p15:clr>
            <a:srgbClr val="A4A3A4"/>
          </p15:clr>
        </p15:guide>
        <p15:guide id="3" orient="horz" pos="517">
          <p15:clr>
            <a:srgbClr val="A4A3A4"/>
          </p15:clr>
        </p15:guide>
        <p15:guide id="4" orient="horz" pos="895">
          <p15:clr>
            <a:srgbClr val="A4A3A4"/>
          </p15:clr>
        </p15:guide>
        <p15:guide id="5" orient="horz" pos="2387">
          <p15:clr>
            <a:srgbClr val="A4A3A4"/>
          </p15:clr>
        </p15:guide>
        <p15:guide id="6" pos="5565">
          <p15:clr>
            <a:srgbClr val="A4A3A4"/>
          </p15:clr>
        </p15:guide>
        <p15:guide id="7" pos="317">
          <p15:clr>
            <a:srgbClr val="A4A3A4"/>
          </p15:clr>
        </p15:guide>
        <p15:guide id="8" pos="15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J" initials="M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EBE7"/>
    <a:srgbClr val="FF9933"/>
    <a:srgbClr val="0000FF"/>
    <a:srgbClr val="5FFF5F"/>
    <a:srgbClr val="024602"/>
    <a:srgbClr val="D95319"/>
    <a:srgbClr val="007F00"/>
    <a:srgbClr val="253020"/>
    <a:srgbClr val="007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65" autoAdjust="0"/>
    <p:restoredTop sz="83207" autoAdjust="0"/>
  </p:normalViewPr>
  <p:slideViewPr>
    <p:cSldViewPr snapToGrid="0" showGuides="1">
      <p:cViewPr varScale="1">
        <p:scale>
          <a:sx n="174" d="100"/>
          <a:sy n="174" d="100"/>
        </p:scale>
        <p:origin x="486" y="144"/>
      </p:cViewPr>
      <p:guideLst>
        <p:guide orient="horz" pos="271"/>
        <p:guide orient="horz" pos="3092"/>
        <p:guide orient="horz" pos="517"/>
        <p:guide orient="horz" pos="895"/>
        <p:guide orient="horz" pos="2387"/>
        <p:guide pos="5565"/>
        <p:guide pos="317"/>
        <p:guide pos="15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1D9B53-F0DD-2948-A534-E980B28079A3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DA943A-159E-AC4E-9A8F-349401F9D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6387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0A489-9093-C54A-B1C3-374F661A0010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AA7A1A-8011-3A42-91B8-EE1BD44E4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691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-114300" y="4941346"/>
            <a:ext cx="457200" cy="13716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79DC8-E77A-4146-81E9-0630D8F39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F68A2FBE-00E0-458F-920A-C6614C7E1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347058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-114300" y="4941346"/>
            <a:ext cx="457200" cy="13716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79DC8-E77A-4146-81E9-0630D8F39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317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-114300" y="4941346"/>
            <a:ext cx="457200" cy="13716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79DC8-E77A-4146-81E9-0630D8F39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68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>
            <a:spLocks noGrp="1"/>
          </p:cNvSpPr>
          <p:nvPr>
            <p:ph sz="quarter" idx="13"/>
          </p:nvPr>
        </p:nvSpPr>
        <p:spPr bwMode="auto">
          <a:xfrm>
            <a:off x="250826" y="1203722"/>
            <a:ext cx="7132225" cy="347426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>
              <a:defRPr lang="de-DE" sz="1350"/>
            </a:lvl1pPr>
            <a:lvl2pPr>
              <a:defRPr lang="de-DE" sz="1200" cap="none" spc="30"/>
            </a:lvl2pPr>
            <a:lvl3pPr>
              <a:defRPr lang="de-DE" sz="1200" cap="none" spc="30"/>
            </a:lvl3pPr>
            <a:lvl4pPr>
              <a:defRPr lang="de-DE" cap="none" spc="30"/>
            </a:lvl4pPr>
            <a:lvl5pPr>
              <a:defRPr lang="de-DE" cap="none" spc="30"/>
            </a:lvl5pPr>
          </a:lstStyle>
          <a:p>
            <a:pPr lvl="0">
              <a:defRPr/>
            </a:pPr>
            <a:endParaRPr lang="de-DE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0390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358378"/>
            <a:ext cx="8372901" cy="62171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Headline in all caps </a:t>
            </a:r>
            <a:r>
              <a:rPr lang="en-US" dirty="0" err="1"/>
              <a:t>28pt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preferred as one or two lines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393826"/>
            <a:ext cx="8372901" cy="3317081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en-US" dirty="0"/>
              <a:t>Click to add 1st-level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9" name="Rectangle 48"/>
          <p:cNvSpPr/>
          <p:nvPr/>
        </p:nvSpPr>
        <p:spPr>
          <a:xfrm>
            <a:off x="0" y="-2"/>
            <a:ext cx="228600" cy="514350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sz="100">
              <a:solidFill>
                <a:schemeClr val="accent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961A96-98DB-4B30-B9E9-F36B50B4688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254818" y="4744791"/>
            <a:ext cx="865740" cy="35814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114300" y="4855282"/>
            <a:ext cx="457200" cy="137160"/>
          </a:xfrm>
          <a:prstGeom prst="rect">
            <a:avLst/>
          </a:prstGeom>
        </p:spPr>
        <p:txBody>
          <a:bodyPr vert="horz" lIns="0" tIns="45720" rIns="0" bIns="0" rtlCol="0" anchor="b"/>
          <a:lstStyle>
            <a:lvl1pPr algn="ctr">
              <a:defRPr sz="1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865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9" r:id="rId4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457200" rtl="0" eaLnBrk="1" latinLnBrk="0" hangingPunct="1">
        <a:lnSpc>
          <a:spcPct val="95000"/>
        </a:lnSpc>
        <a:spcBef>
          <a:spcPct val="0"/>
        </a:spcBef>
        <a:buNone/>
        <a:defRPr sz="2800" b="1" i="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173038" indent="-173038" algn="l" defTabSz="457200" rtl="0" eaLnBrk="1" latinLnBrk="0" hangingPunct="1">
        <a:spcBef>
          <a:spcPts val="600"/>
        </a:spcBef>
        <a:spcAft>
          <a:spcPts val="0"/>
        </a:spcAft>
        <a:buFont typeface="Wingdings" pitchFamily="2" charset="2"/>
        <a:buChar char="§"/>
        <a:defRPr sz="1800" kern="1200" baseline="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520700" indent="-236538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–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803275" indent="-187325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087438" indent="-171450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–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1371600" indent="-171450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»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60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3156">
          <p15:clr>
            <a:srgbClr val="F26B43"/>
          </p15:clr>
        </p15:guide>
        <p15:guide id="4" orient="horz" pos="3132">
          <p15:clr>
            <a:srgbClr val="F26B43"/>
          </p15:clr>
        </p15:guide>
        <p15:guide id="5" pos="21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3.mp4"/><Relationship Id="rId7" Type="http://schemas.openxmlformats.org/officeDocument/2006/relationships/image" Target="../media/image6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1.xml"/><Relationship Id="rId4" Type="http://schemas.openxmlformats.org/officeDocument/2006/relationships/video" Target="../media/media3.mp4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/>
          <p:nvPr/>
        </p:nvSpPr>
        <p:spPr bwMode="auto">
          <a:xfrm>
            <a:off x="1127188" y="1279439"/>
            <a:ext cx="9144000" cy="84911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de-DE" sz="3200" cap="all" spc="133">
                <a:solidFill>
                  <a:schemeClr val="tx1"/>
                </a:solidFill>
                <a:latin typeface="Arial Black"/>
                <a:ea typeface="MS PGothic"/>
                <a:cs typeface="Arial Black"/>
              </a:defRPr>
            </a:lvl1pPr>
            <a:lvl2pPr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/>
                </a:solidFill>
                <a:latin typeface="Arial Black"/>
                <a:ea typeface="MS PGothic"/>
                <a:cs typeface="Arial Black"/>
              </a:defRPr>
            </a:lvl2pPr>
            <a:lvl3pPr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/>
                </a:solidFill>
                <a:latin typeface="Arial Black"/>
                <a:ea typeface="MS PGothic"/>
                <a:cs typeface="Arial Black"/>
              </a:defRPr>
            </a:lvl3pPr>
            <a:lvl4pPr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/>
                </a:solidFill>
                <a:latin typeface="Arial Black"/>
                <a:ea typeface="MS PGothic"/>
                <a:cs typeface="Arial Black"/>
              </a:defRPr>
            </a:lvl4pPr>
            <a:lvl5pPr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/>
                </a:solidFill>
                <a:latin typeface="Arial Black"/>
                <a:ea typeface="MS PGothic"/>
                <a:cs typeface="Arial Black"/>
              </a:defRPr>
            </a:lvl5pPr>
            <a:lvl6pPr marL="609585" algn="l">
              <a:spcBef>
                <a:spcPts val="0"/>
              </a:spcBef>
              <a:spcAft>
                <a:spcPts val="0"/>
              </a:spcAft>
              <a:defRPr sz="3200" b="1">
                <a:solidFill>
                  <a:schemeClr val="tx1"/>
                </a:solidFill>
                <a:latin typeface="Arial"/>
              </a:defRPr>
            </a:lvl6pPr>
            <a:lvl7pPr marL="1219170" algn="l">
              <a:spcBef>
                <a:spcPts val="0"/>
              </a:spcBef>
              <a:spcAft>
                <a:spcPts val="0"/>
              </a:spcAft>
              <a:defRPr sz="3200" b="1">
                <a:solidFill>
                  <a:schemeClr val="tx1"/>
                </a:solidFill>
                <a:latin typeface="Arial"/>
              </a:defRPr>
            </a:lvl7pPr>
            <a:lvl8pPr marL="1828754" algn="l">
              <a:spcBef>
                <a:spcPts val="0"/>
              </a:spcBef>
              <a:spcAft>
                <a:spcPts val="0"/>
              </a:spcAft>
              <a:defRPr sz="3200" b="1">
                <a:solidFill>
                  <a:schemeClr val="tx1"/>
                </a:solidFill>
                <a:latin typeface="Arial"/>
              </a:defRPr>
            </a:lvl8pPr>
            <a:lvl9pPr marL="2438339" algn="l">
              <a:spcBef>
                <a:spcPts val="0"/>
              </a:spcBef>
              <a:spcAft>
                <a:spcPts val="0"/>
              </a:spcAft>
              <a:defRPr sz="3200" b="1">
                <a:solidFill>
                  <a:schemeClr val="tx1"/>
                </a:solidFill>
                <a:latin typeface="Arial"/>
              </a:defRPr>
            </a:lvl9pPr>
          </a:lstStyle>
          <a:p>
            <a:pPr defTabSz="914378">
              <a:defRPr/>
            </a:pPr>
            <a:r>
              <a:rPr lang="en-US" sz="2800" b="1" dirty="0" err="1">
                <a:solidFill>
                  <a:srgbClr val="000000"/>
                </a:solidFill>
                <a:latin typeface="Arial"/>
              </a:rPr>
              <a:t>Ecn</a:t>
            </a:r>
            <a:r>
              <a:rPr lang="en-US" sz="2800" b="1" dirty="0">
                <a:solidFill>
                  <a:srgbClr val="000000"/>
                </a:solidFill>
                <a:latin typeface="Arial"/>
              </a:rPr>
              <a:t> 10</a:t>
            </a:r>
          </a:p>
          <a:p>
            <a:pPr defTabSz="914378">
              <a:defRPr/>
            </a:pPr>
            <a:r>
              <a:rPr lang="en-US" altLang="ko-KR" sz="2800" b="1" dirty="0">
                <a:solidFill>
                  <a:srgbClr val="000000"/>
                </a:solidFill>
                <a:latin typeface="Arial"/>
              </a:rPr>
              <a:t>Sustainable Fuel Spark Ignition</a:t>
            </a:r>
            <a:r>
              <a:rPr lang="en-US" sz="2800" b="1" dirty="0">
                <a:solidFill>
                  <a:srgbClr val="000000"/>
                </a:solidFill>
                <a:latin typeface="Arial"/>
              </a:rPr>
              <a:t> </a:t>
            </a:r>
          </a:p>
          <a:p>
            <a:pPr defTabSz="914378">
              <a:defRPr/>
            </a:pPr>
            <a:r>
              <a:rPr lang="en-US" sz="2800" b="1" dirty="0">
                <a:solidFill>
                  <a:srgbClr val="000000"/>
                </a:solidFill>
                <a:latin typeface="Arial"/>
              </a:rPr>
              <a:t>Methanol Guidelines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73791F-F785-8B0A-3ECD-445E24E68DA0}"/>
              </a:ext>
            </a:extLst>
          </p:cNvPr>
          <p:cNvSpPr txBox="1"/>
          <p:nvPr/>
        </p:nvSpPr>
        <p:spPr>
          <a:xfrm>
            <a:off x="4988390" y="2824443"/>
            <a:ext cx="35841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Joonsik Hwang</a:t>
            </a:r>
          </a:p>
          <a:p>
            <a:pPr algn="l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KAIST</a:t>
            </a:r>
          </a:p>
          <a:p>
            <a:pPr algn="l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Experiments: Characteristics of Spray M (large-scale and near-nozzle flow)</a:t>
            </a:r>
          </a:p>
          <a:p>
            <a:pPr algn="l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jhwang@kaist.ac.kr</a:t>
            </a:r>
          </a:p>
          <a:p>
            <a:pPr algn="l"/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EBEB91-9DAD-7328-DF52-A5CCF8D89AC2}"/>
              </a:ext>
            </a:extLst>
          </p:cNvPr>
          <p:cNvSpPr txBox="1"/>
          <p:nvPr/>
        </p:nvSpPr>
        <p:spPr>
          <a:xfrm>
            <a:off x="1127188" y="2824443"/>
            <a:ext cx="35841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Francesco Duronio</a:t>
            </a:r>
          </a:p>
          <a:p>
            <a:pPr algn="l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Università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degli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Studi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dell'Aquila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pPr algn="l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Simulations: Internal flow, free spray, and wall impingement </a:t>
            </a:r>
          </a:p>
          <a:p>
            <a:pPr algn="l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francesco.duronio@univaq.it</a:t>
            </a:r>
          </a:p>
        </p:txBody>
      </p:sp>
    </p:spTree>
    <p:extLst>
      <p:ext uri="{BB962C8B-B14F-4D97-AF65-F5344CB8AC3E}">
        <p14:creationId xmlns:p14="http://schemas.microsoft.com/office/powerpoint/2010/main" val="2177439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DB4A054D-2D69-4811-8BC6-58F84FB6BE82}"/>
              </a:ext>
            </a:extLst>
          </p:cNvPr>
          <p:cNvSpPr txBox="1"/>
          <p:nvPr/>
        </p:nvSpPr>
        <p:spPr>
          <a:xfrm>
            <a:off x="1892350" y="24819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8"/>
            <a:endParaRPr lang="it-IT" dirty="0">
              <a:solidFill>
                <a:srgbClr val="47484A"/>
              </a:solidFill>
              <a:latin typeface="Arial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5AF582E6-D0AF-4E92-865D-9952FF93ED08}"/>
              </a:ext>
            </a:extLst>
          </p:cNvPr>
          <p:cNvSpPr/>
          <p:nvPr/>
        </p:nvSpPr>
        <p:spPr>
          <a:xfrm>
            <a:off x="353850" y="118859"/>
            <a:ext cx="87291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8"/>
            <a:r>
              <a:rPr lang="en-US" sz="2800" b="1" dirty="0">
                <a:solidFill>
                  <a:srgbClr val="47484A">
                    <a:lumMod val="50000"/>
                  </a:srgbClr>
                </a:solidFill>
                <a:latin typeface="Arial"/>
              </a:rPr>
              <a:t>Introduction</a:t>
            </a:r>
            <a:endParaRPr lang="it-IT" sz="2800" b="1" dirty="0">
              <a:solidFill>
                <a:srgbClr val="47484A">
                  <a:lumMod val="50000"/>
                </a:srgbClr>
              </a:solidFill>
              <a:latin typeface="Arial"/>
            </a:endParaRP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1024740-9201-4FBC-AF42-E0975E698D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78">
              <a:defRPr/>
            </a:pPr>
            <a:fld id="{67F79DC8-E77A-4146-81E9-0630D8F39297}" type="slidenum">
              <a:rPr lang="en-US">
                <a:solidFill>
                  <a:srgbClr val="47484A">
                    <a:lumMod val="50000"/>
                  </a:srgbClr>
                </a:solidFill>
                <a:latin typeface="Arial"/>
              </a:rPr>
              <a:pPr defTabSz="914378">
                <a:defRPr/>
              </a:pPr>
              <a:t>2</a:t>
            </a:fld>
            <a:endParaRPr lang="en-US">
              <a:solidFill>
                <a:srgbClr val="47484A">
                  <a:lumMod val="50000"/>
                </a:srgbClr>
              </a:solidFill>
              <a:latin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278AD7-D5D7-F105-A02C-C27F4DE2BC0E}"/>
              </a:ext>
            </a:extLst>
          </p:cNvPr>
          <p:cNvSpPr txBox="1"/>
          <p:nvPr/>
        </p:nvSpPr>
        <p:spPr>
          <a:xfrm>
            <a:off x="499533" y="778933"/>
            <a:ext cx="846349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altLang="ko-KR" b="1" dirty="0">
                <a:solidFill>
                  <a:schemeClr val="tx1">
                    <a:lumMod val="50000"/>
                  </a:schemeClr>
                </a:solidFill>
              </a:rPr>
              <a:t>General guidelines</a:t>
            </a:r>
          </a:p>
          <a:p>
            <a:pPr marL="285750" indent="-285750" algn="l">
              <a:buFontTx/>
              <a:buChar char="-"/>
            </a:pPr>
            <a:r>
              <a:rPr lang="en-US" altLang="ko-KR" dirty="0">
                <a:solidFill>
                  <a:schemeClr val="tx1">
                    <a:lumMod val="50000"/>
                  </a:schemeClr>
                </a:solidFill>
              </a:rPr>
              <a:t>Internal/external nozzle flow, free spray, wall-wetting, combustion and emissions with Single-hole, Spray G, and Spray M injector</a:t>
            </a:r>
          </a:p>
          <a:p>
            <a:pPr algn="l"/>
            <a:endParaRPr lang="en-US" altLang="ko-KR" dirty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altLang="ko-KR" b="1" dirty="0">
                <a:solidFill>
                  <a:schemeClr val="tx1">
                    <a:lumMod val="50000"/>
                  </a:schemeClr>
                </a:solidFill>
              </a:rPr>
              <a:t>Motivation</a:t>
            </a:r>
          </a:p>
          <a:p>
            <a:pPr marL="285750" indent="-285750" algn="l">
              <a:buFontTx/>
              <a:buChar char="-"/>
            </a:pPr>
            <a:r>
              <a:rPr lang="en-US" altLang="ko-KR" dirty="0">
                <a:solidFill>
                  <a:schemeClr val="tx1">
                    <a:lumMod val="50000"/>
                  </a:schemeClr>
                </a:solidFill>
              </a:rPr>
              <a:t>Growing interest on Methanol as a promising fuel for decarbonization</a:t>
            </a:r>
          </a:p>
          <a:p>
            <a:pPr marL="285750" indent="-285750" algn="l">
              <a:buFontTx/>
              <a:buChar char="-"/>
            </a:pPr>
            <a:r>
              <a:rPr lang="en-US" altLang="ko-KR" dirty="0">
                <a:solidFill>
                  <a:schemeClr val="tx1">
                    <a:lumMod val="50000"/>
                  </a:schemeClr>
                </a:solidFill>
              </a:rPr>
              <a:t>Primary component as e-fuel</a:t>
            </a:r>
          </a:p>
          <a:p>
            <a:pPr marL="285750" indent="-285750" algn="l">
              <a:buFontTx/>
              <a:buChar char="-"/>
            </a:pPr>
            <a:r>
              <a:rPr lang="en-US" altLang="ko-KR" dirty="0">
                <a:solidFill>
                  <a:schemeClr val="tx1">
                    <a:lumMod val="50000"/>
                  </a:schemeClr>
                </a:solidFill>
              </a:rPr>
              <a:t>Well-established industry with high production capacity</a:t>
            </a:r>
          </a:p>
          <a:p>
            <a:pPr marL="285750" indent="-285750" algn="l">
              <a:buFontTx/>
              <a:buChar char="-"/>
            </a:pPr>
            <a:r>
              <a:rPr lang="en-US" altLang="ko-KR" dirty="0">
                <a:solidFill>
                  <a:schemeClr val="tx1">
                    <a:lumMod val="50000"/>
                  </a:schemeClr>
                </a:solidFill>
              </a:rPr>
              <a:t>Not fully resolved technical issues (oil dilution, wall wetting etc.)</a:t>
            </a:r>
          </a:p>
          <a:p>
            <a:pPr marL="285750" indent="-285750" algn="l">
              <a:buFontTx/>
              <a:buChar char="-"/>
            </a:pPr>
            <a:r>
              <a:rPr lang="en-US" altLang="ko-KR" dirty="0">
                <a:solidFill>
                  <a:schemeClr val="tx1">
                    <a:lumMod val="50000"/>
                  </a:schemeClr>
                </a:solidFill>
              </a:rPr>
              <a:t>Need for improvement in modeling and successful implementation</a:t>
            </a:r>
          </a:p>
          <a:p>
            <a:pPr algn="l"/>
            <a:endParaRPr lang="en-US" altLang="ko-KR" dirty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b="1" dirty="0">
                <a:solidFill>
                  <a:schemeClr val="tx1">
                    <a:lumMod val="50000"/>
                  </a:schemeClr>
                </a:solidFill>
              </a:rPr>
              <a:t>Objectives</a:t>
            </a:r>
          </a:p>
          <a:p>
            <a:pPr marL="285750" indent="-285750">
              <a:buFontTx/>
              <a:buChar char="-"/>
            </a:pPr>
            <a:r>
              <a:rPr lang="en-US" altLang="ko-KR" dirty="0">
                <a:solidFill>
                  <a:schemeClr val="tx1">
                    <a:lumMod val="50000"/>
                  </a:schemeClr>
                </a:solidFill>
              </a:rPr>
              <a:t>Quantitative measurements on liquid spray and wall film</a:t>
            </a:r>
          </a:p>
          <a:p>
            <a:pPr marL="285750" indent="-285750">
              <a:buFontTx/>
              <a:buChar char="-"/>
            </a:pPr>
            <a:r>
              <a:rPr lang="en-US" altLang="ko-KR" dirty="0">
                <a:solidFill>
                  <a:schemeClr val="tx1">
                    <a:lumMod val="50000"/>
                  </a:schemeClr>
                </a:solidFill>
              </a:rPr>
              <a:t>Improvements on prediction capability of CFD simulation</a:t>
            </a:r>
          </a:p>
          <a:p>
            <a:pPr marL="285750" indent="-285750">
              <a:buFontTx/>
              <a:buChar char="-"/>
            </a:pPr>
            <a:endParaRPr lang="en-US" altLang="ko-KR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53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>
            <a:extLst>
              <a:ext uri="{FF2B5EF4-FFF2-40B4-BE49-F238E27FC236}">
                <a16:creationId xmlns:a16="http://schemas.microsoft.com/office/drawing/2014/main" id="{61B2687C-C969-81E5-94B3-53A04183E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251" y="2701602"/>
            <a:ext cx="1904771" cy="2308324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DB4A054D-2D69-4811-8BC6-58F84FB6BE82}"/>
              </a:ext>
            </a:extLst>
          </p:cNvPr>
          <p:cNvSpPr txBox="1"/>
          <p:nvPr/>
        </p:nvSpPr>
        <p:spPr>
          <a:xfrm>
            <a:off x="1892350" y="24819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8"/>
            <a:endParaRPr lang="it-IT" dirty="0">
              <a:solidFill>
                <a:srgbClr val="47484A"/>
              </a:solidFill>
              <a:latin typeface="Arial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5AF582E6-D0AF-4E92-865D-9952FF93ED08}"/>
              </a:ext>
            </a:extLst>
          </p:cNvPr>
          <p:cNvSpPr/>
          <p:nvPr/>
        </p:nvSpPr>
        <p:spPr>
          <a:xfrm>
            <a:off x="353850" y="118859"/>
            <a:ext cx="87291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8"/>
            <a:r>
              <a:rPr lang="en-US" sz="2800" b="1" dirty="0">
                <a:solidFill>
                  <a:srgbClr val="47484A">
                    <a:lumMod val="50000"/>
                  </a:srgbClr>
                </a:solidFill>
                <a:latin typeface="Arial"/>
              </a:rPr>
              <a:t>Target fuel and injector</a:t>
            </a:r>
            <a:endParaRPr lang="it-IT" sz="2800" b="1" dirty="0">
              <a:solidFill>
                <a:srgbClr val="47484A">
                  <a:lumMod val="50000"/>
                </a:srgbClr>
              </a:solidFill>
              <a:latin typeface="Arial"/>
            </a:endParaRP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1024740-9201-4FBC-AF42-E0975E698D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78">
              <a:defRPr/>
            </a:pPr>
            <a:fld id="{67F79DC8-E77A-4146-81E9-0630D8F39297}" type="slidenum">
              <a:rPr lang="en-US">
                <a:solidFill>
                  <a:srgbClr val="47484A">
                    <a:lumMod val="50000"/>
                  </a:srgbClr>
                </a:solidFill>
                <a:latin typeface="Arial"/>
              </a:rPr>
              <a:pPr defTabSz="914378">
                <a:defRPr/>
              </a:pPr>
              <a:t>3</a:t>
            </a:fld>
            <a:endParaRPr lang="en-US">
              <a:solidFill>
                <a:srgbClr val="47484A">
                  <a:lumMod val="50000"/>
                </a:srgbClr>
              </a:solidFill>
              <a:latin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B286EE-0A19-AD09-438C-B1175B1FBE04}"/>
              </a:ext>
            </a:extLst>
          </p:cNvPr>
          <p:cNvSpPr txBox="1"/>
          <p:nvPr/>
        </p:nvSpPr>
        <p:spPr>
          <a:xfrm>
            <a:off x="499533" y="683683"/>
            <a:ext cx="84634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altLang="ko-KR" b="1" dirty="0">
                <a:solidFill>
                  <a:schemeClr val="tx1">
                    <a:lumMod val="50000"/>
                  </a:schemeClr>
                </a:solidFill>
              </a:rPr>
              <a:t>Listed in priority order:</a:t>
            </a:r>
          </a:p>
          <a:p>
            <a:pPr marL="285750" indent="-285750" algn="l">
              <a:buFontTx/>
              <a:buChar char="-"/>
            </a:pPr>
            <a:r>
              <a:rPr lang="en-US" altLang="ko-KR" dirty="0">
                <a:solidFill>
                  <a:schemeClr val="tx1">
                    <a:lumMod val="50000"/>
                  </a:schemeClr>
                </a:solidFill>
              </a:rPr>
              <a:t>100% Methanol</a:t>
            </a:r>
          </a:p>
          <a:p>
            <a:pPr marL="285750" indent="-285750" algn="l">
              <a:buFontTx/>
              <a:buChar char="-"/>
            </a:pPr>
            <a:r>
              <a:rPr lang="en-US" altLang="ko-KR" dirty="0">
                <a:solidFill>
                  <a:schemeClr val="tx1">
                    <a:lumMod val="50000"/>
                  </a:schemeClr>
                </a:solidFill>
              </a:rPr>
              <a:t>PACE-20 (Gasoline surrogate fuel, 9 components)</a:t>
            </a:r>
          </a:p>
          <a:p>
            <a:pPr marL="285750" indent="-285750" algn="l">
              <a:buFontTx/>
              <a:buChar char="-"/>
            </a:pPr>
            <a:r>
              <a:rPr lang="en-US" altLang="ko-KR" dirty="0">
                <a:solidFill>
                  <a:schemeClr val="tx1">
                    <a:lumMod val="50000"/>
                  </a:schemeClr>
                </a:solidFill>
              </a:rPr>
              <a:t>E00 (36 % n-pentane, 46 % iso-octane, and 18 % n-undecane, by volume)</a:t>
            </a:r>
          </a:p>
          <a:p>
            <a:pPr marL="285750" indent="-285750" algn="l">
              <a:buFontTx/>
              <a:buChar char="-"/>
            </a:pPr>
            <a:r>
              <a:rPr lang="en-US" altLang="ko-KR" dirty="0">
                <a:solidFill>
                  <a:schemeClr val="tx1">
                    <a:lumMod val="50000"/>
                  </a:schemeClr>
                </a:solidFill>
              </a:rPr>
              <a:t>100% iso-octane</a:t>
            </a:r>
          </a:p>
          <a:p>
            <a:pPr marL="285750" indent="-285750" algn="l">
              <a:buFontTx/>
              <a:buChar char="-"/>
            </a:pPr>
            <a:endParaRPr lang="en-US" altLang="ko-KR" dirty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b="1" dirty="0">
                <a:solidFill>
                  <a:schemeClr val="tx1">
                    <a:lumMod val="50000"/>
                  </a:schemeClr>
                </a:solidFill>
              </a:rPr>
              <a:t>ECN Spray M injector</a:t>
            </a:r>
          </a:p>
          <a:p>
            <a:pPr marL="285750" indent="-285750" algn="l">
              <a:buFontTx/>
              <a:buChar char="-"/>
            </a:pPr>
            <a:endParaRPr lang="en-US" altLang="ko-KR" dirty="0">
              <a:solidFill>
                <a:schemeClr val="tx1">
                  <a:lumMod val="50000"/>
                </a:schemeClr>
              </a:solidFill>
            </a:endParaRPr>
          </a:p>
        </p:txBody>
      </p:sp>
      <p:graphicFrame>
        <p:nvGraphicFramePr>
          <p:cNvPr id="4" name="Tabella 2">
            <a:extLst>
              <a:ext uri="{FF2B5EF4-FFF2-40B4-BE49-F238E27FC236}">
                <a16:creationId xmlns:a16="http://schemas.microsoft.com/office/drawing/2014/main" id="{8C6F102D-CDEA-A8D9-9818-C2C52A3F9B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2455057"/>
              </p:ext>
            </p:extLst>
          </p:nvPr>
        </p:nvGraphicFramePr>
        <p:xfrm>
          <a:off x="4878546" y="1884655"/>
          <a:ext cx="4084479" cy="2759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86699">
                  <a:extLst>
                    <a:ext uri="{9D8B030D-6E8A-4147-A177-3AD203B41FA5}">
                      <a16:colId xmlns:a16="http://schemas.microsoft.com/office/drawing/2014/main" val="184955388"/>
                    </a:ext>
                  </a:extLst>
                </a:gridCol>
                <a:gridCol w="1297780">
                  <a:extLst>
                    <a:ext uri="{9D8B030D-6E8A-4147-A177-3AD203B41FA5}">
                      <a16:colId xmlns:a16="http://schemas.microsoft.com/office/drawing/2014/main" val="9868087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200" dirty="0">
                          <a:effectLst/>
                        </a:rPr>
                        <a:t>Component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200">
                          <a:effectLst/>
                        </a:rPr>
                        <a:t>% by volume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22600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200" dirty="0">
                          <a:effectLst/>
                        </a:rPr>
                        <a:t>ethanol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200" dirty="0">
                          <a:effectLst/>
                        </a:rPr>
                        <a:t>9.55%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249495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200">
                          <a:effectLst/>
                        </a:rPr>
                        <a:t>n-pentane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200">
                          <a:effectLst/>
                        </a:rPr>
                        <a:t>13.95%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0378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200">
                          <a:effectLst/>
                        </a:rPr>
                        <a:t>1-hexene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200" dirty="0">
                          <a:effectLst/>
                        </a:rPr>
                        <a:t>5.41%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60817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200">
                          <a:effectLst/>
                        </a:rPr>
                        <a:t>toluene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200">
                          <a:effectLst/>
                        </a:rPr>
                        <a:t>9.19%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76585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200">
                          <a:effectLst/>
                        </a:rPr>
                        <a:t>n-heptane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200">
                          <a:effectLst/>
                        </a:rPr>
                        <a:t>11.53%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942320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200">
                          <a:effectLst/>
                        </a:rPr>
                        <a:t>iso-octane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200" dirty="0">
                          <a:effectLst/>
                        </a:rPr>
                        <a:t>25.05%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83157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200">
                          <a:effectLst/>
                        </a:rPr>
                        <a:t>1,2,4-trimethylbenzene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200">
                          <a:effectLst/>
                        </a:rPr>
                        <a:t>11.87%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02399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200">
                          <a:effectLst/>
                        </a:rPr>
                        <a:t>cyclopentane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200" dirty="0">
                          <a:effectLst/>
                        </a:rPr>
                        <a:t>10.50%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67289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200">
                          <a:effectLst/>
                        </a:rPr>
                        <a:t>tetralin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200" dirty="0">
                          <a:effectLst/>
                        </a:rPr>
                        <a:t>2.95%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652378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A1FA8DF-1F8C-228D-624F-36581189CBC2}"/>
              </a:ext>
            </a:extLst>
          </p:cNvPr>
          <p:cNvSpPr txBox="1"/>
          <p:nvPr/>
        </p:nvSpPr>
        <p:spPr>
          <a:xfrm>
            <a:off x="4783296" y="4685434"/>
            <a:ext cx="350170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700" dirty="0"/>
              <a:t>S. </a:t>
            </a:r>
            <a:r>
              <a:rPr lang="en-US" altLang="ko-KR" sz="700" dirty="0" err="1"/>
              <a:t>Wagnon</a:t>
            </a:r>
            <a:r>
              <a:rPr lang="en-US" altLang="ko-KR" sz="700" dirty="0"/>
              <a:t>, Development of an Optimized Gasoline Surrogate Formulation for PACE Experiments and Simulations, Advanced Engine and Fuel Technologies 2020 Annual Progress Report, 2021</a:t>
            </a:r>
          </a:p>
        </p:txBody>
      </p:sp>
      <p:sp>
        <p:nvSpPr>
          <p:cNvPr id="13" name="Oval 37">
            <a:extLst>
              <a:ext uri="{FF2B5EF4-FFF2-40B4-BE49-F238E27FC236}">
                <a16:creationId xmlns:a16="http://schemas.microsoft.com/office/drawing/2014/main" id="{CCA76528-F5D3-5859-41B7-A764E967192B}"/>
              </a:ext>
            </a:extLst>
          </p:cNvPr>
          <p:cNvSpPr/>
          <p:nvPr/>
        </p:nvSpPr>
        <p:spPr>
          <a:xfrm>
            <a:off x="858997" y="4278014"/>
            <a:ext cx="451676" cy="1463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0150AB-BE4D-3960-803F-2608ABA8A7C9}"/>
              </a:ext>
            </a:extLst>
          </p:cNvPr>
          <p:cNvSpPr txBox="1"/>
          <p:nvPr/>
        </p:nvSpPr>
        <p:spPr>
          <a:xfrm>
            <a:off x="435134" y="4002227"/>
            <a:ext cx="9296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050" dirty="0">
                <a:solidFill>
                  <a:srgbClr val="FF0000"/>
                </a:solidFill>
              </a:rPr>
              <a:t>790</a:t>
            </a:r>
            <a:endParaRPr lang="en-GB" dirty="0" err="1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1F219C2-4656-E43B-DD88-87DF6934D03C}"/>
              </a:ext>
            </a:extLst>
          </p:cNvPr>
          <p:cNvSpPr txBox="1"/>
          <p:nvPr/>
        </p:nvSpPr>
        <p:spPr>
          <a:xfrm>
            <a:off x="435134" y="4265442"/>
            <a:ext cx="4238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100" dirty="0">
                <a:solidFill>
                  <a:srgbClr val="FF0000"/>
                </a:solidFill>
              </a:rPr>
              <a:t>165</a:t>
            </a:r>
            <a:endParaRPr lang="en-GB" dirty="0" err="1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82449D-0236-5B06-3DCC-4A3B1D9A0791}"/>
              </a:ext>
            </a:extLst>
          </p:cNvPr>
          <p:cNvSpPr txBox="1"/>
          <p:nvPr/>
        </p:nvSpPr>
        <p:spPr>
          <a:xfrm>
            <a:off x="499533" y="3787311"/>
            <a:ext cx="9296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050" dirty="0">
                <a:solidFill>
                  <a:srgbClr val="FF0000"/>
                </a:solidFill>
              </a:rPr>
              <a:t>G</a:t>
            </a:r>
            <a:endParaRPr lang="en-GB" dirty="0" err="1">
              <a:solidFill>
                <a:srgbClr val="FF0000"/>
              </a:solidFill>
            </a:endParaRPr>
          </a:p>
        </p:txBody>
      </p:sp>
      <p:sp>
        <p:nvSpPr>
          <p:cNvPr id="18" name="Oval 37">
            <a:extLst>
              <a:ext uri="{FF2B5EF4-FFF2-40B4-BE49-F238E27FC236}">
                <a16:creationId xmlns:a16="http://schemas.microsoft.com/office/drawing/2014/main" id="{773C337F-6EEE-A465-2884-79DFC1F48330}"/>
              </a:ext>
            </a:extLst>
          </p:cNvPr>
          <p:cNvSpPr/>
          <p:nvPr/>
        </p:nvSpPr>
        <p:spPr>
          <a:xfrm>
            <a:off x="838950" y="4080498"/>
            <a:ext cx="451676" cy="1463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E20FA066-84C7-671C-35D2-DCD150CA815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5053" t="24809" r="16458" b="50000"/>
          <a:stretch/>
        </p:blipFill>
        <p:spPr>
          <a:xfrm>
            <a:off x="2724505" y="2752769"/>
            <a:ext cx="2058791" cy="152524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2E47B06-0B0F-B8F7-B328-99348A39ED7E}"/>
              </a:ext>
            </a:extLst>
          </p:cNvPr>
          <p:cNvSpPr txBox="1"/>
          <p:nvPr/>
        </p:nvSpPr>
        <p:spPr>
          <a:xfrm>
            <a:off x="3198927" y="4251160"/>
            <a:ext cx="102044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700" dirty="0"/>
              <a:t>Moon, Powell (APS)</a:t>
            </a:r>
          </a:p>
        </p:txBody>
      </p:sp>
    </p:spTree>
    <p:extLst>
      <p:ext uri="{BB962C8B-B14F-4D97-AF65-F5344CB8AC3E}">
        <p14:creationId xmlns:p14="http://schemas.microsoft.com/office/powerpoint/2010/main" val="40669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DB4A054D-2D69-4811-8BC6-58F84FB6BE82}"/>
              </a:ext>
            </a:extLst>
          </p:cNvPr>
          <p:cNvSpPr txBox="1"/>
          <p:nvPr/>
        </p:nvSpPr>
        <p:spPr>
          <a:xfrm>
            <a:off x="1892350" y="24819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8"/>
            <a:endParaRPr lang="it-IT" dirty="0">
              <a:solidFill>
                <a:srgbClr val="47484A"/>
              </a:solidFill>
              <a:latin typeface="Arial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5AF582E6-D0AF-4E92-865D-9952FF93ED08}"/>
              </a:ext>
            </a:extLst>
          </p:cNvPr>
          <p:cNvSpPr/>
          <p:nvPr/>
        </p:nvSpPr>
        <p:spPr>
          <a:xfrm>
            <a:off x="353850" y="118859"/>
            <a:ext cx="87291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8"/>
            <a:r>
              <a:rPr lang="en-US" sz="2800" b="1" dirty="0">
                <a:solidFill>
                  <a:srgbClr val="47484A">
                    <a:lumMod val="50000"/>
                  </a:srgbClr>
                </a:solidFill>
                <a:latin typeface="Arial"/>
              </a:rPr>
              <a:t>Target conditions (Free Spray)</a:t>
            </a:r>
            <a:endParaRPr lang="it-IT" sz="2800" b="1" dirty="0">
              <a:solidFill>
                <a:srgbClr val="47484A">
                  <a:lumMod val="50000"/>
                </a:srgbClr>
              </a:solidFill>
              <a:latin typeface="Arial"/>
            </a:endParaRP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1024740-9201-4FBC-AF42-E0975E698D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78">
              <a:defRPr/>
            </a:pPr>
            <a:fld id="{67F79DC8-E77A-4146-81E9-0630D8F39297}" type="slidenum">
              <a:rPr lang="en-US">
                <a:solidFill>
                  <a:srgbClr val="47484A">
                    <a:lumMod val="50000"/>
                  </a:srgbClr>
                </a:solidFill>
                <a:latin typeface="Arial"/>
              </a:rPr>
              <a:pPr defTabSz="914378">
                <a:defRPr/>
              </a:pPr>
              <a:t>4</a:t>
            </a:fld>
            <a:endParaRPr lang="en-US">
              <a:solidFill>
                <a:srgbClr val="47484A">
                  <a:lumMod val="50000"/>
                </a:srgbClr>
              </a:solidFill>
              <a:latin typeface="Arial"/>
            </a:endParaRPr>
          </a:p>
        </p:txBody>
      </p:sp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9C741B5C-AE0E-E887-22FF-6B5D571BA3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3685920"/>
              </p:ext>
            </p:extLst>
          </p:nvPr>
        </p:nvGraphicFramePr>
        <p:xfrm>
          <a:off x="426831" y="1586047"/>
          <a:ext cx="8583204" cy="3072389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316161">
                  <a:extLst>
                    <a:ext uri="{9D8B030D-6E8A-4147-A177-3AD203B41FA5}">
                      <a16:colId xmlns:a16="http://schemas.microsoft.com/office/drawing/2014/main" val="572008268"/>
                    </a:ext>
                  </a:extLst>
                </a:gridCol>
                <a:gridCol w="829637">
                  <a:extLst>
                    <a:ext uri="{9D8B030D-6E8A-4147-A177-3AD203B41FA5}">
                      <a16:colId xmlns:a16="http://schemas.microsoft.com/office/drawing/2014/main" val="2065091247"/>
                    </a:ext>
                  </a:extLst>
                </a:gridCol>
                <a:gridCol w="1072901">
                  <a:extLst>
                    <a:ext uri="{9D8B030D-6E8A-4147-A177-3AD203B41FA5}">
                      <a16:colId xmlns:a16="http://schemas.microsoft.com/office/drawing/2014/main" val="3912298006"/>
                    </a:ext>
                  </a:extLst>
                </a:gridCol>
                <a:gridCol w="1072901">
                  <a:extLst>
                    <a:ext uri="{9D8B030D-6E8A-4147-A177-3AD203B41FA5}">
                      <a16:colId xmlns:a16="http://schemas.microsoft.com/office/drawing/2014/main" val="454865517"/>
                    </a:ext>
                  </a:extLst>
                </a:gridCol>
                <a:gridCol w="1072901">
                  <a:extLst>
                    <a:ext uri="{9D8B030D-6E8A-4147-A177-3AD203B41FA5}">
                      <a16:colId xmlns:a16="http://schemas.microsoft.com/office/drawing/2014/main" val="661025885"/>
                    </a:ext>
                  </a:extLst>
                </a:gridCol>
                <a:gridCol w="1072901">
                  <a:extLst>
                    <a:ext uri="{9D8B030D-6E8A-4147-A177-3AD203B41FA5}">
                      <a16:colId xmlns:a16="http://schemas.microsoft.com/office/drawing/2014/main" val="2334917716"/>
                    </a:ext>
                  </a:extLst>
                </a:gridCol>
                <a:gridCol w="1072901">
                  <a:extLst>
                    <a:ext uri="{9D8B030D-6E8A-4147-A177-3AD203B41FA5}">
                      <a16:colId xmlns:a16="http://schemas.microsoft.com/office/drawing/2014/main" val="3843558193"/>
                    </a:ext>
                  </a:extLst>
                </a:gridCol>
                <a:gridCol w="1072901">
                  <a:extLst>
                    <a:ext uri="{9D8B030D-6E8A-4147-A177-3AD203B41FA5}">
                      <a16:colId xmlns:a16="http://schemas.microsoft.com/office/drawing/2014/main" val="1698415021"/>
                    </a:ext>
                  </a:extLst>
                </a:gridCol>
              </a:tblGrid>
              <a:tr h="514350"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effectLst/>
                        </a:rPr>
                        <a:t>Name</a:t>
                      </a:r>
                      <a:endParaRPr lang="ko-KR" sz="1600" dirty="0">
                        <a:effectLst/>
                      </a:endParaRPr>
                    </a:p>
                    <a:p>
                      <a:pPr algn="just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 </a:t>
                      </a:r>
                      <a:endParaRPr lang="ko-KR" sz="16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effectLst/>
                        </a:rPr>
                        <a:t>T</a:t>
                      </a:r>
                      <a:r>
                        <a:rPr lang="it-IT" sz="1400" baseline="-25000" dirty="0">
                          <a:effectLst/>
                        </a:rPr>
                        <a:t>fuel</a:t>
                      </a:r>
                      <a:r>
                        <a:rPr lang="it-IT" sz="1400" dirty="0">
                          <a:effectLst/>
                        </a:rPr>
                        <a:t> [K]</a:t>
                      </a:r>
                      <a:endParaRPr lang="ko-KR" sz="16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it-IT" sz="1400">
                          <a:effectLst/>
                        </a:rPr>
                        <a:t>T</a:t>
                      </a:r>
                      <a:r>
                        <a:rPr lang="it-IT" sz="1400" baseline="-25000">
                          <a:effectLst/>
                        </a:rPr>
                        <a:t>a</a:t>
                      </a:r>
                      <a:r>
                        <a:rPr lang="it-IT" sz="1400">
                          <a:effectLst/>
                        </a:rPr>
                        <a:t> [K]</a:t>
                      </a:r>
                      <a:endParaRPr lang="ko-KR" sz="160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el-GR" sz="1400" dirty="0">
                          <a:effectLst/>
                        </a:rPr>
                        <a:t>ρ</a:t>
                      </a:r>
                      <a:r>
                        <a:rPr lang="it-IT" sz="1400" baseline="-25000" dirty="0">
                          <a:effectLst/>
                        </a:rPr>
                        <a:t>a</a:t>
                      </a:r>
                      <a:r>
                        <a:rPr lang="it-IT" sz="1400" dirty="0">
                          <a:effectLst/>
                        </a:rPr>
                        <a:t> [kg/m</a:t>
                      </a:r>
                      <a:r>
                        <a:rPr lang="it-IT" sz="1400" baseline="30000" dirty="0">
                          <a:effectLst/>
                        </a:rPr>
                        <a:t>3</a:t>
                      </a:r>
                      <a:r>
                        <a:rPr lang="it-IT" sz="1400" dirty="0">
                          <a:effectLst/>
                        </a:rPr>
                        <a:t>]</a:t>
                      </a:r>
                      <a:endParaRPr lang="ko-KR" sz="16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P</a:t>
                      </a:r>
                      <a:r>
                        <a:rPr lang="en-US" sz="1400" baseline="-25000" dirty="0">
                          <a:effectLst/>
                        </a:rPr>
                        <a:t>a </a:t>
                      </a:r>
                      <a:r>
                        <a:rPr lang="en-US" sz="1400" dirty="0">
                          <a:effectLst/>
                        </a:rPr>
                        <a:t>[kPa]</a:t>
                      </a:r>
                      <a:endParaRPr lang="ko-KR" sz="16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it-IT" sz="1400">
                          <a:effectLst/>
                        </a:rPr>
                        <a:t>P</a:t>
                      </a:r>
                      <a:r>
                        <a:rPr lang="it-IT" sz="1400" baseline="-25000">
                          <a:effectLst/>
                        </a:rPr>
                        <a:t>inj</a:t>
                      </a:r>
                      <a:r>
                        <a:rPr lang="it-IT" sz="1400">
                          <a:effectLst/>
                        </a:rPr>
                        <a:t> [MPa]</a:t>
                      </a:r>
                      <a:endParaRPr lang="ko-KR" sz="160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 err="1">
                          <a:effectLst/>
                        </a:rPr>
                        <a:t>Hydraulic</a:t>
                      </a:r>
                      <a:r>
                        <a:rPr lang="it-IT" sz="1400" dirty="0">
                          <a:effectLst/>
                        </a:rPr>
                        <a:t> Injection Duration [</a:t>
                      </a:r>
                      <a:r>
                        <a:rPr lang="it-IT" sz="1400" dirty="0" err="1">
                          <a:effectLst/>
                        </a:rPr>
                        <a:t>ms</a:t>
                      </a:r>
                      <a:r>
                        <a:rPr lang="it-IT" sz="1400" dirty="0">
                          <a:effectLst/>
                        </a:rPr>
                        <a:t>]</a:t>
                      </a:r>
                      <a:endParaRPr lang="ko-KR" sz="16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effectLst/>
                        </a:rPr>
                        <a:t>Total Fuel (mg)</a:t>
                      </a:r>
                      <a:endParaRPr lang="ko-KR" sz="16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57826504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effectLst/>
                        </a:rPr>
                        <a:t>M1 M</a:t>
                      </a:r>
                      <a:endParaRPr lang="ko-KR" sz="16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effectLst/>
                        </a:rPr>
                        <a:t>363</a:t>
                      </a:r>
                      <a:endParaRPr lang="ko-KR" sz="16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effectLst/>
                        </a:rPr>
                        <a:t>573</a:t>
                      </a:r>
                      <a:endParaRPr lang="ko-KR" sz="16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effectLst/>
                        </a:rPr>
                        <a:t>3.5</a:t>
                      </a:r>
                      <a:endParaRPr lang="ko-KR" sz="16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effectLst/>
                        </a:rPr>
                        <a:t>600</a:t>
                      </a:r>
                      <a:endParaRPr lang="ko-KR" sz="16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it-IT" sz="1400">
                          <a:effectLst/>
                        </a:rPr>
                        <a:t>20</a:t>
                      </a:r>
                      <a:endParaRPr lang="ko-KR" sz="160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effectLst/>
                        </a:rPr>
                        <a:t>0.74</a:t>
                      </a:r>
                      <a:endParaRPr lang="ko-KR" sz="16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effectLst/>
                        </a:rPr>
                        <a:t>9.75</a:t>
                      </a:r>
                      <a:endParaRPr lang="ko-KR" sz="16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4442875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effectLst/>
                        </a:rPr>
                        <a:t>M1 P20</a:t>
                      </a:r>
                      <a:endParaRPr lang="ko-KR" sz="16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it-IT" sz="1400">
                          <a:effectLst/>
                        </a:rPr>
                        <a:t>363</a:t>
                      </a:r>
                      <a:endParaRPr lang="ko-KR" sz="160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effectLst/>
                        </a:rPr>
                        <a:t>573</a:t>
                      </a:r>
                      <a:endParaRPr lang="ko-KR" sz="16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it-IT" sz="1400">
                          <a:effectLst/>
                        </a:rPr>
                        <a:t>3.5</a:t>
                      </a:r>
                      <a:endParaRPr lang="ko-KR" sz="160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it-IT" sz="1400">
                          <a:effectLst/>
                        </a:rPr>
                        <a:t>600</a:t>
                      </a:r>
                      <a:endParaRPr lang="ko-KR" sz="160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it-IT" sz="1400">
                          <a:effectLst/>
                        </a:rPr>
                        <a:t>20</a:t>
                      </a:r>
                      <a:endParaRPr lang="ko-KR" sz="160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effectLst/>
                        </a:rPr>
                        <a:t>0.74</a:t>
                      </a:r>
                      <a:endParaRPr lang="ko-KR" sz="16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effectLst/>
                        </a:rPr>
                        <a:t>9.7</a:t>
                      </a:r>
                      <a:endParaRPr lang="ko-KR" sz="16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27008294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effectLst/>
                        </a:rPr>
                        <a:t>G1 P20</a:t>
                      </a:r>
                      <a:endParaRPr lang="ko-KR" sz="16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it-IT" sz="1400">
                          <a:effectLst/>
                        </a:rPr>
                        <a:t>363</a:t>
                      </a:r>
                      <a:endParaRPr lang="ko-KR" sz="160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it-IT" sz="1400">
                          <a:effectLst/>
                        </a:rPr>
                        <a:t>573</a:t>
                      </a:r>
                      <a:endParaRPr lang="ko-KR" sz="160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it-IT" sz="1400">
                          <a:effectLst/>
                        </a:rPr>
                        <a:t>3.5</a:t>
                      </a:r>
                      <a:endParaRPr lang="ko-KR" sz="160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it-IT" sz="1400">
                          <a:effectLst/>
                        </a:rPr>
                        <a:t>600</a:t>
                      </a:r>
                      <a:endParaRPr lang="ko-KR" sz="160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it-IT" sz="1400">
                          <a:effectLst/>
                        </a:rPr>
                        <a:t>20</a:t>
                      </a:r>
                      <a:endParaRPr lang="ko-KR" sz="160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effectLst/>
                        </a:rPr>
                        <a:t>0.74</a:t>
                      </a:r>
                      <a:endParaRPr lang="ko-KR" sz="16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effectLst/>
                        </a:rPr>
                        <a:t>9.4</a:t>
                      </a:r>
                      <a:endParaRPr lang="ko-KR" sz="16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46364656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effectLst/>
                        </a:rPr>
                        <a:t>M2 M</a:t>
                      </a:r>
                      <a:endParaRPr lang="ko-KR" sz="16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effectLst/>
                        </a:rPr>
                        <a:t>363</a:t>
                      </a:r>
                      <a:endParaRPr lang="ko-KR" sz="16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effectLst/>
                        </a:rPr>
                        <a:t>333</a:t>
                      </a:r>
                      <a:endParaRPr lang="ko-KR" sz="16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effectLst/>
                        </a:rPr>
                        <a:t>0.5</a:t>
                      </a:r>
                      <a:endParaRPr lang="ko-KR" sz="16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effectLst/>
                        </a:rPr>
                        <a:t>50</a:t>
                      </a:r>
                      <a:endParaRPr lang="ko-KR" sz="16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it-IT" sz="1400">
                          <a:effectLst/>
                        </a:rPr>
                        <a:t>20</a:t>
                      </a:r>
                      <a:endParaRPr lang="ko-KR" sz="160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effectLst/>
                        </a:rPr>
                        <a:t>0.74</a:t>
                      </a:r>
                      <a:endParaRPr lang="ko-KR" sz="16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effectLst/>
                        </a:rPr>
                        <a:t>9.9</a:t>
                      </a:r>
                      <a:endParaRPr lang="ko-KR" sz="16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15895105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effectLst/>
                        </a:rPr>
                        <a:t>M2 P20</a:t>
                      </a:r>
                      <a:endParaRPr lang="ko-KR" sz="16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>
                          <a:effectLst/>
                        </a:rPr>
                        <a:t>363</a:t>
                      </a:r>
                      <a:endParaRPr lang="ko-KR" sz="160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>
                          <a:effectLst/>
                        </a:rPr>
                        <a:t>333</a:t>
                      </a:r>
                      <a:endParaRPr lang="ko-KR" sz="160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it-IT" sz="1400">
                          <a:effectLst/>
                        </a:rPr>
                        <a:t>0.5</a:t>
                      </a:r>
                      <a:endParaRPr lang="ko-KR" sz="160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it-IT" sz="1400">
                          <a:effectLst/>
                        </a:rPr>
                        <a:t>50</a:t>
                      </a:r>
                      <a:endParaRPr lang="ko-KR" sz="160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it-IT" sz="1400">
                          <a:effectLst/>
                        </a:rPr>
                        <a:t>20</a:t>
                      </a:r>
                      <a:endParaRPr lang="ko-KR" sz="160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effectLst/>
                        </a:rPr>
                        <a:t>0.74</a:t>
                      </a:r>
                      <a:endParaRPr lang="ko-KR" sz="16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effectLst/>
                        </a:rPr>
                        <a:t>9.7</a:t>
                      </a:r>
                      <a:endParaRPr lang="ko-KR" sz="16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9381809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it-IT" sz="1400">
                          <a:effectLst/>
                        </a:rPr>
                        <a:t>G2 P20</a:t>
                      </a:r>
                      <a:endParaRPr lang="ko-KR" sz="160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effectLst/>
                        </a:rPr>
                        <a:t>363</a:t>
                      </a:r>
                      <a:endParaRPr lang="ko-KR" sz="16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effectLst/>
                        </a:rPr>
                        <a:t>333</a:t>
                      </a:r>
                      <a:endParaRPr lang="ko-KR" sz="16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effectLst/>
                        </a:rPr>
                        <a:t>0.5</a:t>
                      </a:r>
                      <a:endParaRPr lang="ko-KR" sz="16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effectLst/>
                        </a:rPr>
                        <a:t>50</a:t>
                      </a:r>
                      <a:endParaRPr lang="ko-KR" sz="16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effectLst/>
                        </a:rPr>
                        <a:t>20</a:t>
                      </a:r>
                      <a:endParaRPr lang="ko-KR" sz="16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effectLst/>
                        </a:rPr>
                        <a:t>0.74</a:t>
                      </a:r>
                      <a:endParaRPr lang="ko-KR" sz="16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effectLst/>
                        </a:rPr>
                        <a:t>9.4</a:t>
                      </a:r>
                      <a:endParaRPr lang="ko-KR" sz="16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81366259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effectLst/>
                        </a:rPr>
                        <a:t>M2 M F20C</a:t>
                      </a:r>
                      <a:endParaRPr lang="ko-KR" sz="16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effectLst/>
                        </a:rPr>
                        <a:t>293</a:t>
                      </a:r>
                      <a:endParaRPr lang="ko-KR" sz="16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effectLst/>
                        </a:rPr>
                        <a:t>293</a:t>
                      </a:r>
                      <a:endParaRPr lang="ko-KR" sz="16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effectLst/>
                        </a:rPr>
                        <a:t>0.5</a:t>
                      </a:r>
                      <a:endParaRPr lang="ko-KR" sz="16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effectLst/>
                        </a:rPr>
                        <a:t>50</a:t>
                      </a:r>
                      <a:endParaRPr lang="ko-KR" sz="16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effectLst/>
                        </a:rPr>
                        <a:t>20</a:t>
                      </a:r>
                      <a:endParaRPr lang="ko-KR" sz="16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effectLst/>
                        </a:rPr>
                        <a:t>0.74</a:t>
                      </a:r>
                      <a:endParaRPr lang="ko-KR" sz="16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effectLst/>
                        </a:rPr>
                        <a:t>9.9</a:t>
                      </a:r>
                      <a:endParaRPr lang="ko-KR" sz="16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4649416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effectLst/>
                        </a:rPr>
                        <a:t>M2 M F60C</a:t>
                      </a:r>
                      <a:endParaRPr lang="ko-KR" sz="16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effectLst/>
                        </a:rPr>
                        <a:t>333</a:t>
                      </a:r>
                      <a:endParaRPr lang="ko-KR" sz="16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it-IT" sz="1400">
                          <a:effectLst/>
                        </a:rPr>
                        <a:t>333</a:t>
                      </a:r>
                      <a:endParaRPr lang="ko-KR" sz="160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effectLst/>
                        </a:rPr>
                        <a:t>0.5</a:t>
                      </a:r>
                      <a:endParaRPr lang="ko-KR" sz="16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effectLst/>
                        </a:rPr>
                        <a:t>50</a:t>
                      </a:r>
                      <a:endParaRPr lang="ko-KR" sz="16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it-IT" sz="1400">
                          <a:effectLst/>
                        </a:rPr>
                        <a:t>20</a:t>
                      </a:r>
                      <a:endParaRPr lang="ko-KR" sz="160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effectLst/>
                        </a:rPr>
                        <a:t>0.74</a:t>
                      </a:r>
                      <a:endParaRPr lang="ko-KR" sz="16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effectLst/>
                        </a:rPr>
                        <a:t>9.9</a:t>
                      </a:r>
                      <a:endParaRPr lang="ko-KR" sz="16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8950563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effectLst/>
                        </a:rPr>
                        <a:t>M2 M F90C</a:t>
                      </a:r>
                      <a:endParaRPr lang="ko-KR" sz="16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effectLst/>
                        </a:rPr>
                        <a:t>363</a:t>
                      </a:r>
                      <a:endParaRPr lang="ko-KR" sz="16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effectLst/>
                        </a:rPr>
                        <a:t>363</a:t>
                      </a:r>
                      <a:endParaRPr lang="ko-KR" sz="16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effectLst/>
                        </a:rPr>
                        <a:t>0.5</a:t>
                      </a:r>
                      <a:endParaRPr lang="ko-KR" sz="16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effectLst/>
                        </a:rPr>
                        <a:t>50</a:t>
                      </a:r>
                      <a:endParaRPr lang="ko-KR" sz="16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effectLst/>
                        </a:rPr>
                        <a:t>20</a:t>
                      </a:r>
                      <a:endParaRPr lang="ko-KR" sz="16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effectLst/>
                        </a:rPr>
                        <a:t>0.74</a:t>
                      </a:r>
                      <a:endParaRPr lang="ko-KR" sz="16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effectLst/>
                        </a:rPr>
                        <a:t>9.9</a:t>
                      </a:r>
                      <a:endParaRPr lang="ko-KR" sz="16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4740906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4FD34CF-24F1-FE54-B7CD-526473265E93}"/>
              </a:ext>
            </a:extLst>
          </p:cNvPr>
          <p:cNvSpPr txBox="1"/>
          <p:nvPr/>
        </p:nvSpPr>
        <p:spPr>
          <a:xfrm>
            <a:off x="502134" y="4710016"/>
            <a:ext cx="7134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altLang="ko-KR" dirty="0">
                <a:solidFill>
                  <a:schemeClr val="tx1">
                    <a:lumMod val="50000"/>
                  </a:schemeClr>
                </a:solidFill>
              </a:rPr>
              <a:t>Electric signal duration set 0.68ms</a:t>
            </a:r>
            <a:endParaRPr lang="ko-KR" altLang="en-US" dirty="0" err="1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879EEA-DF4C-2B85-77D1-59ADCC54715B}"/>
              </a:ext>
            </a:extLst>
          </p:cNvPr>
          <p:cNvSpPr txBox="1"/>
          <p:nvPr/>
        </p:nvSpPr>
        <p:spPr>
          <a:xfrm>
            <a:off x="1941623" y="615434"/>
            <a:ext cx="4629492" cy="3947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6000"/>
              </a:lnSpc>
              <a:spcAft>
                <a:spcPts val="800"/>
              </a:spcAft>
            </a:pPr>
            <a:r>
              <a:rPr lang="it-IT" altLang="ko-KR" sz="1800" dirty="0">
                <a:effectLst/>
              </a:rPr>
              <a:t>M1 M</a:t>
            </a:r>
            <a:endParaRPr lang="ko-KR" altLang="ko-KR" sz="2000" dirty="0">
              <a:effectLst/>
              <a:latin typeface="Aptos" panose="020B000402020202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47E80B-A688-4CFF-2230-7EDD0D5FB328}"/>
              </a:ext>
            </a:extLst>
          </p:cNvPr>
          <p:cNvSpPr txBox="1"/>
          <p:nvPr/>
        </p:nvSpPr>
        <p:spPr>
          <a:xfrm>
            <a:off x="628132" y="1075774"/>
            <a:ext cx="1403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dirty="0">
                <a:solidFill>
                  <a:schemeClr val="tx1">
                    <a:lumMod val="50000"/>
                  </a:schemeClr>
                </a:solidFill>
              </a:rPr>
              <a:t>Spray M</a:t>
            </a:r>
            <a:endParaRPr lang="ko-KR" altLang="en-US" dirty="0" err="1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E76490-EEB8-4899-D465-44F4100FD8E6}"/>
              </a:ext>
            </a:extLst>
          </p:cNvPr>
          <p:cNvSpPr txBox="1"/>
          <p:nvPr/>
        </p:nvSpPr>
        <p:spPr>
          <a:xfrm>
            <a:off x="2983015" y="1083359"/>
            <a:ext cx="1403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dirty="0">
                <a:solidFill>
                  <a:schemeClr val="tx1">
                    <a:lumMod val="50000"/>
                  </a:schemeClr>
                </a:solidFill>
              </a:rPr>
              <a:t>MeOH</a:t>
            </a:r>
            <a:endParaRPr lang="ko-KR" altLang="en-US" dirty="0" err="1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5FA1BE-30DD-5E74-34F2-FF4D5F20FF24}"/>
              </a:ext>
            </a:extLst>
          </p:cNvPr>
          <p:cNvSpPr txBox="1"/>
          <p:nvPr/>
        </p:nvSpPr>
        <p:spPr>
          <a:xfrm>
            <a:off x="1733556" y="1083359"/>
            <a:ext cx="1403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dirty="0">
                <a:solidFill>
                  <a:schemeClr val="tx1">
                    <a:lumMod val="50000"/>
                  </a:schemeClr>
                </a:solidFill>
              </a:rPr>
              <a:t>Condition</a:t>
            </a:r>
            <a:endParaRPr lang="ko-KR" altLang="en-US" dirty="0" err="1">
              <a:solidFill>
                <a:schemeClr val="tx1">
                  <a:lumMod val="50000"/>
                </a:schemeClr>
              </a:solidFill>
            </a:endParaRPr>
          </a:p>
        </p:txBody>
      </p: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8E867923-ABBE-F6F1-5405-8A461E05F9DD}"/>
              </a:ext>
            </a:extLst>
          </p:cNvPr>
          <p:cNvCxnSpPr>
            <a:cxnSpLocks/>
          </p:cNvCxnSpPr>
          <p:nvPr/>
        </p:nvCxnSpPr>
        <p:spPr>
          <a:xfrm flipV="1">
            <a:off x="1305460" y="885241"/>
            <a:ext cx="701884" cy="2629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id="{2455E994-F6EF-B9D0-EB02-BDC9058FFCFE}"/>
              </a:ext>
            </a:extLst>
          </p:cNvPr>
          <p:cNvCxnSpPr>
            <a:cxnSpLocks/>
          </p:cNvCxnSpPr>
          <p:nvPr/>
        </p:nvCxnSpPr>
        <p:spPr>
          <a:xfrm flipH="1" flipV="1">
            <a:off x="2625821" y="869813"/>
            <a:ext cx="701884" cy="2629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07A700C7-9B59-5E6E-EC96-44C1EBB5C016}"/>
              </a:ext>
            </a:extLst>
          </p:cNvPr>
          <p:cNvCxnSpPr>
            <a:cxnSpLocks/>
          </p:cNvCxnSpPr>
          <p:nvPr/>
        </p:nvCxnSpPr>
        <p:spPr>
          <a:xfrm flipV="1">
            <a:off x="2300856" y="934538"/>
            <a:ext cx="0" cy="2136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F59FD80-5A4F-E96D-8CC4-42CC28DD7D17}"/>
              </a:ext>
            </a:extLst>
          </p:cNvPr>
          <p:cNvSpPr txBox="1"/>
          <p:nvPr/>
        </p:nvSpPr>
        <p:spPr>
          <a:xfrm>
            <a:off x="6025950" y="320245"/>
            <a:ext cx="4629492" cy="3947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6000"/>
              </a:lnSpc>
              <a:spcAft>
                <a:spcPts val="800"/>
              </a:spcAft>
            </a:pPr>
            <a:r>
              <a:rPr lang="it-IT" altLang="ko-KR" sz="1800" dirty="0">
                <a:effectLst/>
              </a:rPr>
              <a:t>M2 M F20C</a:t>
            </a:r>
            <a:endParaRPr lang="ko-KR" altLang="ko-KR" sz="2000" dirty="0">
              <a:effectLst/>
              <a:latin typeface="Aptos" panose="020B000402020202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5652848-5780-E3C7-35D6-449182173651}"/>
              </a:ext>
            </a:extLst>
          </p:cNvPr>
          <p:cNvSpPr txBox="1"/>
          <p:nvPr/>
        </p:nvSpPr>
        <p:spPr>
          <a:xfrm>
            <a:off x="4730145" y="795803"/>
            <a:ext cx="1403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dirty="0">
                <a:solidFill>
                  <a:schemeClr val="tx1">
                    <a:lumMod val="50000"/>
                  </a:schemeClr>
                </a:solidFill>
              </a:rPr>
              <a:t>Spray M</a:t>
            </a:r>
            <a:endParaRPr lang="ko-KR" altLang="en-US" dirty="0" err="1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6DB5FC0-1C8A-0710-BE7B-9D502772B691}"/>
              </a:ext>
            </a:extLst>
          </p:cNvPr>
          <p:cNvSpPr txBox="1"/>
          <p:nvPr/>
        </p:nvSpPr>
        <p:spPr>
          <a:xfrm>
            <a:off x="6706689" y="1148187"/>
            <a:ext cx="1403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dirty="0">
                <a:solidFill>
                  <a:schemeClr val="tx1">
                    <a:lumMod val="50000"/>
                  </a:schemeClr>
                </a:solidFill>
              </a:rPr>
              <a:t>MeOH</a:t>
            </a:r>
            <a:endParaRPr lang="ko-KR" altLang="en-US" dirty="0" err="1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CA0BC6F-9059-B1EB-2FEE-051611742B47}"/>
              </a:ext>
            </a:extLst>
          </p:cNvPr>
          <p:cNvSpPr txBox="1"/>
          <p:nvPr/>
        </p:nvSpPr>
        <p:spPr>
          <a:xfrm>
            <a:off x="5728783" y="802353"/>
            <a:ext cx="1403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dirty="0">
                <a:solidFill>
                  <a:schemeClr val="tx1">
                    <a:lumMod val="50000"/>
                  </a:schemeClr>
                </a:solidFill>
              </a:rPr>
              <a:t>Condition</a:t>
            </a:r>
            <a:endParaRPr lang="ko-KR" altLang="en-US" dirty="0" err="1">
              <a:solidFill>
                <a:schemeClr val="tx1">
                  <a:lumMod val="50000"/>
                </a:schemeClr>
              </a:solidFill>
            </a:endParaRPr>
          </a:p>
        </p:txBody>
      </p: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EAC7B268-E8EA-0D82-2F51-E4FB3CBB92D9}"/>
              </a:ext>
            </a:extLst>
          </p:cNvPr>
          <p:cNvCxnSpPr>
            <a:cxnSpLocks/>
          </p:cNvCxnSpPr>
          <p:nvPr/>
        </p:nvCxnSpPr>
        <p:spPr>
          <a:xfrm flipV="1">
            <a:off x="5407473" y="605270"/>
            <a:ext cx="701884" cy="2629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직선 화살표 연결선 23">
            <a:extLst>
              <a:ext uri="{FF2B5EF4-FFF2-40B4-BE49-F238E27FC236}">
                <a16:creationId xmlns:a16="http://schemas.microsoft.com/office/drawing/2014/main" id="{0DC8B2A2-1CFA-41C5-E2C7-65E862B0A9BE}"/>
              </a:ext>
            </a:extLst>
          </p:cNvPr>
          <p:cNvCxnSpPr>
            <a:cxnSpLocks/>
          </p:cNvCxnSpPr>
          <p:nvPr/>
        </p:nvCxnSpPr>
        <p:spPr>
          <a:xfrm flipH="1" flipV="1">
            <a:off x="6663011" y="659529"/>
            <a:ext cx="422017" cy="5187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직선 화살표 연결선 24">
            <a:extLst>
              <a:ext uri="{FF2B5EF4-FFF2-40B4-BE49-F238E27FC236}">
                <a16:creationId xmlns:a16="http://schemas.microsoft.com/office/drawing/2014/main" id="{83EC49D4-421E-9962-B61C-2D241F5984AE}"/>
              </a:ext>
            </a:extLst>
          </p:cNvPr>
          <p:cNvCxnSpPr>
            <a:cxnSpLocks/>
          </p:cNvCxnSpPr>
          <p:nvPr/>
        </p:nvCxnSpPr>
        <p:spPr>
          <a:xfrm flipV="1">
            <a:off x="6296083" y="621299"/>
            <a:ext cx="74187" cy="2458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직선 화살표 연결선 28">
            <a:extLst>
              <a:ext uri="{FF2B5EF4-FFF2-40B4-BE49-F238E27FC236}">
                <a16:creationId xmlns:a16="http://schemas.microsoft.com/office/drawing/2014/main" id="{196F7FF6-C119-8BB9-7870-B95A702404DD}"/>
              </a:ext>
            </a:extLst>
          </p:cNvPr>
          <p:cNvCxnSpPr>
            <a:cxnSpLocks/>
          </p:cNvCxnSpPr>
          <p:nvPr/>
        </p:nvCxnSpPr>
        <p:spPr>
          <a:xfrm flipH="1" flipV="1">
            <a:off x="7340339" y="621480"/>
            <a:ext cx="701884" cy="2629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167CA08D-6988-8EE7-CBC5-1DC7B7682524}"/>
              </a:ext>
            </a:extLst>
          </p:cNvPr>
          <p:cNvSpPr txBox="1"/>
          <p:nvPr/>
        </p:nvSpPr>
        <p:spPr>
          <a:xfrm>
            <a:off x="7636359" y="807025"/>
            <a:ext cx="1403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dirty="0">
                <a:solidFill>
                  <a:schemeClr val="tx1">
                    <a:lumMod val="50000"/>
                  </a:schemeClr>
                </a:solidFill>
              </a:rPr>
              <a:t>Fuel T 20C</a:t>
            </a:r>
            <a:endParaRPr lang="ko-KR" altLang="en-US" dirty="0" err="1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98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DB4A054D-2D69-4811-8BC6-58F84FB6BE82}"/>
              </a:ext>
            </a:extLst>
          </p:cNvPr>
          <p:cNvSpPr txBox="1"/>
          <p:nvPr/>
        </p:nvSpPr>
        <p:spPr>
          <a:xfrm>
            <a:off x="1892350" y="24819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8"/>
            <a:endParaRPr lang="it-IT" dirty="0">
              <a:solidFill>
                <a:srgbClr val="47484A"/>
              </a:solidFill>
              <a:latin typeface="Arial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5AF582E6-D0AF-4E92-865D-9952FF93ED08}"/>
              </a:ext>
            </a:extLst>
          </p:cNvPr>
          <p:cNvSpPr/>
          <p:nvPr/>
        </p:nvSpPr>
        <p:spPr>
          <a:xfrm>
            <a:off x="353850" y="118859"/>
            <a:ext cx="87291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8"/>
            <a:r>
              <a:rPr lang="en-US" sz="2800" b="1" dirty="0">
                <a:solidFill>
                  <a:srgbClr val="47484A">
                    <a:lumMod val="50000"/>
                  </a:srgbClr>
                </a:solidFill>
                <a:latin typeface="Arial"/>
              </a:rPr>
              <a:t>Target conditions (Wall impingement)</a:t>
            </a:r>
            <a:endParaRPr lang="it-IT" sz="2800" b="1" dirty="0">
              <a:solidFill>
                <a:srgbClr val="47484A">
                  <a:lumMod val="50000"/>
                </a:srgbClr>
              </a:solidFill>
              <a:latin typeface="Arial"/>
            </a:endParaRP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1024740-9201-4FBC-AF42-E0975E698D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78">
              <a:defRPr/>
            </a:pPr>
            <a:fld id="{67F79DC8-E77A-4146-81E9-0630D8F39297}" type="slidenum">
              <a:rPr lang="en-US">
                <a:solidFill>
                  <a:srgbClr val="47484A">
                    <a:lumMod val="50000"/>
                  </a:srgbClr>
                </a:solidFill>
                <a:latin typeface="Arial"/>
              </a:rPr>
              <a:pPr defTabSz="914378">
                <a:defRPr/>
              </a:pPr>
              <a:t>5</a:t>
            </a:fld>
            <a:endParaRPr lang="en-US">
              <a:solidFill>
                <a:srgbClr val="47484A">
                  <a:lumMod val="50000"/>
                </a:srgbClr>
              </a:solidFill>
              <a:latin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FD34CF-24F1-FE54-B7CD-526473265E93}"/>
              </a:ext>
            </a:extLst>
          </p:cNvPr>
          <p:cNvSpPr txBox="1"/>
          <p:nvPr/>
        </p:nvSpPr>
        <p:spPr>
          <a:xfrm>
            <a:off x="466000" y="4345386"/>
            <a:ext cx="7134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altLang="ko-KR" dirty="0">
                <a:solidFill>
                  <a:schemeClr val="tx1">
                    <a:lumMod val="50000"/>
                  </a:schemeClr>
                </a:solidFill>
              </a:rPr>
              <a:t>Electric signal duration set 0.68ms</a:t>
            </a:r>
            <a:endParaRPr lang="ko-KR" altLang="en-US" dirty="0" err="1">
              <a:solidFill>
                <a:schemeClr val="tx1">
                  <a:lumMod val="50000"/>
                </a:schemeClr>
              </a:solidFill>
            </a:endParaRP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39427BD8-5523-5A01-4B01-234E4B383A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1962619"/>
              </p:ext>
            </p:extLst>
          </p:nvPr>
        </p:nvGraphicFramePr>
        <p:xfrm>
          <a:off x="342900" y="2270503"/>
          <a:ext cx="8729166" cy="1969836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700213">
                  <a:extLst>
                    <a:ext uri="{9D8B030D-6E8A-4147-A177-3AD203B41FA5}">
                      <a16:colId xmlns:a16="http://schemas.microsoft.com/office/drawing/2014/main" val="4276020849"/>
                    </a:ext>
                  </a:extLst>
                </a:gridCol>
                <a:gridCol w="604837">
                  <a:extLst>
                    <a:ext uri="{9D8B030D-6E8A-4147-A177-3AD203B41FA5}">
                      <a16:colId xmlns:a16="http://schemas.microsoft.com/office/drawing/2014/main" val="4236740252"/>
                    </a:ext>
                  </a:extLst>
                </a:gridCol>
                <a:gridCol w="557213">
                  <a:extLst>
                    <a:ext uri="{9D8B030D-6E8A-4147-A177-3AD203B41FA5}">
                      <a16:colId xmlns:a16="http://schemas.microsoft.com/office/drawing/2014/main" val="3263179757"/>
                    </a:ext>
                  </a:extLst>
                </a:gridCol>
                <a:gridCol w="747712">
                  <a:extLst>
                    <a:ext uri="{9D8B030D-6E8A-4147-A177-3AD203B41FA5}">
                      <a16:colId xmlns:a16="http://schemas.microsoft.com/office/drawing/2014/main" val="3994612464"/>
                    </a:ext>
                  </a:extLst>
                </a:gridCol>
                <a:gridCol w="754606">
                  <a:extLst>
                    <a:ext uri="{9D8B030D-6E8A-4147-A177-3AD203B41FA5}">
                      <a16:colId xmlns:a16="http://schemas.microsoft.com/office/drawing/2014/main" val="1761025474"/>
                    </a:ext>
                  </a:extLst>
                </a:gridCol>
                <a:gridCol w="765284">
                  <a:extLst>
                    <a:ext uri="{9D8B030D-6E8A-4147-A177-3AD203B41FA5}">
                      <a16:colId xmlns:a16="http://schemas.microsoft.com/office/drawing/2014/main" val="55307702"/>
                    </a:ext>
                  </a:extLst>
                </a:gridCol>
                <a:gridCol w="980550">
                  <a:extLst>
                    <a:ext uri="{9D8B030D-6E8A-4147-A177-3AD203B41FA5}">
                      <a16:colId xmlns:a16="http://schemas.microsoft.com/office/drawing/2014/main" val="467743338"/>
                    </a:ext>
                  </a:extLst>
                </a:gridCol>
                <a:gridCol w="872917">
                  <a:extLst>
                    <a:ext uri="{9D8B030D-6E8A-4147-A177-3AD203B41FA5}">
                      <a16:colId xmlns:a16="http://schemas.microsoft.com/office/drawing/2014/main" val="1487668203"/>
                    </a:ext>
                  </a:extLst>
                </a:gridCol>
                <a:gridCol w="872917">
                  <a:extLst>
                    <a:ext uri="{9D8B030D-6E8A-4147-A177-3AD203B41FA5}">
                      <a16:colId xmlns:a16="http://schemas.microsoft.com/office/drawing/2014/main" val="2792499035"/>
                    </a:ext>
                  </a:extLst>
                </a:gridCol>
                <a:gridCol w="872917">
                  <a:extLst>
                    <a:ext uri="{9D8B030D-6E8A-4147-A177-3AD203B41FA5}">
                      <a16:colId xmlns:a16="http://schemas.microsoft.com/office/drawing/2014/main" val="327710014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it-IT" sz="1300" dirty="0">
                          <a:effectLst/>
                        </a:rPr>
                        <a:t>Name</a:t>
                      </a:r>
                      <a:endParaRPr lang="ko-KR" sz="1300" dirty="0">
                        <a:effectLst/>
                      </a:endParaRPr>
                    </a:p>
                    <a:p>
                      <a:pPr algn="just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en-US" sz="1300" dirty="0">
                          <a:effectLst/>
                        </a:rPr>
                        <a:t> </a:t>
                      </a:r>
                      <a:endParaRPr lang="ko-KR" sz="13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it-IT" sz="1300">
                          <a:effectLst/>
                        </a:rPr>
                        <a:t>T</a:t>
                      </a:r>
                      <a:r>
                        <a:rPr lang="it-IT" sz="1300" baseline="-25000">
                          <a:effectLst/>
                        </a:rPr>
                        <a:t>fuel</a:t>
                      </a:r>
                      <a:r>
                        <a:rPr lang="it-IT" sz="1300">
                          <a:effectLst/>
                        </a:rPr>
                        <a:t> [K]</a:t>
                      </a:r>
                      <a:endParaRPr lang="ko-KR" sz="130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it-IT" sz="1300" dirty="0">
                          <a:effectLst/>
                        </a:rPr>
                        <a:t>T</a:t>
                      </a:r>
                      <a:r>
                        <a:rPr lang="it-IT" sz="1300" baseline="-25000" dirty="0">
                          <a:effectLst/>
                        </a:rPr>
                        <a:t>a </a:t>
                      </a:r>
                      <a:r>
                        <a:rPr lang="it-IT" sz="1300" dirty="0">
                          <a:effectLst/>
                        </a:rPr>
                        <a:t>[K]</a:t>
                      </a:r>
                      <a:endParaRPr lang="ko-KR" sz="13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el-GR" altLang="ko-KR" sz="1300" dirty="0">
                          <a:effectLst/>
                        </a:rPr>
                        <a:t>ρ</a:t>
                      </a:r>
                      <a:r>
                        <a:rPr lang="it-IT" sz="1300" baseline="-25000" dirty="0">
                          <a:effectLst/>
                        </a:rPr>
                        <a:t>a</a:t>
                      </a:r>
                      <a:r>
                        <a:rPr lang="it-IT" sz="1300" dirty="0">
                          <a:effectLst/>
                        </a:rPr>
                        <a:t> [kg/m</a:t>
                      </a:r>
                      <a:r>
                        <a:rPr lang="it-IT" sz="1300" baseline="30000" dirty="0">
                          <a:effectLst/>
                        </a:rPr>
                        <a:t>3</a:t>
                      </a:r>
                      <a:r>
                        <a:rPr lang="it-IT" sz="1300" dirty="0">
                          <a:effectLst/>
                        </a:rPr>
                        <a:t>]</a:t>
                      </a:r>
                      <a:endParaRPr lang="ko-KR" sz="13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</a:rPr>
                        <a:t>P</a:t>
                      </a:r>
                      <a:r>
                        <a:rPr lang="en-US" sz="1300" baseline="-25000">
                          <a:effectLst/>
                        </a:rPr>
                        <a:t>a</a:t>
                      </a:r>
                      <a:r>
                        <a:rPr lang="en-US" sz="1300">
                          <a:effectLst/>
                        </a:rPr>
                        <a:t> [kPa]</a:t>
                      </a:r>
                      <a:endParaRPr lang="ko-KR" sz="130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it-IT" sz="1300">
                          <a:effectLst/>
                        </a:rPr>
                        <a:t>P</a:t>
                      </a:r>
                      <a:r>
                        <a:rPr lang="it-IT" sz="1300" baseline="-25000">
                          <a:effectLst/>
                        </a:rPr>
                        <a:t>inj</a:t>
                      </a:r>
                      <a:endParaRPr lang="ko-KR" sz="1300">
                        <a:effectLst/>
                      </a:endParaRPr>
                    </a:p>
                    <a:p>
                      <a:pPr algn="just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it-IT" sz="1300">
                          <a:effectLst/>
                        </a:rPr>
                        <a:t>[MPa]</a:t>
                      </a:r>
                      <a:endParaRPr lang="ko-KR" sz="130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it-IT" sz="1200" dirty="0">
                          <a:effectLst/>
                        </a:rPr>
                        <a:t>Hydraulic </a:t>
                      </a:r>
                      <a:r>
                        <a:rPr lang="it-IT" sz="1300" dirty="0">
                          <a:effectLst/>
                        </a:rPr>
                        <a:t>Injection Duration [ms]</a:t>
                      </a:r>
                      <a:endParaRPr lang="ko-KR" sz="13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it-IT" sz="1300">
                          <a:effectLst/>
                        </a:rPr>
                        <a:t>Wall Distance (mm)</a:t>
                      </a:r>
                      <a:endParaRPr lang="ko-KR" sz="130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it-IT" sz="1300">
                          <a:effectLst/>
                        </a:rPr>
                        <a:t>T</a:t>
                      </a:r>
                      <a:r>
                        <a:rPr lang="it-IT" sz="1300" baseline="-25000">
                          <a:effectLst/>
                        </a:rPr>
                        <a:t>wall </a:t>
                      </a:r>
                      <a:r>
                        <a:rPr lang="it-IT" sz="1300">
                          <a:effectLst/>
                        </a:rPr>
                        <a:t>[K]</a:t>
                      </a:r>
                      <a:endParaRPr lang="ko-KR" sz="130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it-IT" sz="1300" dirty="0">
                          <a:effectLst/>
                        </a:rPr>
                        <a:t>Total Fuel (mg)</a:t>
                      </a:r>
                      <a:endParaRPr lang="ko-KR" sz="13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226376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it-IT" sz="1300" dirty="0">
                          <a:effectLst/>
                        </a:rPr>
                        <a:t>MW2 M F20C</a:t>
                      </a:r>
                      <a:endParaRPr lang="ko-KR" sz="13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it-IT" sz="1300" dirty="0">
                          <a:effectLst/>
                        </a:rPr>
                        <a:t>293</a:t>
                      </a:r>
                      <a:endParaRPr lang="ko-KR" sz="13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it-IT" sz="1300" dirty="0">
                          <a:effectLst/>
                        </a:rPr>
                        <a:t>293</a:t>
                      </a:r>
                      <a:endParaRPr lang="ko-KR" sz="13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it-IT" sz="1300">
                          <a:effectLst/>
                        </a:rPr>
                        <a:t>0.5</a:t>
                      </a:r>
                      <a:endParaRPr lang="ko-KR" sz="130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it-IT" sz="1300" dirty="0">
                          <a:effectLst/>
                        </a:rPr>
                        <a:t>50</a:t>
                      </a:r>
                      <a:endParaRPr lang="ko-KR" sz="13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it-IT" sz="1300" dirty="0">
                          <a:effectLst/>
                        </a:rPr>
                        <a:t>20</a:t>
                      </a:r>
                      <a:endParaRPr lang="ko-KR" sz="13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it-IT" sz="1300" dirty="0">
                          <a:effectLst/>
                        </a:rPr>
                        <a:t>0.74</a:t>
                      </a:r>
                      <a:endParaRPr lang="ko-KR" sz="13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it-IT" sz="1300" dirty="0">
                          <a:effectLst/>
                        </a:rPr>
                        <a:t>40</a:t>
                      </a:r>
                      <a:endParaRPr lang="ko-KR" sz="13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it-IT" sz="1300" dirty="0">
                          <a:effectLst/>
                        </a:rPr>
                        <a:t>293</a:t>
                      </a:r>
                      <a:endParaRPr lang="ko-KR" sz="13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it-IT" sz="1300" dirty="0">
                          <a:effectLst/>
                        </a:rPr>
                        <a:t>9.9</a:t>
                      </a:r>
                      <a:endParaRPr lang="ko-KR" sz="13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039568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it-IT" sz="1300" dirty="0">
                          <a:effectLst/>
                        </a:rPr>
                        <a:t>MW2 M F60C</a:t>
                      </a:r>
                      <a:endParaRPr lang="ko-KR" sz="13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it-IT" sz="1300" dirty="0">
                          <a:effectLst/>
                        </a:rPr>
                        <a:t>333</a:t>
                      </a:r>
                      <a:endParaRPr lang="ko-KR" sz="13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it-IT" sz="1300">
                          <a:effectLst/>
                        </a:rPr>
                        <a:t>333</a:t>
                      </a:r>
                      <a:endParaRPr lang="ko-KR" sz="130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it-IT" sz="1300" dirty="0">
                          <a:effectLst/>
                        </a:rPr>
                        <a:t>0.5</a:t>
                      </a:r>
                      <a:endParaRPr lang="ko-KR" sz="13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it-IT" sz="1300">
                          <a:effectLst/>
                        </a:rPr>
                        <a:t>50</a:t>
                      </a:r>
                      <a:endParaRPr lang="ko-KR" sz="130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it-IT" sz="1300" dirty="0">
                          <a:effectLst/>
                        </a:rPr>
                        <a:t>20</a:t>
                      </a:r>
                      <a:endParaRPr lang="ko-KR" sz="13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it-IT" sz="1300" dirty="0">
                          <a:effectLst/>
                        </a:rPr>
                        <a:t>0.74</a:t>
                      </a:r>
                      <a:endParaRPr lang="ko-KR" sz="13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it-IT" sz="1300" dirty="0">
                          <a:effectLst/>
                        </a:rPr>
                        <a:t>40</a:t>
                      </a:r>
                      <a:endParaRPr lang="ko-KR" sz="13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it-IT" sz="1300" dirty="0">
                          <a:effectLst/>
                        </a:rPr>
                        <a:t>293</a:t>
                      </a:r>
                      <a:endParaRPr lang="ko-KR" sz="13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it-IT" sz="1300" dirty="0">
                          <a:effectLst/>
                        </a:rPr>
                        <a:t>9.4</a:t>
                      </a:r>
                      <a:endParaRPr lang="ko-KR" sz="13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008989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it-IT" sz="1300" dirty="0">
                          <a:effectLst/>
                        </a:rPr>
                        <a:t>MHW2 M F60C</a:t>
                      </a:r>
                      <a:endParaRPr lang="ko-KR" sz="13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it-IT" sz="1300" dirty="0">
                          <a:effectLst/>
                        </a:rPr>
                        <a:t>333</a:t>
                      </a:r>
                      <a:endParaRPr lang="ko-KR" sz="13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it-IT" sz="1300" dirty="0">
                          <a:effectLst/>
                        </a:rPr>
                        <a:t>333</a:t>
                      </a:r>
                      <a:endParaRPr lang="ko-KR" sz="13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it-IT" sz="1300" dirty="0">
                          <a:effectLst/>
                        </a:rPr>
                        <a:t>0.5</a:t>
                      </a:r>
                      <a:endParaRPr lang="ko-KR" sz="13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it-IT" sz="1300" dirty="0">
                          <a:effectLst/>
                        </a:rPr>
                        <a:t>50</a:t>
                      </a:r>
                      <a:endParaRPr lang="ko-KR" sz="13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it-IT" sz="1300" dirty="0">
                          <a:effectLst/>
                        </a:rPr>
                        <a:t>20</a:t>
                      </a:r>
                      <a:endParaRPr lang="ko-KR" sz="13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it-IT" sz="1300" dirty="0">
                          <a:effectLst/>
                        </a:rPr>
                        <a:t>0.74</a:t>
                      </a:r>
                      <a:endParaRPr lang="ko-KR" sz="13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it-IT" sz="1300" dirty="0">
                          <a:effectLst/>
                        </a:rPr>
                        <a:t>40</a:t>
                      </a:r>
                      <a:endParaRPr lang="ko-KR" sz="13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it-IT" sz="1300" dirty="0">
                          <a:effectLst/>
                        </a:rPr>
                        <a:t>333</a:t>
                      </a:r>
                      <a:endParaRPr lang="ko-KR" sz="13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it-IT" sz="1300" dirty="0">
                          <a:effectLst/>
                        </a:rPr>
                        <a:t>9.9</a:t>
                      </a:r>
                      <a:endParaRPr lang="ko-KR" sz="13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21850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it-IT" sz="1300" dirty="0">
                          <a:effectLst/>
                        </a:rPr>
                        <a:t>MW2 M F90C</a:t>
                      </a:r>
                      <a:endParaRPr lang="ko-KR" sz="13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it-IT" sz="1300" dirty="0">
                          <a:effectLst/>
                        </a:rPr>
                        <a:t>363</a:t>
                      </a:r>
                      <a:endParaRPr lang="ko-KR" sz="13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it-IT" sz="1300" dirty="0">
                          <a:effectLst/>
                        </a:rPr>
                        <a:t>363</a:t>
                      </a:r>
                      <a:endParaRPr lang="ko-KR" sz="13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it-IT" sz="1300">
                          <a:effectLst/>
                        </a:rPr>
                        <a:t>0.5</a:t>
                      </a:r>
                      <a:endParaRPr lang="ko-KR" sz="130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it-IT" sz="1300" dirty="0">
                          <a:effectLst/>
                        </a:rPr>
                        <a:t>50</a:t>
                      </a:r>
                      <a:endParaRPr lang="ko-KR" sz="13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it-IT" sz="1300" dirty="0">
                          <a:effectLst/>
                        </a:rPr>
                        <a:t>20</a:t>
                      </a:r>
                      <a:endParaRPr lang="ko-KR" sz="13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it-IT" sz="1300" dirty="0">
                          <a:effectLst/>
                        </a:rPr>
                        <a:t>0.74</a:t>
                      </a:r>
                      <a:endParaRPr lang="ko-KR" sz="13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it-IT" sz="1300" dirty="0">
                          <a:effectLst/>
                        </a:rPr>
                        <a:t>40</a:t>
                      </a:r>
                      <a:endParaRPr lang="ko-KR" sz="13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it-IT" sz="1300" dirty="0">
                          <a:effectLst/>
                        </a:rPr>
                        <a:t>293</a:t>
                      </a:r>
                      <a:endParaRPr lang="ko-KR" sz="13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it-IT" sz="1300" dirty="0">
                          <a:effectLst/>
                        </a:rPr>
                        <a:t>9.7</a:t>
                      </a:r>
                      <a:endParaRPr lang="ko-KR" sz="13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4752217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it-IT" sz="1300" dirty="0">
                          <a:effectLst/>
                        </a:rPr>
                        <a:t>GW2 P20 F20C</a:t>
                      </a:r>
                      <a:endParaRPr lang="ko-KR" sz="13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it-IT" sz="1300" dirty="0">
                          <a:effectLst/>
                        </a:rPr>
                        <a:t>293</a:t>
                      </a:r>
                      <a:endParaRPr lang="ko-KR" sz="13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it-IT" sz="1300">
                          <a:effectLst/>
                        </a:rPr>
                        <a:t>293</a:t>
                      </a:r>
                      <a:endParaRPr lang="ko-KR" sz="130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it-IT" sz="1300" dirty="0">
                          <a:effectLst/>
                        </a:rPr>
                        <a:t>0.5</a:t>
                      </a:r>
                      <a:endParaRPr lang="ko-KR" sz="13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it-IT" sz="1300">
                          <a:effectLst/>
                        </a:rPr>
                        <a:t>50</a:t>
                      </a:r>
                      <a:endParaRPr lang="ko-KR" sz="130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it-IT" sz="1300" dirty="0">
                          <a:effectLst/>
                        </a:rPr>
                        <a:t>20</a:t>
                      </a:r>
                      <a:endParaRPr lang="ko-KR" sz="13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it-IT" sz="1300" dirty="0">
                          <a:effectLst/>
                        </a:rPr>
                        <a:t>0.74</a:t>
                      </a:r>
                      <a:endParaRPr lang="ko-KR" sz="13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it-IT" sz="1300" dirty="0">
                          <a:effectLst/>
                        </a:rPr>
                        <a:t>40</a:t>
                      </a:r>
                      <a:endParaRPr lang="ko-KR" sz="13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it-IT" sz="1300" dirty="0">
                          <a:effectLst/>
                        </a:rPr>
                        <a:t>293</a:t>
                      </a:r>
                      <a:endParaRPr lang="ko-KR" sz="13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it-IT" sz="1300" dirty="0">
                          <a:effectLst/>
                        </a:rPr>
                        <a:t>9.9</a:t>
                      </a:r>
                      <a:endParaRPr lang="ko-KR" sz="13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2819056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9CA001C-2AED-11AF-E375-E2AEBDC2E91E}"/>
              </a:ext>
            </a:extLst>
          </p:cNvPr>
          <p:cNvSpPr txBox="1"/>
          <p:nvPr/>
        </p:nvSpPr>
        <p:spPr>
          <a:xfrm>
            <a:off x="1838151" y="732067"/>
            <a:ext cx="4629492" cy="3947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6000"/>
              </a:lnSpc>
              <a:spcAft>
                <a:spcPts val="800"/>
              </a:spcAft>
            </a:pPr>
            <a:r>
              <a:rPr lang="it-IT" altLang="ko-KR" sz="1800" dirty="0">
                <a:effectLst/>
              </a:rPr>
              <a:t>MW2 M F20C</a:t>
            </a:r>
            <a:endParaRPr lang="ko-KR" altLang="ko-KR" sz="2000" dirty="0">
              <a:effectLst/>
              <a:latin typeface="Aptos" panose="020B000402020202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02C524-0D48-A28F-25E3-278B44092756}"/>
              </a:ext>
            </a:extLst>
          </p:cNvPr>
          <p:cNvSpPr txBox="1"/>
          <p:nvPr/>
        </p:nvSpPr>
        <p:spPr>
          <a:xfrm>
            <a:off x="542345" y="1207625"/>
            <a:ext cx="15524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dirty="0">
                <a:solidFill>
                  <a:schemeClr val="tx1">
                    <a:lumMod val="50000"/>
                  </a:schemeClr>
                </a:solidFill>
              </a:rPr>
              <a:t>Spray M</a:t>
            </a:r>
          </a:p>
          <a:p>
            <a:pPr algn="l"/>
            <a:r>
              <a:rPr lang="en-US" altLang="ko-KR" dirty="0">
                <a:solidFill>
                  <a:schemeClr val="tx1">
                    <a:lumMod val="50000"/>
                  </a:schemeClr>
                </a:solidFill>
              </a:rPr>
              <a:t>Wall </a:t>
            </a:r>
          </a:p>
          <a:p>
            <a:pPr algn="l"/>
            <a:r>
              <a:rPr lang="en-US" altLang="ko-KR" dirty="0">
                <a:solidFill>
                  <a:schemeClr val="tx1">
                    <a:lumMod val="50000"/>
                  </a:schemeClr>
                </a:solidFill>
              </a:rPr>
              <a:t>Impingement</a:t>
            </a:r>
            <a:endParaRPr lang="ko-KR" altLang="en-US" dirty="0" err="1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6D301C-653D-A55C-5E9F-91F1B7CCDDD7}"/>
              </a:ext>
            </a:extLst>
          </p:cNvPr>
          <p:cNvSpPr txBox="1"/>
          <p:nvPr/>
        </p:nvSpPr>
        <p:spPr>
          <a:xfrm>
            <a:off x="2700098" y="1564930"/>
            <a:ext cx="1403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dirty="0">
                <a:solidFill>
                  <a:schemeClr val="tx1">
                    <a:lumMod val="50000"/>
                  </a:schemeClr>
                </a:solidFill>
              </a:rPr>
              <a:t>MeOH</a:t>
            </a:r>
            <a:endParaRPr lang="ko-KR" altLang="en-US" dirty="0" err="1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CADB1C-F441-C5F4-B2A6-301B210327C6}"/>
              </a:ext>
            </a:extLst>
          </p:cNvPr>
          <p:cNvSpPr txBox="1"/>
          <p:nvPr/>
        </p:nvSpPr>
        <p:spPr>
          <a:xfrm>
            <a:off x="1771191" y="1252357"/>
            <a:ext cx="1403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dirty="0">
                <a:solidFill>
                  <a:schemeClr val="tx1">
                    <a:lumMod val="50000"/>
                  </a:schemeClr>
                </a:solidFill>
              </a:rPr>
              <a:t>Condition</a:t>
            </a:r>
            <a:endParaRPr lang="ko-KR" altLang="en-US" dirty="0" err="1">
              <a:solidFill>
                <a:schemeClr val="tx1">
                  <a:lumMod val="50000"/>
                </a:schemeClr>
              </a:solidFill>
            </a:endParaRPr>
          </a:p>
        </p:txBody>
      </p: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2B1F7A2F-E9B1-066D-85FA-FB96CBBDF17F}"/>
              </a:ext>
            </a:extLst>
          </p:cNvPr>
          <p:cNvCxnSpPr>
            <a:cxnSpLocks/>
          </p:cNvCxnSpPr>
          <p:nvPr/>
        </p:nvCxnSpPr>
        <p:spPr>
          <a:xfrm flipV="1">
            <a:off x="1219674" y="1017092"/>
            <a:ext cx="701884" cy="2629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0ABA89C9-022E-9021-C43E-9E1077001199}"/>
              </a:ext>
            </a:extLst>
          </p:cNvPr>
          <p:cNvCxnSpPr>
            <a:cxnSpLocks/>
          </p:cNvCxnSpPr>
          <p:nvPr/>
        </p:nvCxnSpPr>
        <p:spPr>
          <a:xfrm flipH="1" flipV="1">
            <a:off x="2656420" y="1076272"/>
            <a:ext cx="422017" cy="5187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FEEC2976-78BF-EC7F-4E37-AABDA73B055F}"/>
              </a:ext>
            </a:extLst>
          </p:cNvPr>
          <p:cNvCxnSpPr>
            <a:cxnSpLocks/>
          </p:cNvCxnSpPr>
          <p:nvPr/>
        </p:nvCxnSpPr>
        <p:spPr>
          <a:xfrm flipV="1">
            <a:off x="2338491" y="1071303"/>
            <a:ext cx="74187" cy="2458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D8FA3536-0BB6-0F22-DB91-582FE84DD944}"/>
              </a:ext>
            </a:extLst>
          </p:cNvPr>
          <p:cNvCxnSpPr>
            <a:cxnSpLocks/>
          </p:cNvCxnSpPr>
          <p:nvPr/>
        </p:nvCxnSpPr>
        <p:spPr>
          <a:xfrm flipH="1" flipV="1">
            <a:off x="3152540" y="1033302"/>
            <a:ext cx="701884" cy="2629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BEAA491-69E7-59E2-9BFE-251600A82AC1}"/>
              </a:ext>
            </a:extLst>
          </p:cNvPr>
          <p:cNvSpPr txBox="1"/>
          <p:nvPr/>
        </p:nvSpPr>
        <p:spPr>
          <a:xfrm>
            <a:off x="3448560" y="1218847"/>
            <a:ext cx="1403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dirty="0">
                <a:solidFill>
                  <a:schemeClr val="tx1">
                    <a:lumMod val="50000"/>
                  </a:schemeClr>
                </a:solidFill>
              </a:rPr>
              <a:t>Fuel T 20C</a:t>
            </a:r>
            <a:endParaRPr lang="ko-KR" altLang="en-US" dirty="0" err="1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6" name="M1_Raw_Video">
            <a:hlinkClick r:id="" action="ppaction://media"/>
            <a:extLst>
              <a:ext uri="{FF2B5EF4-FFF2-40B4-BE49-F238E27FC236}">
                <a16:creationId xmlns:a16="http://schemas.microsoft.com/office/drawing/2014/main" id="{9BAB5EC2-8E3D-6BF9-E171-77A54906038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 rot="10800000">
            <a:off x="5530940" y="726695"/>
            <a:ext cx="1353636" cy="1353636"/>
          </a:xfrm>
          <a:prstGeom prst="rect">
            <a:avLst/>
          </a:prstGeom>
        </p:spPr>
      </p:pic>
      <p:sp>
        <p:nvSpPr>
          <p:cNvPr id="17" name="Rectangle 17">
            <a:extLst>
              <a:ext uri="{FF2B5EF4-FFF2-40B4-BE49-F238E27FC236}">
                <a16:creationId xmlns:a16="http://schemas.microsoft.com/office/drawing/2014/main" id="{A8BB9070-F233-5683-76D1-9526FF9BA16D}"/>
              </a:ext>
            </a:extLst>
          </p:cNvPr>
          <p:cNvSpPr/>
          <p:nvPr/>
        </p:nvSpPr>
        <p:spPr>
          <a:xfrm>
            <a:off x="5530940" y="705293"/>
            <a:ext cx="67999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Lehnert.</a:t>
            </a: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AAE0D9F1-9A1C-D153-BF89-6A6DA00A876F}"/>
              </a:ext>
            </a:extLst>
          </p:cNvPr>
          <p:cNvSpPr/>
          <p:nvPr/>
        </p:nvSpPr>
        <p:spPr>
          <a:xfrm>
            <a:off x="6957731" y="642079"/>
            <a:ext cx="110398" cy="1488876"/>
          </a:xfrm>
          <a:prstGeom prst="rect">
            <a:avLst/>
          </a:pr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ko-KR" alt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83B60C8-BFD5-783F-2F25-B21614B81AD2}"/>
              </a:ext>
            </a:extLst>
          </p:cNvPr>
          <p:cNvSpPr txBox="1"/>
          <p:nvPr/>
        </p:nvSpPr>
        <p:spPr>
          <a:xfrm>
            <a:off x="7068129" y="1218847"/>
            <a:ext cx="1403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dirty="0">
                <a:solidFill>
                  <a:schemeClr val="tx1">
                    <a:lumMod val="50000"/>
                  </a:schemeClr>
                </a:solidFill>
              </a:rPr>
              <a:t>Wall</a:t>
            </a:r>
            <a:endParaRPr lang="ko-KR" altLang="en-US" dirty="0" err="1">
              <a:solidFill>
                <a:schemeClr val="tx1">
                  <a:lumMod val="50000"/>
                </a:schemeClr>
              </a:solidFill>
            </a:endParaRPr>
          </a:p>
        </p:txBody>
      </p:sp>
      <p:cxnSp>
        <p:nvCxnSpPr>
          <p:cNvPr id="21" name="직선 화살표 연결선 20">
            <a:extLst>
              <a:ext uri="{FF2B5EF4-FFF2-40B4-BE49-F238E27FC236}">
                <a16:creationId xmlns:a16="http://schemas.microsoft.com/office/drawing/2014/main" id="{FD8CD506-09C5-6E14-3C71-6302E03154A9}"/>
              </a:ext>
            </a:extLst>
          </p:cNvPr>
          <p:cNvCxnSpPr>
            <a:cxnSpLocks/>
          </p:cNvCxnSpPr>
          <p:nvPr/>
        </p:nvCxnSpPr>
        <p:spPr>
          <a:xfrm>
            <a:off x="5617811" y="1976986"/>
            <a:ext cx="1339920" cy="380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1E72EFF2-C13D-5C07-8548-00212DBD6FFC}"/>
              </a:ext>
            </a:extLst>
          </p:cNvPr>
          <p:cNvSpPr txBox="1"/>
          <p:nvPr/>
        </p:nvSpPr>
        <p:spPr>
          <a:xfrm>
            <a:off x="5826960" y="1588155"/>
            <a:ext cx="1403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dirty="0">
                <a:solidFill>
                  <a:schemeClr val="tx1">
                    <a:lumMod val="50000"/>
                  </a:schemeClr>
                </a:solidFill>
              </a:rPr>
              <a:t>40mm</a:t>
            </a:r>
            <a:endParaRPr lang="ko-KR" altLang="en-US" dirty="0" err="1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61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c8 G3 double_ZY_1e-04">
            <a:hlinkClick r:id="" action="ppaction://media"/>
            <a:extLst>
              <a:ext uri="{FF2B5EF4-FFF2-40B4-BE49-F238E27FC236}">
                <a16:creationId xmlns:a16="http://schemas.microsoft.com/office/drawing/2014/main" id="{6A836952-1D7C-4F6A-C9C6-9342CC445E9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r="27898"/>
          <a:stretch/>
        </p:blipFill>
        <p:spPr>
          <a:xfrm>
            <a:off x="7566421" y="3118362"/>
            <a:ext cx="1516595" cy="1577546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395B50A3-2A38-4217-9C56-8EA76CE3C3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53372" y="318914"/>
            <a:ext cx="2609653" cy="1195658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DB4A054D-2D69-4811-8BC6-58F84FB6BE82}"/>
              </a:ext>
            </a:extLst>
          </p:cNvPr>
          <p:cNvSpPr txBox="1"/>
          <p:nvPr/>
        </p:nvSpPr>
        <p:spPr>
          <a:xfrm>
            <a:off x="1892350" y="24819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8"/>
            <a:endParaRPr lang="it-IT" dirty="0">
              <a:solidFill>
                <a:srgbClr val="47484A"/>
              </a:solidFill>
              <a:latin typeface="Arial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5AF582E6-D0AF-4E92-865D-9952FF93ED08}"/>
              </a:ext>
            </a:extLst>
          </p:cNvPr>
          <p:cNvSpPr/>
          <p:nvPr/>
        </p:nvSpPr>
        <p:spPr>
          <a:xfrm>
            <a:off x="353850" y="118859"/>
            <a:ext cx="87291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8"/>
            <a:r>
              <a:rPr lang="en-US" sz="2800" b="1" dirty="0">
                <a:solidFill>
                  <a:srgbClr val="47484A">
                    <a:lumMod val="50000"/>
                  </a:srgbClr>
                </a:solidFill>
                <a:latin typeface="Arial"/>
              </a:rPr>
              <a:t>Experimental data guideline  </a:t>
            </a:r>
            <a:endParaRPr lang="it-IT" sz="2800" b="1" dirty="0">
              <a:solidFill>
                <a:srgbClr val="47484A">
                  <a:lumMod val="50000"/>
                </a:srgbClr>
              </a:solidFill>
              <a:latin typeface="Arial"/>
            </a:endParaRP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1024740-9201-4FBC-AF42-E0975E698D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78">
              <a:defRPr/>
            </a:pPr>
            <a:fld id="{67F79DC8-E77A-4146-81E9-0630D8F39297}" type="slidenum">
              <a:rPr lang="en-US">
                <a:solidFill>
                  <a:srgbClr val="47484A">
                    <a:lumMod val="50000"/>
                  </a:srgbClr>
                </a:solidFill>
                <a:latin typeface="Arial"/>
              </a:rPr>
              <a:pPr defTabSz="914378">
                <a:defRPr/>
              </a:pPr>
              <a:t>6</a:t>
            </a:fld>
            <a:endParaRPr lang="en-US">
              <a:solidFill>
                <a:srgbClr val="47484A">
                  <a:lumMod val="50000"/>
                </a:srgbClr>
              </a:solidFill>
              <a:latin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DD719F-57DE-F5DA-E4A4-01823028C379}"/>
              </a:ext>
            </a:extLst>
          </p:cNvPr>
          <p:cNvSpPr txBox="1"/>
          <p:nvPr/>
        </p:nvSpPr>
        <p:spPr>
          <a:xfrm>
            <a:off x="340254" y="683683"/>
            <a:ext cx="84634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altLang="ko-KR" b="1" dirty="0">
                <a:solidFill>
                  <a:schemeClr val="tx1">
                    <a:lumMod val="50000"/>
                  </a:schemeClr>
                </a:solidFill>
              </a:rPr>
              <a:t>2D Line-of-sight extinction/Schlieren data</a:t>
            </a:r>
          </a:p>
          <a:p>
            <a:pPr marL="285750" indent="-285750" algn="l">
              <a:buFontTx/>
              <a:buChar char="-"/>
            </a:pPr>
            <a:r>
              <a:rPr lang="en-US" altLang="ko-KR" dirty="0">
                <a:solidFill>
                  <a:schemeClr val="tx1">
                    <a:lumMod val="50000"/>
                  </a:schemeClr>
                </a:solidFill>
              </a:rPr>
              <a:t>Liquid/vapor length and width (at z=15mm and 25mm)</a:t>
            </a:r>
          </a:p>
          <a:p>
            <a:pPr marL="285750" indent="-285750" algn="l">
              <a:buFontTx/>
              <a:buChar char="-"/>
            </a:pPr>
            <a:r>
              <a:rPr lang="en-US" altLang="ko-KR" dirty="0">
                <a:solidFill>
                  <a:schemeClr val="tx1">
                    <a:lumMod val="50000"/>
                  </a:schemeClr>
                </a:solidFill>
              </a:rPr>
              <a:t>Liquid/vapor boundary</a:t>
            </a:r>
          </a:p>
          <a:p>
            <a:pPr marL="285750" indent="-285750" algn="l">
              <a:buFontTx/>
              <a:buChar char="-"/>
            </a:pPr>
            <a:r>
              <a:rPr lang="en-US" altLang="ko-KR" dirty="0">
                <a:solidFill>
                  <a:schemeClr val="tx1">
                    <a:lumMod val="50000"/>
                  </a:schemeClr>
                </a:solidFill>
              </a:rPr>
              <a:t>Liquid boundary defined with PLV threshold of 0.2e-3 (low) 2e-3 (high)</a:t>
            </a:r>
          </a:p>
          <a:p>
            <a:pPr marL="285750" indent="-285750" algn="l">
              <a:buFontTx/>
              <a:buChar char="-"/>
            </a:pPr>
            <a:endParaRPr lang="en-US" altLang="ko-KR" dirty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 algn="l">
              <a:buFontTx/>
              <a:buChar char="-"/>
            </a:pPr>
            <a:endParaRPr lang="en-US" altLang="ko-KR" dirty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 algn="l">
              <a:buFontTx/>
              <a:buChar char="-"/>
            </a:pPr>
            <a:endParaRPr lang="en-US" altLang="ko-KR" dirty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 algn="l">
              <a:buFontTx/>
              <a:buChar char="-"/>
            </a:pPr>
            <a:endParaRPr lang="en-US" altLang="ko-KR" dirty="0">
              <a:solidFill>
                <a:schemeClr val="tx1">
                  <a:lumMod val="50000"/>
                </a:schemeClr>
              </a:solidFill>
            </a:endParaRPr>
          </a:p>
          <a:p>
            <a:pPr algn="l"/>
            <a:r>
              <a:rPr lang="en-US" altLang="ko-KR" dirty="0">
                <a:solidFill>
                  <a:schemeClr val="tx1">
                    <a:lumMod val="50000"/>
                  </a:schemeClr>
                </a:solidFill>
              </a:rPr>
              <a:t>*Please provide details of your experimental setup such as diffuser information, extinction coefficient used in image processing</a:t>
            </a:r>
            <a:endParaRPr lang="en-US" altLang="ko-KR" b="1" dirty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ko-KR" b="1" dirty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b="1" dirty="0">
                <a:solidFill>
                  <a:schemeClr val="tx1">
                    <a:lumMod val="50000"/>
                  </a:schemeClr>
                </a:solidFill>
              </a:rPr>
              <a:t>3D data (Computed tomography)</a:t>
            </a:r>
          </a:p>
          <a:p>
            <a:pPr marL="285750" indent="-285750">
              <a:buFontTx/>
              <a:buChar char="-"/>
            </a:pPr>
            <a:r>
              <a:rPr lang="en-US" altLang="ko-KR" dirty="0">
                <a:solidFill>
                  <a:schemeClr val="tx1">
                    <a:lumMod val="50000"/>
                  </a:schemeClr>
                </a:solidFill>
              </a:rPr>
              <a:t>Liquid volume fraction (x-y) cut plane at z=10mm, 15mm, and 30mm</a:t>
            </a:r>
          </a:p>
          <a:p>
            <a:pPr marL="285750" indent="-285750">
              <a:buFontTx/>
              <a:buChar char="-"/>
            </a:pPr>
            <a:r>
              <a:rPr lang="en-US" altLang="ko-KR" dirty="0">
                <a:solidFill>
                  <a:schemeClr val="tx1">
                    <a:lumMod val="50000"/>
                  </a:schemeClr>
                </a:solidFill>
              </a:rPr>
              <a:t>Liquid volume fraction (y-z) cut plane at x=0mm (Primary orientation)</a:t>
            </a:r>
          </a:p>
          <a:p>
            <a:endParaRPr lang="en-US" altLang="ko-KR" b="1" dirty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 algn="l">
              <a:buFontTx/>
              <a:buChar char="-"/>
            </a:pPr>
            <a:endParaRPr lang="en-US" altLang="ko-KR" dirty="0">
              <a:solidFill>
                <a:schemeClr val="tx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BA624F6-15D9-BED1-DBDC-4E6E81087CD9}"/>
                  </a:ext>
                </a:extLst>
              </p:cNvPr>
              <p:cNvSpPr txBox="1"/>
              <p:nvPr/>
            </p:nvSpPr>
            <p:spPr>
              <a:xfrm>
                <a:off x="511321" y="1946472"/>
                <a:ext cx="4631266" cy="7446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subSup"/>
                          <m:ctrlPr>
                            <a:rPr lang="ko-KR" alt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ko-KR" alt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ko-KR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ko-KR" altLang="en-US" i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ko-KR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ko-KR" altLang="en-US" i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b>
                          </m:sSub>
                        </m:sup>
                        <m:e>
                          <m:r>
                            <a:rPr lang="ko-KR" altLang="en-US" i="1">
                              <a:latin typeface="Cambria Math" panose="02040503050406030204" pitchFamily="18" charset="0"/>
                            </a:rPr>
                            <m:t>𝐿𝑉𝐹</m:t>
                          </m:r>
                          <m:r>
                            <a:rPr lang="ko-KR" altLang="en-US" i="0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ko-KR" altLang="en-US" i="1">
                              <a:latin typeface="Cambria Math" panose="02040503050406030204" pitchFamily="18" charset="0"/>
                            </a:rPr>
                            <m:t>𝑑𝑦</m:t>
                          </m:r>
                          <m:r>
                            <a:rPr lang="ko-KR" altLang="en-US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ko-KR" altLang="en-US" i="1">
                              <a:latin typeface="Cambria Math" panose="02040503050406030204" pitchFamily="18" charset="0"/>
                            </a:rPr>
                            <m:t>𝜏</m:t>
                          </m:r>
                          <m:f>
                            <m:fPr>
                              <m:ctrlPr>
                                <a:rPr lang="ko-KR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ko-KR" alt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f>
                                <m:fPr>
                                  <m:type m:val="lin"/>
                                  <m:ctrlPr>
                                    <a:rPr lang="ko-KR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ko-KR" altLang="en-US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ko-KR" altLang="en-US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p>
                                      <m:r>
                                        <a:rPr lang="ko-KR" altLang="en-US" i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ko-KR" altLang="en-US" i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num>
                            <m:den>
                              <m:sSubSup>
                                <m:sSubSupPr>
                                  <m:ctrlPr>
                                    <a:rPr lang="ko-KR" alt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ko-KR" alt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ko-KR" altLang="en-US" i="1">
                                      <a:latin typeface="Cambria Math" panose="02040503050406030204" pitchFamily="18" charset="0"/>
                                    </a:rPr>
                                    <m:t>𝑒𝑥𝑡</m:t>
                                  </m:r>
                                  <m:r>
                                    <a:rPr lang="ko-KR" altLang="en-US" i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  <m:sup>
                                  <m:r>
                                    <a:rPr lang="ko-KR" altLang="en-US" i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den>
                          </m:f>
                          <m:r>
                            <a:rPr lang="ko-KR" altLang="en-US" i="0">
                              <a:latin typeface="Cambria Math" panose="02040503050406030204" pitchFamily="18" charset="0"/>
                            </a:rPr>
                            <m:t>=0.2∙</m:t>
                          </m:r>
                          <m:sSup>
                            <m:sSupPr>
                              <m:ctrlPr>
                                <a:rPr lang="ko-KR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ko-KR" altLang="en-US" i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ko-KR" altLang="en-US" i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sup>
                          </m:sSup>
                          <m:r>
                            <a:rPr lang="ko-KR" altLang="en-US" i="0"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ko-KR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ko-KR" alt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ko-KR" alt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ko-KR" alt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ko-KR" altLang="en-US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ko-KR" altLang="en-US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ko-KR" altLang="en-US" i="1">
                                  <a:latin typeface="Cambria Math" panose="02040503050406030204" pitchFamily="18" charset="0"/>
                                </a:rPr>
                                <m:t>𝑙𝑖𝑞𝑢𝑖𝑑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ko-KR" alt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ko-KR" altLang="en-US" i="1">
                                      <a:latin typeface="Cambria Math" panose="02040503050406030204" pitchFamily="18" charset="0"/>
                                    </a:rPr>
                                    <m:t>𝑚𝑚</m:t>
                                  </m:r>
                                </m:e>
                                <m:sup>
                                  <m:r>
                                    <a:rPr lang="ko-KR" alt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ko-KR" altLang="en-US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ko-KR" altLang="en-US" i="1">
                              <a:latin typeface="Cambria Math" panose="02040503050406030204" pitchFamily="18" charset="0"/>
                            </a:rPr>
                            <m:t>𝐴𝑁𝐷</m:t>
                          </m:r>
                          <m:r>
                            <a:rPr lang="ko-KR" altLang="en-US" i="0">
                              <a:latin typeface="Cambria Math" panose="02040503050406030204" pitchFamily="18" charset="0"/>
                            </a:rPr>
                            <m:t> 2.0∙</m:t>
                          </m:r>
                          <m:sSup>
                            <m:sSupPr>
                              <m:ctrlPr>
                                <a:rPr lang="ko-KR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ko-KR" altLang="en-US" i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ko-KR" altLang="en-US" i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sup>
                          </m:sSup>
                          <m:r>
                            <a:rPr lang="ko-KR" altLang="en-US" i="0"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ko-KR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ko-KR" alt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ko-KR" alt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ko-KR" alt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ko-KR" altLang="en-US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ko-KR" altLang="en-US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ko-KR" altLang="en-US" i="1">
                                  <a:latin typeface="Cambria Math" panose="02040503050406030204" pitchFamily="18" charset="0"/>
                                </a:rPr>
                                <m:t>𝑙𝑖𝑞𝑢𝑖𝑑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ko-KR" alt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ko-KR" altLang="en-US" i="1">
                                      <a:latin typeface="Cambria Math" panose="02040503050406030204" pitchFamily="18" charset="0"/>
                                    </a:rPr>
                                    <m:t>𝑚𝑚</m:t>
                                  </m:r>
                                </m:e>
                                <m:sup>
                                  <m:r>
                                    <a:rPr lang="ko-KR" alt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BA624F6-15D9-BED1-DBDC-4E6E81087C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321" y="1946472"/>
                <a:ext cx="4631266" cy="744691"/>
              </a:xfrm>
              <a:prstGeom prst="rect">
                <a:avLst/>
              </a:prstGeom>
              <a:blipFill>
                <a:blip r:embed="rId8"/>
                <a:stretch>
                  <a:fillRect r="-7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30CED564-C2C3-0D36-EE95-898B9C437FC9}"/>
              </a:ext>
            </a:extLst>
          </p:cNvPr>
          <p:cNvSpPr txBox="1"/>
          <p:nvPr/>
        </p:nvSpPr>
        <p:spPr>
          <a:xfrm>
            <a:off x="6210300" y="18831"/>
            <a:ext cx="462915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700" dirty="0"/>
              <a:t>Duke et al. Experimental Thermal and Fluid Science 88:608-621, 2017</a:t>
            </a:r>
            <a:endParaRPr lang="ko-KR" altLang="en-US" sz="700" dirty="0"/>
          </a:p>
        </p:txBody>
      </p:sp>
      <p:pic>
        <p:nvPicPr>
          <p:cNvPr id="11" name="ic8 G2_XY_30mm_1e-04">
            <a:hlinkClick r:id="" action="ppaction://media"/>
            <a:extLst>
              <a:ext uri="{FF2B5EF4-FFF2-40B4-BE49-F238E27FC236}">
                <a16:creationId xmlns:a16="http://schemas.microsoft.com/office/drawing/2014/main" id="{AFCF47CD-251F-312F-27F0-A622AD95F5CC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9"/>
          <a:srcRect l="5029" t="4831" r="23418"/>
          <a:stretch/>
        </p:blipFill>
        <p:spPr>
          <a:xfrm>
            <a:off x="6684081" y="3188849"/>
            <a:ext cx="882340" cy="8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2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8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74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DB4A054D-2D69-4811-8BC6-58F84FB6BE82}"/>
              </a:ext>
            </a:extLst>
          </p:cNvPr>
          <p:cNvSpPr txBox="1"/>
          <p:nvPr/>
        </p:nvSpPr>
        <p:spPr>
          <a:xfrm>
            <a:off x="1892350" y="24819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8"/>
            <a:endParaRPr lang="it-IT" dirty="0">
              <a:solidFill>
                <a:srgbClr val="47484A"/>
              </a:solidFill>
              <a:latin typeface="Arial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5AF582E6-D0AF-4E92-865D-9952FF93ED08}"/>
              </a:ext>
            </a:extLst>
          </p:cNvPr>
          <p:cNvSpPr/>
          <p:nvPr/>
        </p:nvSpPr>
        <p:spPr>
          <a:xfrm>
            <a:off x="353850" y="118859"/>
            <a:ext cx="87291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8"/>
            <a:r>
              <a:rPr lang="en-US" sz="2800" b="1" dirty="0">
                <a:solidFill>
                  <a:srgbClr val="47484A">
                    <a:lumMod val="50000"/>
                  </a:srgbClr>
                </a:solidFill>
                <a:latin typeface="Arial"/>
              </a:rPr>
              <a:t>CFD simulation data </a:t>
            </a:r>
            <a:r>
              <a:rPr lang="en-US" altLang="ko-KR" sz="2800" b="1" dirty="0">
                <a:solidFill>
                  <a:srgbClr val="47484A">
                    <a:lumMod val="50000"/>
                  </a:srgbClr>
                </a:solidFill>
                <a:latin typeface="Arial"/>
              </a:rPr>
              <a:t>guideline </a:t>
            </a:r>
            <a:endParaRPr lang="it-IT" sz="2800" b="1" dirty="0">
              <a:solidFill>
                <a:srgbClr val="47484A">
                  <a:lumMod val="50000"/>
                </a:srgbClr>
              </a:solidFill>
              <a:latin typeface="Arial"/>
            </a:endParaRP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1024740-9201-4FBC-AF42-E0975E698D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78">
              <a:defRPr/>
            </a:pPr>
            <a:fld id="{67F79DC8-E77A-4146-81E9-0630D8F39297}" type="slidenum">
              <a:rPr lang="en-US">
                <a:solidFill>
                  <a:srgbClr val="47484A">
                    <a:lumMod val="50000"/>
                  </a:srgbClr>
                </a:solidFill>
                <a:latin typeface="Arial"/>
              </a:rPr>
              <a:pPr defTabSz="914378">
                <a:defRPr/>
              </a:pPr>
              <a:t>7</a:t>
            </a:fld>
            <a:endParaRPr lang="en-US">
              <a:solidFill>
                <a:srgbClr val="47484A">
                  <a:lumMod val="50000"/>
                </a:srgbClr>
              </a:solidFill>
              <a:latin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2836B4-C1B8-1137-A7EA-29FC17CF05EA}"/>
              </a:ext>
            </a:extLst>
          </p:cNvPr>
          <p:cNvSpPr txBox="1"/>
          <p:nvPr/>
        </p:nvSpPr>
        <p:spPr>
          <a:xfrm>
            <a:off x="486687" y="417031"/>
            <a:ext cx="84634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§"/>
            </a:pPr>
            <a:endParaRPr lang="en-US" altLang="ko-KR" b="1" dirty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altLang="ko-KR" b="1" dirty="0">
                <a:solidFill>
                  <a:schemeClr val="tx1">
                    <a:lumMod val="50000"/>
                  </a:schemeClr>
                </a:solidFill>
              </a:rPr>
              <a:t>Internal flow simulations</a:t>
            </a:r>
          </a:p>
          <a:p>
            <a:pPr marL="285750" indent="-285750" algn="l">
              <a:buFontTx/>
              <a:buChar char="-"/>
            </a:pPr>
            <a:r>
              <a:rPr lang="en-US" altLang="ko-KR" dirty="0">
                <a:solidFill>
                  <a:schemeClr val="tx1">
                    <a:lumMod val="50000"/>
                  </a:schemeClr>
                </a:solidFill>
              </a:rPr>
              <a:t>Predict near field phenomena such as plume dispersion (rather than tuned spray angles) or in-nozzle vaporization.</a:t>
            </a:r>
          </a:p>
          <a:p>
            <a:pPr marL="285750" indent="-285750" algn="l">
              <a:buFontTx/>
              <a:buChar char="-"/>
            </a:pPr>
            <a:r>
              <a:rPr lang="en-US" altLang="ko-KR" dirty="0">
                <a:solidFill>
                  <a:schemeClr val="tx1">
                    <a:lumMod val="50000"/>
                  </a:schemeClr>
                </a:solidFill>
              </a:rPr>
              <a:t>Provide coupling between expensive simulations (VOF, LES) and less expensive simulations (</a:t>
            </a:r>
            <a:r>
              <a:rPr lang="en-US" altLang="ko-KR" dirty="0" err="1">
                <a:solidFill>
                  <a:schemeClr val="tx1">
                    <a:lumMod val="50000"/>
                  </a:schemeClr>
                </a:solidFill>
              </a:rPr>
              <a:t>Lagrangian</a:t>
            </a:r>
            <a:r>
              <a:rPr lang="en-US" altLang="ko-KR" dirty="0">
                <a:solidFill>
                  <a:schemeClr val="tx1">
                    <a:lumMod val="50000"/>
                  </a:schemeClr>
                </a:solidFill>
              </a:rPr>
              <a:t> spray) to establish reliable inputs.</a:t>
            </a:r>
          </a:p>
          <a:p>
            <a:pPr algn="l"/>
            <a:endParaRPr lang="en-US" altLang="ko-KR" b="1" dirty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b="1" dirty="0" err="1">
                <a:solidFill>
                  <a:schemeClr val="tx1">
                    <a:lumMod val="50000"/>
                  </a:schemeClr>
                </a:solidFill>
              </a:rPr>
              <a:t>Lagrangian</a:t>
            </a:r>
            <a:r>
              <a:rPr lang="en-US" altLang="ko-KR" b="1" dirty="0">
                <a:solidFill>
                  <a:schemeClr val="tx1">
                    <a:lumMod val="50000"/>
                  </a:schemeClr>
                </a:solidFill>
              </a:rPr>
              <a:t> spray simulation</a:t>
            </a:r>
          </a:p>
          <a:p>
            <a:pPr marL="285750" indent="-285750">
              <a:buFontTx/>
              <a:buChar char="-"/>
            </a:pPr>
            <a:r>
              <a:rPr lang="en-US" altLang="ko-KR" dirty="0">
                <a:solidFill>
                  <a:schemeClr val="tx1">
                    <a:lumMod val="50000"/>
                  </a:schemeClr>
                </a:solidFill>
              </a:rPr>
              <a:t>Focus on spray collapse and plume-interaction under flash boiling conditions</a:t>
            </a:r>
          </a:p>
          <a:p>
            <a:pPr marL="285750" indent="-285750">
              <a:buFontTx/>
              <a:buChar char="-"/>
            </a:pPr>
            <a:r>
              <a:rPr lang="en-US" altLang="ko-KR" dirty="0">
                <a:solidFill>
                  <a:schemeClr val="tx1">
                    <a:lumMod val="50000"/>
                  </a:schemeClr>
                </a:solidFill>
              </a:rPr>
              <a:t>Preferential evaporation</a:t>
            </a:r>
          </a:p>
          <a:p>
            <a:pPr marL="285750" indent="-285750">
              <a:buFontTx/>
              <a:buChar char="-"/>
            </a:pPr>
            <a:r>
              <a:rPr lang="en-US" altLang="ko-KR" dirty="0">
                <a:solidFill>
                  <a:schemeClr val="tx1">
                    <a:lumMod val="50000"/>
                  </a:schemeClr>
                </a:solidFill>
              </a:rPr>
              <a:t>Fuel effect on evaporation, spray breakup, and coalescence</a:t>
            </a:r>
          </a:p>
          <a:p>
            <a:pPr marL="285750" indent="-285750">
              <a:buFontTx/>
              <a:buChar char="-"/>
            </a:pPr>
            <a:r>
              <a:rPr lang="en-US" altLang="ko-KR" dirty="0">
                <a:solidFill>
                  <a:schemeClr val="tx1">
                    <a:lumMod val="50000"/>
                  </a:schemeClr>
                </a:solidFill>
              </a:rPr>
              <a:t>Spray-wall interactions for different wall, fuel, and ambient temperatures</a:t>
            </a:r>
          </a:p>
          <a:p>
            <a:pPr algn="ctr"/>
            <a:endParaRPr lang="en-US" altLang="ko-KR" i="1" u="sng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altLang="ko-KR" i="1" u="sng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Spray modeling approaches with different resolutions, computational costs, and methodologies (Eulerian-</a:t>
            </a:r>
            <a:r>
              <a:rPr lang="en-US" altLang="ko-KR" i="1" u="sng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Lagrangian</a:t>
            </a:r>
            <a:r>
              <a:rPr lang="en-US" altLang="ko-KR" i="1" u="sng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Eulerian-Eulerian) are encouraged to bridge the gap between high-fidelity and engineering-level simulations</a:t>
            </a:r>
          </a:p>
        </p:txBody>
      </p:sp>
    </p:spTree>
    <p:extLst>
      <p:ext uri="{BB962C8B-B14F-4D97-AF65-F5344CB8AC3E}">
        <p14:creationId xmlns:p14="http://schemas.microsoft.com/office/powerpoint/2010/main" val="234870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4F78FE8-2C9F-93BF-B232-0884D11459E3}"/>
              </a:ext>
            </a:extLst>
          </p:cNvPr>
          <p:cNvSpPr txBox="1"/>
          <p:nvPr/>
        </p:nvSpPr>
        <p:spPr>
          <a:xfrm>
            <a:off x="511754" y="704610"/>
            <a:ext cx="846349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altLang="ko-KR" b="1" dirty="0">
                <a:solidFill>
                  <a:schemeClr val="tx1">
                    <a:lumMod val="50000"/>
                  </a:schemeClr>
                </a:solidFill>
              </a:rPr>
              <a:t>Table to fill with simulation setup info: 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endParaRPr lang="en-US" altLang="ko-KR" b="1" dirty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endParaRPr lang="en-US" altLang="ko-KR" b="1" dirty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endParaRPr lang="en-US" altLang="ko-KR" b="1" dirty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endParaRPr lang="en-US" altLang="ko-KR" b="1" dirty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endParaRPr lang="en-US" altLang="ko-KR" b="1" dirty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endParaRPr lang="en-US" altLang="ko-KR" b="1" dirty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endParaRPr lang="en-US" altLang="ko-KR" b="1" dirty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endParaRPr lang="en-US" altLang="ko-KR" b="1" dirty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endParaRPr lang="en-US" altLang="ko-KR" b="1" dirty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endParaRPr lang="en-US" altLang="ko-KR" sz="400" b="1" dirty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altLang="ko-KR" b="1" dirty="0">
                <a:solidFill>
                  <a:schemeClr val="tx1">
                    <a:lumMod val="50000"/>
                  </a:schemeClr>
                </a:solidFill>
              </a:rPr>
              <a:t>Provided data (ECN website);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chemeClr val="tx1">
                    <a:lumMod val="50000"/>
                  </a:schemeClr>
                </a:solidFill>
              </a:rPr>
              <a:t>ROI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chemeClr val="tx1">
                    <a:lumMod val="50000"/>
                  </a:schemeClr>
                </a:solidFill>
              </a:rPr>
              <a:t>Needle lift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chemeClr val="tx1">
                    <a:lumMod val="50000"/>
                  </a:schemeClr>
                </a:solidFill>
              </a:rPr>
              <a:t>Spray data</a:t>
            </a:r>
          </a:p>
          <a:p>
            <a:pPr marL="285750" indent="-285750" algn="l">
              <a:buFontTx/>
              <a:buChar char="-"/>
            </a:pPr>
            <a:endParaRPr lang="en-US" altLang="ko-KR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5" name="drawing">
            <a:extLst>
              <a:ext uri="{FF2B5EF4-FFF2-40B4-BE49-F238E27FC236}">
                <a16:creationId xmlns:a16="http://schemas.microsoft.com/office/drawing/2014/main" id="{6ADEE868-EAA7-DD9B-37DF-1788927B0C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611" y="3666972"/>
            <a:ext cx="2457450" cy="1438275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DB4A054D-2D69-4811-8BC6-58F84FB6BE82}"/>
              </a:ext>
            </a:extLst>
          </p:cNvPr>
          <p:cNvSpPr txBox="1"/>
          <p:nvPr/>
        </p:nvSpPr>
        <p:spPr>
          <a:xfrm>
            <a:off x="2908350" y="244034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8"/>
            <a:endParaRPr lang="it-IT" dirty="0">
              <a:solidFill>
                <a:srgbClr val="47484A"/>
              </a:solidFill>
              <a:latin typeface="Arial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5AF582E6-D0AF-4E92-865D-9952FF93ED08}"/>
              </a:ext>
            </a:extLst>
          </p:cNvPr>
          <p:cNvSpPr/>
          <p:nvPr/>
        </p:nvSpPr>
        <p:spPr>
          <a:xfrm>
            <a:off x="353850" y="118859"/>
            <a:ext cx="87291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8"/>
            <a:r>
              <a:rPr lang="en-US" sz="2800" b="1" dirty="0">
                <a:solidFill>
                  <a:srgbClr val="47484A">
                    <a:lumMod val="50000"/>
                  </a:srgbClr>
                </a:solidFill>
                <a:latin typeface="Arial"/>
              </a:rPr>
              <a:t>Submission guideline</a:t>
            </a:r>
            <a:endParaRPr lang="it-IT" sz="2800" b="1" dirty="0">
              <a:solidFill>
                <a:srgbClr val="47484A">
                  <a:lumMod val="50000"/>
                </a:srgbClr>
              </a:solidFill>
              <a:latin typeface="Arial"/>
            </a:endParaRP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1024740-9201-4FBC-AF42-E0975E698D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78">
              <a:defRPr/>
            </a:pPr>
            <a:fld id="{67F79DC8-E77A-4146-81E9-0630D8F39297}" type="slidenum">
              <a:rPr lang="en-US">
                <a:solidFill>
                  <a:srgbClr val="47484A">
                    <a:lumMod val="50000"/>
                  </a:srgbClr>
                </a:solidFill>
                <a:latin typeface="Arial"/>
              </a:rPr>
              <a:pPr defTabSz="914378">
                <a:defRPr/>
              </a:pPr>
              <a:t>8</a:t>
            </a:fld>
            <a:endParaRPr lang="en-US">
              <a:solidFill>
                <a:srgbClr val="47484A">
                  <a:lumMod val="50000"/>
                </a:srgbClr>
              </a:solidFill>
              <a:latin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2DFE10-2568-FF09-0A2D-AA55FAB41FF1}"/>
              </a:ext>
            </a:extLst>
          </p:cNvPr>
          <p:cNvSpPr txBox="1"/>
          <p:nvPr/>
        </p:nvSpPr>
        <p:spPr>
          <a:xfrm>
            <a:off x="5297609" y="4253860"/>
            <a:ext cx="111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dirty="0">
                <a:solidFill>
                  <a:schemeClr val="tx1">
                    <a:lumMod val="50000"/>
                  </a:schemeClr>
                </a:solidFill>
              </a:rPr>
              <a:t>G1</a:t>
            </a:r>
            <a:endParaRPr lang="ko-KR" altLang="en-US" dirty="0" err="1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10E015ED-DBAA-DDF3-1468-D88FAE8AC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7663" y="3713619"/>
            <a:ext cx="2357093" cy="114413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5687EE-E383-5DBA-2824-ACF34520811A}"/>
              </a:ext>
            </a:extLst>
          </p:cNvPr>
          <p:cNvSpPr txBox="1"/>
          <p:nvPr/>
        </p:nvSpPr>
        <p:spPr>
          <a:xfrm>
            <a:off x="6676915" y="4791266"/>
            <a:ext cx="172774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050" dirty="0">
                <a:solidFill>
                  <a:schemeClr val="tx1">
                    <a:lumMod val="50000"/>
                  </a:schemeClr>
                </a:solidFill>
              </a:rPr>
              <a:t>Argonne measurement on Spray G#28</a:t>
            </a:r>
            <a:endParaRPr lang="ko-KR" altLang="en-US" sz="1050" dirty="0" err="1">
              <a:solidFill>
                <a:schemeClr val="tx1">
                  <a:lumMod val="50000"/>
                </a:schemeClr>
              </a:solidFill>
            </a:endParaRP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9F96D38F-E11E-4FF0-D2E1-67289A7950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7150401"/>
              </p:ext>
            </p:extLst>
          </p:nvPr>
        </p:nvGraphicFramePr>
        <p:xfrm>
          <a:off x="5198356" y="40306"/>
          <a:ext cx="3724100" cy="2009097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241615">
                  <a:extLst>
                    <a:ext uri="{9D8B030D-6E8A-4147-A177-3AD203B41FA5}">
                      <a16:colId xmlns:a16="http://schemas.microsoft.com/office/drawing/2014/main" val="3096982685"/>
                    </a:ext>
                  </a:extLst>
                </a:gridCol>
                <a:gridCol w="1875989">
                  <a:extLst>
                    <a:ext uri="{9D8B030D-6E8A-4147-A177-3AD203B41FA5}">
                      <a16:colId xmlns:a16="http://schemas.microsoft.com/office/drawing/2014/main" val="1531169855"/>
                    </a:ext>
                  </a:extLst>
                </a:gridCol>
                <a:gridCol w="606496">
                  <a:extLst>
                    <a:ext uri="{9D8B030D-6E8A-4147-A177-3AD203B41FA5}">
                      <a16:colId xmlns:a16="http://schemas.microsoft.com/office/drawing/2014/main" val="927086386"/>
                    </a:ext>
                  </a:extLst>
                </a:gridCol>
              </a:tblGrid>
              <a:tr h="47092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600" dirty="0">
                          <a:effectLst/>
                        </a:rPr>
                        <a:t>INTERNAL FLOW SIMULATIONS</a:t>
                      </a:r>
                      <a:endParaRPr lang="en-US" sz="600" dirty="0">
                        <a:effectLst/>
                        <a:latin typeface="Aptos" panose="020B00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8010" marR="18010" marT="0" marB="0" anchor="ctr">
                    <a:solidFill>
                      <a:srgbClr val="FF99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870131"/>
                  </a:ext>
                </a:extLst>
              </a:tr>
              <a:tr h="10350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600">
                          <a:effectLst/>
                        </a:rPr>
                        <a:t>Phase transition model</a:t>
                      </a:r>
                      <a:endParaRPr lang="en-US" sz="600">
                        <a:effectLst/>
                        <a:latin typeface="Aptos" panose="020B00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8010" marR="18010" marT="0" marB="0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600">
                          <a:effectLst/>
                        </a:rPr>
                        <a:t>HRM, HEM, … </a:t>
                      </a:r>
                      <a:endParaRPr lang="en-US" sz="600">
                        <a:effectLst/>
                        <a:latin typeface="Aptos" panose="020B00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8010" marR="1801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Aptos" panose="020B00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8010" marR="18010" marT="0" marB="0"/>
                </a:tc>
                <a:extLst>
                  <a:ext uri="{0D108BD9-81ED-4DB2-BD59-A6C34878D82A}">
                    <a16:rowId xmlns:a16="http://schemas.microsoft.com/office/drawing/2014/main" val="4162620702"/>
                  </a:ext>
                </a:extLst>
              </a:tr>
              <a:tr h="98186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600" dirty="0">
                          <a:effectLst/>
                        </a:rPr>
                        <a:t>Interface treatment</a:t>
                      </a:r>
                      <a:endParaRPr lang="en-US" sz="600" dirty="0">
                        <a:effectLst/>
                        <a:latin typeface="Aptos" panose="020B00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8010" marR="18010" marT="0" marB="0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600" dirty="0">
                          <a:effectLst/>
                        </a:rPr>
                        <a:t>What interface treatment was used?   For example, it is insufficient to say “VOF” but rather explain whether a geometric interface construction was used or some interfacial compression scheme was employed with flux limiting.  If a diffuse interface treatment was used, provide a reference describing the governing equations.</a:t>
                      </a:r>
                      <a:endParaRPr lang="en-US" sz="600" dirty="0">
                        <a:effectLst/>
                        <a:latin typeface="Aptos" panose="020B00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8010" marR="1801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  <a:latin typeface="Aptos" panose="020B00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8010" marR="18010" marT="0" marB="0"/>
                </a:tc>
                <a:extLst>
                  <a:ext uri="{0D108BD9-81ED-4DB2-BD59-A6C34878D82A}">
                    <a16:rowId xmlns:a16="http://schemas.microsoft.com/office/drawing/2014/main" val="659396339"/>
                  </a:ext>
                </a:extLst>
              </a:tr>
              <a:tr h="24388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600">
                          <a:effectLst/>
                        </a:rPr>
                        <a:t>Coupling</a:t>
                      </a:r>
                      <a:endParaRPr lang="en-US" sz="600">
                        <a:effectLst/>
                        <a:latin typeface="Aptos" panose="020B00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8010" marR="18010" marT="0" marB="0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600">
                          <a:effectLst/>
                        </a:rPr>
                        <a:t>Does the internal simulation couple to a Lagrangian spray simulation?  If so, how?</a:t>
                      </a:r>
                      <a:endParaRPr lang="en-US" sz="600">
                        <a:effectLst/>
                        <a:latin typeface="Aptos" panose="020B00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8010" marR="1801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  <a:latin typeface="Aptos" panose="020B00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8010" marR="18010" marT="0" marB="0"/>
                </a:tc>
                <a:extLst>
                  <a:ext uri="{0D108BD9-81ED-4DB2-BD59-A6C34878D82A}">
                    <a16:rowId xmlns:a16="http://schemas.microsoft.com/office/drawing/2014/main" val="1636755782"/>
                  </a:ext>
                </a:extLst>
              </a:tr>
              <a:tr h="34228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600">
                          <a:effectLst/>
                        </a:rPr>
                        <a:t>Additional models</a:t>
                      </a:r>
                      <a:endParaRPr lang="en-US" sz="600">
                        <a:effectLst/>
                        <a:latin typeface="Aptos" panose="020B00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8010" marR="18010" marT="0" marB="0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600">
                          <a:effectLst/>
                        </a:rPr>
                        <a:t>Were any special phenomena considered?  Examples are compressibility and dissolved gas nucleation.</a:t>
                      </a:r>
                      <a:endParaRPr lang="en-US" sz="600">
                        <a:effectLst/>
                        <a:latin typeface="Aptos" panose="020B00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8010" marR="1801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Aptos" panose="020B00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8010" marR="18010" marT="0" marB="0"/>
                </a:tc>
                <a:extLst>
                  <a:ext uri="{0D108BD9-81ED-4DB2-BD59-A6C34878D82A}">
                    <a16:rowId xmlns:a16="http://schemas.microsoft.com/office/drawing/2014/main" val="1025082357"/>
                  </a:ext>
                </a:extLst>
              </a:tr>
              <a:tr h="24388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600">
                          <a:effectLst/>
                        </a:rPr>
                        <a:t>Needle lift</a:t>
                      </a:r>
                      <a:endParaRPr lang="en-US" sz="600">
                        <a:effectLst/>
                        <a:latin typeface="Aptos" panose="020B00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8010" marR="18010" marT="0" marB="0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600">
                          <a:effectLst/>
                        </a:rPr>
                        <a:t>What needle lift was used, fixed or variable?  If a fixed needle lift was used, what was the value? </a:t>
                      </a:r>
                      <a:endParaRPr lang="en-US" sz="600">
                        <a:effectLst/>
                        <a:latin typeface="Aptos" panose="020B00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8010" marR="1801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  <a:latin typeface="Aptos" panose="020B00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8010" marR="18010" marT="0" marB="0"/>
                </a:tc>
                <a:extLst>
                  <a:ext uri="{0D108BD9-81ED-4DB2-BD59-A6C34878D82A}">
                    <a16:rowId xmlns:a16="http://schemas.microsoft.com/office/drawing/2014/main" val="10809593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5A9138F8-A4AF-CACE-FDA3-25BB35CD9A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6683950"/>
              </p:ext>
            </p:extLst>
          </p:nvPr>
        </p:nvGraphicFramePr>
        <p:xfrm>
          <a:off x="699433" y="1089369"/>
          <a:ext cx="4044067" cy="2340558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348292">
                  <a:extLst>
                    <a:ext uri="{9D8B030D-6E8A-4147-A177-3AD203B41FA5}">
                      <a16:colId xmlns:a16="http://schemas.microsoft.com/office/drawing/2014/main" val="3096982685"/>
                    </a:ext>
                  </a:extLst>
                </a:gridCol>
                <a:gridCol w="1648661">
                  <a:extLst>
                    <a:ext uri="{9D8B030D-6E8A-4147-A177-3AD203B41FA5}">
                      <a16:colId xmlns:a16="http://schemas.microsoft.com/office/drawing/2014/main" val="1531169855"/>
                    </a:ext>
                  </a:extLst>
                </a:gridCol>
                <a:gridCol w="1047114">
                  <a:extLst>
                    <a:ext uri="{9D8B030D-6E8A-4147-A177-3AD203B41FA5}">
                      <a16:colId xmlns:a16="http://schemas.microsoft.com/office/drawing/2014/main" val="927086386"/>
                    </a:ext>
                  </a:extLst>
                </a:gridCol>
              </a:tblGrid>
              <a:tr h="23436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600" dirty="0">
                          <a:effectLst/>
                        </a:rPr>
                        <a:t>Methodology </a:t>
                      </a:r>
                      <a:endParaRPr lang="en-US" sz="600" dirty="0">
                        <a:effectLst/>
                        <a:latin typeface="Aptos" panose="020B00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8010" marR="18010" marT="0" marB="0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 defTabSz="4572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Eulerian-Eulerian (internal flow simulations)/Eulerian-</a:t>
                      </a:r>
                      <a:r>
                        <a:rPr lang="en-US" sz="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Lagrangian</a:t>
                      </a:r>
                      <a:r>
                        <a:rPr lang="en-US" sz="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(far field)</a:t>
                      </a:r>
                    </a:p>
                  </a:txBody>
                  <a:tcPr marL="18010" marR="18010" marT="0" marB="0">
                    <a:solidFill>
                      <a:srgbClr val="FFEB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 defTabSz="4572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18010" marR="18010" marT="0" marB="0">
                    <a:solidFill>
                      <a:srgbClr val="FFEB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2633049"/>
                  </a:ext>
                </a:extLst>
              </a:tr>
              <a:tr h="8420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600">
                          <a:effectLst/>
                        </a:rPr>
                        <a:t>Software </a:t>
                      </a:r>
                      <a:endParaRPr lang="en-US" sz="600">
                        <a:effectLst/>
                        <a:latin typeface="Aptos" panose="020B00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8010" marR="18010" marT="0" marB="0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600">
                          <a:effectLst/>
                        </a:rPr>
                        <a:t>CONVERGE, OpenFOAM, etc ..</a:t>
                      </a:r>
                      <a:endParaRPr lang="en-US" sz="600">
                        <a:effectLst/>
                        <a:latin typeface="Aptos" panose="020B00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8010" marR="1801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600" dirty="0">
                          <a:effectLst/>
                        </a:rPr>
                        <a:t> …</a:t>
                      </a:r>
                      <a:endParaRPr lang="en-US" sz="600" dirty="0">
                        <a:effectLst/>
                        <a:latin typeface="Aptos" panose="020B00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8010" marR="18010" marT="0" marB="0"/>
                </a:tc>
                <a:extLst>
                  <a:ext uri="{0D108BD9-81ED-4DB2-BD59-A6C34878D82A}">
                    <a16:rowId xmlns:a16="http://schemas.microsoft.com/office/drawing/2014/main" val="855819248"/>
                  </a:ext>
                </a:extLst>
              </a:tr>
              <a:tr h="8420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600">
                          <a:effectLst/>
                        </a:rPr>
                        <a:t>Condition investigated</a:t>
                      </a:r>
                      <a:endParaRPr lang="en-US" sz="600">
                        <a:effectLst/>
                        <a:latin typeface="Aptos" panose="020B00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8010" marR="18010" marT="0" marB="0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600">
                          <a:effectLst/>
                        </a:rPr>
                        <a:t>M1, M2, …</a:t>
                      </a:r>
                      <a:endParaRPr lang="en-US" sz="600">
                        <a:effectLst/>
                        <a:latin typeface="Aptos" panose="020B00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8010" marR="1801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  <a:latin typeface="Aptos" panose="020B00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8010" marR="18010" marT="0" marB="0"/>
                </a:tc>
                <a:extLst>
                  <a:ext uri="{0D108BD9-81ED-4DB2-BD59-A6C34878D82A}">
                    <a16:rowId xmlns:a16="http://schemas.microsoft.com/office/drawing/2014/main" val="3860302811"/>
                  </a:ext>
                </a:extLst>
              </a:tr>
              <a:tr h="8420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600">
                          <a:effectLst/>
                        </a:rPr>
                        <a:t>Domain dimensions</a:t>
                      </a:r>
                      <a:endParaRPr lang="en-US" sz="600">
                        <a:effectLst/>
                        <a:latin typeface="Aptos" panose="020B00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8010" marR="18010" marT="0" marB="0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600">
                          <a:effectLst/>
                        </a:rPr>
                        <a:t>LxWxH</a:t>
                      </a:r>
                      <a:endParaRPr lang="en-US" sz="600">
                        <a:effectLst/>
                        <a:latin typeface="Aptos" panose="020B00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8010" marR="1801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Aptos" panose="020B00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8010" marR="18010" marT="0" marB="0"/>
                </a:tc>
                <a:extLst>
                  <a:ext uri="{0D108BD9-81ED-4DB2-BD59-A6C34878D82A}">
                    <a16:rowId xmlns:a16="http://schemas.microsoft.com/office/drawing/2014/main" val="4037393389"/>
                  </a:ext>
                </a:extLst>
              </a:tr>
              <a:tr h="24410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600" dirty="0">
                          <a:effectLst/>
                        </a:rPr>
                        <a:t>Meshing strategy</a:t>
                      </a:r>
                      <a:endParaRPr lang="en-US" sz="600" dirty="0">
                        <a:effectLst/>
                        <a:latin typeface="Aptos" panose="020B00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8010" marR="18010" marT="0" marB="0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600">
                          <a:effectLst/>
                        </a:rPr>
                        <a:t>Static mesh, Fixed refinement regions, Adaptive mesh refinement, overset grids, …</a:t>
                      </a:r>
                      <a:endParaRPr lang="en-US" sz="600">
                        <a:effectLst/>
                        <a:latin typeface="Aptos" panose="020B00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8010" marR="1801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Aptos" panose="020B00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8010" marR="18010" marT="0" marB="0"/>
                </a:tc>
                <a:extLst>
                  <a:ext uri="{0D108BD9-81ED-4DB2-BD59-A6C34878D82A}">
                    <a16:rowId xmlns:a16="http://schemas.microsoft.com/office/drawing/2014/main" val="3157553041"/>
                  </a:ext>
                </a:extLst>
              </a:tr>
              <a:tr h="49174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600" dirty="0">
                          <a:effectLst/>
                        </a:rPr>
                        <a:t>Fluids properties</a:t>
                      </a:r>
                      <a:endParaRPr lang="en-US" sz="600" dirty="0">
                        <a:effectLst/>
                        <a:latin typeface="Aptos" panose="020B00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8010" marR="18010" marT="0" marB="0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600" dirty="0">
                          <a:effectLst/>
                        </a:rPr>
                        <a:t>An explanation of how fluid properties were calculated or tabulated.  This may be a reference to a database or equation of state. Please specify for any phase/species involved in the simulation.</a:t>
                      </a:r>
                      <a:endParaRPr lang="en-US" sz="600" dirty="0">
                        <a:effectLst/>
                        <a:latin typeface="Aptos" panose="020B00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8010" marR="1801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  <a:latin typeface="Aptos" panose="020B00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8010" marR="18010" marT="0" marB="0"/>
                </a:tc>
                <a:extLst>
                  <a:ext uri="{0D108BD9-81ED-4DB2-BD59-A6C34878D82A}">
                    <a16:rowId xmlns:a16="http://schemas.microsoft.com/office/drawing/2014/main" val="3459901137"/>
                  </a:ext>
                </a:extLst>
              </a:tr>
              <a:tr h="8420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600">
                          <a:effectLst/>
                        </a:rPr>
                        <a:t>Turbulence model</a:t>
                      </a:r>
                      <a:endParaRPr lang="en-US" sz="600">
                        <a:effectLst/>
                        <a:latin typeface="Aptos" panose="020B00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8010" marR="18010" marT="0" marB="0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600">
                          <a:effectLst/>
                        </a:rPr>
                        <a:t>What turbulence closure is used?</a:t>
                      </a:r>
                      <a:endParaRPr lang="en-US" sz="600">
                        <a:effectLst/>
                        <a:latin typeface="Aptos" panose="020B00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8010" marR="1801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  <a:latin typeface="Aptos" panose="020B00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8010" marR="18010" marT="0" marB="0"/>
                </a:tc>
                <a:extLst>
                  <a:ext uri="{0D108BD9-81ED-4DB2-BD59-A6C34878D82A}">
                    <a16:rowId xmlns:a16="http://schemas.microsoft.com/office/drawing/2014/main" val="3698666929"/>
                  </a:ext>
                </a:extLst>
              </a:tr>
              <a:tr h="41236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600">
                          <a:effectLst/>
                        </a:rPr>
                        <a:t>Relevant initial conditions</a:t>
                      </a:r>
                      <a:endParaRPr lang="en-US" sz="600">
                        <a:effectLst/>
                        <a:latin typeface="Aptos" panose="020B00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8010" marR="18010" marT="0" marB="0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600">
                          <a:effectLst/>
                        </a:rPr>
                        <a:t>What is the initial gas and liquid velocity and turbulence distribution at the time of injection?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Aptos" panose="020B00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8010" marR="1801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Aptos" panose="020B00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8010" marR="18010" marT="0" marB="0"/>
                </a:tc>
                <a:extLst>
                  <a:ext uri="{0D108BD9-81ED-4DB2-BD59-A6C34878D82A}">
                    <a16:rowId xmlns:a16="http://schemas.microsoft.com/office/drawing/2014/main" val="316119743"/>
                  </a:ext>
                </a:extLst>
              </a:tr>
              <a:tr h="33501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600">
                          <a:effectLst/>
                        </a:rPr>
                        <a:t>Relevant boundary conditions</a:t>
                      </a:r>
                      <a:endParaRPr lang="en-US" sz="600">
                        <a:effectLst/>
                        <a:latin typeface="Aptos" panose="020B00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8010" marR="18010" marT="0" marB="0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600">
                          <a:effectLst/>
                        </a:rPr>
                        <a:t>Provide a table of boundary conditions that were used for each equation.</a:t>
                      </a:r>
                    </a:p>
                    <a:p>
                      <a:pPr marL="0" marR="0" algn="just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Aptos" panose="020B00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8010" marR="1801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Aptos" panose="020B00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8010" marR="18010" marT="0" marB="0"/>
                </a:tc>
                <a:extLst>
                  <a:ext uri="{0D108BD9-81ED-4DB2-BD59-A6C34878D82A}">
                    <a16:rowId xmlns:a16="http://schemas.microsoft.com/office/drawing/2014/main" val="911087816"/>
                  </a:ext>
                </a:extLst>
              </a:tr>
              <a:tr h="16155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600">
                          <a:effectLst/>
                        </a:rPr>
                        <a:t>Mesh sensitivity study</a:t>
                      </a:r>
                      <a:endParaRPr lang="en-US" sz="600">
                        <a:effectLst/>
                        <a:latin typeface="Aptos" panose="020B00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8010" marR="18010" marT="0" marB="0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600" dirty="0">
                          <a:effectLst/>
                        </a:rPr>
                        <a:t>Please comment on the grid sizing chosen.</a:t>
                      </a:r>
                      <a:endParaRPr lang="en-US" sz="600" dirty="0">
                        <a:effectLst/>
                        <a:latin typeface="Aptos" panose="020B00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8010" marR="1801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  <a:latin typeface="Aptos" panose="020B00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8010" marR="18010" marT="0" marB="0"/>
                </a:tc>
                <a:extLst>
                  <a:ext uri="{0D108BD9-81ED-4DB2-BD59-A6C34878D82A}">
                    <a16:rowId xmlns:a16="http://schemas.microsoft.com/office/drawing/2014/main" val="2549206993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522AAB43-3D96-C1A4-82E5-F5F7435202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7125168"/>
              </p:ext>
            </p:extLst>
          </p:nvPr>
        </p:nvGraphicFramePr>
        <p:xfrm>
          <a:off x="5198356" y="2068189"/>
          <a:ext cx="3724100" cy="1475106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241615">
                  <a:extLst>
                    <a:ext uri="{9D8B030D-6E8A-4147-A177-3AD203B41FA5}">
                      <a16:colId xmlns:a16="http://schemas.microsoft.com/office/drawing/2014/main" val="3096982685"/>
                    </a:ext>
                  </a:extLst>
                </a:gridCol>
                <a:gridCol w="1874994">
                  <a:extLst>
                    <a:ext uri="{9D8B030D-6E8A-4147-A177-3AD203B41FA5}">
                      <a16:colId xmlns:a16="http://schemas.microsoft.com/office/drawing/2014/main" val="1531169855"/>
                    </a:ext>
                  </a:extLst>
                </a:gridCol>
                <a:gridCol w="607491">
                  <a:extLst>
                    <a:ext uri="{9D8B030D-6E8A-4147-A177-3AD203B41FA5}">
                      <a16:colId xmlns:a16="http://schemas.microsoft.com/office/drawing/2014/main" val="927086386"/>
                    </a:ext>
                  </a:extLst>
                </a:gridCol>
              </a:tblGrid>
              <a:tr h="49627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600" dirty="0">
                          <a:effectLst/>
                        </a:rPr>
                        <a:t>LAGRANGIAN SPRAY SIMULATIONS</a:t>
                      </a:r>
                      <a:endParaRPr lang="en-US" sz="600" dirty="0">
                        <a:effectLst/>
                        <a:latin typeface="Aptos" panose="020B00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8010" marR="18010" marT="0" marB="0" anchor="ctr">
                    <a:solidFill>
                      <a:srgbClr val="FF99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2275154"/>
                  </a:ext>
                </a:extLst>
              </a:tr>
              <a:tr h="23049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600" dirty="0">
                          <a:effectLst/>
                        </a:rPr>
                        <a:t>Injection model</a:t>
                      </a:r>
                      <a:endParaRPr lang="en-US" sz="600" dirty="0">
                        <a:effectLst/>
                        <a:latin typeface="Aptos" panose="020B00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8010" marR="18010" marT="0" marB="0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600" dirty="0">
                          <a:effectLst/>
                        </a:rPr>
                        <a:t>Did you specify ROI, or another variable such as needle position or injection pressure? Parcel distribution, 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  <a:latin typeface="Aptos" panose="020B00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8010" marR="1801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  <a:latin typeface="Aptos" panose="020B00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8010" marR="18010" marT="0" marB="0"/>
                </a:tc>
                <a:extLst>
                  <a:ext uri="{0D108BD9-81ED-4DB2-BD59-A6C34878D82A}">
                    <a16:rowId xmlns:a16="http://schemas.microsoft.com/office/drawing/2014/main" val="1071171732"/>
                  </a:ext>
                </a:extLst>
              </a:tr>
              <a:tr h="15241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600">
                          <a:effectLst/>
                        </a:rPr>
                        <a:t>Injection parameter</a:t>
                      </a:r>
                      <a:endParaRPr lang="en-US" sz="600">
                        <a:effectLst/>
                        <a:latin typeface="Aptos" panose="020B00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8010" marR="18010" marT="0" marB="0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600">
                          <a:effectLst/>
                        </a:rPr>
                        <a:t>Parcel count, mass injected, plume direction, plume angle, initial droplet size, and temperature</a:t>
                      </a:r>
                      <a:endParaRPr lang="en-US" sz="600">
                        <a:effectLst/>
                        <a:latin typeface="Aptos" panose="020B00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8010" marR="1801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Aptos" panose="020B00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8010" marR="18010" marT="0" marB="0"/>
                </a:tc>
                <a:extLst>
                  <a:ext uri="{0D108BD9-81ED-4DB2-BD59-A6C34878D82A}">
                    <a16:rowId xmlns:a16="http://schemas.microsoft.com/office/drawing/2014/main" val="2484099449"/>
                  </a:ext>
                </a:extLst>
              </a:tr>
              <a:tr h="20381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600">
                          <a:effectLst/>
                        </a:rPr>
                        <a:t>Breakup modeling</a:t>
                      </a:r>
                      <a:endParaRPr lang="en-US" sz="600">
                        <a:effectLst/>
                        <a:latin typeface="Aptos" panose="020B00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8010" marR="18010" marT="0" marB="0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600" dirty="0">
                          <a:effectLst/>
                        </a:rPr>
                        <a:t>Relevant information regarding the breakup model/s adopted, and eventual references where interested readers can learn more about the details.</a:t>
                      </a:r>
                      <a:endParaRPr lang="en-US" sz="600" dirty="0">
                        <a:effectLst/>
                        <a:latin typeface="Aptos" panose="020B00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8010" marR="1801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  <a:latin typeface="Aptos" panose="020B00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8010" marR="18010" marT="0" marB="0"/>
                </a:tc>
                <a:extLst>
                  <a:ext uri="{0D108BD9-81ED-4DB2-BD59-A6C34878D82A}">
                    <a16:rowId xmlns:a16="http://schemas.microsoft.com/office/drawing/2014/main" val="1334290364"/>
                  </a:ext>
                </a:extLst>
              </a:tr>
              <a:tr h="22000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600">
                          <a:effectLst/>
                        </a:rPr>
                        <a:t>Vaporization modeling</a:t>
                      </a:r>
                      <a:endParaRPr lang="en-US" sz="600">
                        <a:effectLst/>
                        <a:latin typeface="Aptos" panose="020B00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8010" marR="18010" marT="0" marB="0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600" dirty="0">
                          <a:effectLst/>
                        </a:rPr>
                        <a:t>Relevant information regarding the phase-change model, and eventual references where interested readers can learn more about the details.</a:t>
                      </a:r>
                      <a:endParaRPr lang="en-US" sz="600" dirty="0">
                        <a:effectLst/>
                        <a:latin typeface="Aptos" panose="020B00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8010" marR="1801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Aptos" panose="020B00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8010" marR="18010" marT="0" marB="0"/>
                </a:tc>
                <a:extLst>
                  <a:ext uri="{0D108BD9-81ED-4DB2-BD59-A6C34878D82A}">
                    <a16:rowId xmlns:a16="http://schemas.microsoft.com/office/drawing/2014/main" val="695483644"/>
                  </a:ext>
                </a:extLst>
              </a:tr>
              <a:tr h="5286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600" dirty="0">
                          <a:effectLst/>
                        </a:rPr>
                        <a:t>Other </a:t>
                      </a:r>
                      <a:r>
                        <a:rPr lang="en-US" sz="600" dirty="0" err="1">
                          <a:effectLst/>
                        </a:rPr>
                        <a:t>Lagrangian</a:t>
                      </a:r>
                      <a:r>
                        <a:rPr lang="en-US" sz="600" dirty="0">
                          <a:effectLst/>
                        </a:rPr>
                        <a:t> models</a:t>
                      </a:r>
                      <a:endParaRPr lang="en-US" sz="600" dirty="0">
                        <a:effectLst/>
                        <a:latin typeface="Aptos" panose="020B00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8010" marR="18010" marT="0" marB="0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600">
                          <a:effectLst/>
                        </a:rPr>
                        <a:t>Drop drag, turbulent diffusion… </a:t>
                      </a:r>
                      <a:endParaRPr lang="en-US" sz="600">
                        <a:effectLst/>
                        <a:latin typeface="Aptos" panose="020B00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8010" marR="1801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  <a:latin typeface="Aptos" panose="020B00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8010" marR="18010" marT="0" marB="0"/>
                </a:tc>
                <a:extLst>
                  <a:ext uri="{0D108BD9-81ED-4DB2-BD59-A6C34878D82A}">
                    <a16:rowId xmlns:a16="http://schemas.microsoft.com/office/drawing/2014/main" val="343762100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70BD631-5530-1067-44F8-38AD945A6369}"/>
              </a:ext>
            </a:extLst>
          </p:cNvPr>
          <p:cNvSpPr txBox="1"/>
          <p:nvPr/>
        </p:nvSpPr>
        <p:spPr>
          <a:xfrm>
            <a:off x="739344" y="4695070"/>
            <a:ext cx="355131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000" dirty="0"/>
              <a:t>https://ecn.sandia.gov/gasoline-spray-combustion/target-condition/primary-spray-g-datasets/</a:t>
            </a:r>
          </a:p>
        </p:txBody>
      </p:sp>
    </p:spTree>
    <p:extLst>
      <p:ext uri="{BB962C8B-B14F-4D97-AF65-F5344CB8AC3E}">
        <p14:creationId xmlns:p14="http://schemas.microsoft.com/office/powerpoint/2010/main" val="128368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303599D6-650B-79E5-DE01-4A27237FE6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8379" y="1041400"/>
            <a:ext cx="1640842" cy="1640842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5AF582E6-D0AF-4E92-865D-9952FF93ED08}"/>
              </a:ext>
            </a:extLst>
          </p:cNvPr>
          <p:cNvSpPr/>
          <p:nvPr/>
        </p:nvSpPr>
        <p:spPr>
          <a:xfrm>
            <a:off x="353850" y="118859"/>
            <a:ext cx="87291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8"/>
            <a:r>
              <a:rPr lang="en-US" sz="2800" b="1" dirty="0">
                <a:solidFill>
                  <a:srgbClr val="47484A">
                    <a:lumMod val="50000"/>
                  </a:srgbClr>
                </a:solidFill>
                <a:latin typeface="Arial"/>
              </a:rPr>
              <a:t>Submission due is October 20</a:t>
            </a:r>
            <a:r>
              <a:rPr lang="en-US" sz="2800" b="1" baseline="30000" dirty="0">
                <a:solidFill>
                  <a:srgbClr val="47484A">
                    <a:lumMod val="50000"/>
                  </a:srgbClr>
                </a:solidFill>
                <a:latin typeface="Arial"/>
              </a:rPr>
              <a:t>th</a:t>
            </a:r>
            <a:r>
              <a:rPr lang="en-US" sz="2800" b="1" dirty="0">
                <a:solidFill>
                  <a:srgbClr val="47484A">
                    <a:lumMod val="50000"/>
                  </a:srgbClr>
                </a:solidFill>
                <a:latin typeface="Arial"/>
              </a:rPr>
              <a:t> 2025</a:t>
            </a:r>
            <a:endParaRPr lang="it-IT" sz="2800" b="1" dirty="0">
              <a:solidFill>
                <a:srgbClr val="47484A">
                  <a:lumMod val="50000"/>
                </a:srgbClr>
              </a:solidFill>
              <a:latin typeface="Arial"/>
            </a:endParaRP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1024740-9201-4FBC-AF42-E0975E698D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78">
              <a:defRPr/>
            </a:pPr>
            <a:fld id="{67F79DC8-E77A-4146-81E9-0630D8F39297}" type="slidenum">
              <a:rPr lang="en-US">
                <a:solidFill>
                  <a:srgbClr val="47484A">
                    <a:lumMod val="50000"/>
                  </a:srgbClr>
                </a:solidFill>
                <a:latin typeface="Arial"/>
              </a:rPr>
              <a:pPr defTabSz="914378">
                <a:defRPr/>
              </a:pPr>
              <a:t>9</a:t>
            </a:fld>
            <a:endParaRPr lang="en-US">
              <a:solidFill>
                <a:srgbClr val="47484A">
                  <a:lumMod val="50000"/>
                </a:srgbClr>
              </a:solidFill>
              <a:latin typeface="Arial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BC9E2BA2-2567-205B-35D8-4F313467CB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4035" y="2464434"/>
            <a:ext cx="3855743" cy="25717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7DE287F-456B-0EC8-EEA3-3FCB2C48E7D0}"/>
              </a:ext>
            </a:extLst>
          </p:cNvPr>
          <p:cNvSpPr txBox="1"/>
          <p:nvPr/>
        </p:nvSpPr>
        <p:spPr>
          <a:xfrm>
            <a:off x="716257" y="931527"/>
            <a:ext cx="7931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2400" dirty="0">
                <a:solidFill>
                  <a:schemeClr val="tx1">
                    <a:lumMod val="50000"/>
                  </a:schemeClr>
                </a:solidFill>
              </a:rPr>
              <a:t>We look forward to your contribution for ECN10!</a:t>
            </a:r>
            <a:endParaRPr lang="ko-KR" altLang="en-US" sz="2400" dirty="0" err="1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E18E5E31-6358-B6D4-CA4A-BBD046E580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57" y="1464499"/>
            <a:ext cx="4057650" cy="228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96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1_presentation_16x9">
  <a:themeElements>
    <a:clrScheme name="SCC">
      <a:dk1>
        <a:srgbClr val="47484A"/>
      </a:dk1>
      <a:lt1>
        <a:srgbClr val="FFFFFF"/>
      </a:lt1>
      <a:dk2>
        <a:srgbClr val="0082CA"/>
      </a:dk2>
      <a:lt2>
        <a:srgbClr val="FF9933"/>
      </a:lt2>
      <a:accent1>
        <a:srgbClr val="79A838"/>
      </a:accent1>
      <a:accent2>
        <a:srgbClr val="00609C"/>
      </a:accent2>
      <a:accent3>
        <a:srgbClr val="4D008C"/>
      </a:accent3>
      <a:accent4>
        <a:srgbClr val="FF6900"/>
      </a:accent4>
      <a:accent5>
        <a:srgbClr val="00A19C"/>
      </a:accent5>
      <a:accent6>
        <a:srgbClr val="993333"/>
      </a:accent6>
      <a:hlink>
        <a:srgbClr val="000000"/>
      </a:hlink>
      <a:folHlink>
        <a:srgbClr val="76777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</a:spPr>
      <a:bodyPr wrap="square" rtlCol="0">
        <a:spAutoFit/>
      </a:bodyPr>
      <a:lstStyle>
        <a:defPPr algn="l">
          <a:defRPr dirty="0" smtClean="0">
            <a:solidFill>
              <a:schemeClr val="tx1">
                <a:lumMod val="50000"/>
              </a:schemeClr>
            </a:solidFill>
          </a:defRPr>
        </a:defPPr>
      </a:lstStyle>
    </a:spDef>
    <a:lnDef>
      <a:spPr>
        <a:ln/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err="1" smtClean="0">
            <a:solidFill>
              <a:schemeClr val="tx1">
                <a:lumMod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DW" id="{8FC9EF07-87DD-004F-A6F5-DF78BF80923D}" vid="{4C503A94-A91E-5B41-9CB5-5C5808B893C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10721</TotalTime>
  <Words>1212</Words>
  <Application>Microsoft Office PowerPoint</Application>
  <PresentationFormat>화면 슬라이드 쇼(16:9)</PresentationFormat>
  <Paragraphs>347</Paragraphs>
  <Slides>9</Slides>
  <Notes>0</Notes>
  <HiddenSlides>0</HiddenSlides>
  <MMClips>3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5" baseType="lpstr">
      <vt:lpstr>Aptos</vt:lpstr>
      <vt:lpstr>Arial</vt:lpstr>
      <vt:lpstr>Calibri</vt:lpstr>
      <vt:lpstr>Cambria Math</vt:lpstr>
      <vt:lpstr>Wingdings</vt:lpstr>
      <vt:lpstr>1_presentation_16x9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Collette, Jonathan</dc:creator>
  <cp:lastModifiedBy>Joonsik Hwang</cp:lastModifiedBy>
  <cp:revision>912</cp:revision>
  <cp:lastPrinted>2018-03-16T16:57:20Z</cp:lastPrinted>
  <dcterms:created xsi:type="dcterms:W3CDTF">2017-11-21T17:14:05Z</dcterms:created>
  <dcterms:modified xsi:type="dcterms:W3CDTF">2025-08-07T00:23:33Z</dcterms:modified>
</cp:coreProperties>
</file>