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8" r:id="rId3"/>
    <p:sldId id="297" r:id="rId4"/>
    <p:sldId id="326" r:id="rId5"/>
    <p:sldId id="320" r:id="rId6"/>
    <p:sldId id="296" r:id="rId7"/>
    <p:sldId id="318" r:id="rId8"/>
    <p:sldId id="322" r:id="rId9"/>
    <p:sldId id="335" r:id="rId10"/>
    <p:sldId id="334" r:id="rId11"/>
    <p:sldId id="330" r:id="rId12"/>
    <p:sldId id="329" r:id="rId13"/>
    <p:sldId id="336" r:id="rId14"/>
    <p:sldId id="305" r:id="rId15"/>
    <p:sldId id="306" r:id="rId16"/>
    <p:sldId id="321" r:id="rId17"/>
    <p:sldId id="324" r:id="rId18"/>
    <p:sldId id="327" r:id="rId19"/>
    <p:sldId id="325" r:id="rId20"/>
    <p:sldId id="307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ECN\Delphi_ECN_ISO-OCTAN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ECN\Delphi_ECN_ISO-OCTAN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rrish\ECN\ECN4\Spray%20G%20temperature%20swee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rrish\ECN\ECN4\Spray%20G%20temperature%20sweep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arrish\ECN\ECN3\Delphi_prelim_measuremen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10</a:t>
            </a:r>
            <a:r>
              <a:rPr lang="en-US" sz="2400" baseline="0"/>
              <a:t> mg Injection Duration</a:t>
            </a:r>
            <a:endParaRPr lang="en-US" sz="2400"/>
          </a:p>
        </c:rich>
      </c:tx>
      <c:layout>
        <c:manualLayout>
          <c:xMode val="edge"/>
          <c:yMode val="edge"/>
          <c:x val="0.25545866468184147"/>
          <c:y val="4.4365924544275945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'1Hz Summary'!$E$23</c:f>
              <c:strCache>
                <c:ptCount val="1"/>
                <c:pt idx="0">
                  <c:v>20 Hz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'1Hz Summary'!$D$33:$D$38</c:f>
              <c:strCache>
                <c:ptCount val="6"/>
                <c:pt idx="0">
                  <c:v>AV016</c:v>
                </c:pt>
                <c:pt idx="1">
                  <c:v>AV017</c:v>
                </c:pt>
                <c:pt idx="2">
                  <c:v>AV018</c:v>
                </c:pt>
                <c:pt idx="3">
                  <c:v>AV022</c:v>
                </c:pt>
                <c:pt idx="4">
                  <c:v>AV024</c:v>
                </c:pt>
                <c:pt idx="5">
                  <c:v>AV028</c:v>
                </c:pt>
              </c:strCache>
            </c:strRef>
          </c:cat>
          <c:val>
            <c:numRef>
              <c:f>'1Hz Summary'!$E$33:$E$38</c:f>
              <c:numCache>
                <c:formatCode>General</c:formatCode>
                <c:ptCount val="6"/>
                <c:pt idx="0">
                  <c:v>627</c:v>
                </c:pt>
                <c:pt idx="1">
                  <c:v>630</c:v>
                </c:pt>
                <c:pt idx="2">
                  <c:v>624</c:v>
                </c:pt>
                <c:pt idx="3">
                  <c:v>624</c:v>
                </c:pt>
                <c:pt idx="4">
                  <c:v>630</c:v>
                </c:pt>
                <c:pt idx="5">
                  <c:v>630</c:v>
                </c:pt>
              </c:numCache>
            </c:numRef>
          </c:val>
        </c:ser>
        <c:ser>
          <c:idx val="1"/>
          <c:order val="1"/>
          <c:tx>
            <c:strRef>
              <c:f>'1Hz Summary'!$F$23</c:f>
              <c:strCache>
                <c:ptCount val="1"/>
                <c:pt idx="0">
                  <c:v>1 Hz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'1Hz Summary'!$D$33:$D$38</c:f>
              <c:strCache>
                <c:ptCount val="6"/>
                <c:pt idx="0">
                  <c:v>AV016</c:v>
                </c:pt>
                <c:pt idx="1">
                  <c:v>AV017</c:v>
                </c:pt>
                <c:pt idx="2">
                  <c:v>AV018</c:v>
                </c:pt>
                <c:pt idx="3">
                  <c:v>AV022</c:v>
                </c:pt>
                <c:pt idx="4">
                  <c:v>AV024</c:v>
                </c:pt>
                <c:pt idx="5">
                  <c:v>AV028</c:v>
                </c:pt>
              </c:strCache>
            </c:strRef>
          </c:cat>
          <c:val>
            <c:numRef>
              <c:f>'1Hz Summary'!$F$33:$F$38</c:f>
              <c:numCache>
                <c:formatCode>General</c:formatCode>
                <c:ptCount val="6"/>
                <c:pt idx="0">
                  <c:v>671</c:v>
                </c:pt>
                <c:pt idx="1">
                  <c:v>674</c:v>
                </c:pt>
                <c:pt idx="2">
                  <c:v>695</c:v>
                </c:pt>
                <c:pt idx="3">
                  <c:v>692</c:v>
                </c:pt>
                <c:pt idx="4">
                  <c:v>685</c:v>
                </c:pt>
                <c:pt idx="5">
                  <c:v>677</c:v>
                </c:pt>
              </c:numCache>
            </c:numRef>
          </c:val>
        </c:ser>
        <c:gapWidth val="219"/>
        <c:overlap val="-27"/>
        <c:axId val="74422912"/>
        <c:axId val="74995200"/>
      </c:barChart>
      <c:catAx>
        <c:axId val="7442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95200"/>
        <c:crosses val="autoZero"/>
        <c:auto val="1"/>
        <c:lblAlgn val="ctr"/>
        <c:lblOffset val="100"/>
      </c:catAx>
      <c:valAx>
        <c:axId val="74995200"/>
        <c:scaling>
          <c:orientation val="minMax"/>
          <c:max val="750"/>
          <c:min val="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229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346182473459475"/>
          <c:y val="0.20737397766943627"/>
          <c:w val="0.26346691738159683"/>
          <c:h val="8.309845804903197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680</a:t>
            </a:r>
            <a:r>
              <a:rPr lang="en-US" sz="2400" baseline="0" dirty="0"/>
              <a:t> µs Injected Mass, 1 Hz</a:t>
            </a:r>
            <a:endParaRPr lang="en-US" sz="2400" dirty="0"/>
          </a:p>
        </c:rich>
      </c:tx>
      <c:layout>
        <c:manualLayout>
          <c:xMode val="edge"/>
          <c:yMode val="edge"/>
          <c:x val="0.23554086881729824"/>
          <c:y val="4.603368536934008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'1Hz Summary'!$G$23</c:f>
              <c:strCache>
                <c:ptCount val="1"/>
                <c:pt idx="0">
                  <c:v>680, 1Hz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'1Hz Summary'!$D$33:$D$38</c:f>
              <c:strCache>
                <c:ptCount val="6"/>
                <c:pt idx="0">
                  <c:v>AV016</c:v>
                </c:pt>
                <c:pt idx="1">
                  <c:v>AV017</c:v>
                </c:pt>
                <c:pt idx="2">
                  <c:v>AV018</c:v>
                </c:pt>
                <c:pt idx="3">
                  <c:v>AV022</c:v>
                </c:pt>
                <c:pt idx="4">
                  <c:v>AV024</c:v>
                </c:pt>
                <c:pt idx="5">
                  <c:v>AV028</c:v>
                </c:pt>
              </c:strCache>
            </c:strRef>
          </c:cat>
          <c:val>
            <c:numRef>
              <c:f>'1Hz Summary'!$G$33:$G$38</c:f>
              <c:numCache>
                <c:formatCode>General</c:formatCode>
                <c:ptCount val="6"/>
                <c:pt idx="0">
                  <c:v>10.15</c:v>
                </c:pt>
                <c:pt idx="1">
                  <c:v>10.1</c:v>
                </c:pt>
                <c:pt idx="2">
                  <c:v>9.76</c:v>
                </c:pt>
                <c:pt idx="3">
                  <c:v>9.7800000000000011</c:v>
                </c:pt>
                <c:pt idx="4">
                  <c:v>9.92</c:v>
                </c:pt>
                <c:pt idx="5">
                  <c:v>10.050000000000002</c:v>
                </c:pt>
              </c:numCache>
            </c:numRef>
          </c:val>
        </c:ser>
        <c:gapWidth val="219"/>
        <c:overlap val="-27"/>
        <c:axId val="74836992"/>
        <c:axId val="74871552"/>
      </c:barChart>
      <c:catAx>
        <c:axId val="74836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1552"/>
        <c:crosses val="autoZero"/>
        <c:auto val="1"/>
        <c:lblAlgn val="ctr"/>
        <c:lblOffset val="100"/>
      </c:catAx>
      <c:valAx>
        <c:axId val="74871552"/>
        <c:scaling>
          <c:orientation val="minMax"/>
          <c:max val="10.5"/>
          <c:min val="9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36992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90"/>
      <c:rotY val="0"/>
      <c:perspective val="0"/>
    </c:view3D>
    <c:plotArea>
      <c:layout>
        <c:manualLayout>
          <c:layoutTarget val="inner"/>
          <c:xMode val="edge"/>
          <c:yMode val="edge"/>
          <c:x val="2.5562196291728578E-2"/>
          <c:y val="4.1904761904761903E-2"/>
          <c:w val="0.8713054844048117"/>
          <c:h val="0.80602294713160849"/>
        </c:manualLayout>
      </c:layout>
      <c:surfaceChart>
        <c:ser>
          <c:idx val="0"/>
          <c:order val="0"/>
          <c:tx>
            <c:strRef>
              <c:f>Sheet1!$D$20</c:f>
              <c:strCache>
                <c:ptCount val="1"/>
                <c:pt idx="0">
                  <c:v>-54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Sheet1!$D$21:$D$32</c:f>
              <c:numCache>
                <c:formatCode>General</c:formatCode>
                <c:ptCount val="12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-3</c:v>
                </c:pt>
                <c:pt idx="5">
                  <c:v>-3</c:v>
                </c:pt>
                <c:pt idx="6">
                  <c:v>-5</c:v>
                </c:pt>
                <c:pt idx="7">
                  <c:v>-2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-36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Sheet1!$E$21:$E$32</c:f>
              <c:numCache>
                <c:formatCode>General</c:formatCode>
                <c:ptCount val="12"/>
                <c:pt idx="0">
                  <c:v>-16</c:v>
                </c:pt>
                <c:pt idx="1">
                  <c:v>-14</c:v>
                </c:pt>
                <c:pt idx="2">
                  <c:v>-7</c:v>
                </c:pt>
                <c:pt idx="3">
                  <c:v>-5</c:v>
                </c:pt>
                <c:pt idx="4">
                  <c:v>-2</c:v>
                </c:pt>
                <c:pt idx="5">
                  <c:v>-3</c:v>
                </c:pt>
                <c:pt idx="6">
                  <c:v>-5</c:v>
                </c:pt>
                <c:pt idx="7">
                  <c:v>-1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Sheet1!$F$20</c:f>
              <c:strCache>
                <c:ptCount val="1"/>
                <c:pt idx="0">
                  <c:v>-18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Sheet1!$F$21:$F$32</c:f>
              <c:numCache>
                <c:formatCode>General</c:formatCode>
                <c:ptCount val="12"/>
                <c:pt idx="0">
                  <c:v>-40</c:v>
                </c:pt>
                <c:pt idx="1">
                  <c:v>-17</c:v>
                </c:pt>
                <c:pt idx="2">
                  <c:v>-9</c:v>
                </c:pt>
                <c:pt idx="3">
                  <c:v>-7</c:v>
                </c:pt>
                <c:pt idx="4">
                  <c:v>-3</c:v>
                </c:pt>
                <c:pt idx="5">
                  <c:v>-3</c:v>
                </c:pt>
                <c:pt idx="6">
                  <c:v>-5</c:v>
                </c:pt>
                <c:pt idx="7">
                  <c:v>-2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Sheet1!$G$20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Sheet1!$G$21:$G$32</c:f>
              <c:numCache>
                <c:formatCode>General</c:formatCode>
                <c:ptCount val="12"/>
                <c:pt idx="0">
                  <c:v>-37</c:v>
                </c:pt>
                <c:pt idx="1">
                  <c:v>-11</c:v>
                </c:pt>
                <c:pt idx="2">
                  <c:v>-7</c:v>
                </c:pt>
                <c:pt idx="3">
                  <c:v>-6</c:v>
                </c:pt>
                <c:pt idx="4">
                  <c:v>-2</c:v>
                </c:pt>
                <c:pt idx="5">
                  <c:v>-3</c:v>
                </c:pt>
                <c:pt idx="6">
                  <c:v>-5</c:v>
                </c:pt>
                <c:pt idx="7">
                  <c:v>-1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Sheet1!$H$20</c:f>
              <c:strCache>
                <c:ptCount val="1"/>
                <c:pt idx="0">
                  <c:v>18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Sheet1!$H$21:$H$32</c:f>
              <c:numCache>
                <c:formatCode>General</c:formatCode>
                <c:ptCount val="12"/>
                <c:pt idx="0">
                  <c:v>-36</c:v>
                </c:pt>
                <c:pt idx="1">
                  <c:v>-11</c:v>
                </c:pt>
                <c:pt idx="2">
                  <c:v>-4</c:v>
                </c:pt>
                <c:pt idx="3">
                  <c:v>-5</c:v>
                </c:pt>
                <c:pt idx="4">
                  <c:v>-1</c:v>
                </c:pt>
                <c:pt idx="5">
                  <c:v>-2</c:v>
                </c:pt>
                <c:pt idx="6">
                  <c:v>-3</c:v>
                </c:pt>
                <c:pt idx="7">
                  <c:v>0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Sheet1!$I$20</c:f>
              <c:strCache>
                <c:ptCount val="1"/>
                <c:pt idx="0">
                  <c:v>36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Sheet1!$I$21:$I$32</c:f>
              <c:numCache>
                <c:formatCode>General</c:formatCode>
                <c:ptCount val="12"/>
                <c:pt idx="0">
                  <c:v>-4</c:v>
                </c:pt>
                <c:pt idx="1">
                  <c:v>-7</c:v>
                </c:pt>
                <c:pt idx="2">
                  <c:v>-2</c:v>
                </c:pt>
                <c:pt idx="3">
                  <c:v>-4</c:v>
                </c:pt>
                <c:pt idx="4">
                  <c:v>1</c:v>
                </c:pt>
                <c:pt idx="5">
                  <c:v>-1</c:v>
                </c:pt>
                <c:pt idx="6">
                  <c:v>-3</c:v>
                </c:pt>
                <c:pt idx="7">
                  <c:v>1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ser>
          <c:idx val="6"/>
          <c:order val="6"/>
          <c:tx>
            <c:strRef>
              <c:f>Sheet1!$J$20</c:f>
              <c:strCache>
                <c:ptCount val="1"/>
                <c:pt idx="0">
                  <c:v>54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Sheet1!$J$21:$J$32</c:f>
              <c:numCache>
                <c:formatCode>General</c:formatCode>
                <c:ptCount val="12"/>
                <c:pt idx="0">
                  <c:v>-2</c:v>
                </c:pt>
                <c:pt idx="1">
                  <c:v>-5</c:v>
                </c:pt>
                <c:pt idx="2">
                  <c:v>-1</c:v>
                </c:pt>
                <c:pt idx="3">
                  <c:v>-3</c:v>
                </c:pt>
                <c:pt idx="4">
                  <c:v>2</c:v>
                </c:pt>
                <c:pt idx="5">
                  <c:v>-1</c:v>
                </c:pt>
                <c:pt idx="6">
                  <c:v>-2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bandFmts/>
        <c:axId val="75338112"/>
        <c:axId val="75339648"/>
        <c:axId val="74854848"/>
      </c:surfaceChart>
      <c:catAx>
        <c:axId val="7533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339648"/>
        <c:crosses val="autoZero"/>
        <c:auto val="1"/>
        <c:lblAlgn val="ctr"/>
        <c:lblOffset val="100"/>
      </c:catAx>
      <c:valAx>
        <c:axId val="75339648"/>
        <c:scaling>
          <c:orientation val="minMax"/>
        </c:scaling>
        <c:axPos val="l"/>
        <c:majorGridlines/>
        <c:numFmt formatCode="General" sourceLinked="1"/>
        <c:tickLblPos val="none"/>
        <c:crossAx val="75338112"/>
        <c:crosses val="autoZero"/>
        <c:crossBetween val="midCat"/>
      </c:valAx>
      <c:serAx>
        <c:axId val="74854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339648"/>
        <c:crosses val="autoZero"/>
      </c:serAx>
    </c:plotArea>
    <c:legend>
      <c:legendPos val="t"/>
      <c:layout>
        <c:manualLayout>
          <c:xMode val="edge"/>
          <c:yMode val="edge"/>
          <c:x val="5.8578460824927042E-2"/>
          <c:y val="0"/>
          <c:w val="0.82260190367770381"/>
          <c:h val="8.7310386201724613E-2"/>
        </c:manualLayout>
      </c:layout>
      <c:txPr>
        <a:bodyPr/>
        <a:lstStyle/>
        <a:p>
          <a:pPr rtl="0">
            <a:defRPr sz="14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90"/>
      <c:rotY val="0"/>
      <c:perspective val="0"/>
    </c:view3D>
    <c:plotArea>
      <c:layout>
        <c:manualLayout>
          <c:layoutTarget val="inner"/>
          <c:xMode val="edge"/>
          <c:yMode val="edge"/>
          <c:x val="2.5562196291728578E-2"/>
          <c:y val="4.1904761904761903E-2"/>
          <c:w val="0.87130548440481193"/>
          <c:h val="0.80602294713160849"/>
        </c:manualLayout>
      </c:layout>
      <c:surfaceChart>
        <c:ser>
          <c:idx val="0"/>
          <c:order val="0"/>
          <c:tx>
            <c:strRef>
              <c:f>Sheet1!$N$20</c:f>
              <c:strCache>
                <c:ptCount val="1"/>
                <c:pt idx="0">
                  <c:v>-54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Sheet1!$N$21:$N$32</c:f>
              <c:numCache>
                <c:formatCode>General</c:formatCode>
                <c:ptCount val="12"/>
                <c:pt idx="0">
                  <c:v>-6</c:v>
                </c:pt>
                <c:pt idx="1">
                  <c:v>-3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-4</c:v>
                </c:pt>
                <c:pt idx="9">
                  <c:v>-2</c:v>
                </c:pt>
                <c:pt idx="10">
                  <c:v>-2</c:v>
                </c:pt>
                <c:pt idx="11">
                  <c:v>-2</c:v>
                </c:pt>
              </c:numCache>
            </c:numRef>
          </c:val>
        </c:ser>
        <c:ser>
          <c:idx val="1"/>
          <c:order val="1"/>
          <c:tx>
            <c:strRef>
              <c:f>Sheet1!$O$20</c:f>
              <c:strCache>
                <c:ptCount val="1"/>
                <c:pt idx="0">
                  <c:v>-36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Sheet1!$O$21:$O$32</c:f>
              <c:numCache>
                <c:formatCode>General</c:formatCode>
                <c:ptCount val="12"/>
                <c:pt idx="0">
                  <c:v>-7</c:v>
                </c:pt>
                <c:pt idx="1">
                  <c:v>-2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-2</c:v>
                </c:pt>
                <c:pt idx="9">
                  <c:v>0</c:v>
                </c:pt>
                <c:pt idx="10">
                  <c:v>0</c:v>
                </c:pt>
                <c:pt idx="11">
                  <c:v>-1</c:v>
                </c:pt>
              </c:numCache>
            </c:numRef>
          </c:val>
        </c:ser>
        <c:ser>
          <c:idx val="2"/>
          <c:order val="2"/>
          <c:tx>
            <c:strRef>
              <c:f>Sheet1!$P$20</c:f>
              <c:strCache>
                <c:ptCount val="1"/>
                <c:pt idx="0">
                  <c:v>-18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Sheet1!$P$21:$P$32</c:f>
              <c:numCache>
                <c:formatCode>General</c:formatCode>
                <c:ptCount val="12"/>
                <c:pt idx="0">
                  <c:v>-23</c:v>
                </c:pt>
                <c:pt idx="1">
                  <c:v>-7</c:v>
                </c:pt>
                <c:pt idx="2">
                  <c:v>-3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-2</c:v>
                </c:pt>
                <c:pt idx="9">
                  <c:v>0</c:v>
                </c:pt>
                <c:pt idx="10">
                  <c:v>0</c:v>
                </c:pt>
                <c:pt idx="11">
                  <c:v>-1</c:v>
                </c:pt>
              </c:numCache>
            </c:numRef>
          </c:val>
        </c:ser>
        <c:ser>
          <c:idx val="3"/>
          <c:order val="3"/>
          <c:tx>
            <c:strRef>
              <c:f>Sheet1!$Q$20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Sheet1!$Q$21:$Q$32</c:f>
              <c:numCache>
                <c:formatCode>General</c:formatCode>
                <c:ptCount val="12"/>
                <c:pt idx="0">
                  <c:v>-32</c:v>
                </c:pt>
                <c:pt idx="1">
                  <c:v>-7</c:v>
                </c:pt>
                <c:pt idx="2">
                  <c:v>-2</c:v>
                </c:pt>
                <c:pt idx="3">
                  <c:v>-2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-1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Sheet1!$R$20</c:f>
              <c:strCache>
                <c:ptCount val="1"/>
                <c:pt idx="0">
                  <c:v>18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Sheet1!$R$21:$R$32</c:f>
              <c:numCache>
                <c:formatCode>General</c:formatCode>
                <c:ptCount val="12"/>
                <c:pt idx="0">
                  <c:v>-23</c:v>
                </c:pt>
                <c:pt idx="1">
                  <c:v>-6</c:v>
                </c:pt>
                <c:pt idx="2">
                  <c:v>-1</c:v>
                </c:pt>
                <c:pt idx="3">
                  <c:v>-1</c:v>
                </c:pt>
                <c:pt idx="4">
                  <c:v>1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Sheet1!$S$20</c:f>
              <c:strCache>
                <c:ptCount val="1"/>
                <c:pt idx="0">
                  <c:v>36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Sheet1!$S$21:$S$32</c:f>
              <c:numCache>
                <c:formatCode>General</c:formatCode>
                <c:ptCount val="12"/>
                <c:pt idx="0">
                  <c:v>-8</c:v>
                </c:pt>
                <c:pt idx="1">
                  <c:v>-2</c:v>
                </c:pt>
                <c:pt idx="2">
                  <c:v>0</c:v>
                </c:pt>
                <c:pt idx="3">
                  <c:v>-2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-1</c:v>
                </c:pt>
                <c:pt idx="9">
                  <c:v>0</c:v>
                </c:pt>
                <c:pt idx="10">
                  <c:v>-1</c:v>
                </c:pt>
                <c:pt idx="11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Sheet1!$T$20</c:f>
              <c:strCache>
                <c:ptCount val="1"/>
                <c:pt idx="0">
                  <c:v>54</c:v>
                </c:pt>
              </c:strCache>
            </c:strRef>
          </c:tx>
          <c:cat>
            <c:numRef>
              <c:f>Sheet1!$C$21:$C$32</c:f>
              <c:numCache>
                <c:formatCode>General</c:formatCode>
                <c:ptCount val="12"/>
                <c:pt idx="0">
                  <c:v>1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</c:numCache>
            </c:numRef>
          </c:cat>
          <c:val>
            <c:numRef>
              <c:f>Sheet1!$T$21:$T$32</c:f>
              <c:numCache>
                <c:formatCode>General</c:formatCode>
                <c:ptCount val="12"/>
                <c:pt idx="0">
                  <c:v>-8</c:v>
                </c:pt>
                <c:pt idx="1">
                  <c:v>-3</c:v>
                </c:pt>
                <c:pt idx="2">
                  <c:v>0</c:v>
                </c:pt>
                <c:pt idx="3">
                  <c:v>-2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5</c:v>
                </c:pt>
                <c:pt idx="8">
                  <c:v>-4</c:v>
                </c:pt>
                <c:pt idx="9">
                  <c:v>-2</c:v>
                </c:pt>
                <c:pt idx="10">
                  <c:v>-3</c:v>
                </c:pt>
                <c:pt idx="11">
                  <c:v>-1</c:v>
                </c:pt>
              </c:numCache>
            </c:numRef>
          </c:val>
        </c:ser>
        <c:bandFmts/>
        <c:axId val="75587968"/>
        <c:axId val="75589504"/>
        <c:axId val="75576192"/>
      </c:surfaceChart>
      <c:catAx>
        <c:axId val="75587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589504"/>
        <c:crosses val="autoZero"/>
        <c:auto val="1"/>
        <c:lblAlgn val="ctr"/>
        <c:lblOffset val="100"/>
      </c:catAx>
      <c:valAx>
        <c:axId val="75589504"/>
        <c:scaling>
          <c:orientation val="minMax"/>
        </c:scaling>
        <c:axPos val="l"/>
        <c:majorGridlines/>
        <c:numFmt formatCode="General" sourceLinked="1"/>
        <c:tickLblPos val="none"/>
        <c:crossAx val="75587968"/>
        <c:crosses val="autoZero"/>
        <c:crossBetween val="midCat"/>
      </c:valAx>
      <c:serAx>
        <c:axId val="75576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589504"/>
        <c:crosses val="autoZero"/>
      </c:serAx>
    </c:plotArea>
    <c:legend>
      <c:legendPos val="t"/>
      <c:layout>
        <c:manualLayout>
          <c:xMode val="edge"/>
          <c:yMode val="edge"/>
          <c:x val="5.8578460824927014E-2"/>
          <c:y val="0"/>
          <c:w val="0.82260190367770403"/>
          <c:h val="8.7310386201724585E-2"/>
        </c:manualLayout>
      </c:layout>
      <c:txPr>
        <a:bodyPr/>
        <a:lstStyle/>
        <a:p>
          <a:pPr rtl="0">
            <a:defRPr sz="14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9575947913254016E-2"/>
          <c:y val="5.1400554097404488E-2"/>
          <c:w val="0.90613043527378445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Penetration (1.5 ms)</c:v>
                </c:pt>
              </c:strCache>
            </c:strRef>
          </c:tx>
          <c:cat>
            <c:numRef>
              <c:f>Sheet1!$A$2:$A$21</c:f>
              <c:numCache>
                <c:formatCode>General</c:formatCode>
                <c:ptCount val="2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</c:numCache>
            </c:numRef>
          </c:cat>
          <c:val>
            <c:numRef>
              <c:f>Sheet1!$B$2:$B$21</c:f>
              <c:numCache>
                <c:formatCode>0</c:formatCode>
                <c:ptCount val="20"/>
                <c:pt idx="0">
                  <c:v>68.226179999999999</c:v>
                </c:pt>
                <c:pt idx="1">
                  <c:v>64.660739999999919</c:v>
                </c:pt>
                <c:pt idx="2">
                  <c:v>66.633286999999982</c:v>
                </c:pt>
                <c:pt idx="3">
                  <c:v>66.893266999999994</c:v>
                </c:pt>
                <c:pt idx="4">
                  <c:v>64.805172999999797</c:v>
                </c:pt>
                <c:pt idx="5">
                  <c:v>65.828586999999857</c:v>
                </c:pt>
                <c:pt idx="6">
                  <c:v>64.479167000000004</c:v>
                </c:pt>
                <c:pt idx="7">
                  <c:v>65.139432999999798</c:v>
                </c:pt>
                <c:pt idx="8">
                  <c:v>65.469567000000026</c:v>
                </c:pt>
                <c:pt idx="9">
                  <c:v>62.197120000000012</c:v>
                </c:pt>
                <c:pt idx="10">
                  <c:v>66.294900000000027</c:v>
                </c:pt>
                <c:pt idx="11">
                  <c:v>63.917940000000002</c:v>
                </c:pt>
                <c:pt idx="12">
                  <c:v>59.333213000000001</c:v>
                </c:pt>
                <c:pt idx="13">
                  <c:v>66.736452999999983</c:v>
                </c:pt>
                <c:pt idx="14">
                  <c:v>64.17792</c:v>
                </c:pt>
                <c:pt idx="15">
                  <c:v>64.98674699999998</c:v>
                </c:pt>
                <c:pt idx="16">
                  <c:v>61.619387000000003</c:v>
                </c:pt>
                <c:pt idx="17">
                  <c:v>64.528686999999948</c:v>
                </c:pt>
                <c:pt idx="18">
                  <c:v>65.523212999999998</c:v>
                </c:pt>
                <c:pt idx="19">
                  <c:v>65.902867000000001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Spray Angle</c:v>
                </c:pt>
              </c:strCache>
            </c:strRef>
          </c:tx>
          <c:cat>
            <c:numRef>
              <c:f>Sheet1!$A$2:$A$21</c:f>
              <c:numCache>
                <c:formatCode>General</c:formatCode>
                <c:ptCount val="2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</c:numCache>
            </c:numRef>
          </c:cat>
          <c:val>
            <c:numRef>
              <c:f>Sheet1!$C$2:$C$21</c:f>
              <c:numCache>
                <c:formatCode>0</c:formatCode>
                <c:ptCount val="20"/>
                <c:pt idx="0">
                  <c:v>79.619349</c:v>
                </c:pt>
                <c:pt idx="1">
                  <c:v>75.566812999999982</c:v>
                </c:pt>
                <c:pt idx="2">
                  <c:v>76.756900999999999</c:v>
                </c:pt>
                <c:pt idx="3">
                  <c:v>78.309156000000002</c:v>
                </c:pt>
                <c:pt idx="4">
                  <c:v>76.752613999999994</c:v>
                </c:pt>
                <c:pt idx="5">
                  <c:v>76.962329999999994</c:v>
                </c:pt>
                <c:pt idx="6">
                  <c:v>76.296017000000006</c:v>
                </c:pt>
                <c:pt idx="7">
                  <c:v>78.169846999999919</c:v>
                </c:pt>
                <c:pt idx="8">
                  <c:v>77.632760999999988</c:v>
                </c:pt>
                <c:pt idx="9">
                  <c:v>74.974006000000003</c:v>
                </c:pt>
                <c:pt idx="10">
                  <c:v>77.797428999999994</c:v>
                </c:pt>
                <c:pt idx="11">
                  <c:v>78.463851000000005</c:v>
                </c:pt>
                <c:pt idx="12">
                  <c:v>76.382655999999983</c:v>
                </c:pt>
                <c:pt idx="13">
                  <c:v>78.139429000000007</c:v>
                </c:pt>
                <c:pt idx="14">
                  <c:v>75.701122000000026</c:v>
                </c:pt>
                <c:pt idx="15">
                  <c:v>79.785637999999949</c:v>
                </c:pt>
                <c:pt idx="16">
                  <c:v>78.422530999999978</c:v>
                </c:pt>
                <c:pt idx="17">
                  <c:v>77.823538999999798</c:v>
                </c:pt>
                <c:pt idx="18">
                  <c:v>76.293228000000127</c:v>
                </c:pt>
                <c:pt idx="19">
                  <c:v>77.948664000000207</c:v>
                </c:pt>
              </c:numCache>
            </c:numRef>
          </c:val>
        </c:ser>
        <c:axId val="75598848"/>
        <c:axId val="77959936"/>
      </c:barChart>
      <c:catAx>
        <c:axId val="75598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959936"/>
        <c:crosses val="autoZero"/>
        <c:auto val="1"/>
        <c:lblAlgn val="ctr"/>
        <c:lblOffset val="100"/>
      </c:catAx>
      <c:valAx>
        <c:axId val="77959936"/>
        <c:scaling>
          <c:orientation val="minMax"/>
          <c:min val="5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59884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391298290009358"/>
          <c:y val="5.9693584813526573E-2"/>
          <c:w val="0.61244282771683667"/>
          <c:h val="8.8730679498396359E-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0.13414</cdr:x>
      <cdr:y>0.35794</cdr:y>
    </cdr:from>
    <cdr:to>
      <cdr:x>0.96944</cdr:x>
      <cdr:y>0.35794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97496" y="1150941"/>
          <a:ext cx="43434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0.15685</cdr:x>
      <cdr:y>0.51993</cdr:y>
    </cdr:from>
    <cdr:to>
      <cdr:x>0.97649</cdr:x>
      <cdr:y>0.52404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900114" y="2008189"/>
          <a:ext cx="4703762" cy="1587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697DD57-2754-49FB-86BE-1D877DD47AC8}" type="datetimeFigureOut">
              <a:rPr lang="en-US"/>
              <a:pPr>
                <a:defRPr/>
              </a:pPr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8FD85-C081-4A9D-B4B9-71F9AC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421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12236-3D40-4054-A9EF-299D65DDB3AD}" type="datetimeFigureOut">
              <a:rPr lang="en-US"/>
              <a:pPr>
                <a:defRPr/>
              </a:pPr>
              <a:t>9/5/2015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DD9EA3-7CF9-4188-9101-5EA11A22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888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A6911B-F424-4E96-8EB9-757951401651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7972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0B2320EB-43D0-4000-A793-4967E151D0D9}" type="slidenum">
              <a:rPr lang="es-ES" sz="140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1500" y="2124075"/>
            <a:ext cx="80010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Gasoline Spray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(Spray G)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ECN4 Workshop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405723" y="3258558"/>
            <a:ext cx="230556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Spray G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Organizers: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Scott Parrish (GM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Lyle Pickett (Sandia)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6" name="Picture 5" descr="T90P20_T300P6_over_028.jpg"/>
          <p:cNvPicPr>
            <a:picLocks noChangeAspect="1"/>
          </p:cNvPicPr>
          <p:nvPr/>
        </p:nvPicPr>
        <p:blipFill>
          <a:blip r:embed="rId3" cstate="print"/>
          <a:srcRect l="15199" t="8533" r="20799" b="11732"/>
          <a:stretch>
            <a:fillRect/>
          </a:stretch>
        </p:blipFill>
        <p:spPr bwMode="auto">
          <a:xfrm>
            <a:off x="3118397" y="4292436"/>
            <a:ext cx="25273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695" y="3466240"/>
            <a:ext cx="4350324" cy="3333750"/>
            <a:chOff x="124695" y="3286125"/>
            <a:chExt cx="4350324" cy="3333750"/>
          </a:xfrm>
        </p:grpSpPr>
        <p:graphicFrame>
          <p:nvGraphicFramePr>
            <p:cNvPr id="2" name="Chart 1"/>
            <p:cNvGraphicFramePr/>
            <p:nvPr/>
          </p:nvGraphicFramePr>
          <p:xfrm>
            <a:off x="360219" y="3286125"/>
            <a:ext cx="4114800" cy="3333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 rot="16200000">
              <a:off x="-819122" y="4599720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Vertical Position (mm)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1382" y="6095999"/>
              <a:ext cx="2516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Horizontal Position (mm)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38405" y="3466240"/>
            <a:ext cx="4331134" cy="3333750"/>
            <a:chOff x="4738405" y="3286125"/>
            <a:chExt cx="4331134" cy="3333750"/>
          </a:xfrm>
        </p:grpSpPr>
        <p:graphicFrame>
          <p:nvGraphicFramePr>
            <p:cNvPr id="3" name="Chart 2"/>
            <p:cNvGraphicFramePr/>
            <p:nvPr/>
          </p:nvGraphicFramePr>
          <p:xfrm>
            <a:off x="4954739" y="3286125"/>
            <a:ext cx="4114800" cy="3333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 rot="16200000">
              <a:off x="3794588" y="459971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Vertical Position (mm)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5092" y="6095994"/>
              <a:ext cx="2516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Horizontal Position (mm)</a:t>
              </a:r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3969" y="925954"/>
          <a:ext cx="4003961" cy="2528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</a:tblGrid>
              <a:tr h="33688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25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5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35254" y="939808"/>
          <a:ext cx="4003961" cy="2528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  <a:gridCol w="307997"/>
              </a:tblGrid>
              <a:tr h="33688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25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</a:tr>
              <a:tr h="251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</a:tr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13161" y="554179"/>
            <a:ext cx="188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Plane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46608" y="554179"/>
            <a:ext cx="230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Plane</a:t>
            </a:r>
            <a:endParaRPr lang="en-US" sz="2400" dirty="0"/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Boundary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Condition Verification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0724" y="677382"/>
            <a:ext cx="8357191" cy="6010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  	  13:00 	Introduction </a:t>
            </a:r>
            <a:endParaRPr lang="en-US" sz="16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120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</a:t>
            </a:r>
            <a:r>
              <a:rPr lang="en-US" sz="2000" u="sng" dirty="0" smtClean="0">
                <a:solidFill>
                  <a:srgbClr val="262626"/>
                </a:solidFill>
              </a:rPr>
              <a:t>Experimental Activities</a:t>
            </a:r>
          </a:p>
          <a:p>
            <a:pPr lvl="1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13:15	3.1 Injector geometry assessment</a:t>
            </a:r>
          </a:p>
          <a:p>
            <a:pPr marL="2114550" lvl="4" indent="-28575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err="1" smtClean="0">
                <a:solidFill>
                  <a:srgbClr val="00B050"/>
                </a:solidFill>
              </a:rPr>
              <a:t>Yongjin</a:t>
            </a:r>
            <a:r>
              <a:rPr lang="en-US" sz="1600" b="1" dirty="0" smtClean="0">
                <a:solidFill>
                  <a:srgbClr val="00B050"/>
                </a:solidFill>
              </a:rPr>
              <a:t> Jung* (KAIST), Peter Hutchins </a:t>
            </a:r>
            <a:r>
              <a:rPr lang="en-US" sz="1600" b="1" dirty="0">
                <a:solidFill>
                  <a:srgbClr val="00B050"/>
                </a:solidFill>
              </a:rPr>
              <a:t>(</a:t>
            </a:r>
            <a:r>
              <a:rPr lang="en-US" sz="1600" b="1" dirty="0" err="1">
                <a:solidFill>
                  <a:srgbClr val="00B050"/>
                </a:solidFill>
              </a:rPr>
              <a:t>Infineum</a:t>
            </a:r>
            <a:r>
              <a:rPr lang="en-US" sz="1600" b="1" dirty="0">
                <a:solidFill>
                  <a:srgbClr val="00B050"/>
                </a:solidFill>
              </a:rPr>
              <a:t>/ESRF)</a:t>
            </a:r>
          </a:p>
          <a:p>
            <a:pPr lvl="1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13:20	3.2 Rate-of-injection</a:t>
            </a:r>
          </a:p>
          <a:p>
            <a:pPr marL="2114550" lvl="4" indent="-28575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err="1" smtClean="0">
                <a:solidFill>
                  <a:srgbClr val="00B050"/>
                </a:solidFill>
              </a:rPr>
              <a:t>Raúl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Payri</a:t>
            </a:r>
            <a:r>
              <a:rPr lang="en-US" sz="1600" b="1" dirty="0" smtClean="0">
                <a:solidFill>
                  <a:srgbClr val="00B050"/>
                </a:solidFill>
              </a:rPr>
              <a:t>* </a:t>
            </a:r>
            <a:r>
              <a:rPr lang="en-US" sz="1600" b="1" dirty="0">
                <a:solidFill>
                  <a:srgbClr val="00B050"/>
                </a:solidFill>
              </a:rPr>
              <a:t>(CMT</a:t>
            </a:r>
            <a:r>
              <a:rPr lang="en-US" sz="1600" b="1" dirty="0" smtClean="0">
                <a:solidFill>
                  <a:srgbClr val="00B050"/>
                </a:solidFill>
              </a:rPr>
              <a:t>), Scott Parrish </a:t>
            </a:r>
            <a:r>
              <a:rPr lang="en-US" sz="1600" b="1" dirty="0">
                <a:solidFill>
                  <a:srgbClr val="00B050"/>
                </a:solidFill>
              </a:rPr>
              <a:t>(GM),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lvl="1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13:30	3.3 Spray Visualization (liquid/vapor penetration &amp; angle)</a:t>
            </a:r>
          </a:p>
          <a:p>
            <a:pPr marL="2114550" lvl="4" indent="-28575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err="1" smtClean="0">
                <a:solidFill>
                  <a:srgbClr val="00B050"/>
                </a:solidFill>
              </a:rPr>
              <a:t>Julien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Manin</a:t>
            </a:r>
            <a:r>
              <a:rPr lang="en-US" sz="1600" b="1" dirty="0" smtClean="0">
                <a:solidFill>
                  <a:srgbClr val="00B050"/>
                </a:solidFill>
              </a:rPr>
              <a:t>* </a:t>
            </a:r>
            <a:r>
              <a:rPr lang="en-US" sz="1600" b="1" dirty="0">
                <a:solidFill>
                  <a:srgbClr val="00B050"/>
                </a:solidFill>
              </a:rPr>
              <a:t>(SNL), </a:t>
            </a:r>
            <a:r>
              <a:rPr lang="en-US" sz="1600" b="1" dirty="0" smtClean="0">
                <a:solidFill>
                  <a:srgbClr val="00B050"/>
                </a:solidFill>
              </a:rPr>
              <a:t>Gilles </a:t>
            </a:r>
            <a:r>
              <a:rPr lang="en-US" sz="1600" b="1" dirty="0" err="1" smtClean="0">
                <a:solidFill>
                  <a:srgbClr val="00B050"/>
                </a:solidFill>
              </a:rPr>
              <a:t>Bruneaux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(IFPEN), </a:t>
            </a:r>
            <a:r>
              <a:rPr lang="en-US" sz="1600" b="1" dirty="0" smtClean="0">
                <a:solidFill>
                  <a:srgbClr val="00B050"/>
                </a:solidFill>
              </a:rPr>
              <a:t>Scott Parrish (GM),     Luigi </a:t>
            </a:r>
            <a:r>
              <a:rPr lang="en-US" sz="1600" b="1" dirty="0" err="1" smtClean="0">
                <a:solidFill>
                  <a:srgbClr val="00B050"/>
                </a:solidFill>
              </a:rPr>
              <a:t>Allocca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(IM), </a:t>
            </a:r>
            <a:r>
              <a:rPr lang="en-US" sz="1600" b="1" dirty="0" smtClean="0">
                <a:solidFill>
                  <a:srgbClr val="00B050"/>
                </a:solidFill>
              </a:rPr>
              <a:t>Josh Lacey (Melbourne) </a:t>
            </a:r>
          </a:p>
          <a:p>
            <a:pPr lvl="1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14:00	3.4 Drop size measurement (Phase Doppler Interferometry)</a:t>
            </a:r>
            <a:endParaRPr lang="en-US" sz="2000" dirty="0">
              <a:solidFill>
                <a:srgbClr val="262626"/>
              </a:solidFill>
            </a:endParaRPr>
          </a:p>
          <a:p>
            <a:pPr marL="2114550" lvl="4" indent="-28575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smtClean="0">
                <a:solidFill>
                  <a:srgbClr val="00B050"/>
                </a:solidFill>
              </a:rPr>
              <a:t>Scott Parrish* </a:t>
            </a:r>
            <a:r>
              <a:rPr lang="en-US" sz="1600" b="1" dirty="0">
                <a:solidFill>
                  <a:srgbClr val="00B050"/>
                </a:solidFill>
              </a:rPr>
              <a:t>(GM</a:t>
            </a:r>
            <a:r>
              <a:rPr lang="en-US" sz="1600" b="1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</a:t>
            </a:r>
            <a:r>
              <a:rPr lang="en-US" sz="2000" u="sng" dirty="0" smtClean="0">
                <a:solidFill>
                  <a:srgbClr val="262626"/>
                </a:solidFill>
              </a:rPr>
              <a:t>Modeling Activities</a:t>
            </a:r>
          </a:p>
          <a:p>
            <a:pPr marL="742950" lvl="2" indent="-342900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 14:15	3.5 Internal flow modeling using ideal geometry</a:t>
            </a:r>
          </a:p>
          <a:p>
            <a:pPr marL="2114550" lvl="5" indent="-34290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smtClean="0">
                <a:solidFill>
                  <a:srgbClr val="00B050"/>
                </a:solidFill>
              </a:rPr>
              <a:t>Ron Grover* </a:t>
            </a:r>
            <a:r>
              <a:rPr lang="en-US" sz="1600" b="1" dirty="0">
                <a:solidFill>
                  <a:srgbClr val="00B050"/>
                </a:solidFill>
              </a:rPr>
              <a:t>(GM</a:t>
            </a:r>
            <a:r>
              <a:rPr lang="en-US" sz="1600" b="1" dirty="0" smtClean="0">
                <a:solidFill>
                  <a:srgbClr val="00B050"/>
                </a:solidFill>
              </a:rPr>
              <a:t>) </a:t>
            </a:r>
          </a:p>
          <a:p>
            <a:pPr marL="742950" lvl="2" indent="-342900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 14:30	3.6 Spray modeling</a:t>
            </a:r>
          </a:p>
          <a:p>
            <a:pPr marL="2114550" lvl="5" indent="-342900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1600" b="1" dirty="0" smtClean="0">
                <a:solidFill>
                  <a:srgbClr val="00B050"/>
                </a:solidFill>
              </a:rPr>
              <a:t>Noah Van Dam* (UW), </a:t>
            </a:r>
            <a:r>
              <a:rPr lang="en-US" sz="1600" b="1" dirty="0">
                <a:solidFill>
                  <a:srgbClr val="00B050"/>
                </a:solidFill>
              </a:rPr>
              <a:t>Lucchini</a:t>
            </a:r>
            <a:r>
              <a:rPr lang="en-US" sz="1600" b="1" dirty="0" smtClean="0">
                <a:solidFill>
                  <a:srgbClr val="00B050"/>
                </a:solidFill>
              </a:rPr>
              <a:t> (</a:t>
            </a:r>
            <a:r>
              <a:rPr lang="en-US" sz="1600" b="1" dirty="0" err="1">
                <a:solidFill>
                  <a:srgbClr val="00B050"/>
                </a:solidFill>
              </a:rPr>
              <a:t>Politecnico</a:t>
            </a:r>
            <a:r>
              <a:rPr lang="en-US" sz="1600" b="1" dirty="0">
                <a:solidFill>
                  <a:srgbClr val="00B050"/>
                </a:solidFill>
              </a:rPr>
              <a:t> di </a:t>
            </a:r>
            <a:r>
              <a:rPr lang="en-US" sz="1600" b="1" dirty="0" smtClean="0">
                <a:solidFill>
                  <a:srgbClr val="00B050"/>
                </a:solidFill>
              </a:rPr>
              <a:t>Milano), Som </a:t>
            </a:r>
            <a:r>
              <a:rPr lang="en-US" sz="1600" b="1" dirty="0">
                <a:solidFill>
                  <a:srgbClr val="00B050"/>
                </a:solidFill>
              </a:rPr>
              <a:t>(</a:t>
            </a:r>
            <a:r>
              <a:rPr lang="en-US" sz="1600" b="1" dirty="0" smtClean="0">
                <a:solidFill>
                  <a:srgbClr val="00B050"/>
                </a:solidFill>
              </a:rPr>
              <a:t>ANL)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  	  15:00	Discussion Period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  15:30	Break</a:t>
            </a:r>
          </a:p>
          <a:p>
            <a:pPr marL="0" indent="0" eaLnBrk="1" hangingPunct="1">
              <a:spcBef>
                <a:spcPts val="1200"/>
              </a:spcBef>
              <a:buClr>
                <a:srgbClr val="77933C"/>
              </a:buClr>
              <a:buSzPct val="70000"/>
              <a:defRPr/>
            </a:pPr>
            <a:r>
              <a:rPr lang="en-US" sz="1600" b="1" dirty="0" smtClean="0">
                <a:solidFill>
                  <a:srgbClr val="00B050"/>
                </a:solidFill>
              </a:rPr>
              <a:t>*Discussion Leader</a:t>
            </a:r>
            <a:endParaRPr lang="en-US" sz="1600" dirty="0" smtClean="0">
              <a:solidFill>
                <a:srgbClr val="262626"/>
              </a:solidFill>
            </a:endParaRPr>
          </a:p>
          <a:p>
            <a:pPr marL="400050" lvl="2" indent="0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endParaRPr lang="en-US" sz="2000" dirty="0" smtClean="0">
              <a:solidFill>
                <a:srgbClr val="262626"/>
              </a:solidFill>
            </a:endParaRPr>
          </a:p>
          <a:p>
            <a:pPr marL="400050" lvl="2" indent="0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endParaRPr lang="en-US" sz="2000" dirty="0" smtClean="0">
              <a:solidFill>
                <a:srgbClr val="262626"/>
              </a:solidFill>
            </a:endParaRPr>
          </a:p>
          <a:p>
            <a:pPr marL="0" indent="0" eaLnBrk="1" hangingPunct="1">
              <a:spcBef>
                <a:spcPts val="2400"/>
              </a:spcBef>
              <a:buClr>
                <a:srgbClr val="77933C"/>
              </a:buClr>
              <a:buSzPct val="70000"/>
              <a:defRPr/>
            </a:pP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24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262626"/>
              </a:solidFill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Program (A Look Back at ECN3)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11679" y="643158"/>
            <a:ext cx="8357191" cy="578535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  	9:30	Introduction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	</a:t>
            </a:r>
            <a:r>
              <a:rPr lang="en-US" sz="2000" b="1" u="sng" dirty="0" smtClean="0">
                <a:solidFill>
                  <a:srgbClr val="262626"/>
                </a:solidFill>
              </a:rPr>
              <a:t>Topic 8 – Spray G Nozzle Geometry and Internal Nozzle Flow</a:t>
            </a:r>
          </a:p>
          <a:p>
            <a:pPr eaLnBrk="1" hangingPunct="1">
              <a:spcBef>
                <a:spcPts val="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	Organizer:  Chris Powell (Argonne)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9:40	Nozzle Geometry and Near-Nozzle Experiments</a:t>
            </a:r>
          </a:p>
          <a:p>
            <a:pPr lvl="2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itchFamily="2" charset="2"/>
              <a:buChar char="q"/>
              <a:tabLst>
                <a:tab pos="182880" algn="l"/>
                <a:tab pos="365760" algn="l"/>
              </a:tabLst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Daniel Duke (Argonne)</a:t>
            </a: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10:20	Internal and Near-Nozzle Flow Modeling</a:t>
            </a:r>
          </a:p>
          <a:p>
            <a:pPr lvl="2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itchFamily="2" charset="2"/>
              <a:buChar char="q"/>
              <a:tabLst>
                <a:tab pos="182880" algn="l"/>
                <a:tab pos="365760" algn="l"/>
              </a:tabLst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Ron Grover (GM)</a:t>
            </a: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11:00	Break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	</a:t>
            </a:r>
            <a:r>
              <a:rPr lang="en-US" sz="2000" b="1" u="sng" dirty="0" smtClean="0">
                <a:solidFill>
                  <a:srgbClr val="262626"/>
                </a:solidFill>
              </a:rPr>
              <a:t>Topic 9 – Evaporative Spray G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			Organizer:  Daniel </a:t>
            </a:r>
            <a:r>
              <a:rPr lang="en-US" sz="2000" dirty="0" err="1" smtClean="0">
                <a:solidFill>
                  <a:srgbClr val="262626"/>
                </a:solidFill>
              </a:rPr>
              <a:t>Vaquerizo</a:t>
            </a:r>
            <a:r>
              <a:rPr lang="en-US" sz="2000" dirty="0" smtClean="0">
                <a:solidFill>
                  <a:srgbClr val="262626"/>
                </a:solidFill>
              </a:rPr>
              <a:t> (CMT)	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11:30	Macroscopic Spray Visualization and Modeling</a:t>
            </a:r>
          </a:p>
          <a:p>
            <a:pPr lvl="2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itchFamily="2" charset="2"/>
              <a:buChar char="q"/>
              <a:tabLst>
                <a:tab pos="182880" algn="l"/>
                <a:tab pos="365760" algn="l"/>
              </a:tabLst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Josh Lacey (Melbourne)</a:t>
            </a: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12:10	Spray Mixing Experiments and Modeling</a:t>
            </a:r>
          </a:p>
          <a:p>
            <a:pPr lvl="2" eaLnBrk="1" hangingPunct="1">
              <a:spcBef>
                <a:spcPts val="0"/>
              </a:spcBef>
              <a:buClr>
                <a:srgbClr val="77933C"/>
              </a:buClr>
              <a:buSzPct val="70000"/>
              <a:buFont typeface="Wingdings" pitchFamily="2" charset="2"/>
              <a:buChar char="q"/>
              <a:tabLst>
                <a:tab pos="182880" algn="l"/>
                <a:tab pos="365760" algn="l"/>
              </a:tabLst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Lama </a:t>
            </a:r>
            <a:r>
              <a:rPr lang="en-US" sz="2000" b="1" dirty="0" err="1" smtClean="0">
                <a:solidFill>
                  <a:srgbClr val="00B050"/>
                </a:solidFill>
              </a:rPr>
              <a:t>Itani</a:t>
            </a:r>
            <a:r>
              <a:rPr lang="en-US" sz="2000" b="1" dirty="0" smtClean="0">
                <a:solidFill>
                  <a:srgbClr val="00B050"/>
                </a:solidFill>
              </a:rPr>
              <a:t> (IFPEN) &amp; Lyle Pickett (Sandia)</a:t>
            </a: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12:50	Discussion Period</a:t>
            </a:r>
          </a:p>
          <a:p>
            <a:pPr eaLnBrk="1" hangingPunct="1">
              <a:spcBef>
                <a:spcPts val="600"/>
              </a:spcBef>
              <a:buClr>
                <a:srgbClr val="77933C"/>
              </a:buClr>
              <a:buSzPct val="70000"/>
              <a:tabLst>
                <a:tab pos="182880" algn="l"/>
                <a:tab pos="365760" algn="l"/>
              </a:tabLst>
              <a:defRPr/>
            </a:pPr>
            <a:r>
              <a:rPr lang="en-US" sz="2000" dirty="0" smtClean="0">
                <a:solidFill>
                  <a:srgbClr val="262626"/>
                </a:solidFill>
              </a:rPr>
              <a:t>	13:00	Lunch</a:t>
            </a:r>
          </a:p>
          <a:p>
            <a:pPr marL="400050" lvl="2" indent="0" eaLnBrk="1" hangingPunct="1">
              <a:spcBef>
                <a:spcPts val="0"/>
              </a:spcBef>
              <a:buClr>
                <a:srgbClr val="77933C"/>
              </a:buClr>
              <a:buSzPct val="70000"/>
              <a:defRPr/>
            </a:pPr>
            <a:endParaRPr lang="en-US" sz="2000" dirty="0" smtClean="0">
              <a:solidFill>
                <a:srgbClr val="262626"/>
              </a:solidFill>
            </a:endParaRPr>
          </a:p>
          <a:p>
            <a:pPr marL="0" indent="0" eaLnBrk="1" hangingPunct="1">
              <a:spcBef>
                <a:spcPts val="2400"/>
              </a:spcBef>
              <a:buClr>
                <a:srgbClr val="77933C"/>
              </a:buClr>
              <a:buSzPct val="70000"/>
              <a:defRPr/>
            </a:pPr>
            <a:endParaRPr lang="en-US" sz="2000" dirty="0" smtClean="0">
              <a:solidFill>
                <a:srgbClr val="262626"/>
              </a:solidFill>
            </a:endParaRPr>
          </a:p>
          <a:p>
            <a:pPr eaLnBrk="1" hangingPunct="1">
              <a:spcBef>
                <a:spcPts val="24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262626"/>
              </a:solidFill>
            </a:endParaRP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Program (ECN4)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26918" y="3107747"/>
            <a:ext cx="8001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Backup Slides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681038" y="1509713"/>
            <a:ext cx="2279650" cy="4872037"/>
            <a:chOff x="680244" y="1509713"/>
            <a:chExt cx="2280009" cy="4872037"/>
          </a:xfrm>
        </p:grpSpPr>
        <p:pic>
          <p:nvPicPr>
            <p:cNvPr id="15376" name="Picture 1" descr="ECN-12644430_AV67-016_Z_PDF"/>
            <p:cNvPicPr>
              <a:picLocks noChangeAspect="1" noChangeArrowheads="1"/>
            </p:cNvPicPr>
            <p:nvPr/>
          </p:nvPicPr>
          <p:blipFill>
            <a:blip r:embed="rId2" cstate="print"/>
            <a:srcRect l="23029" r="21518" b="28741"/>
            <a:stretch>
              <a:fillRect/>
            </a:stretch>
          </p:blipFill>
          <p:spPr bwMode="auto">
            <a:xfrm>
              <a:off x="680244" y="1509713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4" descr="ECN-12644430_AV67-022_Z_PDF"/>
            <p:cNvPicPr>
              <a:picLocks noChangeAspect="1" noChangeArrowheads="1"/>
            </p:cNvPicPr>
            <p:nvPr/>
          </p:nvPicPr>
          <p:blipFill>
            <a:blip r:embed="rId3" cstate="print"/>
            <a:srcRect l="23029" r="21518" b="28741"/>
            <a:stretch>
              <a:fillRect/>
            </a:stretch>
          </p:blipFill>
          <p:spPr bwMode="auto">
            <a:xfrm>
              <a:off x="680244" y="4095750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443288" y="1509713"/>
            <a:ext cx="2279650" cy="4872037"/>
            <a:chOff x="3443442" y="1509713"/>
            <a:chExt cx="2280009" cy="4872037"/>
          </a:xfrm>
        </p:grpSpPr>
        <p:pic>
          <p:nvPicPr>
            <p:cNvPr id="15374" name="Picture 2" descr="ECN-12644430_AV67-017_Z_PDF"/>
            <p:cNvPicPr>
              <a:picLocks noChangeAspect="1" noChangeArrowheads="1"/>
            </p:cNvPicPr>
            <p:nvPr/>
          </p:nvPicPr>
          <p:blipFill>
            <a:blip r:embed="rId4" cstate="print"/>
            <a:srcRect l="23029" r="21518" b="28741"/>
            <a:stretch>
              <a:fillRect/>
            </a:stretch>
          </p:blipFill>
          <p:spPr bwMode="auto">
            <a:xfrm>
              <a:off x="3443442" y="1509713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ECN-12644430_AV67-024_Z_PDF"/>
            <p:cNvPicPr>
              <a:picLocks noChangeAspect="1" noChangeArrowheads="1"/>
            </p:cNvPicPr>
            <p:nvPr/>
          </p:nvPicPr>
          <p:blipFill>
            <a:blip r:embed="rId5" cstate="print"/>
            <a:srcRect l="23029" r="21518" b="28741"/>
            <a:stretch>
              <a:fillRect/>
            </a:stretch>
          </p:blipFill>
          <p:spPr bwMode="auto">
            <a:xfrm>
              <a:off x="3443442" y="4095750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6243638" y="1509713"/>
            <a:ext cx="2279650" cy="4872037"/>
            <a:chOff x="6242844" y="1509713"/>
            <a:chExt cx="2280009" cy="4872037"/>
          </a:xfrm>
        </p:grpSpPr>
        <p:pic>
          <p:nvPicPr>
            <p:cNvPr id="15372" name="Picture 3" descr="ECN-12644430_AV67-018_Z_PDF"/>
            <p:cNvPicPr>
              <a:picLocks noChangeAspect="1" noChangeArrowheads="1"/>
            </p:cNvPicPr>
            <p:nvPr/>
          </p:nvPicPr>
          <p:blipFill>
            <a:blip r:embed="rId6" cstate="print"/>
            <a:srcRect l="23029" r="21518" b="28741"/>
            <a:stretch>
              <a:fillRect/>
            </a:stretch>
          </p:blipFill>
          <p:spPr bwMode="auto">
            <a:xfrm>
              <a:off x="6242844" y="1509713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6" descr="ECN-12644430_AV67-028_Z_PDF"/>
            <p:cNvPicPr>
              <a:picLocks noChangeAspect="1" noChangeArrowheads="1"/>
            </p:cNvPicPr>
            <p:nvPr/>
          </p:nvPicPr>
          <p:blipFill>
            <a:blip r:embed="rId7" cstate="print"/>
            <a:srcRect l="23029" r="21518" b="28741"/>
            <a:stretch>
              <a:fillRect/>
            </a:stretch>
          </p:blipFill>
          <p:spPr bwMode="auto">
            <a:xfrm>
              <a:off x="6242844" y="4095750"/>
              <a:ext cx="228000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1246188" y="114458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16</a:t>
            </a: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3981450" y="1144588"/>
            <a:ext cx="1195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17</a:t>
            </a: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6777038" y="114458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18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1246188" y="3743325"/>
            <a:ext cx="1195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22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3981450" y="3743325"/>
            <a:ext cx="119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24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6777038" y="3743325"/>
            <a:ext cx="119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28</a:t>
            </a:r>
          </a:p>
        </p:txBody>
      </p: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Spray Imaging (Delphi)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ECN-12644430_AV67-016_N_PDF"/>
          <p:cNvPicPr>
            <a:picLocks noChangeAspect="1" noChangeArrowheads="1"/>
          </p:cNvPicPr>
          <p:nvPr/>
        </p:nvPicPr>
        <p:blipFill>
          <a:blip r:embed="rId2" cstate="print"/>
          <a:srcRect l="23029" r="21518" b="28741"/>
          <a:stretch>
            <a:fillRect/>
          </a:stretch>
        </p:blipFill>
        <p:spPr bwMode="auto">
          <a:xfrm>
            <a:off x="681038" y="1508125"/>
            <a:ext cx="2281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ECN-12644430_AV67-022_N_PDF"/>
          <p:cNvPicPr>
            <a:picLocks noChangeAspect="1" noChangeArrowheads="1"/>
          </p:cNvPicPr>
          <p:nvPr/>
        </p:nvPicPr>
        <p:blipFill>
          <a:blip r:embed="rId3" cstate="print"/>
          <a:srcRect l="23029" r="21518" b="28741"/>
          <a:stretch>
            <a:fillRect/>
          </a:stretch>
        </p:blipFill>
        <p:spPr bwMode="auto">
          <a:xfrm>
            <a:off x="681038" y="4098925"/>
            <a:ext cx="2281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ECN-12644430_AV67-017_N_PDF"/>
          <p:cNvPicPr>
            <a:picLocks noChangeAspect="1" noChangeArrowheads="1"/>
          </p:cNvPicPr>
          <p:nvPr/>
        </p:nvPicPr>
        <p:blipFill>
          <a:blip r:embed="rId4" cstate="print"/>
          <a:srcRect l="23029" r="21518" b="28741"/>
          <a:stretch>
            <a:fillRect/>
          </a:stretch>
        </p:blipFill>
        <p:spPr bwMode="auto">
          <a:xfrm>
            <a:off x="3432175" y="1509713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CN-12644430_AV67-024_N_PDF"/>
          <p:cNvPicPr>
            <a:picLocks noChangeAspect="1" noChangeArrowheads="1"/>
          </p:cNvPicPr>
          <p:nvPr/>
        </p:nvPicPr>
        <p:blipFill>
          <a:blip r:embed="rId5" cstate="print"/>
          <a:srcRect l="23029" r="21518" b="28741"/>
          <a:stretch>
            <a:fillRect/>
          </a:stretch>
        </p:blipFill>
        <p:spPr bwMode="auto">
          <a:xfrm>
            <a:off x="3430588" y="4100513"/>
            <a:ext cx="2282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ECN-12644430_AV67-018_N_PDF"/>
          <p:cNvPicPr>
            <a:picLocks noChangeAspect="1" noChangeArrowheads="1"/>
          </p:cNvPicPr>
          <p:nvPr/>
        </p:nvPicPr>
        <p:blipFill>
          <a:blip r:embed="rId6" cstate="print"/>
          <a:srcRect l="23029" r="21518" b="28741"/>
          <a:stretch>
            <a:fillRect/>
          </a:stretch>
        </p:blipFill>
        <p:spPr bwMode="auto">
          <a:xfrm>
            <a:off x="6232525" y="1509713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ECN-12644430_AV67-028_N_PDF"/>
          <p:cNvPicPr>
            <a:picLocks noChangeAspect="1" noChangeArrowheads="1"/>
          </p:cNvPicPr>
          <p:nvPr/>
        </p:nvPicPr>
        <p:blipFill>
          <a:blip r:embed="rId7" cstate="print"/>
          <a:srcRect l="23029" r="21518" b="28741"/>
          <a:stretch>
            <a:fillRect/>
          </a:stretch>
        </p:blipFill>
        <p:spPr bwMode="auto">
          <a:xfrm>
            <a:off x="6232525" y="4100513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Spray Imaging (Delphi)</a:t>
            </a: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246188" y="114458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16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3981450" y="1144588"/>
            <a:ext cx="1195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17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6777038" y="114458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18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1246188" y="3743325"/>
            <a:ext cx="1195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22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3981450" y="3743325"/>
            <a:ext cx="119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24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6777038" y="3743325"/>
            <a:ext cx="119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8" descr="CA_T100_P060_0007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587" r="107"/>
          <a:stretch>
            <a:fillRect/>
          </a:stretch>
        </p:blipFill>
        <p:spPr bwMode="auto">
          <a:xfrm>
            <a:off x="766763" y="1852613"/>
            <a:ext cx="77612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7" descr="CA_T100_P080_0007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1587" r="107"/>
          <a:stretch>
            <a:fillRect/>
          </a:stretch>
        </p:blipFill>
        <p:spPr bwMode="auto">
          <a:xfrm>
            <a:off x="766763" y="2871788"/>
            <a:ext cx="7761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6" descr="CA_T100_P101_0007"/>
          <p:cNvPicPr preferRelativeResize="0">
            <a:picLocks noChangeAspect="1" noChangeArrowheads="1"/>
          </p:cNvPicPr>
          <p:nvPr/>
        </p:nvPicPr>
        <p:blipFill>
          <a:blip r:embed="rId4" cstate="print"/>
          <a:srcRect t="1587" r="107"/>
          <a:stretch>
            <a:fillRect/>
          </a:stretch>
        </p:blipFill>
        <p:spPr bwMode="auto">
          <a:xfrm>
            <a:off x="766763" y="3868738"/>
            <a:ext cx="7761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5" descr="CA_T100_P120_0007"/>
          <p:cNvPicPr preferRelativeResize="0">
            <a:picLocks noChangeAspect="1" noChangeArrowheads="1"/>
          </p:cNvPicPr>
          <p:nvPr/>
        </p:nvPicPr>
        <p:blipFill>
          <a:blip r:embed="rId5" cstate="print"/>
          <a:srcRect t="1587" r="107"/>
          <a:stretch>
            <a:fillRect/>
          </a:stretch>
        </p:blipFill>
        <p:spPr bwMode="auto">
          <a:xfrm>
            <a:off x="766763" y="4868863"/>
            <a:ext cx="7761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0" descr="CA_T100_P040_0007"/>
          <p:cNvPicPr preferRelativeResize="0">
            <a:picLocks noChangeAspect="1" noChangeArrowheads="1"/>
          </p:cNvPicPr>
          <p:nvPr/>
        </p:nvPicPr>
        <p:blipFill>
          <a:blip r:embed="rId6" cstate="print"/>
          <a:srcRect t="1587" r="107"/>
          <a:stretch>
            <a:fillRect/>
          </a:stretch>
        </p:blipFill>
        <p:spPr bwMode="auto">
          <a:xfrm>
            <a:off x="766763" y="833438"/>
            <a:ext cx="77612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153"/>
          <p:cNvGrpSpPr>
            <a:grpSpLocks/>
          </p:cNvGrpSpPr>
          <p:nvPr/>
        </p:nvGrpSpPr>
        <p:grpSpPr bwMode="auto">
          <a:xfrm>
            <a:off x="1344613" y="742950"/>
            <a:ext cx="6861175" cy="4516438"/>
            <a:chOff x="938" y="410"/>
            <a:chExt cx="4342" cy="2845"/>
          </a:xfrm>
        </p:grpSpPr>
        <p:grpSp>
          <p:nvGrpSpPr>
            <p:cNvPr id="9240" name="Group 154"/>
            <p:cNvGrpSpPr>
              <a:grpSpLocks noChangeAspect="1"/>
            </p:cNvGrpSpPr>
            <p:nvPr/>
          </p:nvGrpSpPr>
          <p:grpSpPr bwMode="auto">
            <a:xfrm>
              <a:off x="940" y="1041"/>
              <a:ext cx="4225" cy="284"/>
              <a:chOff x="736" y="206"/>
              <a:chExt cx="4649" cy="318"/>
            </a:xfrm>
          </p:grpSpPr>
          <p:grpSp>
            <p:nvGrpSpPr>
              <p:cNvPr id="9317" name="Group 155"/>
              <p:cNvGrpSpPr>
                <a:grpSpLocks noChangeAspect="1"/>
              </p:cNvGrpSpPr>
              <p:nvPr/>
            </p:nvGrpSpPr>
            <p:grpSpPr bwMode="auto">
              <a:xfrm>
                <a:off x="2517" y="226"/>
                <a:ext cx="143" cy="288"/>
                <a:chOff x="1881" y="370"/>
                <a:chExt cx="143" cy="288"/>
              </a:xfrm>
            </p:grpSpPr>
            <p:sp>
              <p:nvSpPr>
                <p:cNvPr id="9333" name="Line 156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881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4" name="Line 157"/>
                <p:cNvSpPr>
                  <a:spLocks noChangeAspect="1" noChangeShapeType="1"/>
                </p:cNvSpPr>
                <p:nvPr/>
              </p:nvSpPr>
              <p:spPr bwMode="auto">
                <a:xfrm rot="19800000" flipH="1">
                  <a:off x="2024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8" name="Group 158"/>
              <p:cNvGrpSpPr>
                <a:grpSpLocks noChangeAspect="1"/>
              </p:cNvGrpSpPr>
              <p:nvPr/>
            </p:nvGrpSpPr>
            <p:grpSpPr bwMode="auto">
              <a:xfrm>
                <a:off x="1627" y="232"/>
                <a:ext cx="121" cy="288"/>
                <a:chOff x="1301" y="618"/>
                <a:chExt cx="121" cy="288"/>
              </a:xfrm>
            </p:grpSpPr>
            <p:sp>
              <p:nvSpPr>
                <p:cNvPr id="9331" name="Line 159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1301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2" name="Line 160"/>
                <p:cNvSpPr>
                  <a:spLocks noChangeAspect="1" noChangeShapeType="1"/>
                </p:cNvSpPr>
                <p:nvPr/>
              </p:nvSpPr>
              <p:spPr bwMode="auto">
                <a:xfrm rot="-1500000">
                  <a:off x="1422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19" name="Group 161"/>
              <p:cNvGrpSpPr>
                <a:grpSpLocks noChangeAspect="1"/>
              </p:cNvGrpSpPr>
              <p:nvPr/>
            </p:nvGrpSpPr>
            <p:grpSpPr bwMode="auto">
              <a:xfrm>
                <a:off x="736" y="236"/>
                <a:ext cx="99" cy="288"/>
                <a:chOff x="1040" y="685"/>
                <a:chExt cx="99" cy="288"/>
              </a:xfrm>
            </p:grpSpPr>
            <p:sp>
              <p:nvSpPr>
                <p:cNvPr id="9329" name="Line 162"/>
                <p:cNvSpPr>
                  <a:spLocks noChangeAspect="1" noChangeShapeType="1"/>
                </p:cNvSpPr>
                <p:nvPr/>
              </p:nvSpPr>
              <p:spPr bwMode="auto">
                <a:xfrm rot="1200000" flipH="1">
                  <a:off x="1040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0" name="Line 163"/>
                <p:cNvSpPr>
                  <a:spLocks noChangeAspect="1" noChangeShapeType="1"/>
                </p:cNvSpPr>
                <p:nvPr/>
              </p:nvSpPr>
              <p:spPr bwMode="auto">
                <a:xfrm rot="-1200000">
                  <a:off x="1139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0" name="Group 164"/>
              <p:cNvGrpSpPr>
                <a:grpSpLocks noChangeAspect="1"/>
              </p:cNvGrpSpPr>
              <p:nvPr/>
            </p:nvGrpSpPr>
            <p:grpSpPr bwMode="auto">
              <a:xfrm>
                <a:off x="3405" y="220"/>
                <a:ext cx="165" cy="289"/>
                <a:chOff x="1254" y="805"/>
                <a:chExt cx="165" cy="289"/>
              </a:xfrm>
            </p:grpSpPr>
            <p:sp>
              <p:nvSpPr>
                <p:cNvPr id="9327" name="Line 165"/>
                <p:cNvSpPr>
                  <a:spLocks noChangeAspect="1" noChangeShapeType="1"/>
                </p:cNvSpPr>
                <p:nvPr/>
              </p:nvSpPr>
              <p:spPr bwMode="auto">
                <a:xfrm rot="2100000">
                  <a:off x="1254" y="80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" name="Line 166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1419" y="80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1" name="Group 167"/>
              <p:cNvGrpSpPr>
                <a:grpSpLocks noChangeAspect="1"/>
              </p:cNvGrpSpPr>
              <p:nvPr/>
            </p:nvGrpSpPr>
            <p:grpSpPr bwMode="auto">
              <a:xfrm>
                <a:off x="4293" y="212"/>
                <a:ext cx="185" cy="289"/>
                <a:chOff x="3916" y="656"/>
                <a:chExt cx="185" cy="289"/>
              </a:xfrm>
            </p:grpSpPr>
            <p:sp>
              <p:nvSpPr>
                <p:cNvPr id="9325" name="Line 168"/>
                <p:cNvSpPr>
                  <a:spLocks noChangeAspect="1" noChangeShapeType="1"/>
                </p:cNvSpPr>
                <p:nvPr/>
              </p:nvSpPr>
              <p:spPr bwMode="auto">
                <a:xfrm rot="2400000" flipH="1">
                  <a:off x="3916" y="6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" name="Line 169"/>
                <p:cNvSpPr>
                  <a:spLocks noChangeAspect="1" noChangeShapeType="1"/>
                </p:cNvSpPr>
                <p:nvPr/>
              </p:nvSpPr>
              <p:spPr bwMode="auto">
                <a:xfrm rot="-2400000">
                  <a:off x="4101" y="65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2" name="Group 170"/>
              <p:cNvGrpSpPr>
                <a:grpSpLocks noChangeAspect="1"/>
              </p:cNvGrpSpPr>
              <p:nvPr/>
            </p:nvGrpSpPr>
            <p:grpSpPr bwMode="auto">
              <a:xfrm>
                <a:off x="5038" y="206"/>
                <a:ext cx="347" cy="288"/>
                <a:chOff x="4258" y="627"/>
                <a:chExt cx="347" cy="288"/>
              </a:xfrm>
            </p:grpSpPr>
            <p:sp>
              <p:nvSpPr>
                <p:cNvPr id="9323" name="Line 171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4402" y="62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" name="Line 172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4605" y="62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41" name="Group 173"/>
            <p:cNvGrpSpPr>
              <a:grpSpLocks noChangeAspect="1"/>
            </p:cNvGrpSpPr>
            <p:nvPr/>
          </p:nvGrpSpPr>
          <p:grpSpPr bwMode="auto">
            <a:xfrm>
              <a:off x="940" y="1680"/>
              <a:ext cx="4225" cy="284"/>
              <a:chOff x="736" y="206"/>
              <a:chExt cx="4649" cy="318"/>
            </a:xfrm>
          </p:grpSpPr>
          <p:grpSp>
            <p:nvGrpSpPr>
              <p:cNvPr id="9299" name="Group 174"/>
              <p:cNvGrpSpPr>
                <a:grpSpLocks noChangeAspect="1"/>
              </p:cNvGrpSpPr>
              <p:nvPr/>
            </p:nvGrpSpPr>
            <p:grpSpPr bwMode="auto">
              <a:xfrm>
                <a:off x="2517" y="226"/>
                <a:ext cx="143" cy="288"/>
                <a:chOff x="1881" y="370"/>
                <a:chExt cx="143" cy="288"/>
              </a:xfrm>
            </p:grpSpPr>
            <p:sp>
              <p:nvSpPr>
                <p:cNvPr id="9315" name="Line 17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881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6" name="Line 176"/>
                <p:cNvSpPr>
                  <a:spLocks noChangeAspect="1" noChangeShapeType="1"/>
                </p:cNvSpPr>
                <p:nvPr/>
              </p:nvSpPr>
              <p:spPr bwMode="auto">
                <a:xfrm rot="19800000" flipH="1">
                  <a:off x="2024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0" name="Group 177"/>
              <p:cNvGrpSpPr>
                <a:grpSpLocks noChangeAspect="1"/>
              </p:cNvGrpSpPr>
              <p:nvPr/>
            </p:nvGrpSpPr>
            <p:grpSpPr bwMode="auto">
              <a:xfrm>
                <a:off x="1627" y="232"/>
                <a:ext cx="121" cy="288"/>
                <a:chOff x="1301" y="618"/>
                <a:chExt cx="121" cy="288"/>
              </a:xfrm>
            </p:grpSpPr>
            <p:sp>
              <p:nvSpPr>
                <p:cNvPr id="9313" name="Line 178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1301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4" name="Line 179"/>
                <p:cNvSpPr>
                  <a:spLocks noChangeAspect="1" noChangeShapeType="1"/>
                </p:cNvSpPr>
                <p:nvPr/>
              </p:nvSpPr>
              <p:spPr bwMode="auto">
                <a:xfrm rot="-1500000">
                  <a:off x="1422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1" name="Group 180"/>
              <p:cNvGrpSpPr>
                <a:grpSpLocks noChangeAspect="1"/>
              </p:cNvGrpSpPr>
              <p:nvPr/>
            </p:nvGrpSpPr>
            <p:grpSpPr bwMode="auto">
              <a:xfrm>
                <a:off x="736" y="236"/>
                <a:ext cx="99" cy="288"/>
                <a:chOff x="1040" y="685"/>
                <a:chExt cx="99" cy="288"/>
              </a:xfrm>
            </p:grpSpPr>
            <p:sp>
              <p:nvSpPr>
                <p:cNvPr id="9311" name="Line 181"/>
                <p:cNvSpPr>
                  <a:spLocks noChangeAspect="1" noChangeShapeType="1"/>
                </p:cNvSpPr>
                <p:nvPr/>
              </p:nvSpPr>
              <p:spPr bwMode="auto">
                <a:xfrm rot="1200000" flipH="1">
                  <a:off x="1040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2" name="Line 182"/>
                <p:cNvSpPr>
                  <a:spLocks noChangeAspect="1" noChangeShapeType="1"/>
                </p:cNvSpPr>
                <p:nvPr/>
              </p:nvSpPr>
              <p:spPr bwMode="auto">
                <a:xfrm rot="-1200000">
                  <a:off x="1139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2" name="Group 183"/>
              <p:cNvGrpSpPr>
                <a:grpSpLocks noChangeAspect="1"/>
              </p:cNvGrpSpPr>
              <p:nvPr/>
            </p:nvGrpSpPr>
            <p:grpSpPr bwMode="auto">
              <a:xfrm>
                <a:off x="3405" y="220"/>
                <a:ext cx="165" cy="289"/>
                <a:chOff x="1254" y="805"/>
                <a:chExt cx="165" cy="289"/>
              </a:xfrm>
            </p:grpSpPr>
            <p:sp>
              <p:nvSpPr>
                <p:cNvPr id="9309" name="Line 184"/>
                <p:cNvSpPr>
                  <a:spLocks noChangeAspect="1" noChangeShapeType="1"/>
                </p:cNvSpPr>
                <p:nvPr/>
              </p:nvSpPr>
              <p:spPr bwMode="auto">
                <a:xfrm rot="2100000">
                  <a:off x="1254" y="80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0" name="Line 185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1419" y="80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3" name="Group 186"/>
              <p:cNvGrpSpPr>
                <a:grpSpLocks noChangeAspect="1"/>
              </p:cNvGrpSpPr>
              <p:nvPr/>
            </p:nvGrpSpPr>
            <p:grpSpPr bwMode="auto">
              <a:xfrm>
                <a:off x="4293" y="212"/>
                <a:ext cx="185" cy="289"/>
                <a:chOff x="3916" y="656"/>
                <a:chExt cx="185" cy="289"/>
              </a:xfrm>
            </p:grpSpPr>
            <p:sp>
              <p:nvSpPr>
                <p:cNvPr id="9307" name="Line 187"/>
                <p:cNvSpPr>
                  <a:spLocks noChangeAspect="1" noChangeShapeType="1"/>
                </p:cNvSpPr>
                <p:nvPr/>
              </p:nvSpPr>
              <p:spPr bwMode="auto">
                <a:xfrm rot="2400000" flipH="1">
                  <a:off x="3916" y="6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8" name="Line 188"/>
                <p:cNvSpPr>
                  <a:spLocks noChangeAspect="1" noChangeShapeType="1"/>
                </p:cNvSpPr>
                <p:nvPr/>
              </p:nvSpPr>
              <p:spPr bwMode="auto">
                <a:xfrm rot="-2400000">
                  <a:off x="4101" y="65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04" name="Group 189"/>
              <p:cNvGrpSpPr>
                <a:grpSpLocks noChangeAspect="1"/>
              </p:cNvGrpSpPr>
              <p:nvPr/>
            </p:nvGrpSpPr>
            <p:grpSpPr bwMode="auto">
              <a:xfrm>
                <a:off x="5038" y="206"/>
                <a:ext cx="347" cy="288"/>
                <a:chOff x="4258" y="627"/>
                <a:chExt cx="347" cy="288"/>
              </a:xfrm>
            </p:grpSpPr>
            <p:sp>
              <p:nvSpPr>
                <p:cNvPr id="9305" name="Line 190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4402" y="62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6" name="Line 191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4605" y="62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42" name="Group 192"/>
            <p:cNvGrpSpPr>
              <a:grpSpLocks noChangeAspect="1"/>
            </p:cNvGrpSpPr>
            <p:nvPr/>
          </p:nvGrpSpPr>
          <p:grpSpPr bwMode="auto">
            <a:xfrm>
              <a:off x="940" y="2322"/>
              <a:ext cx="4225" cy="284"/>
              <a:chOff x="736" y="206"/>
              <a:chExt cx="4649" cy="318"/>
            </a:xfrm>
          </p:grpSpPr>
          <p:grpSp>
            <p:nvGrpSpPr>
              <p:cNvPr id="9281" name="Group 193"/>
              <p:cNvGrpSpPr>
                <a:grpSpLocks noChangeAspect="1"/>
              </p:cNvGrpSpPr>
              <p:nvPr/>
            </p:nvGrpSpPr>
            <p:grpSpPr bwMode="auto">
              <a:xfrm>
                <a:off x="2517" y="226"/>
                <a:ext cx="143" cy="288"/>
                <a:chOff x="1881" y="370"/>
                <a:chExt cx="143" cy="288"/>
              </a:xfrm>
            </p:grpSpPr>
            <p:sp>
              <p:nvSpPr>
                <p:cNvPr id="9297" name="Line 194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881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8" name="Line 195"/>
                <p:cNvSpPr>
                  <a:spLocks noChangeAspect="1" noChangeShapeType="1"/>
                </p:cNvSpPr>
                <p:nvPr/>
              </p:nvSpPr>
              <p:spPr bwMode="auto">
                <a:xfrm rot="19800000" flipH="1">
                  <a:off x="2024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2" name="Group 196"/>
              <p:cNvGrpSpPr>
                <a:grpSpLocks noChangeAspect="1"/>
              </p:cNvGrpSpPr>
              <p:nvPr/>
            </p:nvGrpSpPr>
            <p:grpSpPr bwMode="auto">
              <a:xfrm>
                <a:off x="1627" y="232"/>
                <a:ext cx="121" cy="288"/>
                <a:chOff x="1301" y="618"/>
                <a:chExt cx="121" cy="288"/>
              </a:xfrm>
            </p:grpSpPr>
            <p:sp>
              <p:nvSpPr>
                <p:cNvPr id="9295" name="Line 197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1301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6" name="Line 198"/>
                <p:cNvSpPr>
                  <a:spLocks noChangeAspect="1" noChangeShapeType="1"/>
                </p:cNvSpPr>
                <p:nvPr/>
              </p:nvSpPr>
              <p:spPr bwMode="auto">
                <a:xfrm rot="-1500000">
                  <a:off x="1422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3" name="Group 199"/>
              <p:cNvGrpSpPr>
                <a:grpSpLocks noChangeAspect="1"/>
              </p:cNvGrpSpPr>
              <p:nvPr/>
            </p:nvGrpSpPr>
            <p:grpSpPr bwMode="auto">
              <a:xfrm>
                <a:off x="736" y="236"/>
                <a:ext cx="99" cy="288"/>
                <a:chOff x="1040" y="685"/>
                <a:chExt cx="99" cy="288"/>
              </a:xfrm>
            </p:grpSpPr>
            <p:sp>
              <p:nvSpPr>
                <p:cNvPr id="9293" name="Line 200"/>
                <p:cNvSpPr>
                  <a:spLocks noChangeAspect="1" noChangeShapeType="1"/>
                </p:cNvSpPr>
                <p:nvPr/>
              </p:nvSpPr>
              <p:spPr bwMode="auto">
                <a:xfrm rot="1200000" flipH="1">
                  <a:off x="1040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4" name="Line 201"/>
                <p:cNvSpPr>
                  <a:spLocks noChangeAspect="1" noChangeShapeType="1"/>
                </p:cNvSpPr>
                <p:nvPr/>
              </p:nvSpPr>
              <p:spPr bwMode="auto">
                <a:xfrm rot="-1200000">
                  <a:off x="1139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4" name="Group 202"/>
              <p:cNvGrpSpPr>
                <a:grpSpLocks noChangeAspect="1"/>
              </p:cNvGrpSpPr>
              <p:nvPr/>
            </p:nvGrpSpPr>
            <p:grpSpPr bwMode="auto">
              <a:xfrm>
                <a:off x="3405" y="220"/>
                <a:ext cx="165" cy="289"/>
                <a:chOff x="1254" y="805"/>
                <a:chExt cx="165" cy="289"/>
              </a:xfrm>
            </p:grpSpPr>
            <p:sp>
              <p:nvSpPr>
                <p:cNvPr id="9291" name="Line 203"/>
                <p:cNvSpPr>
                  <a:spLocks noChangeAspect="1" noChangeShapeType="1"/>
                </p:cNvSpPr>
                <p:nvPr/>
              </p:nvSpPr>
              <p:spPr bwMode="auto">
                <a:xfrm rot="2100000">
                  <a:off x="1254" y="80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2" name="Line 204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1419" y="80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5" name="Group 205"/>
              <p:cNvGrpSpPr>
                <a:grpSpLocks noChangeAspect="1"/>
              </p:cNvGrpSpPr>
              <p:nvPr/>
            </p:nvGrpSpPr>
            <p:grpSpPr bwMode="auto">
              <a:xfrm>
                <a:off x="4293" y="212"/>
                <a:ext cx="185" cy="289"/>
                <a:chOff x="3916" y="656"/>
                <a:chExt cx="185" cy="289"/>
              </a:xfrm>
            </p:grpSpPr>
            <p:sp>
              <p:nvSpPr>
                <p:cNvPr id="9289" name="Line 206"/>
                <p:cNvSpPr>
                  <a:spLocks noChangeAspect="1" noChangeShapeType="1"/>
                </p:cNvSpPr>
                <p:nvPr/>
              </p:nvSpPr>
              <p:spPr bwMode="auto">
                <a:xfrm rot="2400000" flipH="1">
                  <a:off x="3916" y="6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0" name="Line 207"/>
                <p:cNvSpPr>
                  <a:spLocks noChangeAspect="1" noChangeShapeType="1"/>
                </p:cNvSpPr>
                <p:nvPr/>
              </p:nvSpPr>
              <p:spPr bwMode="auto">
                <a:xfrm rot="-2400000">
                  <a:off x="4101" y="65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6" name="Group 208"/>
              <p:cNvGrpSpPr>
                <a:grpSpLocks noChangeAspect="1"/>
              </p:cNvGrpSpPr>
              <p:nvPr/>
            </p:nvGrpSpPr>
            <p:grpSpPr bwMode="auto">
              <a:xfrm>
                <a:off x="5038" y="206"/>
                <a:ext cx="347" cy="288"/>
                <a:chOff x="4258" y="627"/>
                <a:chExt cx="347" cy="288"/>
              </a:xfrm>
            </p:grpSpPr>
            <p:sp>
              <p:nvSpPr>
                <p:cNvPr id="9287" name="Line 209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4402" y="62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8" name="Line 210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4605" y="62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43" name="Group 211"/>
            <p:cNvGrpSpPr>
              <a:grpSpLocks noChangeAspect="1"/>
            </p:cNvGrpSpPr>
            <p:nvPr/>
          </p:nvGrpSpPr>
          <p:grpSpPr bwMode="auto">
            <a:xfrm>
              <a:off x="940" y="2963"/>
              <a:ext cx="4225" cy="284"/>
              <a:chOff x="736" y="206"/>
              <a:chExt cx="4649" cy="318"/>
            </a:xfrm>
          </p:grpSpPr>
          <p:grpSp>
            <p:nvGrpSpPr>
              <p:cNvPr id="9263" name="Group 212"/>
              <p:cNvGrpSpPr>
                <a:grpSpLocks noChangeAspect="1"/>
              </p:cNvGrpSpPr>
              <p:nvPr/>
            </p:nvGrpSpPr>
            <p:grpSpPr bwMode="auto">
              <a:xfrm>
                <a:off x="2517" y="226"/>
                <a:ext cx="143" cy="288"/>
                <a:chOff x="1881" y="370"/>
                <a:chExt cx="143" cy="288"/>
              </a:xfrm>
            </p:grpSpPr>
            <p:sp>
              <p:nvSpPr>
                <p:cNvPr id="9279" name="Line 213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881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Line 214"/>
                <p:cNvSpPr>
                  <a:spLocks noChangeAspect="1" noChangeShapeType="1"/>
                </p:cNvSpPr>
                <p:nvPr/>
              </p:nvSpPr>
              <p:spPr bwMode="auto">
                <a:xfrm rot="19800000" flipH="1">
                  <a:off x="2024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4" name="Group 215"/>
              <p:cNvGrpSpPr>
                <a:grpSpLocks noChangeAspect="1"/>
              </p:cNvGrpSpPr>
              <p:nvPr/>
            </p:nvGrpSpPr>
            <p:grpSpPr bwMode="auto">
              <a:xfrm>
                <a:off x="1627" y="232"/>
                <a:ext cx="121" cy="288"/>
                <a:chOff x="1301" y="618"/>
                <a:chExt cx="121" cy="288"/>
              </a:xfrm>
            </p:grpSpPr>
            <p:sp>
              <p:nvSpPr>
                <p:cNvPr id="9277" name="Line 216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1301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217"/>
                <p:cNvSpPr>
                  <a:spLocks noChangeAspect="1" noChangeShapeType="1"/>
                </p:cNvSpPr>
                <p:nvPr/>
              </p:nvSpPr>
              <p:spPr bwMode="auto">
                <a:xfrm rot="-1500000">
                  <a:off x="1422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5" name="Group 218"/>
              <p:cNvGrpSpPr>
                <a:grpSpLocks noChangeAspect="1"/>
              </p:cNvGrpSpPr>
              <p:nvPr/>
            </p:nvGrpSpPr>
            <p:grpSpPr bwMode="auto">
              <a:xfrm>
                <a:off x="736" y="236"/>
                <a:ext cx="99" cy="288"/>
                <a:chOff x="1040" y="685"/>
                <a:chExt cx="99" cy="288"/>
              </a:xfrm>
            </p:grpSpPr>
            <p:sp>
              <p:nvSpPr>
                <p:cNvPr id="9275" name="Line 219"/>
                <p:cNvSpPr>
                  <a:spLocks noChangeAspect="1" noChangeShapeType="1"/>
                </p:cNvSpPr>
                <p:nvPr/>
              </p:nvSpPr>
              <p:spPr bwMode="auto">
                <a:xfrm rot="1200000" flipH="1">
                  <a:off x="1040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220"/>
                <p:cNvSpPr>
                  <a:spLocks noChangeAspect="1" noChangeShapeType="1"/>
                </p:cNvSpPr>
                <p:nvPr/>
              </p:nvSpPr>
              <p:spPr bwMode="auto">
                <a:xfrm rot="-1200000">
                  <a:off x="1139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6" name="Group 221"/>
              <p:cNvGrpSpPr>
                <a:grpSpLocks noChangeAspect="1"/>
              </p:cNvGrpSpPr>
              <p:nvPr/>
            </p:nvGrpSpPr>
            <p:grpSpPr bwMode="auto">
              <a:xfrm>
                <a:off x="3405" y="220"/>
                <a:ext cx="165" cy="289"/>
                <a:chOff x="1254" y="805"/>
                <a:chExt cx="165" cy="289"/>
              </a:xfrm>
            </p:grpSpPr>
            <p:sp>
              <p:nvSpPr>
                <p:cNvPr id="9273" name="Line 222"/>
                <p:cNvSpPr>
                  <a:spLocks noChangeAspect="1" noChangeShapeType="1"/>
                </p:cNvSpPr>
                <p:nvPr/>
              </p:nvSpPr>
              <p:spPr bwMode="auto">
                <a:xfrm rot="2100000">
                  <a:off x="1254" y="80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22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1419" y="80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7" name="Group 224"/>
              <p:cNvGrpSpPr>
                <a:grpSpLocks noChangeAspect="1"/>
              </p:cNvGrpSpPr>
              <p:nvPr/>
            </p:nvGrpSpPr>
            <p:grpSpPr bwMode="auto">
              <a:xfrm>
                <a:off x="4293" y="212"/>
                <a:ext cx="185" cy="289"/>
                <a:chOff x="3916" y="656"/>
                <a:chExt cx="185" cy="289"/>
              </a:xfrm>
            </p:grpSpPr>
            <p:sp>
              <p:nvSpPr>
                <p:cNvPr id="9271" name="Line 225"/>
                <p:cNvSpPr>
                  <a:spLocks noChangeAspect="1" noChangeShapeType="1"/>
                </p:cNvSpPr>
                <p:nvPr/>
              </p:nvSpPr>
              <p:spPr bwMode="auto">
                <a:xfrm rot="2400000" flipH="1">
                  <a:off x="3916" y="6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Line 226"/>
                <p:cNvSpPr>
                  <a:spLocks noChangeAspect="1" noChangeShapeType="1"/>
                </p:cNvSpPr>
                <p:nvPr/>
              </p:nvSpPr>
              <p:spPr bwMode="auto">
                <a:xfrm rot="-2400000">
                  <a:off x="4101" y="65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8" name="Group 227"/>
              <p:cNvGrpSpPr>
                <a:grpSpLocks noChangeAspect="1"/>
              </p:cNvGrpSpPr>
              <p:nvPr/>
            </p:nvGrpSpPr>
            <p:grpSpPr bwMode="auto">
              <a:xfrm>
                <a:off x="5038" y="206"/>
                <a:ext cx="347" cy="288"/>
                <a:chOff x="4258" y="627"/>
                <a:chExt cx="347" cy="288"/>
              </a:xfrm>
            </p:grpSpPr>
            <p:sp>
              <p:nvSpPr>
                <p:cNvPr id="9269" name="Line 228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4402" y="62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0" name="Line 229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4605" y="62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44" name="Group 230"/>
            <p:cNvGrpSpPr>
              <a:grpSpLocks noChangeAspect="1"/>
            </p:cNvGrpSpPr>
            <p:nvPr/>
          </p:nvGrpSpPr>
          <p:grpSpPr bwMode="auto">
            <a:xfrm>
              <a:off x="940" y="401"/>
              <a:ext cx="4225" cy="284"/>
              <a:chOff x="736" y="206"/>
              <a:chExt cx="4649" cy="318"/>
            </a:xfrm>
          </p:grpSpPr>
          <p:grpSp>
            <p:nvGrpSpPr>
              <p:cNvPr id="9245" name="Group 231"/>
              <p:cNvGrpSpPr>
                <a:grpSpLocks noChangeAspect="1"/>
              </p:cNvGrpSpPr>
              <p:nvPr/>
            </p:nvGrpSpPr>
            <p:grpSpPr bwMode="auto">
              <a:xfrm>
                <a:off x="2517" y="226"/>
                <a:ext cx="143" cy="288"/>
                <a:chOff x="1881" y="370"/>
                <a:chExt cx="143" cy="288"/>
              </a:xfrm>
            </p:grpSpPr>
            <p:sp>
              <p:nvSpPr>
                <p:cNvPr id="9261" name="Line 2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881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233"/>
                <p:cNvSpPr>
                  <a:spLocks noChangeAspect="1" noChangeShapeType="1"/>
                </p:cNvSpPr>
                <p:nvPr/>
              </p:nvSpPr>
              <p:spPr bwMode="auto">
                <a:xfrm rot="19800000" flipH="1">
                  <a:off x="2024" y="37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6" name="Group 234"/>
              <p:cNvGrpSpPr>
                <a:grpSpLocks noChangeAspect="1"/>
              </p:cNvGrpSpPr>
              <p:nvPr/>
            </p:nvGrpSpPr>
            <p:grpSpPr bwMode="auto">
              <a:xfrm>
                <a:off x="1627" y="232"/>
                <a:ext cx="121" cy="288"/>
                <a:chOff x="1301" y="618"/>
                <a:chExt cx="121" cy="288"/>
              </a:xfrm>
            </p:grpSpPr>
            <p:sp>
              <p:nvSpPr>
                <p:cNvPr id="9259" name="Line 235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1301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0" name="Line 236"/>
                <p:cNvSpPr>
                  <a:spLocks noChangeAspect="1" noChangeShapeType="1"/>
                </p:cNvSpPr>
                <p:nvPr/>
              </p:nvSpPr>
              <p:spPr bwMode="auto">
                <a:xfrm rot="-1500000">
                  <a:off x="1422" y="61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7" name="Group 237"/>
              <p:cNvGrpSpPr>
                <a:grpSpLocks noChangeAspect="1"/>
              </p:cNvGrpSpPr>
              <p:nvPr/>
            </p:nvGrpSpPr>
            <p:grpSpPr bwMode="auto">
              <a:xfrm>
                <a:off x="736" y="236"/>
                <a:ext cx="99" cy="288"/>
                <a:chOff x="1040" y="685"/>
                <a:chExt cx="99" cy="288"/>
              </a:xfrm>
            </p:grpSpPr>
            <p:sp>
              <p:nvSpPr>
                <p:cNvPr id="9257" name="Line 238"/>
                <p:cNvSpPr>
                  <a:spLocks noChangeAspect="1" noChangeShapeType="1"/>
                </p:cNvSpPr>
                <p:nvPr/>
              </p:nvSpPr>
              <p:spPr bwMode="auto">
                <a:xfrm rot="1200000" flipH="1">
                  <a:off x="1040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Line 239"/>
                <p:cNvSpPr>
                  <a:spLocks noChangeAspect="1" noChangeShapeType="1"/>
                </p:cNvSpPr>
                <p:nvPr/>
              </p:nvSpPr>
              <p:spPr bwMode="auto">
                <a:xfrm rot="-1200000">
                  <a:off x="1139" y="68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8" name="Group 240"/>
              <p:cNvGrpSpPr>
                <a:grpSpLocks noChangeAspect="1"/>
              </p:cNvGrpSpPr>
              <p:nvPr/>
            </p:nvGrpSpPr>
            <p:grpSpPr bwMode="auto">
              <a:xfrm>
                <a:off x="3405" y="220"/>
                <a:ext cx="165" cy="289"/>
                <a:chOff x="1254" y="805"/>
                <a:chExt cx="165" cy="289"/>
              </a:xfrm>
            </p:grpSpPr>
            <p:sp>
              <p:nvSpPr>
                <p:cNvPr id="9255" name="Line 241"/>
                <p:cNvSpPr>
                  <a:spLocks noChangeAspect="1" noChangeShapeType="1"/>
                </p:cNvSpPr>
                <p:nvPr/>
              </p:nvSpPr>
              <p:spPr bwMode="auto">
                <a:xfrm rot="2100000">
                  <a:off x="1254" y="80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Line 242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1419" y="805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9" name="Group 243"/>
              <p:cNvGrpSpPr>
                <a:grpSpLocks noChangeAspect="1"/>
              </p:cNvGrpSpPr>
              <p:nvPr/>
            </p:nvGrpSpPr>
            <p:grpSpPr bwMode="auto">
              <a:xfrm>
                <a:off x="4293" y="212"/>
                <a:ext cx="185" cy="289"/>
                <a:chOff x="3916" y="656"/>
                <a:chExt cx="185" cy="289"/>
              </a:xfrm>
            </p:grpSpPr>
            <p:sp>
              <p:nvSpPr>
                <p:cNvPr id="9253" name="Line 244"/>
                <p:cNvSpPr>
                  <a:spLocks noChangeAspect="1" noChangeShapeType="1"/>
                </p:cNvSpPr>
                <p:nvPr/>
              </p:nvSpPr>
              <p:spPr bwMode="auto">
                <a:xfrm rot="2400000" flipH="1">
                  <a:off x="3916" y="656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4" name="Line 245"/>
                <p:cNvSpPr>
                  <a:spLocks noChangeAspect="1" noChangeShapeType="1"/>
                </p:cNvSpPr>
                <p:nvPr/>
              </p:nvSpPr>
              <p:spPr bwMode="auto">
                <a:xfrm rot="-2400000">
                  <a:off x="4101" y="65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50" name="Group 246"/>
              <p:cNvGrpSpPr>
                <a:grpSpLocks noChangeAspect="1"/>
              </p:cNvGrpSpPr>
              <p:nvPr/>
            </p:nvGrpSpPr>
            <p:grpSpPr bwMode="auto">
              <a:xfrm>
                <a:off x="5038" y="206"/>
                <a:ext cx="347" cy="288"/>
                <a:chOff x="4258" y="627"/>
                <a:chExt cx="347" cy="288"/>
              </a:xfrm>
            </p:grpSpPr>
            <p:sp>
              <p:nvSpPr>
                <p:cNvPr id="9251" name="Line 247"/>
                <p:cNvSpPr>
                  <a:spLocks noChangeAspect="1" noChangeShapeType="1"/>
                </p:cNvSpPr>
                <p:nvPr/>
              </p:nvSpPr>
              <p:spPr bwMode="auto">
                <a:xfrm rot="2700000">
                  <a:off x="4402" y="62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2" name="Line 24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4605" y="627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224" name="Group 121"/>
          <p:cNvGrpSpPr>
            <a:grpSpLocks/>
          </p:cNvGrpSpPr>
          <p:nvPr/>
        </p:nvGrpSpPr>
        <p:grpSpPr bwMode="auto">
          <a:xfrm>
            <a:off x="34925" y="1131888"/>
            <a:ext cx="8047038" cy="5230812"/>
            <a:chOff x="22" y="713"/>
            <a:chExt cx="5069" cy="3295"/>
          </a:xfrm>
        </p:grpSpPr>
        <p:sp>
          <p:nvSpPr>
            <p:cNvPr id="9227" name="Text Box 137"/>
            <p:cNvSpPr txBox="1">
              <a:spLocks noChangeArrowheads="1"/>
            </p:cNvSpPr>
            <p:nvPr/>
          </p:nvSpPr>
          <p:spPr bwMode="auto">
            <a:xfrm>
              <a:off x="809" y="3707"/>
              <a:ext cx="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40</a:t>
              </a:r>
            </a:p>
          </p:txBody>
        </p:sp>
        <p:sp>
          <p:nvSpPr>
            <p:cNvPr id="9228" name="Text Box 138"/>
            <p:cNvSpPr txBox="1">
              <a:spLocks noChangeArrowheads="1"/>
            </p:cNvSpPr>
            <p:nvPr/>
          </p:nvSpPr>
          <p:spPr bwMode="auto">
            <a:xfrm>
              <a:off x="1637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50</a:t>
              </a:r>
            </a:p>
          </p:txBody>
        </p:sp>
        <p:sp>
          <p:nvSpPr>
            <p:cNvPr id="9229" name="Text Box 139"/>
            <p:cNvSpPr txBox="1">
              <a:spLocks noChangeArrowheads="1"/>
            </p:cNvSpPr>
            <p:nvPr/>
          </p:nvSpPr>
          <p:spPr bwMode="auto">
            <a:xfrm>
              <a:off x="2459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60</a:t>
              </a:r>
            </a:p>
          </p:txBody>
        </p:sp>
        <p:sp>
          <p:nvSpPr>
            <p:cNvPr id="9230" name="Text Box 140"/>
            <p:cNvSpPr txBox="1">
              <a:spLocks noChangeArrowheads="1"/>
            </p:cNvSpPr>
            <p:nvPr/>
          </p:nvSpPr>
          <p:spPr bwMode="auto">
            <a:xfrm>
              <a:off x="3265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70</a:t>
              </a:r>
            </a:p>
          </p:txBody>
        </p:sp>
        <p:sp>
          <p:nvSpPr>
            <p:cNvPr id="9231" name="Text Box 141"/>
            <p:cNvSpPr txBox="1">
              <a:spLocks noChangeArrowheads="1"/>
            </p:cNvSpPr>
            <p:nvPr/>
          </p:nvSpPr>
          <p:spPr bwMode="auto">
            <a:xfrm>
              <a:off x="4068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80</a:t>
              </a:r>
            </a:p>
          </p:txBody>
        </p:sp>
        <p:sp>
          <p:nvSpPr>
            <p:cNvPr id="9232" name="Text Box 142"/>
            <p:cNvSpPr txBox="1">
              <a:spLocks noChangeArrowheads="1"/>
            </p:cNvSpPr>
            <p:nvPr/>
          </p:nvSpPr>
          <p:spPr bwMode="auto">
            <a:xfrm>
              <a:off x="4902" y="3707"/>
              <a:ext cx="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90</a:t>
              </a:r>
            </a:p>
          </p:txBody>
        </p:sp>
        <p:sp>
          <p:nvSpPr>
            <p:cNvPr id="9233" name="Text Box 143"/>
            <p:cNvSpPr txBox="1">
              <a:spLocks noChangeArrowheads="1"/>
            </p:cNvSpPr>
            <p:nvPr/>
          </p:nvSpPr>
          <p:spPr bwMode="auto">
            <a:xfrm>
              <a:off x="1873" y="3835"/>
              <a:ext cx="2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Injector Included Spray Angle (º)</a:t>
              </a:r>
            </a:p>
          </p:txBody>
        </p:sp>
        <p:sp>
          <p:nvSpPr>
            <p:cNvPr id="9234" name="Text Box 144"/>
            <p:cNvSpPr txBox="1">
              <a:spLocks noChangeArrowheads="1"/>
            </p:cNvSpPr>
            <p:nvPr/>
          </p:nvSpPr>
          <p:spPr bwMode="auto">
            <a:xfrm>
              <a:off x="253" y="2636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101</a:t>
              </a:r>
            </a:p>
          </p:txBody>
        </p:sp>
        <p:sp>
          <p:nvSpPr>
            <p:cNvPr id="9235" name="Text Box 145"/>
            <p:cNvSpPr txBox="1">
              <a:spLocks noChangeArrowheads="1"/>
            </p:cNvSpPr>
            <p:nvPr/>
          </p:nvSpPr>
          <p:spPr bwMode="auto">
            <a:xfrm>
              <a:off x="244" y="3261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120</a:t>
              </a:r>
            </a:p>
          </p:txBody>
        </p:sp>
        <p:sp>
          <p:nvSpPr>
            <p:cNvPr id="9236" name="Text Box 146"/>
            <p:cNvSpPr txBox="1">
              <a:spLocks noChangeArrowheads="1"/>
            </p:cNvSpPr>
            <p:nvPr/>
          </p:nvSpPr>
          <p:spPr bwMode="auto">
            <a:xfrm>
              <a:off x="317" y="1984"/>
              <a:ext cx="1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80</a:t>
              </a:r>
            </a:p>
          </p:txBody>
        </p:sp>
        <p:sp>
          <p:nvSpPr>
            <p:cNvPr id="9237" name="Text Box 147"/>
            <p:cNvSpPr txBox="1">
              <a:spLocks noChangeArrowheads="1"/>
            </p:cNvSpPr>
            <p:nvPr/>
          </p:nvSpPr>
          <p:spPr bwMode="auto">
            <a:xfrm>
              <a:off x="315" y="1306"/>
              <a:ext cx="1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60</a:t>
              </a:r>
            </a:p>
          </p:txBody>
        </p:sp>
        <p:sp>
          <p:nvSpPr>
            <p:cNvPr id="9238" name="Text Box 148"/>
            <p:cNvSpPr txBox="1">
              <a:spLocks noChangeArrowheads="1"/>
            </p:cNvSpPr>
            <p:nvPr/>
          </p:nvSpPr>
          <p:spPr bwMode="auto">
            <a:xfrm>
              <a:off x="317" y="713"/>
              <a:ext cx="1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40</a:t>
              </a:r>
            </a:p>
          </p:txBody>
        </p:sp>
        <p:sp>
          <p:nvSpPr>
            <p:cNvPr id="9239" name="Text Box 149"/>
            <p:cNvSpPr txBox="1">
              <a:spLocks noChangeArrowheads="1"/>
            </p:cNvSpPr>
            <p:nvPr/>
          </p:nvSpPr>
          <p:spPr bwMode="auto">
            <a:xfrm rot="-5400000">
              <a:off x="-684" y="1910"/>
              <a:ext cx="16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Ambient Pressure (kPa)</a:t>
              </a:r>
            </a:p>
          </p:txBody>
        </p:sp>
      </p:grpSp>
      <p:sp>
        <p:nvSpPr>
          <p:cNvPr id="9225" name="Rectangle 122"/>
          <p:cNvSpPr>
            <a:spLocks noChangeArrowheads="1"/>
          </p:cNvSpPr>
          <p:nvPr/>
        </p:nvSpPr>
        <p:spPr bwMode="auto">
          <a:xfrm>
            <a:off x="5911850" y="842963"/>
            <a:ext cx="1323975" cy="504507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Flash Boiling Conditions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6"/>
          <p:cNvSpPr>
            <a:spLocks noChangeAspect="1" noChangeArrowheads="1" noTextEdit="1"/>
          </p:cNvSpPr>
          <p:nvPr/>
        </p:nvSpPr>
        <p:spPr bwMode="auto">
          <a:xfrm>
            <a:off x="1557338" y="2192338"/>
            <a:ext cx="59436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3" name="Picture 25" descr="CA_T100_P120_000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793" r="107"/>
          <a:stretch>
            <a:fillRect/>
          </a:stretch>
        </p:blipFill>
        <p:spPr bwMode="auto">
          <a:xfrm>
            <a:off x="766763" y="4868863"/>
            <a:ext cx="77612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3" descr="CA_T100_P080_0002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793" r="107"/>
          <a:stretch>
            <a:fillRect/>
          </a:stretch>
        </p:blipFill>
        <p:spPr bwMode="auto">
          <a:xfrm>
            <a:off x="766763" y="2852738"/>
            <a:ext cx="77612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2" descr="CA_T100_P060_0002"/>
          <p:cNvPicPr preferRelativeResize="0">
            <a:picLocks noChangeAspect="1" noChangeArrowheads="1"/>
          </p:cNvPicPr>
          <p:nvPr/>
        </p:nvPicPr>
        <p:blipFill>
          <a:blip r:embed="rId4" cstate="print"/>
          <a:srcRect t="793" r="107"/>
          <a:stretch>
            <a:fillRect/>
          </a:stretch>
        </p:blipFill>
        <p:spPr bwMode="auto">
          <a:xfrm>
            <a:off x="766763" y="1824038"/>
            <a:ext cx="77612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1" descr="CA_T100_P040_0002"/>
          <p:cNvPicPr preferRelativeResize="0">
            <a:picLocks noChangeAspect="1" noChangeArrowheads="1"/>
          </p:cNvPicPr>
          <p:nvPr/>
        </p:nvPicPr>
        <p:blipFill>
          <a:blip r:embed="rId5" cstate="print"/>
          <a:srcRect t="793" r="107"/>
          <a:stretch>
            <a:fillRect/>
          </a:stretch>
        </p:blipFill>
        <p:spPr bwMode="auto">
          <a:xfrm>
            <a:off x="766763" y="836613"/>
            <a:ext cx="77612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4" descr="CA_T100_P101_0002"/>
          <p:cNvPicPr preferRelativeResize="0">
            <a:picLocks noChangeAspect="1" noChangeArrowheads="1"/>
          </p:cNvPicPr>
          <p:nvPr/>
        </p:nvPicPr>
        <p:blipFill>
          <a:blip r:embed="rId6" cstate="print"/>
          <a:srcRect t="793" r="107"/>
          <a:stretch>
            <a:fillRect/>
          </a:stretch>
        </p:blipFill>
        <p:spPr bwMode="auto">
          <a:xfrm>
            <a:off x="766763" y="3860800"/>
            <a:ext cx="7761287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8" name="Group 85"/>
          <p:cNvGrpSpPr>
            <a:grpSpLocks/>
          </p:cNvGrpSpPr>
          <p:nvPr/>
        </p:nvGrpSpPr>
        <p:grpSpPr bwMode="auto">
          <a:xfrm>
            <a:off x="34925" y="1131888"/>
            <a:ext cx="8047038" cy="5230812"/>
            <a:chOff x="22" y="713"/>
            <a:chExt cx="5069" cy="3295"/>
          </a:xfrm>
        </p:grpSpPr>
        <p:sp>
          <p:nvSpPr>
            <p:cNvPr id="10251" name="Text Box 137"/>
            <p:cNvSpPr txBox="1">
              <a:spLocks noChangeArrowheads="1"/>
            </p:cNvSpPr>
            <p:nvPr/>
          </p:nvSpPr>
          <p:spPr bwMode="auto">
            <a:xfrm>
              <a:off x="809" y="3707"/>
              <a:ext cx="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40</a:t>
              </a:r>
            </a:p>
          </p:txBody>
        </p:sp>
        <p:sp>
          <p:nvSpPr>
            <p:cNvPr id="10252" name="Text Box 138"/>
            <p:cNvSpPr txBox="1">
              <a:spLocks noChangeArrowheads="1"/>
            </p:cNvSpPr>
            <p:nvPr/>
          </p:nvSpPr>
          <p:spPr bwMode="auto">
            <a:xfrm>
              <a:off x="1637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50</a:t>
              </a:r>
            </a:p>
          </p:txBody>
        </p:sp>
        <p:sp>
          <p:nvSpPr>
            <p:cNvPr id="10253" name="Text Box 139"/>
            <p:cNvSpPr txBox="1">
              <a:spLocks noChangeArrowheads="1"/>
            </p:cNvSpPr>
            <p:nvPr/>
          </p:nvSpPr>
          <p:spPr bwMode="auto">
            <a:xfrm>
              <a:off x="2459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60</a:t>
              </a:r>
            </a:p>
          </p:txBody>
        </p:sp>
        <p:sp>
          <p:nvSpPr>
            <p:cNvPr id="10254" name="Text Box 140"/>
            <p:cNvSpPr txBox="1">
              <a:spLocks noChangeArrowheads="1"/>
            </p:cNvSpPr>
            <p:nvPr/>
          </p:nvSpPr>
          <p:spPr bwMode="auto">
            <a:xfrm>
              <a:off x="3265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70</a:t>
              </a:r>
            </a:p>
          </p:txBody>
        </p:sp>
        <p:sp>
          <p:nvSpPr>
            <p:cNvPr id="10255" name="Text Box 141"/>
            <p:cNvSpPr txBox="1">
              <a:spLocks noChangeArrowheads="1"/>
            </p:cNvSpPr>
            <p:nvPr/>
          </p:nvSpPr>
          <p:spPr bwMode="auto">
            <a:xfrm>
              <a:off x="4068" y="3707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80</a:t>
              </a:r>
            </a:p>
          </p:txBody>
        </p:sp>
        <p:sp>
          <p:nvSpPr>
            <p:cNvPr id="10256" name="Text Box 142"/>
            <p:cNvSpPr txBox="1">
              <a:spLocks noChangeArrowheads="1"/>
            </p:cNvSpPr>
            <p:nvPr/>
          </p:nvSpPr>
          <p:spPr bwMode="auto">
            <a:xfrm>
              <a:off x="4902" y="3707"/>
              <a:ext cx="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90</a:t>
              </a:r>
            </a:p>
          </p:txBody>
        </p:sp>
        <p:sp>
          <p:nvSpPr>
            <p:cNvPr id="10257" name="Text Box 143"/>
            <p:cNvSpPr txBox="1">
              <a:spLocks noChangeArrowheads="1"/>
            </p:cNvSpPr>
            <p:nvPr/>
          </p:nvSpPr>
          <p:spPr bwMode="auto">
            <a:xfrm>
              <a:off x="1873" y="3835"/>
              <a:ext cx="2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Injector Included Spray Angle (º)</a:t>
              </a:r>
            </a:p>
          </p:txBody>
        </p:sp>
        <p:sp>
          <p:nvSpPr>
            <p:cNvPr id="10258" name="Text Box 144"/>
            <p:cNvSpPr txBox="1">
              <a:spLocks noChangeArrowheads="1"/>
            </p:cNvSpPr>
            <p:nvPr/>
          </p:nvSpPr>
          <p:spPr bwMode="auto">
            <a:xfrm>
              <a:off x="253" y="2636"/>
              <a:ext cx="2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101</a:t>
              </a:r>
            </a:p>
          </p:txBody>
        </p:sp>
        <p:sp>
          <p:nvSpPr>
            <p:cNvPr id="10259" name="Text Box 145"/>
            <p:cNvSpPr txBox="1">
              <a:spLocks noChangeArrowheads="1"/>
            </p:cNvSpPr>
            <p:nvPr/>
          </p:nvSpPr>
          <p:spPr bwMode="auto">
            <a:xfrm>
              <a:off x="244" y="3261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120</a:t>
              </a:r>
            </a:p>
          </p:txBody>
        </p:sp>
        <p:sp>
          <p:nvSpPr>
            <p:cNvPr id="10260" name="Text Box 146"/>
            <p:cNvSpPr txBox="1">
              <a:spLocks noChangeArrowheads="1"/>
            </p:cNvSpPr>
            <p:nvPr/>
          </p:nvSpPr>
          <p:spPr bwMode="auto">
            <a:xfrm>
              <a:off x="317" y="1984"/>
              <a:ext cx="1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80</a:t>
              </a:r>
            </a:p>
          </p:txBody>
        </p:sp>
        <p:sp>
          <p:nvSpPr>
            <p:cNvPr id="10261" name="Text Box 147"/>
            <p:cNvSpPr txBox="1">
              <a:spLocks noChangeArrowheads="1"/>
            </p:cNvSpPr>
            <p:nvPr/>
          </p:nvSpPr>
          <p:spPr bwMode="auto">
            <a:xfrm>
              <a:off x="315" y="1306"/>
              <a:ext cx="1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60</a:t>
              </a:r>
            </a:p>
          </p:txBody>
        </p:sp>
        <p:sp>
          <p:nvSpPr>
            <p:cNvPr id="10262" name="Text Box 148"/>
            <p:cNvSpPr txBox="1">
              <a:spLocks noChangeArrowheads="1"/>
            </p:cNvSpPr>
            <p:nvPr/>
          </p:nvSpPr>
          <p:spPr bwMode="auto">
            <a:xfrm>
              <a:off x="317" y="713"/>
              <a:ext cx="1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40</a:t>
              </a:r>
            </a:p>
          </p:txBody>
        </p:sp>
        <p:sp>
          <p:nvSpPr>
            <p:cNvPr id="10263" name="Text Box 149"/>
            <p:cNvSpPr txBox="1">
              <a:spLocks noChangeArrowheads="1"/>
            </p:cNvSpPr>
            <p:nvPr/>
          </p:nvSpPr>
          <p:spPr bwMode="auto">
            <a:xfrm rot="-5400000">
              <a:off x="-684" y="1910"/>
              <a:ext cx="16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Ambient Pressure (kPa)</a:t>
              </a:r>
            </a:p>
          </p:txBody>
        </p:sp>
      </p:grpSp>
      <p:sp>
        <p:nvSpPr>
          <p:cNvPr id="10249" name="Rectangle 99"/>
          <p:cNvSpPr>
            <a:spLocks noChangeArrowheads="1"/>
          </p:cNvSpPr>
          <p:nvPr/>
        </p:nvSpPr>
        <p:spPr bwMode="auto">
          <a:xfrm>
            <a:off x="5911850" y="842963"/>
            <a:ext cx="1323975" cy="504507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Flash Boiling Conditions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65683" y="1517745"/>
          <a:ext cx="7905111" cy="428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Box 14"/>
          <p:cNvSpPr txBox="1">
            <a:spLocks noChangeArrowheads="1"/>
          </p:cNvSpPr>
          <p:nvPr/>
        </p:nvSpPr>
        <p:spPr bwMode="auto">
          <a:xfrm>
            <a:off x="4197350" y="5638800"/>
            <a:ext cx="92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Injector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135063" y="2538413"/>
            <a:ext cx="7158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Axial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Penetration, 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Spray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Angle (Delphi)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3529013"/>
            <a:ext cx="7389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1179513"/>
            <a:ext cx="2422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9263" y="1271588"/>
            <a:ext cx="19923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960813" y="6175375"/>
            <a:ext cx="92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Injector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327150" y="5992813"/>
            <a:ext cx="6851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10   11   12  13   14  15   16  17   18  19   20  21   22  23   24   25  26  27   28  29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4875213"/>
            <a:ext cx="64198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65250" y="4203700"/>
            <a:ext cx="641985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81125" y="5557838"/>
            <a:ext cx="6418263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604963" y="865188"/>
            <a:ext cx="220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Patternation Example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5084763" y="863600"/>
            <a:ext cx="2579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Plume Centroid Locations</a:t>
            </a:r>
          </a:p>
        </p:txBody>
      </p:sp>
      <p:sp>
        <p:nvSpPr>
          <p:cNvPr id="2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Mechanical </a:t>
            </a:r>
            <a:r>
              <a:rPr lang="en-US" sz="3000" dirty="0" err="1">
                <a:solidFill>
                  <a:schemeClr val="bg1"/>
                </a:solidFill>
                <a:latin typeface="+mj-lt"/>
              </a:rPr>
              <a:t>Patternation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 (Delphi)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ChangeArrowheads="1"/>
          </p:cNvSpPr>
          <p:nvPr/>
        </p:nvSpPr>
        <p:spPr bwMode="auto">
          <a:xfrm>
            <a:off x="304800" y="945928"/>
            <a:ext cx="8534400" cy="539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ts val="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800" dirty="0" smtClean="0"/>
              <a:t>Considerations </a:t>
            </a:r>
            <a:r>
              <a:rPr lang="en-US" sz="2800" dirty="0"/>
              <a:t>for injector specification </a:t>
            </a:r>
            <a:endParaRPr lang="en-US" sz="2800" dirty="0">
              <a:solidFill>
                <a:srgbClr val="262626"/>
              </a:solidFill>
            </a:endParaRP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Hopefully the output of the group will be transferable and relevant to </a:t>
            </a:r>
            <a:r>
              <a:rPr lang="en-US" sz="2000" i="1" dirty="0"/>
              <a:t>future advanced</a:t>
            </a:r>
            <a:r>
              <a:rPr lang="en-US" sz="2000" dirty="0"/>
              <a:t> engine implementations</a:t>
            </a: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It is important to keep in mind the spray requirements of advanced applications such as stratified spray-guided, HCCI and boosted dilute systems</a:t>
            </a: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The interaction between adjacent spray plumes is of great importance to both current production and advanced gasoline applications</a:t>
            </a: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Spray plume interaction is influenced by a number of things including:</a:t>
            </a:r>
          </a:p>
          <a:p>
            <a:pPr marL="1143000" lvl="2" indent="-228600">
              <a:spcBef>
                <a:spcPct val="20000"/>
              </a:spcBef>
              <a:buClr>
                <a:srgbClr val="77933C"/>
              </a:buClr>
              <a:buSzPct val="70000"/>
              <a:buFontTx/>
              <a:buChar char="•"/>
            </a:pPr>
            <a:r>
              <a:rPr lang="en-US" sz="2000" dirty="0"/>
              <a:t>spray pattern</a:t>
            </a:r>
          </a:p>
          <a:p>
            <a:pPr marL="1143000" lvl="2" indent="-228600">
              <a:spcBef>
                <a:spcPct val="20000"/>
              </a:spcBef>
              <a:buClr>
                <a:srgbClr val="77933C"/>
              </a:buClr>
              <a:buSzPct val="70000"/>
              <a:buFontTx/>
              <a:buChar char="•"/>
            </a:pPr>
            <a:r>
              <a:rPr lang="en-US" sz="2000" dirty="0"/>
              <a:t>L/D ratio</a:t>
            </a:r>
          </a:p>
          <a:p>
            <a:pPr marL="1143000" lvl="2" indent="-228600">
              <a:spcBef>
                <a:spcPct val="20000"/>
              </a:spcBef>
              <a:buClr>
                <a:srgbClr val="77933C"/>
              </a:buClr>
              <a:buSzPct val="70000"/>
              <a:buFontTx/>
              <a:buChar char="•"/>
            </a:pPr>
            <a:r>
              <a:rPr lang="en-US" sz="2000" dirty="0"/>
              <a:t>hole manufacturing method</a:t>
            </a:r>
          </a:p>
          <a:p>
            <a:pPr marL="1143000" lvl="2" indent="-228600">
              <a:spcBef>
                <a:spcPct val="20000"/>
              </a:spcBef>
              <a:buClr>
                <a:srgbClr val="77933C"/>
              </a:buClr>
              <a:buSzPct val="70000"/>
              <a:buFontTx/>
              <a:buChar char="•"/>
            </a:pPr>
            <a:r>
              <a:rPr lang="en-US" sz="2000" dirty="0"/>
              <a:t>proximity of the holes on the nozzle</a:t>
            </a: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Successful mixture preparation relies on a proper combination of all these parameters</a:t>
            </a:r>
            <a:endParaRPr lang="en-US" sz="2000" dirty="0">
              <a:solidFill>
                <a:srgbClr val="262626"/>
              </a:solidFill>
            </a:endParaRPr>
          </a:p>
          <a:p>
            <a:pPr marL="746125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Arial" charset="0"/>
              <a:buNone/>
            </a:pPr>
            <a:endParaRPr lang="en-US" sz="1600" dirty="0"/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Injector Specification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1314450" y="1041400"/>
            <a:ext cx="1195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16</a:t>
            </a:r>
          </a:p>
        </p:txBody>
      </p:sp>
      <p:sp>
        <p:nvSpPr>
          <p:cNvPr id="17411" name="TextBox 13"/>
          <p:cNvSpPr txBox="1">
            <a:spLocks noChangeArrowheads="1"/>
          </p:cNvSpPr>
          <p:nvPr/>
        </p:nvSpPr>
        <p:spPr bwMode="auto">
          <a:xfrm>
            <a:off x="3927475" y="1041400"/>
            <a:ext cx="1195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17</a:t>
            </a:r>
          </a:p>
        </p:txBody>
      </p:sp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6545263" y="1041400"/>
            <a:ext cx="119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18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1314450" y="3894138"/>
            <a:ext cx="1195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22</a:t>
            </a: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3927475" y="3894138"/>
            <a:ext cx="119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24</a:t>
            </a: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6545263" y="3894138"/>
            <a:ext cx="1195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Injector 28</a:t>
            </a:r>
          </a:p>
        </p:txBody>
      </p:sp>
      <p:pic>
        <p:nvPicPr>
          <p:cNvPr id="17416" name="Picture 13" descr="CL AV67-016_20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8" y="1479550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CL AV67-017_20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1479550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CL AV67-018_20M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3" y="1479550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CL AV67-022_20M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88" y="4313238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CL AV67-024_20M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0425" y="4313238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CL AV67-028_20MP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4563" y="4313238"/>
            <a:ext cx="22479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Mechanical </a:t>
            </a:r>
            <a:r>
              <a:rPr lang="en-US" sz="3000" dirty="0" err="1">
                <a:solidFill>
                  <a:schemeClr val="bg1"/>
                </a:solidFill>
                <a:latin typeface="+mj-lt"/>
              </a:rPr>
              <a:t>Patternation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 (Delphi)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z4pdx\Desktop\2012-08-08_14-39-09_761.jpg"/>
          <p:cNvPicPr>
            <a:picLocks noChangeAspect="1" noChangeArrowheads="1"/>
          </p:cNvPicPr>
          <p:nvPr/>
        </p:nvPicPr>
        <p:blipFill>
          <a:blip r:embed="rId2" cstate="print"/>
          <a:srcRect l="22960" t="13704" r="4004" b="17178"/>
          <a:stretch>
            <a:fillRect/>
          </a:stretch>
        </p:blipFill>
        <p:spPr bwMode="auto">
          <a:xfrm>
            <a:off x="1089025" y="1571625"/>
            <a:ext cx="256063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mz4pdx\Desktop\2012-08-08_14-41-57_168.jpg"/>
          <p:cNvPicPr>
            <a:picLocks noChangeAspect="1" noChangeArrowheads="1"/>
          </p:cNvPicPr>
          <p:nvPr/>
        </p:nvPicPr>
        <p:blipFill>
          <a:blip r:embed="rId3" cstate="print"/>
          <a:srcRect t="23796" b="23267"/>
          <a:stretch>
            <a:fillRect/>
          </a:stretch>
        </p:blipFill>
        <p:spPr bwMode="auto">
          <a:xfrm>
            <a:off x="4443413" y="858838"/>
            <a:ext cx="25701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Injector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803650" y="3341688"/>
            <a:ext cx="5340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en-US" sz="2000" u="sng" dirty="0" smtClean="0">
                <a:solidFill>
                  <a:srgbClr val="333399"/>
                </a:solidFill>
                <a:latin typeface="Arial" charset="0"/>
              </a:rPr>
              <a:t>Parameter</a:t>
            </a:r>
            <a:endParaRPr lang="en-US" sz="2000" dirty="0">
              <a:solidFill>
                <a:srgbClr val="333399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Arial" charset="0"/>
              </a:rPr>
              <a:t> Number of holes	8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Spray shape		circular	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Spray angle		</a:t>
            </a:r>
            <a:r>
              <a:rPr lang="en-US" sz="2000" dirty="0">
                <a:latin typeface="Arial" charset="0"/>
                <a:sym typeface="Symbol" pitchFamily="18" charset="2"/>
              </a:rPr>
              <a:t>80</a:t>
            </a:r>
            <a:endParaRPr lang="en-US" sz="20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Bend angle		0</a:t>
            </a:r>
            <a:r>
              <a:rPr lang="en-US" sz="2000" dirty="0">
                <a:latin typeface="Arial" charset="0"/>
                <a:sym typeface="Symbol" pitchFamily="18" charset="2"/>
              </a:rPr>
              <a:t> </a:t>
            </a:r>
            <a:endParaRPr lang="en-US" sz="20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L/D ratio		1.4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Hole shape		straight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Manufacturing		EDM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charset="0"/>
              </a:rPr>
              <a:t> Flow rate		15 cc/s @ 10 </a:t>
            </a:r>
            <a:r>
              <a:rPr lang="en-US" sz="2000" dirty="0" err="1">
                <a:latin typeface="Arial" charset="0"/>
              </a:rPr>
              <a:t>MPa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289034" y="735724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</a:pPr>
            <a:r>
              <a:rPr lang="en-US" sz="3200" dirty="0" smtClean="0">
                <a:solidFill>
                  <a:srgbClr val="262626"/>
                </a:solidFill>
              </a:rPr>
              <a:t>Thanks to Delphi!  Dan </a:t>
            </a:r>
            <a:r>
              <a:rPr lang="en-US" sz="3200" dirty="0" err="1" smtClean="0">
                <a:solidFill>
                  <a:srgbClr val="262626"/>
                </a:solidFill>
              </a:rPr>
              <a:t>Varble</a:t>
            </a:r>
            <a:r>
              <a:rPr lang="en-US" sz="3200" dirty="0" smtClean="0">
                <a:solidFill>
                  <a:srgbClr val="262626"/>
                </a:solidFill>
              </a:rPr>
              <a:t>, Lee </a:t>
            </a:r>
            <a:r>
              <a:rPr lang="en-US" sz="3200" dirty="0" err="1" smtClean="0">
                <a:solidFill>
                  <a:srgbClr val="262626"/>
                </a:solidFill>
              </a:rPr>
              <a:t>Markle</a:t>
            </a:r>
            <a:endParaRPr lang="en-US" sz="3200" dirty="0" smtClean="0">
              <a:solidFill>
                <a:srgbClr val="262626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</a:pPr>
            <a:endParaRPr lang="en-US" sz="2400" dirty="0" smtClean="0">
              <a:solidFill>
                <a:srgbClr val="262626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262626"/>
                </a:solidFill>
              </a:rPr>
              <a:t>“</a:t>
            </a:r>
            <a:r>
              <a:rPr lang="en-US" sz="2400" dirty="0">
                <a:solidFill>
                  <a:srgbClr val="262626"/>
                </a:solidFill>
              </a:rPr>
              <a:t>Burn In” (20 million cycles)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Leak </a:t>
            </a:r>
            <a:r>
              <a:rPr lang="en-US" sz="2400" dirty="0" smtClean="0">
                <a:solidFill>
                  <a:srgbClr val="262626"/>
                </a:solidFill>
              </a:rPr>
              <a:t>rate</a:t>
            </a:r>
            <a:endParaRPr lang="en-US" sz="2400" dirty="0">
              <a:solidFill>
                <a:srgbClr val="262626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Spray </a:t>
            </a:r>
            <a:r>
              <a:rPr lang="en-US" sz="2400" dirty="0" err="1">
                <a:solidFill>
                  <a:srgbClr val="262626"/>
                </a:solidFill>
              </a:rPr>
              <a:t>patternation</a:t>
            </a:r>
            <a:r>
              <a:rPr lang="en-US" sz="2400" dirty="0">
                <a:solidFill>
                  <a:srgbClr val="262626"/>
                </a:solidFill>
              </a:rPr>
              <a:t> (high resolution mechanical</a:t>
            </a:r>
            <a:r>
              <a:rPr lang="en-US" sz="2400" dirty="0" smtClean="0">
                <a:solidFill>
                  <a:srgbClr val="262626"/>
                </a:solidFill>
              </a:rPr>
              <a:t>)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262626"/>
                </a:solidFill>
              </a:rPr>
              <a:t>Spray imaging (spray angle, penetration)</a:t>
            </a:r>
            <a:endParaRPr lang="en-US" sz="2400" dirty="0">
              <a:solidFill>
                <a:srgbClr val="262626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Drop sizing (laser diffraction)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High-speed near tip imaging </a:t>
            </a:r>
            <a:r>
              <a:rPr lang="en-US" sz="2400" dirty="0"/>
              <a:t>(end of injection quality)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Flow curves (5,10,15,20 </a:t>
            </a:r>
            <a:r>
              <a:rPr lang="en-US" sz="2400" dirty="0" err="1">
                <a:solidFill>
                  <a:srgbClr val="262626"/>
                </a:solidFill>
              </a:rPr>
              <a:t>Mpa</a:t>
            </a:r>
            <a:r>
              <a:rPr lang="en-US" sz="2400" dirty="0">
                <a:solidFill>
                  <a:srgbClr val="262626"/>
                </a:solidFill>
              </a:rPr>
              <a:t>)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400" dirty="0">
                <a:solidFill>
                  <a:srgbClr val="262626"/>
                </a:solidFill>
              </a:rPr>
              <a:t>Maximum opening </a:t>
            </a:r>
            <a:r>
              <a:rPr lang="en-US" sz="2400" dirty="0" smtClean="0">
                <a:solidFill>
                  <a:srgbClr val="262626"/>
                </a:solidFill>
              </a:rPr>
              <a:t>pressure</a:t>
            </a: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</a:pPr>
            <a:endParaRPr lang="en-US" sz="2400" dirty="0" smtClean="0">
              <a:solidFill>
                <a:srgbClr val="262626"/>
              </a:solidFill>
            </a:endParaRPr>
          </a:p>
          <a:p>
            <a:pPr marL="742950" lvl="1" indent="-285750" eaLnBrk="1" hangingPunct="1">
              <a:spcBef>
                <a:spcPts val="600"/>
              </a:spcBef>
              <a:buClr>
                <a:srgbClr val="77933C"/>
              </a:buClr>
              <a:buSzPct val="70000"/>
            </a:pPr>
            <a:r>
              <a:rPr lang="en-US" sz="2400" dirty="0" smtClean="0">
                <a:solidFill>
                  <a:srgbClr val="262626"/>
                </a:solidFill>
              </a:rPr>
              <a:t>	</a:t>
            </a:r>
            <a:r>
              <a:rPr lang="en-US" sz="2000" dirty="0" smtClean="0">
                <a:solidFill>
                  <a:srgbClr val="262626"/>
                </a:solidFill>
              </a:rPr>
              <a:t>Note:  Preliminary spray data from Delphi was acquired according to the SAE J2715 standard NOT at Spray G conditions</a:t>
            </a:r>
            <a:endParaRPr lang="en-US" sz="2000" dirty="0">
              <a:solidFill>
                <a:srgbClr val="262626"/>
              </a:solidFill>
            </a:endParaRPr>
          </a:p>
          <a:p>
            <a:pPr marL="342900" indent="-342900" eaLnBrk="1" hangingPunct="1">
              <a:spcBef>
                <a:spcPts val="24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Preliminary Data (Delphi)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2400"/>
              </a:spcBef>
              <a:buClr>
                <a:srgbClr val="77933C"/>
              </a:buClr>
              <a:buSzPct val="70000"/>
              <a:buFont typeface="Wingdings" pitchFamily="2" charset="2"/>
              <a:buChar char="v"/>
            </a:pPr>
            <a:r>
              <a:rPr lang="en-US" sz="2800" dirty="0">
                <a:solidFill>
                  <a:srgbClr val="262626"/>
                </a:solidFill>
              </a:rPr>
              <a:t>Considerations for choosing operating conditions</a:t>
            </a:r>
          </a:p>
          <a:p>
            <a:pPr marL="742950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Operating conditions of gasoline engines vary widely</a:t>
            </a:r>
          </a:p>
          <a:p>
            <a:pPr marL="742950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Most all current production engines operate with early injection where sprays can be subjected to low pressures resulting in flash boiling</a:t>
            </a:r>
          </a:p>
          <a:p>
            <a:pPr marL="742950" lvl="1" indent="-285750">
              <a:spcBef>
                <a:spcPct val="20000"/>
              </a:spcBef>
              <a:buClr>
                <a:srgbClr val="77933C"/>
              </a:buClr>
              <a:buSzPct val="70000"/>
              <a:buFont typeface="Wingdings" pitchFamily="2" charset="2"/>
              <a:buChar char="Ø"/>
            </a:pPr>
            <a:r>
              <a:rPr lang="en-US" sz="2000" dirty="0"/>
              <a:t>Most advanced engine concepts rely on late injection where sprays are subjected to elevated ambient pressures and </a:t>
            </a:r>
            <a:r>
              <a:rPr lang="en-US" sz="2000" dirty="0" smtClean="0"/>
              <a:t>temperatures</a:t>
            </a:r>
            <a:endParaRPr lang="en-US" sz="2000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Operation Conditions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374073" y="1260985"/>
            <a:ext cx="8492835" cy="43085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en-US" sz="2000" u="sng" dirty="0" smtClean="0">
                <a:solidFill>
                  <a:srgbClr val="0070C0"/>
                </a:solidFill>
              </a:rPr>
              <a:t>Parameter </a:t>
            </a:r>
            <a:r>
              <a:rPr lang="en-US" sz="2000" dirty="0" smtClean="0">
                <a:solidFill>
                  <a:srgbClr val="0070C0"/>
                </a:solidFill>
              </a:rPr>
              <a:t>		</a:t>
            </a:r>
            <a:r>
              <a:rPr lang="en-US" sz="2000" u="sng" dirty="0" smtClean="0">
                <a:solidFill>
                  <a:srgbClr val="0070C0"/>
                </a:solidFill>
              </a:rPr>
              <a:t>Spray </a:t>
            </a:r>
            <a:r>
              <a:rPr lang="en-US" sz="2000" u="sng" dirty="0" smtClean="0">
                <a:solidFill>
                  <a:srgbClr val="0070C0"/>
                </a:solidFill>
              </a:rPr>
              <a:t>G (ECN2)</a:t>
            </a: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u="sng" dirty="0" smtClean="0">
                <a:solidFill>
                  <a:srgbClr val="0070C0"/>
                </a:solidFill>
              </a:rPr>
              <a:t>Spray G2 (ECN3)</a:t>
            </a:r>
            <a:r>
              <a:rPr lang="en-US" sz="2000" dirty="0" smtClean="0">
                <a:solidFill>
                  <a:srgbClr val="0070C0"/>
                </a:solidFill>
              </a:rPr>
              <a:t>	 </a:t>
            </a:r>
            <a:r>
              <a:rPr lang="en-US" sz="2000" u="sng" dirty="0" smtClean="0">
                <a:solidFill>
                  <a:srgbClr val="0070C0"/>
                </a:solidFill>
              </a:rPr>
              <a:t>Spray </a:t>
            </a:r>
            <a:r>
              <a:rPr lang="en-US" sz="2000" u="sng" dirty="0" smtClean="0">
                <a:solidFill>
                  <a:srgbClr val="0070C0"/>
                </a:solidFill>
              </a:rPr>
              <a:t>G3 (ECN3) 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Fuel			</a:t>
            </a:r>
            <a:r>
              <a:rPr lang="en-US" sz="2000" dirty="0" err="1" smtClean="0"/>
              <a:t>Iso</a:t>
            </a:r>
            <a:r>
              <a:rPr lang="en-US" sz="2000" dirty="0" smtClean="0"/>
              <a:t>-octane	 </a:t>
            </a:r>
            <a:r>
              <a:rPr lang="en-US" sz="2000" dirty="0" err="1" smtClean="0"/>
              <a:t>Iso</a:t>
            </a:r>
            <a:r>
              <a:rPr lang="en-US" sz="2000" dirty="0" smtClean="0"/>
              <a:t>-octane	 </a:t>
            </a:r>
            <a:r>
              <a:rPr lang="en-US" sz="2000" dirty="0" err="1" smtClean="0"/>
              <a:t>Iso</a:t>
            </a:r>
            <a:r>
              <a:rPr lang="en-US" sz="2000" dirty="0" smtClean="0"/>
              <a:t>-octane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Fuel pressure		20 </a:t>
            </a:r>
            <a:r>
              <a:rPr lang="en-US" sz="2000" dirty="0" err="1" smtClean="0"/>
              <a:t>Mpa</a:t>
            </a:r>
            <a:r>
              <a:rPr lang="en-US" sz="2000" dirty="0" smtClean="0"/>
              <a:t>	 	20 </a:t>
            </a:r>
            <a:r>
              <a:rPr lang="en-US" sz="2000" dirty="0" err="1" smtClean="0"/>
              <a:t>Mpa</a:t>
            </a:r>
            <a:r>
              <a:rPr lang="en-US" sz="2000" dirty="0" smtClean="0"/>
              <a:t>	 	20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Fuel temperature	90ᵒ C 		 90ᵒ C		 90ᵒ C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Injector temperature	90ᵒ C		 90ᵒ C		 90ᵒ C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Ambient temperature	</a:t>
            </a:r>
            <a:r>
              <a:rPr lang="en-US" sz="2000" b="1" dirty="0" smtClean="0"/>
              <a:t>300 C		 60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en-US" sz="2000" b="1" dirty="0" smtClean="0"/>
              <a:t> C		60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en-US" sz="2000" b="1" dirty="0" smtClean="0"/>
              <a:t> C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Ambient density 	</a:t>
            </a:r>
            <a:r>
              <a:rPr lang="en-US" sz="2000" b="1" dirty="0" smtClean="0"/>
              <a:t>3.5 kg/m	 0.5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 0.53 </a:t>
            </a:r>
            <a:r>
              <a:rPr lang="en-US" sz="2000" b="1" dirty="0" smtClean="0"/>
              <a:t>kg/m	 1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 1.12</a:t>
            </a:r>
            <a:r>
              <a:rPr lang="en-US" sz="2000" b="1" dirty="0" smtClean="0"/>
              <a:t> kg/m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Ambient Pressure	</a:t>
            </a:r>
            <a:r>
              <a:rPr lang="en-US" sz="2000" b="1" dirty="0" smtClean="0"/>
              <a:t>6 Bar (N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 	 0.5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0.6</a:t>
            </a:r>
            <a:r>
              <a:rPr lang="en-US" sz="2000" b="1" dirty="0" smtClean="0"/>
              <a:t> Bar (N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	 1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, 1</a:t>
            </a:r>
            <a:r>
              <a:rPr lang="en-US" sz="2000" b="1" dirty="0" smtClean="0"/>
              <a:t> Bar (N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Injected quantity	10 mg		 10 mg		 10 mg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 smtClean="0"/>
              <a:t>Number of injections	1 		 1 		 1 	</a:t>
            </a:r>
            <a:r>
              <a:rPr lang="en-US" sz="2200" dirty="0" smtClean="0"/>
              <a:t>		</a:t>
            </a: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Operating Conditions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74209" y="674177"/>
          <a:ext cx="5199797" cy="321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Average Flow (GM)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671922" y="3480179"/>
          <a:ext cx="5370323" cy="302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/>
        </p:nvSpPr>
        <p:spPr bwMode="auto">
          <a:xfrm>
            <a:off x="457200" y="1528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4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51015" t="5525"/>
          <a:stretch>
            <a:fillRect/>
          </a:stretch>
        </p:blipFill>
        <p:spPr bwMode="auto">
          <a:xfrm>
            <a:off x="168275" y="2320925"/>
            <a:ext cx="23399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112838" y="4835525"/>
            <a:ext cx="457200" cy="914400"/>
            <a:chOff x="1905000" y="5562600"/>
            <a:chExt cx="6858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5867400"/>
              <a:ext cx="685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7400" y="55626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 l="51015" t="5525"/>
          <a:stretch>
            <a:fillRect/>
          </a:stretch>
        </p:blipFill>
        <p:spPr bwMode="auto">
          <a:xfrm rot="1383649">
            <a:off x="4997450" y="2327275"/>
            <a:ext cx="2341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6011863" y="4827588"/>
            <a:ext cx="457200" cy="914400"/>
            <a:chOff x="1905000" y="5562600"/>
            <a:chExt cx="6858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1905000" y="5867400"/>
              <a:ext cx="685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400" y="5562600"/>
              <a:ext cx="38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1616075" y="52927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Camera</a:t>
            </a:r>
          </a:p>
        </p:txBody>
      </p: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6477000" y="52927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Camera</a:t>
            </a:r>
          </a:p>
        </p:txBody>
      </p:sp>
      <p:sp>
        <p:nvSpPr>
          <p:cNvPr id="14345" name="TextBox 24"/>
          <p:cNvSpPr txBox="1">
            <a:spLocks noChangeArrowheads="1"/>
          </p:cNvSpPr>
          <p:nvPr/>
        </p:nvSpPr>
        <p:spPr bwMode="auto">
          <a:xfrm>
            <a:off x="1035050" y="4116388"/>
            <a:ext cx="15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46" name="TextBox 26"/>
          <p:cNvSpPr txBox="1">
            <a:spLocks noChangeArrowheads="1"/>
          </p:cNvSpPr>
          <p:nvPr/>
        </p:nvSpPr>
        <p:spPr bwMode="auto">
          <a:xfrm>
            <a:off x="1873250" y="39211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47" name="TextBox 27"/>
          <p:cNvSpPr txBox="1">
            <a:spLocks noChangeArrowheads="1"/>
          </p:cNvSpPr>
          <p:nvPr/>
        </p:nvSpPr>
        <p:spPr bwMode="auto">
          <a:xfrm>
            <a:off x="2149475" y="3094038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8" name="TextBox 29"/>
          <p:cNvSpPr txBox="1">
            <a:spLocks noChangeArrowheads="1"/>
          </p:cNvSpPr>
          <p:nvPr/>
        </p:nvSpPr>
        <p:spPr bwMode="auto">
          <a:xfrm>
            <a:off x="1844675" y="24733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49" name="TextBox 30"/>
          <p:cNvSpPr txBox="1">
            <a:spLocks noChangeArrowheads="1"/>
          </p:cNvSpPr>
          <p:nvPr/>
        </p:nvSpPr>
        <p:spPr bwMode="auto">
          <a:xfrm>
            <a:off x="730250" y="24733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50" name="TextBox 31"/>
          <p:cNvSpPr txBox="1">
            <a:spLocks noChangeArrowheads="1"/>
          </p:cNvSpPr>
          <p:nvPr/>
        </p:nvSpPr>
        <p:spPr bwMode="auto">
          <a:xfrm>
            <a:off x="1311275" y="22987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51" name="TextBox 32"/>
          <p:cNvSpPr txBox="1">
            <a:spLocks noChangeArrowheads="1"/>
          </p:cNvSpPr>
          <p:nvPr/>
        </p:nvSpPr>
        <p:spPr bwMode="auto">
          <a:xfrm>
            <a:off x="320675" y="30829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52" name="TextBox 33"/>
          <p:cNvSpPr txBox="1">
            <a:spLocks noChangeArrowheads="1"/>
          </p:cNvSpPr>
          <p:nvPr/>
        </p:nvSpPr>
        <p:spPr bwMode="auto">
          <a:xfrm>
            <a:off x="425450" y="37465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353" name="TextBox 34"/>
          <p:cNvSpPr txBox="1">
            <a:spLocks noChangeArrowheads="1"/>
          </p:cNvSpPr>
          <p:nvPr/>
        </p:nvSpPr>
        <p:spPr bwMode="auto">
          <a:xfrm>
            <a:off x="5791200" y="41497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54" name="TextBox 35"/>
          <p:cNvSpPr txBox="1">
            <a:spLocks noChangeArrowheads="1"/>
          </p:cNvSpPr>
          <p:nvPr/>
        </p:nvSpPr>
        <p:spPr bwMode="auto">
          <a:xfrm>
            <a:off x="6477000" y="40735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5" name="TextBox 36"/>
          <p:cNvSpPr txBox="1">
            <a:spLocks noChangeArrowheads="1"/>
          </p:cNvSpPr>
          <p:nvPr/>
        </p:nvSpPr>
        <p:spPr bwMode="auto">
          <a:xfrm>
            <a:off x="6934200" y="3551238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56" name="TextBox 37"/>
          <p:cNvSpPr txBox="1">
            <a:spLocks noChangeArrowheads="1"/>
          </p:cNvSpPr>
          <p:nvPr/>
        </p:nvSpPr>
        <p:spPr bwMode="auto">
          <a:xfrm>
            <a:off x="6858000" y="28543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57" name="TextBox 38"/>
          <p:cNvSpPr txBox="1">
            <a:spLocks noChangeArrowheads="1"/>
          </p:cNvSpPr>
          <p:nvPr/>
        </p:nvSpPr>
        <p:spPr bwMode="auto">
          <a:xfrm>
            <a:off x="5562600" y="2408238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58" name="TextBox 39"/>
          <p:cNvSpPr txBox="1">
            <a:spLocks noChangeArrowheads="1"/>
          </p:cNvSpPr>
          <p:nvPr/>
        </p:nvSpPr>
        <p:spPr bwMode="auto">
          <a:xfrm>
            <a:off x="6172200" y="2332038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59" name="TextBox 40"/>
          <p:cNvSpPr txBox="1">
            <a:spLocks noChangeArrowheads="1"/>
          </p:cNvSpPr>
          <p:nvPr/>
        </p:nvSpPr>
        <p:spPr bwMode="auto">
          <a:xfrm>
            <a:off x="5105400" y="30829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60" name="TextBox 41"/>
          <p:cNvSpPr txBox="1">
            <a:spLocks noChangeArrowheads="1"/>
          </p:cNvSpPr>
          <p:nvPr/>
        </p:nvSpPr>
        <p:spPr bwMode="auto">
          <a:xfrm>
            <a:off x="5181600" y="3692525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68275" y="3432175"/>
            <a:ext cx="2339975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43488" y="3440113"/>
            <a:ext cx="2339975" cy="0"/>
          </a:xfrm>
          <a:prstGeom prst="line">
            <a:avLst/>
          </a:prstGeom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3" name="Picture 35" descr="ECN-12644430_AV67-010_Z_Str_02"/>
          <p:cNvPicPr>
            <a:picLocks noChangeAspect="1" noChangeArrowheads="1"/>
          </p:cNvPicPr>
          <p:nvPr/>
        </p:nvPicPr>
        <p:blipFill>
          <a:blip r:embed="rId3" cstate="print"/>
          <a:srcRect l="23630" t="1366" r="21327" b="45085"/>
          <a:stretch>
            <a:fillRect/>
          </a:stretch>
        </p:blipFill>
        <p:spPr bwMode="auto">
          <a:xfrm>
            <a:off x="2420938" y="2736850"/>
            <a:ext cx="1828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36" descr="ECN-12644430_AV67-010_N_Str_02"/>
          <p:cNvPicPr>
            <a:picLocks noChangeAspect="1" noChangeArrowheads="1"/>
          </p:cNvPicPr>
          <p:nvPr/>
        </p:nvPicPr>
        <p:blipFill>
          <a:blip r:embed="rId4" cstate="print"/>
          <a:srcRect l="23849" t="1401" r="20389" b="42950"/>
          <a:stretch>
            <a:fillRect/>
          </a:stretch>
        </p:blipFill>
        <p:spPr bwMode="auto">
          <a:xfrm>
            <a:off x="7281863" y="2736850"/>
            <a:ext cx="18288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TextBox 24"/>
          <p:cNvSpPr txBox="1">
            <a:spLocks noChangeArrowheads="1"/>
          </p:cNvSpPr>
          <p:nvPr/>
        </p:nvSpPr>
        <p:spPr bwMode="auto">
          <a:xfrm>
            <a:off x="3049588" y="4011613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4366" name="TextBox 24"/>
          <p:cNvSpPr txBox="1">
            <a:spLocks noChangeArrowheads="1"/>
          </p:cNvSpPr>
          <p:nvPr/>
        </p:nvSpPr>
        <p:spPr bwMode="auto">
          <a:xfrm>
            <a:off x="3732213" y="4011613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2,3,4</a:t>
            </a:r>
          </a:p>
        </p:txBody>
      </p:sp>
      <p:sp>
        <p:nvSpPr>
          <p:cNvPr id="14367" name="TextBox 24"/>
          <p:cNvSpPr txBox="1">
            <a:spLocks noChangeArrowheads="1"/>
          </p:cNvSpPr>
          <p:nvPr/>
        </p:nvSpPr>
        <p:spPr bwMode="auto">
          <a:xfrm>
            <a:off x="2254250" y="4011613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6,7,8</a:t>
            </a:r>
          </a:p>
        </p:txBody>
      </p:sp>
      <p:sp>
        <p:nvSpPr>
          <p:cNvPr id="14368" name="TextBox 24"/>
          <p:cNvSpPr txBox="1">
            <a:spLocks noChangeArrowheads="1"/>
          </p:cNvSpPr>
          <p:nvPr/>
        </p:nvSpPr>
        <p:spPr bwMode="auto">
          <a:xfrm>
            <a:off x="7153275" y="4011613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7,8</a:t>
            </a:r>
          </a:p>
        </p:txBody>
      </p:sp>
      <p:sp>
        <p:nvSpPr>
          <p:cNvPr id="14369" name="TextBox 24"/>
          <p:cNvSpPr txBox="1">
            <a:spLocks noChangeArrowheads="1"/>
          </p:cNvSpPr>
          <p:nvPr/>
        </p:nvSpPr>
        <p:spPr bwMode="auto">
          <a:xfrm>
            <a:off x="7618413" y="4011613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1,6</a:t>
            </a:r>
          </a:p>
        </p:txBody>
      </p:sp>
      <p:sp>
        <p:nvSpPr>
          <p:cNvPr id="14370" name="TextBox 24"/>
          <p:cNvSpPr txBox="1">
            <a:spLocks noChangeArrowheads="1"/>
          </p:cNvSpPr>
          <p:nvPr/>
        </p:nvSpPr>
        <p:spPr bwMode="auto">
          <a:xfrm>
            <a:off x="8259763" y="4011613"/>
            <a:ext cx="490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2,5</a:t>
            </a:r>
          </a:p>
        </p:txBody>
      </p:sp>
      <p:sp>
        <p:nvSpPr>
          <p:cNvPr id="14371" name="TextBox 24"/>
          <p:cNvSpPr txBox="1">
            <a:spLocks noChangeArrowheads="1"/>
          </p:cNvSpPr>
          <p:nvPr/>
        </p:nvSpPr>
        <p:spPr bwMode="auto">
          <a:xfrm>
            <a:off x="8724900" y="4011613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3,4</a:t>
            </a:r>
          </a:p>
        </p:txBody>
      </p:sp>
      <p:sp>
        <p:nvSpPr>
          <p:cNvPr id="14372" name="Rectangle 44"/>
          <p:cNvSpPr>
            <a:spLocks noChangeArrowheads="1"/>
          </p:cNvSpPr>
          <p:nvPr/>
        </p:nvSpPr>
        <p:spPr bwMode="auto">
          <a:xfrm>
            <a:off x="679450" y="1539875"/>
            <a:ext cx="142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Primary</a:t>
            </a:r>
          </a:p>
        </p:txBody>
      </p:sp>
      <p:sp>
        <p:nvSpPr>
          <p:cNvPr id="14373" name="Rectangle 45"/>
          <p:cNvSpPr>
            <a:spLocks noChangeArrowheads="1"/>
          </p:cNvSpPr>
          <p:nvPr/>
        </p:nvSpPr>
        <p:spPr bwMode="auto">
          <a:xfrm>
            <a:off x="5260975" y="1539875"/>
            <a:ext cx="1781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Secondary</a:t>
            </a:r>
          </a:p>
        </p:txBody>
      </p:sp>
      <p:sp>
        <p:nvSpPr>
          <p:cNvPr id="4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- Injector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Orientations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8235" y="554179"/>
            <a:ext cx="188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Plane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24104" y="554179"/>
            <a:ext cx="230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Horizontal Plane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7" t="26316" r="2234" b="26550"/>
          <a:stretch/>
        </p:blipFill>
        <p:spPr>
          <a:xfrm>
            <a:off x="4948898" y="929794"/>
            <a:ext cx="2772763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22339"/>
          <a:stretch/>
        </p:blipFill>
        <p:spPr>
          <a:xfrm>
            <a:off x="1633491" y="944308"/>
            <a:ext cx="2781268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9" t="19398" r="5463" b="33471"/>
          <a:stretch/>
        </p:blipFill>
        <p:spPr>
          <a:xfrm>
            <a:off x="1637605" y="3745057"/>
            <a:ext cx="277304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0" t="20694" r="7157" b="32222"/>
          <a:stretch/>
        </p:blipFill>
        <p:spPr>
          <a:xfrm>
            <a:off x="4935357" y="3745057"/>
            <a:ext cx="2799844" cy="2743200"/>
          </a:xfrm>
          <a:prstGeom prst="rect">
            <a:avLst/>
          </a:prstGeom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– Boundary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Condition Verification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0" t="38643" r="61638" b="45306"/>
          <a:stretch/>
        </p:blipFill>
        <p:spPr>
          <a:xfrm>
            <a:off x="1446640" y="659625"/>
            <a:ext cx="6347883" cy="585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20084</TotalTime>
  <Words>844</Words>
  <Application>Microsoft Office PowerPoint</Application>
  <PresentationFormat>On-screen Show (4:3)</PresentationFormat>
  <Paragraphs>399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CMT - Motores Termicos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mz4pdx</cp:lastModifiedBy>
  <cp:revision>729</cp:revision>
  <dcterms:created xsi:type="dcterms:W3CDTF">2011-01-20T12:25:32Z</dcterms:created>
  <dcterms:modified xsi:type="dcterms:W3CDTF">2015-09-04T22:22:15Z</dcterms:modified>
</cp:coreProperties>
</file>