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1" r:id="rId3"/>
    <p:sldId id="260" r:id="rId4"/>
    <p:sldId id="263" r:id="rId5"/>
    <p:sldId id="269" r:id="rId6"/>
    <p:sldId id="265" r:id="rId7"/>
    <p:sldId id="267" r:id="rId8"/>
    <p:sldId id="278" r:id="rId9"/>
    <p:sldId id="279" r:id="rId10"/>
    <p:sldId id="273" r:id="rId11"/>
    <p:sldId id="266" r:id="rId12"/>
    <p:sldId id="268" r:id="rId13"/>
    <p:sldId id="274" r:id="rId14"/>
    <p:sldId id="277" r:id="rId15"/>
    <p:sldId id="280" r:id="rId16"/>
    <p:sldId id="270" r:id="rId17"/>
    <p:sldId id="276"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0A00C8"/>
    <a:srgbClr val="2A0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4637" autoAdjust="0"/>
  </p:normalViewPr>
  <p:slideViewPr>
    <p:cSldViewPr>
      <p:cViewPr>
        <p:scale>
          <a:sx n="80" d="100"/>
          <a:sy n="80" d="100"/>
        </p:scale>
        <p:origin x="-1218" y="-192"/>
      </p:cViewPr>
      <p:guideLst>
        <p:guide orient="horz" pos="2160"/>
        <p:guide pos="2880"/>
      </p:guideLst>
    </p:cSldViewPr>
  </p:slideViewPr>
  <p:outlineViewPr>
    <p:cViewPr>
      <p:scale>
        <a:sx n="33" d="100"/>
        <a:sy n="33" d="100"/>
      </p:scale>
      <p:origin x="0" y="4290"/>
    </p:cViewPr>
  </p:outlineViewPr>
  <p:notesTextViewPr>
    <p:cViewPr>
      <p:scale>
        <a:sx n="1" d="1"/>
        <a:sy n="1" d="1"/>
      </p:scale>
      <p:origin x="0" y="0"/>
    </p:cViewPr>
  </p:notesTextViewPr>
  <p:notesViewPr>
    <p:cSldViewPr>
      <p:cViewPr varScale="1">
        <p:scale>
          <a:sx n="64" d="100"/>
          <a:sy n="64" d="100"/>
        </p:scale>
        <p:origin x="-25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C4C929-E3A4-4FEB-8D9F-4D7C53AA67E2}" type="datetimeFigureOut">
              <a:rPr lang="en-AU" smtClean="0"/>
              <a:t>1/04/2017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13B0C-2F50-411F-ACC4-519EE6A5276F}" type="slidenum">
              <a:rPr lang="en-AU" smtClean="0"/>
              <a:t>‹#›</a:t>
            </a:fld>
            <a:endParaRPr lang="en-AU"/>
          </a:p>
        </p:txBody>
      </p:sp>
    </p:spTree>
    <p:extLst>
      <p:ext uri="{BB962C8B-B14F-4D97-AF65-F5344CB8AC3E}">
        <p14:creationId xmlns:p14="http://schemas.microsoft.com/office/powerpoint/2010/main" val="428998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r>
              <a:rPr lang="en-US" smtClean="0"/>
              <a:t>September 5th, 2015</a:t>
            </a:r>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4554A4-7CBA-440C-9419-8CB3C6C679B2}" type="slidenum">
              <a:rPr lang="en-AU" smtClean="0"/>
              <a:t>‹#›</a:t>
            </a:fld>
            <a:endParaRPr lang="en-AU"/>
          </a:p>
        </p:txBody>
      </p:sp>
      <p:pic>
        <p:nvPicPr>
          <p:cNvPr id="7" name="Picture 8" descr="http://www.sandia.gov/ecn/assets/images/ecn-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47"/>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9001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US" smtClean="0"/>
              <a:t>September 5th, 2015</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4554A4-7CBA-440C-9419-8CB3C6C679B2}" type="slidenum">
              <a:rPr lang="en-AU" smtClean="0"/>
              <a:t>‹#›</a:t>
            </a:fld>
            <a:endParaRPr lang="en-AU"/>
          </a:p>
        </p:txBody>
      </p:sp>
    </p:spTree>
    <p:extLst>
      <p:ext uri="{BB962C8B-B14F-4D97-AF65-F5344CB8AC3E}">
        <p14:creationId xmlns:p14="http://schemas.microsoft.com/office/powerpoint/2010/main" val="197407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US" smtClean="0"/>
              <a:t>September 5th, 2015</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4554A4-7CBA-440C-9419-8CB3C6C679B2}" type="slidenum">
              <a:rPr lang="en-AU" smtClean="0"/>
              <a:t>‹#›</a:t>
            </a:fld>
            <a:endParaRPr lang="en-AU"/>
          </a:p>
        </p:txBody>
      </p:sp>
    </p:spTree>
    <p:extLst>
      <p:ext uri="{BB962C8B-B14F-4D97-AF65-F5344CB8AC3E}">
        <p14:creationId xmlns:p14="http://schemas.microsoft.com/office/powerpoint/2010/main" val="360460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7293"/>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81750"/>
            <a:ext cx="9144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userDrawn="1"/>
        </p:nvSpPr>
        <p:spPr>
          <a:xfrm>
            <a:off x="1116013" y="0"/>
            <a:ext cx="8026400" cy="576071"/>
          </a:xfrm>
          <a:prstGeom prst="rect">
            <a:avLst/>
          </a:prstGeom>
          <a:gradFill flip="none" rotWithShape="1">
            <a:gsLst>
              <a:gs pos="0">
                <a:srgbClr val="002060"/>
              </a:gs>
              <a:gs pos="60000">
                <a:srgbClr val="85C2FF">
                  <a:lumMod val="100000"/>
                </a:srgbClr>
              </a:gs>
              <a:gs pos="10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 name="Picture 2" descr="C:\Julien\ECN Working Group\ECN_WorkShop2_Sep2012\Presentation\ECN- Banner-LP.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1630" r="75075"/>
          <a:stretch/>
        </p:blipFill>
        <p:spPr bwMode="auto">
          <a:xfrm>
            <a:off x="0" y="-1"/>
            <a:ext cx="1699414" cy="5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311949" y="19664"/>
            <a:ext cx="1595508" cy="523220"/>
          </a:xfrm>
          <a:prstGeom prst="rect">
            <a:avLst/>
          </a:prstGeom>
          <a:noFill/>
          <a:scene3d>
            <a:camera prst="orthographicFront"/>
            <a:lightRig rig="flood" dir="t"/>
          </a:scene3d>
          <a:sp3d extrusionH="76200" prstMaterial="metal">
            <a:bevelT w="12700"/>
            <a:extrusionClr>
              <a:schemeClr val="tx2"/>
            </a:extrusionClr>
          </a:sp3d>
        </p:spPr>
        <p:txBody>
          <a:bodyPr wrap="square">
            <a:spAutoFit/>
          </a:bodyPr>
          <a:lstStyle/>
          <a:p>
            <a:pPr algn="ctr">
              <a:defRPr/>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ECN 5.0</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Title 1"/>
          <p:cNvSpPr>
            <a:spLocks noGrp="1"/>
          </p:cNvSpPr>
          <p:nvPr>
            <p:ph type="title"/>
          </p:nvPr>
        </p:nvSpPr>
        <p:spPr>
          <a:xfrm>
            <a:off x="1907457" y="4571"/>
            <a:ext cx="7234956" cy="571500"/>
          </a:xfrm>
        </p:spPr>
        <p:txBody>
          <a:bodyPr>
            <a:noAutofit/>
          </a:bodyPr>
          <a:lstStyle>
            <a:lvl1pPr algn="l">
              <a:defRPr sz="3200">
                <a:solidFill>
                  <a:schemeClr val="bg1"/>
                </a:solidFill>
              </a:defRPr>
            </a:lvl1pPr>
          </a:lstStyle>
          <a:p>
            <a:r>
              <a:rPr lang="en-US" dirty="0" smtClean="0"/>
              <a:t>Click to edit Master title style</a:t>
            </a:r>
            <a:endParaRPr lang="en-AU" dirty="0"/>
          </a:p>
        </p:txBody>
      </p:sp>
      <p:sp>
        <p:nvSpPr>
          <p:cNvPr id="11" name="Date Placeholder 10"/>
          <p:cNvSpPr>
            <a:spLocks noGrp="1"/>
          </p:cNvSpPr>
          <p:nvPr>
            <p:ph type="dt" sz="half" idx="10"/>
          </p:nvPr>
        </p:nvSpPr>
        <p:spPr/>
        <p:txBody>
          <a:bodyPr/>
          <a:lstStyle>
            <a:lvl1pPr>
              <a:defRPr>
                <a:solidFill>
                  <a:schemeClr val="tx1"/>
                </a:solidFill>
              </a:defRPr>
            </a:lvl1pPr>
          </a:lstStyle>
          <a:p>
            <a:r>
              <a:rPr lang="en-US" dirty="0" smtClean="0"/>
              <a:t>September 5</a:t>
            </a:r>
            <a:r>
              <a:rPr lang="en-US" baseline="30000" dirty="0" smtClean="0"/>
              <a:t>th</a:t>
            </a:r>
            <a:r>
              <a:rPr lang="en-US" dirty="0" smtClean="0"/>
              <a:t>, 2015</a:t>
            </a:r>
            <a:endParaRPr lang="en-AU" dirty="0"/>
          </a:p>
        </p:txBody>
      </p:sp>
      <p:sp>
        <p:nvSpPr>
          <p:cNvPr id="12" name="Footer Placeholder 11"/>
          <p:cNvSpPr>
            <a:spLocks noGrp="1"/>
          </p:cNvSpPr>
          <p:nvPr>
            <p:ph type="ftr" sz="quarter" idx="11"/>
          </p:nvPr>
        </p:nvSpPr>
        <p:spPr/>
        <p:txBody>
          <a:bodyPr/>
          <a:lstStyle/>
          <a:p>
            <a:endParaRPr lang="en-AU"/>
          </a:p>
        </p:txBody>
      </p:sp>
      <p:sp>
        <p:nvSpPr>
          <p:cNvPr id="13" name="Slide Number Placeholder 12"/>
          <p:cNvSpPr>
            <a:spLocks noGrp="1"/>
          </p:cNvSpPr>
          <p:nvPr>
            <p:ph type="sldNum" sz="quarter" idx="12"/>
          </p:nvPr>
        </p:nvSpPr>
        <p:spPr/>
        <p:txBody>
          <a:bodyPr/>
          <a:lstStyle>
            <a:lvl1pPr>
              <a:defRPr>
                <a:solidFill>
                  <a:schemeClr val="tx1"/>
                </a:solidFill>
              </a:defRPr>
            </a:lvl1pPr>
          </a:lstStyle>
          <a:p>
            <a:fld id="{544554A4-7CBA-440C-9419-8CB3C6C679B2}" type="slidenum">
              <a:rPr lang="en-AU" smtClean="0"/>
              <a:pPr/>
              <a:t>‹#›</a:t>
            </a:fld>
            <a:endParaRPr lang="en-AU" dirty="0"/>
          </a:p>
        </p:txBody>
      </p:sp>
    </p:spTree>
    <p:extLst>
      <p:ext uri="{BB962C8B-B14F-4D97-AF65-F5344CB8AC3E}">
        <p14:creationId xmlns:p14="http://schemas.microsoft.com/office/powerpoint/2010/main" val="521378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September 5th, 2015</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4554A4-7CBA-440C-9419-8CB3C6C679B2}" type="slidenum">
              <a:rPr lang="en-AU" smtClean="0"/>
              <a:t>‹#›</a:t>
            </a:fld>
            <a:endParaRPr lang="en-AU"/>
          </a:p>
        </p:txBody>
      </p:sp>
    </p:spTree>
    <p:extLst>
      <p:ext uri="{BB962C8B-B14F-4D97-AF65-F5344CB8AC3E}">
        <p14:creationId xmlns:p14="http://schemas.microsoft.com/office/powerpoint/2010/main" val="3376096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r>
              <a:rPr lang="en-US" smtClean="0"/>
              <a:t>September 5th, 2015</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4554A4-7CBA-440C-9419-8CB3C6C679B2}" type="slidenum">
              <a:rPr lang="en-AU" smtClean="0"/>
              <a:t>‹#›</a:t>
            </a:fld>
            <a:endParaRPr lang="en-AU"/>
          </a:p>
        </p:txBody>
      </p:sp>
    </p:spTree>
    <p:extLst>
      <p:ext uri="{BB962C8B-B14F-4D97-AF65-F5344CB8AC3E}">
        <p14:creationId xmlns:p14="http://schemas.microsoft.com/office/powerpoint/2010/main" val="58591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r>
              <a:rPr lang="en-US" smtClean="0"/>
              <a:t>September 5th, 2015</a:t>
            </a:r>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44554A4-7CBA-440C-9419-8CB3C6C679B2}" type="slidenum">
              <a:rPr lang="en-AU" smtClean="0"/>
              <a:t>‹#›</a:t>
            </a:fld>
            <a:endParaRPr lang="en-AU"/>
          </a:p>
        </p:txBody>
      </p:sp>
    </p:spTree>
    <p:extLst>
      <p:ext uri="{BB962C8B-B14F-4D97-AF65-F5344CB8AC3E}">
        <p14:creationId xmlns:p14="http://schemas.microsoft.com/office/powerpoint/2010/main" val="225563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r>
              <a:rPr lang="en-US" smtClean="0"/>
              <a:t>September 5th, 2015</a:t>
            </a:r>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44554A4-7CBA-440C-9419-8CB3C6C679B2}" type="slidenum">
              <a:rPr lang="en-AU" smtClean="0"/>
              <a:t>‹#›</a:t>
            </a:fld>
            <a:endParaRPr lang="en-AU"/>
          </a:p>
        </p:txBody>
      </p:sp>
    </p:spTree>
    <p:extLst>
      <p:ext uri="{BB962C8B-B14F-4D97-AF65-F5344CB8AC3E}">
        <p14:creationId xmlns:p14="http://schemas.microsoft.com/office/powerpoint/2010/main" val="66695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5th, 2015</a:t>
            </a:r>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44554A4-7CBA-440C-9419-8CB3C6C679B2}" type="slidenum">
              <a:rPr lang="en-AU" smtClean="0"/>
              <a:t>‹#›</a:t>
            </a:fld>
            <a:endParaRPr lang="en-AU"/>
          </a:p>
        </p:txBody>
      </p:sp>
    </p:spTree>
    <p:extLst>
      <p:ext uri="{BB962C8B-B14F-4D97-AF65-F5344CB8AC3E}">
        <p14:creationId xmlns:p14="http://schemas.microsoft.com/office/powerpoint/2010/main" val="177215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September 5th, 2015</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4554A4-7CBA-440C-9419-8CB3C6C679B2}" type="slidenum">
              <a:rPr lang="en-AU" smtClean="0"/>
              <a:t>‹#›</a:t>
            </a:fld>
            <a:endParaRPr lang="en-AU"/>
          </a:p>
        </p:txBody>
      </p:sp>
    </p:spTree>
    <p:extLst>
      <p:ext uri="{BB962C8B-B14F-4D97-AF65-F5344CB8AC3E}">
        <p14:creationId xmlns:p14="http://schemas.microsoft.com/office/powerpoint/2010/main" val="5081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September 5th, 2015</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4554A4-7CBA-440C-9419-8CB3C6C679B2}" type="slidenum">
              <a:rPr lang="en-AU" smtClean="0"/>
              <a:t>‹#›</a:t>
            </a:fld>
            <a:endParaRPr lang="en-AU"/>
          </a:p>
        </p:txBody>
      </p:sp>
    </p:spTree>
    <p:extLst>
      <p:ext uri="{BB962C8B-B14F-4D97-AF65-F5344CB8AC3E}">
        <p14:creationId xmlns:p14="http://schemas.microsoft.com/office/powerpoint/2010/main" val="363310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September 5th, 2015</a:t>
            </a:r>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554A4-7CBA-440C-9419-8CB3C6C679B2}" type="slidenum">
              <a:rPr lang="en-AU" smtClean="0"/>
              <a:t>‹#›</a:t>
            </a:fld>
            <a:endParaRPr lang="en-AU"/>
          </a:p>
        </p:txBody>
      </p:sp>
    </p:spTree>
    <p:extLst>
      <p:ext uri="{BB962C8B-B14F-4D97-AF65-F5344CB8AC3E}">
        <p14:creationId xmlns:p14="http://schemas.microsoft.com/office/powerpoint/2010/main" val="115707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6"/>
            <a:ext cx="7772400" cy="5184576"/>
          </a:xfrm>
        </p:spPr>
        <p:txBody>
          <a:bodyPr>
            <a:normAutofit/>
          </a:bodyPr>
          <a:lstStyle/>
          <a:p>
            <a:r>
              <a:rPr lang="en-US" altLang="en-US" sz="4000" b="1" u="sng" dirty="0" smtClean="0"/>
              <a:t>ECN 5 </a:t>
            </a:r>
            <a:br>
              <a:rPr lang="en-US" altLang="en-US" sz="4000" b="1" u="sng" dirty="0" smtClean="0"/>
            </a:br>
            <a:r>
              <a:rPr lang="en-AU" sz="4000" b="1" u="sng" dirty="0" smtClean="0"/>
              <a:t>Future </a:t>
            </a:r>
            <a:r>
              <a:rPr lang="en-AU" sz="4000" b="1" u="sng" dirty="0"/>
              <a:t>directions: </a:t>
            </a:r>
            <a:r>
              <a:rPr lang="en-AU" sz="4000" b="1" u="sng" dirty="0" smtClean="0"/>
              <a:t/>
            </a:r>
            <a:br>
              <a:rPr lang="en-AU" sz="4000" b="1" u="sng" dirty="0" smtClean="0"/>
            </a:br>
            <a:r>
              <a:rPr lang="en-AU" sz="4000" b="1" u="sng" dirty="0" smtClean="0"/>
              <a:t>Spray </a:t>
            </a:r>
            <a:r>
              <a:rPr lang="en-AU" sz="4000" b="1" u="sng" dirty="0"/>
              <a:t>G at flashing </a:t>
            </a:r>
            <a:r>
              <a:rPr lang="en-AU" sz="4000" b="1" u="sng" dirty="0" smtClean="0"/>
              <a:t>conditions</a:t>
            </a:r>
            <a:r>
              <a:rPr lang="en-AU" sz="4000" b="1" dirty="0" smtClean="0"/>
              <a:t/>
            </a:r>
            <a:br>
              <a:rPr lang="en-AU" sz="4000" b="1" dirty="0" smtClean="0"/>
            </a:br>
            <a:r>
              <a:rPr lang="en-US" altLang="en-US" sz="4000" dirty="0" smtClean="0"/>
              <a:t/>
            </a:r>
            <a:br>
              <a:rPr lang="en-US" altLang="en-US" sz="4000" dirty="0" smtClean="0"/>
            </a:br>
            <a:r>
              <a:rPr lang="en-US" altLang="en-US" sz="4000" b="1" u="sng" dirty="0" smtClean="0"/>
              <a:t>Organizer:            </a:t>
            </a:r>
            <a:br>
              <a:rPr lang="en-US" altLang="en-US" sz="4000" b="1" u="sng" dirty="0" smtClean="0"/>
            </a:br>
            <a:r>
              <a:rPr lang="en-US" altLang="en-US" sz="4000" b="1" dirty="0" smtClean="0"/>
              <a:t>Joshua Lacey</a:t>
            </a:r>
            <a:br>
              <a:rPr lang="en-US" altLang="en-US" sz="4000" b="1" dirty="0" smtClean="0"/>
            </a:br>
            <a:r>
              <a:rPr lang="en-US" altLang="en-US" sz="4000" b="1" dirty="0" smtClean="0"/>
              <a:t>University of Melbourne</a:t>
            </a:r>
            <a:br>
              <a:rPr lang="en-US" altLang="en-US" sz="4000" b="1" dirty="0" smtClean="0"/>
            </a:br>
            <a:endParaRPr lang="en-AU" dirty="0"/>
          </a:p>
        </p:txBody>
      </p:sp>
    </p:spTree>
    <p:extLst>
      <p:ext uri="{BB962C8B-B14F-4D97-AF65-F5344CB8AC3E}">
        <p14:creationId xmlns:p14="http://schemas.microsoft.com/office/powerpoint/2010/main" val="3320032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Key points</a:t>
            </a:r>
            <a:endParaRPr lang="en-AU" dirty="0"/>
          </a:p>
        </p:txBody>
      </p:sp>
      <p:sp>
        <p:nvSpPr>
          <p:cNvPr id="4" name="Date Placeholder 3"/>
          <p:cNvSpPr>
            <a:spLocks noGrp="1"/>
          </p:cNvSpPr>
          <p:nvPr>
            <p:ph type="dt" sz="half" idx="10"/>
          </p:nvPr>
        </p:nvSpPr>
        <p:spPr/>
        <p:txBody>
          <a:bodyPr/>
          <a:lstStyle/>
          <a:p>
            <a:r>
              <a:rPr lang="en-US" dirty="0" smtClean="0"/>
              <a:t>April 1</a:t>
            </a:r>
            <a:r>
              <a:rPr lang="en-US" baseline="30000" dirty="0" smtClean="0"/>
              <a:t>st</a:t>
            </a:r>
            <a:r>
              <a:rPr lang="en-US" dirty="0" smtClean="0"/>
              <a:t>, 2017</a:t>
            </a:r>
            <a:endParaRPr lang="en-AU" dirty="0"/>
          </a:p>
        </p:txBody>
      </p:sp>
      <p:sp>
        <p:nvSpPr>
          <p:cNvPr id="5" name="Slide Number Placeholder 4"/>
          <p:cNvSpPr>
            <a:spLocks noGrp="1"/>
          </p:cNvSpPr>
          <p:nvPr>
            <p:ph type="sldNum" sz="quarter" idx="12"/>
          </p:nvPr>
        </p:nvSpPr>
        <p:spPr/>
        <p:txBody>
          <a:bodyPr/>
          <a:lstStyle/>
          <a:p>
            <a:fld id="{544554A4-7CBA-440C-9419-8CB3C6C679B2}" type="slidenum">
              <a:rPr lang="en-AU" smtClean="0"/>
              <a:pPr/>
              <a:t>10</a:t>
            </a:fld>
            <a:endParaRPr lang="en-AU" dirty="0"/>
          </a:p>
        </p:txBody>
      </p:sp>
      <p:sp>
        <p:nvSpPr>
          <p:cNvPr id="11" name="Content Placeholder 2"/>
          <p:cNvSpPr txBox="1">
            <a:spLocks/>
          </p:cNvSpPr>
          <p:nvPr/>
        </p:nvSpPr>
        <p:spPr>
          <a:xfrm>
            <a:off x="304800" y="1196752"/>
            <a:ext cx="8458200" cy="3794402"/>
          </a:xfrm>
          <a:prstGeom prst="rect">
            <a:avLst/>
          </a:prstGeom>
          <a:noFill/>
        </p:spPr>
        <p:txBody>
          <a:bodyPr/>
          <a:lstStyle/>
          <a:p>
            <a:pPr marL="342900" indent="-342900">
              <a:spcBef>
                <a:spcPct val="20000"/>
              </a:spcBef>
              <a:buFont typeface="Arial" pitchFamily="34" charset="0"/>
              <a:buChar char="•"/>
              <a:defRPr/>
            </a:pPr>
            <a:r>
              <a:rPr lang="en-AU" sz="2400" dirty="0" smtClean="0"/>
              <a:t>The presence of vapour bubbles in flashing, two-phase flow causes a dramatic decrease in the speed of sound compared to either the liquid or gas phase; consequently, fuel flow is highly likely to be choked during flash-boiling</a:t>
            </a:r>
          </a:p>
          <a:p>
            <a:pPr marL="342900" indent="-342900">
              <a:spcBef>
                <a:spcPct val="20000"/>
              </a:spcBef>
              <a:buFont typeface="Arial" pitchFamily="34" charset="0"/>
              <a:buChar char="•"/>
              <a:defRPr/>
            </a:pPr>
            <a:r>
              <a:rPr lang="en-AU" sz="2400" dirty="0" smtClean="0"/>
              <a:t>It is more meaningful to use the pressure at which the nozzle throat chokes (past this point plumes can expand and interact</a:t>
            </a:r>
            <a:r>
              <a:rPr lang="en-AU" sz="2400" dirty="0"/>
              <a:t>), </a:t>
            </a:r>
            <a:r>
              <a:rPr lang="en-AU" sz="2400" dirty="0" smtClean="0"/>
              <a:t>rather </a:t>
            </a:r>
            <a:r>
              <a:rPr lang="en-AU" sz="2400" dirty="0"/>
              <a:t>than </a:t>
            </a:r>
            <a:r>
              <a:rPr lang="en-AU" sz="2400" dirty="0" smtClean="0"/>
              <a:t>the </a:t>
            </a:r>
            <a:r>
              <a:rPr lang="en-AU" sz="2400" dirty="0"/>
              <a:t>saturation pressure of the </a:t>
            </a:r>
            <a:r>
              <a:rPr lang="en-AU" sz="2400" dirty="0" smtClean="0"/>
              <a:t>fuel in the rail</a:t>
            </a:r>
          </a:p>
          <a:p>
            <a:pPr marL="342900" indent="-342900">
              <a:spcBef>
                <a:spcPct val="20000"/>
              </a:spcBef>
              <a:buFont typeface="Arial" pitchFamily="34" charset="0"/>
              <a:buChar char="•"/>
              <a:defRPr/>
            </a:pPr>
            <a:r>
              <a:rPr lang="en-AU" sz="2400" dirty="0" smtClean="0"/>
              <a:t>Plume </a:t>
            </a:r>
            <a:r>
              <a:rPr lang="en-AU" sz="2400" dirty="0"/>
              <a:t>widening and interaction </a:t>
            </a:r>
            <a:r>
              <a:rPr lang="en-AU" sz="2400" dirty="0" smtClean="0"/>
              <a:t>is </a:t>
            </a:r>
            <a:r>
              <a:rPr lang="en-AU" sz="2400" dirty="0"/>
              <a:t>a consequence of </a:t>
            </a:r>
            <a:r>
              <a:rPr lang="en-AU" sz="2400" dirty="0" smtClean="0"/>
              <a:t>choked, </a:t>
            </a:r>
            <a:r>
              <a:rPr lang="en-AU" sz="2400" dirty="0" err="1"/>
              <a:t>underexpanded</a:t>
            </a:r>
            <a:r>
              <a:rPr lang="en-AU" sz="2400" dirty="0"/>
              <a:t> </a:t>
            </a:r>
            <a:r>
              <a:rPr lang="en-AU" sz="2400" dirty="0" smtClean="0"/>
              <a:t>flow induced by flash-boiling</a:t>
            </a:r>
          </a:p>
          <a:p>
            <a:pPr marL="342900" indent="-342900">
              <a:spcBef>
                <a:spcPct val="20000"/>
              </a:spcBef>
              <a:buFont typeface="Arial" pitchFamily="34" charset="0"/>
              <a:buChar char="•"/>
              <a:defRPr/>
            </a:pPr>
            <a:r>
              <a:rPr lang="en-US" sz="2400" dirty="0" smtClean="0"/>
              <a:t>The onset of flash-boiling spray collapse is strongly tied to both the thermodynamics of the fuel flow as well as the injector geometry</a:t>
            </a:r>
            <a:endParaRPr lang="en-AU" sz="2400" dirty="0" smtClean="0"/>
          </a:p>
          <a:p>
            <a:pPr marL="342900" indent="-342900">
              <a:spcBef>
                <a:spcPct val="20000"/>
              </a:spcBef>
              <a:buFont typeface="Arial" pitchFamily="34" charset="0"/>
              <a:buChar char="•"/>
              <a:defRPr/>
            </a:pPr>
            <a:endParaRPr lang="en-AU" sz="2400" dirty="0"/>
          </a:p>
          <a:p>
            <a:pPr marL="342900" indent="-342900">
              <a:spcBef>
                <a:spcPct val="20000"/>
              </a:spcBef>
              <a:buFont typeface="Arial" pitchFamily="34" charset="0"/>
              <a:buChar char="•"/>
              <a:defRPr/>
            </a:pPr>
            <a:endParaRPr lang="en-AU" sz="1600" dirty="0" smtClean="0"/>
          </a:p>
          <a:p>
            <a:pPr lvl="1">
              <a:spcBef>
                <a:spcPct val="20000"/>
              </a:spcBef>
              <a:defRPr/>
            </a:pPr>
            <a:endParaRPr lang="en-AU" sz="1600" dirty="0" smtClean="0"/>
          </a:p>
        </p:txBody>
      </p:sp>
    </p:spTree>
    <p:extLst>
      <p:ext uri="{BB962C8B-B14F-4D97-AF65-F5344CB8AC3E}">
        <p14:creationId xmlns:p14="http://schemas.microsoft.com/office/powerpoint/2010/main" val="128287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11</a:t>
            </a:fld>
            <a:endParaRPr lang="en-AU" dirty="0"/>
          </a:p>
        </p:txBody>
      </p:sp>
      <p:sp>
        <p:nvSpPr>
          <p:cNvPr id="5" name="Title 4"/>
          <p:cNvSpPr>
            <a:spLocks noGrp="1"/>
          </p:cNvSpPr>
          <p:nvPr>
            <p:ph type="title"/>
          </p:nvPr>
        </p:nvSpPr>
        <p:spPr/>
        <p:txBody>
          <a:bodyPr/>
          <a:lstStyle/>
          <a:p>
            <a:r>
              <a:rPr lang="en-AU" sz="2000" dirty="0" smtClean="0"/>
              <a:t>Spray G Future Considerations – Experimental conditions</a:t>
            </a:r>
            <a:endParaRPr lang="en-AU" sz="2000" dirty="0"/>
          </a:p>
        </p:txBody>
      </p:sp>
      <p:sp>
        <p:nvSpPr>
          <p:cNvPr id="10" name="Content Placeholder 2"/>
          <p:cNvSpPr txBox="1">
            <a:spLocks/>
          </p:cNvSpPr>
          <p:nvPr/>
        </p:nvSpPr>
        <p:spPr>
          <a:xfrm>
            <a:off x="107504" y="2132856"/>
            <a:ext cx="8856984" cy="2448272"/>
          </a:xfrm>
          <a:prstGeom prst="rect">
            <a:avLst/>
          </a:prstGeom>
          <a:noFill/>
        </p:spPr>
        <p:txBody>
          <a:bodyPr/>
          <a:lstStyle/>
          <a:p>
            <a:pPr marL="342900" indent="-342900">
              <a:spcBef>
                <a:spcPct val="20000"/>
              </a:spcBef>
              <a:buFont typeface="Arial" pitchFamily="34" charset="0"/>
              <a:buChar char="•"/>
              <a:defRPr/>
            </a:pPr>
            <a:r>
              <a:rPr lang="en-AU" sz="2400" dirty="0" smtClean="0"/>
              <a:t>Use different rail pressures (this will impact the chamber pressure required for critical flow)</a:t>
            </a:r>
            <a:endParaRPr lang="en-AU" sz="2400" dirty="0"/>
          </a:p>
          <a:p>
            <a:pPr marL="342900" indent="-342900">
              <a:spcBef>
                <a:spcPct val="20000"/>
              </a:spcBef>
              <a:buFont typeface="Arial" pitchFamily="34" charset="0"/>
              <a:buChar char="•"/>
              <a:defRPr/>
            </a:pPr>
            <a:r>
              <a:rPr lang="en-AU" sz="2400" dirty="0"/>
              <a:t>Rail temperature also has a significant impact on </a:t>
            </a:r>
            <a:r>
              <a:rPr lang="en-AU" sz="2400" dirty="0" smtClean="0"/>
              <a:t>flash-boiling</a:t>
            </a:r>
          </a:p>
          <a:p>
            <a:pPr marL="342900" indent="-342900">
              <a:spcBef>
                <a:spcPct val="20000"/>
              </a:spcBef>
              <a:buFont typeface="Arial" pitchFamily="34" charset="0"/>
              <a:buChar char="•"/>
              <a:defRPr/>
            </a:pPr>
            <a:r>
              <a:rPr lang="en-AU" sz="2400" dirty="0" smtClean="0"/>
              <a:t>Consider lighter fractions of gasoline (i.e. pentane)</a:t>
            </a:r>
          </a:p>
          <a:p>
            <a:pPr marL="342900" indent="-342900">
              <a:spcBef>
                <a:spcPct val="20000"/>
              </a:spcBef>
              <a:buFont typeface="Arial" pitchFamily="34" charset="0"/>
              <a:buChar char="•"/>
              <a:defRPr/>
            </a:pPr>
            <a:r>
              <a:rPr lang="en-AU" sz="2400" dirty="0" smtClean="0"/>
              <a:t>Other injector hardware (smaller nominal cone angle; geometry has an impact on plume interaction)</a:t>
            </a:r>
          </a:p>
          <a:p>
            <a:pPr marL="342900" indent="-342900">
              <a:spcBef>
                <a:spcPct val="20000"/>
              </a:spcBef>
              <a:buFont typeface="Arial" pitchFamily="34" charset="0"/>
              <a:buChar char="•"/>
              <a:defRPr/>
            </a:pPr>
            <a:endParaRPr lang="en-AU" sz="1400" dirty="0" smtClean="0"/>
          </a:p>
          <a:p>
            <a:pPr lvl="1">
              <a:spcBef>
                <a:spcPct val="20000"/>
              </a:spcBef>
              <a:defRPr/>
            </a:pPr>
            <a:endParaRPr lang="en-AU" sz="1600" dirty="0" smtClean="0"/>
          </a:p>
        </p:txBody>
      </p:sp>
    </p:spTree>
    <p:extLst>
      <p:ext uri="{BB962C8B-B14F-4D97-AF65-F5344CB8AC3E}">
        <p14:creationId xmlns:p14="http://schemas.microsoft.com/office/powerpoint/2010/main" val="3093360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000" dirty="0" smtClean="0"/>
              <a:t>Spray G Future Considerations - Implications for </a:t>
            </a:r>
            <a:r>
              <a:rPr lang="en-AU" sz="2000" dirty="0" err="1" smtClean="0"/>
              <a:t>modeling</a:t>
            </a:r>
            <a:endParaRPr lang="en-AU" sz="2000" dirty="0"/>
          </a:p>
        </p:txBody>
      </p:sp>
      <p:sp>
        <p:nvSpPr>
          <p:cNvPr id="4" name="Date Placeholder 3"/>
          <p:cNvSpPr>
            <a:spLocks noGrp="1"/>
          </p:cNvSpPr>
          <p:nvPr>
            <p:ph type="dt" sz="half" idx="10"/>
          </p:nvPr>
        </p:nvSpPr>
        <p:spPr/>
        <p:txBody>
          <a:bodyPr/>
          <a:lstStyle/>
          <a:p>
            <a:r>
              <a:rPr lang="en-US" dirty="0" smtClean="0"/>
              <a:t>April 1</a:t>
            </a:r>
            <a:r>
              <a:rPr lang="en-US" baseline="30000" dirty="0" smtClean="0"/>
              <a:t>st</a:t>
            </a:r>
            <a:r>
              <a:rPr lang="en-US" dirty="0" smtClean="0"/>
              <a:t>, 2017</a:t>
            </a:r>
            <a:endParaRPr lang="en-AU" dirty="0"/>
          </a:p>
        </p:txBody>
      </p:sp>
      <p:sp>
        <p:nvSpPr>
          <p:cNvPr id="5" name="Slide Number Placeholder 4"/>
          <p:cNvSpPr>
            <a:spLocks noGrp="1"/>
          </p:cNvSpPr>
          <p:nvPr>
            <p:ph type="sldNum" sz="quarter" idx="12"/>
          </p:nvPr>
        </p:nvSpPr>
        <p:spPr/>
        <p:txBody>
          <a:bodyPr/>
          <a:lstStyle/>
          <a:p>
            <a:fld id="{544554A4-7CBA-440C-9419-8CB3C6C679B2}" type="slidenum">
              <a:rPr lang="en-AU" smtClean="0"/>
              <a:pPr/>
              <a:t>12</a:t>
            </a:fld>
            <a:endParaRPr lang="en-AU"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304800" y="908720"/>
                <a:ext cx="8534400" cy="2376264"/>
              </a:xfrm>
              <a:prstGeom prst="rect">
                <a:avLst/>
              </a:prstGeom>
              <a:noFill/>
            </p:spPr>
            <p:txBody>
              <a:bodyPr/>
              <a:lstStyle/>
              <a:p>
                <a:pPr marL="342900" indent="-342900">
                  <a:spcBef>
                    <a:spcPct val="20000"/>
                  </a:spcBef>
                  <a:buFont typeface="Arial" pitchFamily="34" charset="0"/>
                  <a:buChar char="•"/>
                  <a:defRPr/>
                </a:pPr>
                <a:r>
                  <a:rPr lang="en-AU" sz="2000" dirty="0" smtClean="0"/>
                  <a:t>Directly </a:t>
                </a:r>
                <a:r>
                  <a:rPr lang="en-AU" sz="2000" dirty="0" err="1" smtClean="0"/>
                  <a:t>modeling</a:t>
                </a:r>
                <a:r>
                  <a:rPr lang="en-AU" sz="2000" dirty="0" smtClean="0"/>
                  <a:t> flash-boiling (nucleation and bubble growth) is generally avoided due to complexity</a:t>
                </a:r>
              </a:p>
              <a:p>
                <a:pPr marL="342900" indent="-342900">
                  <a:spcBef>
                    <a:spcPct val="20000"/>
                  </a:spcBef>
                  <a:buFont typeface="Arial" pitchFamily="34" charset="0"/>
                  <a:buChar char="•"/>
                  <a:defRPr/>
                </a:pPr>
                <a:r>
                  <a:rPr lang="en-AU" sz="2000" dirty="0"/>
                  <a:t>Using the flashing ratio as a tuning </a:t>
                </a:r>
                <a:r>
                  <a:rPr lang="en-AU" sz="2000" dirty="0" smtClean="0"/>
                  <a:t>parameter is not generally accurate, particularly for the lighter fractions of gasoline (alternatively use </a:t>
                </a:r>
                <a14:m>
                  <m:oMath xmlns:m="http://schemas.openxmlformats.org/officeDocument/2006/math">
                    <m:sSup>
                      <m:sSupPr>
                        <m:ctrlPr>
                          <a:rPr lang="en-AU" sz="2000" i="1">
                            <a:latin typeface="Cambria Math"/>
                          </a:rPr>
                        </m:ctrlPr>
                      </m:sSupPr>
                      <m:e>
                        <m:sSub>
                          <m:sSubPr>
                            <m:ctrlPr>
                              <a:rPr lang="en-AU" sz="2000" i="1">
                                <a:latin typeface="Cambria Math"/>
                              </a:rPr>
                            </m:ctrlPr>
                          </m:sSubPr>
                          <m:e>
                            <m:r>
                              <a:rPr lang="en-AU" sz="2000" i="1">
                                <a:latin typeface="Cambria Math"/>
                              </a:rPr>
                              <m:t>𝑅</m:t>
                            </m:r>
                          </m:e>
                          <m:sub>
                            <m:r>
                              <a:rPr lang="en-AU" sz="2000" i="1">
                                <a:latin typeface="Cambria Math"/>
                              </a:rPr>
                              <m:t>𝑝</m:t>
                            </m:r>
                          </m:sub>
                        </m:sSub>
                      </m:e>
                      <m:sup>
                        <m:r>
                          <a:rPr lang="en-AU" sz="2000" i="1">
                            <a:latin typeface="Cambria Math"/>
                          </a:rPr>
                          <m:t>∗</m:t>
                        </m:r>
                      </m:sup>
                    </m:sSup>
                  </m:oMath>
                </a14:m>
                <a:r>
                  <a:rPr lang="en-AU" sz="2000" dirty="0" smtClean="0"/>
                  <a:t>)</a:t>
                </a:r>
                <a:endParaRPr lang="en-AU" sz="2000" dirty="0"/>
              </a:p>
              <a:p>
                <a:pPr marL="342900" indent="-342900">
                  <a:spcBef>
                    <a:spcPct val="20000"/>
                  </a:spcBef>
                  <a:buFont typeface="Arial" pitchFamily="34" charset="0"/>
                  <a:buChar char="•"/>
                  <a:defRPr/>
                </a:pPr>
                <a:r>
                  <a:rPr lang="en-AU" sz="2000" dirty="0"/>
                  <a:t>If the flow is choked, then some boundary conditions can be determined from fundamental theory (e.g. velocity at the injector nozzle throat</a:t>
                </a:r>
                <a:r>
                  <a:rPr lang="en-AU" sz="2000" dirty="0" smtClean="0"/>
                  <a:t>)</a:t>
                </a:r>
              </a:p>
              <a:p>
                <a:pPr marL="342900" indent="-342900">
                  <a:spcBef>
                    <a:spcPct val="20000"/>
                  </a:spcBef>
                  <a:buFont typeface="Arial" pitchFamily="34" charset="0"/>
                  <a:buChar char="•"/>
                  <a:defRPr/>
                </a:pPr>
                <a:endParaRPr lang="en-AU" sz="1400" dirty="0" smtClean="0"/>
              </a:p>
              <a:p>
                <a:pPr lvl="1">
                  <a:spcBef>
                    <a:spcPct val="20000"/>
                  </a:spcBef>
                  <a:defRPr/>
                </a:pPr>
                <a:endParaRPr lang="en-AU" sz="1600"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304800" y="908720"/>
                <a:ext cx="8534400" cy="2376264"/>
              </a:xfrm>
              <a:prstGeom prst="rect">
                <a:avLst/>
              </a:prstGeom>
              <a:blipFill rotWithShape="1">
                <a:blip r:embed="rId2"/>
                <a:stretch>
                  <a:fillRect l="-571" t="-1282"/>
                </a:stretch>
              </a:blipFill>
            </p:spPr>
            <p:txBody>
              <a:bodyPr/>
              <a:lstStyle/>
              <a:p>
                <a:r>
                  <a:rPr lang="en-AU">
                    <a:noFill/>
                  </a:rPr>
                  <a:t> </a:t>
                </a:r>
              </a:p>
            </p:txBody>
          </p:sp>
        </mc:Fallback>
      </mc:AlternateContent>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367623"/>
            <a:ext cx="5574030" cy="2653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1752600" y="5251670"/>
            <a:ext cx="5574030" cy="765809"/>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8" charset="-128"/>
            </a:endParaRPr>
          </a:p>
        </p:txBody>
      </p:sp>
    </p:spTree>
    <p:extLst>
      <p:ext uri="{BB962C8B-B14F-4D97-AF65-F5344CB8AC3E}">
        <p14:creationId xmlns:p14="http://schemas.microsoft.com/office/powerpoint/2010/main" val="2945626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April 1</a:t>
            </a:r>
            <a:r>
              <a:rPr lang="en-US" baseline="30000" dirty="0" smtClean="0"/>
              <a:t>st</a:t>
            </a:r>
            <a:r>
              <a:rPr lang="en-US" dirty="0" smtClean="0"/>
              <a:t>, 2017</a:t>
            </a:r>
            <a:endParaRPr lang="en-AU" dirty="0"/>
          </a:p>
        </p:txBody>
      </p:sp>
      <p:sp>
        <p:nvSpPr>
          <p:cNvPr id="5" name="Slide Number Placeholder 4"/>
          <p:cNvSpPr>
            <a:spLocks noGrp="1"/>
          </p:cNvSpPr>
          <p:nvPr>
            <p:ph type="sldNum" sz="quarter" idx="12"/>
          </p:nvPr>
        </p:nvSpPr>
        <p:spPr/>
        <p:txBody>
          <a:bodyPr/>
          <a:lstStyle/>
          <a:p>
            <a:fld id="{544554A4-7CBA-440C-9419-8CB3C6C679B2}" type="slidenum">
              <a:rPr lang="en-AU" smtClean="0"/>
              <a:pPr/>
              <a:t>13</a:t>
            </a:fld>
            <a:endParaRPr lang="en-AU" dirty="0"/>
          </a:p>
        </p:txBody>
      </p:sp>
      <p:sp>
        <p:nvSpPr>
          <p:cNvPr id="6" name="TextBox 5"/>
          <p:cNvSpPr txBox="1"/>
          <p:nvPr/>
        </p:nvSpPr>
        <p:spPr>
          <a:xfrm>
            <a:off x="2411760" y="2564904"/>
            <a:ext cx="4176464" cy="1107996"/>
          </a:xfrm>
          <a:prstGeom prst="rect">
            <a:avLst/>
          </a:prstGeom>
          <a:noFill/>
        </p:spPr>
        <p:txBody>
          <a:bodyPr wrap="square" rtlCol="0">
            <a:spAutoFit/>
          </a:bodyPr>
          <a:lstStyle/>
          <a:p>
            <a:r>
              <a:rPr lang="en-AU" sz="6600" dirty="0" smtClean="0"/>
              <a:t>Questions?</a:t>
            </a:r>
            <a:endParaRPr lang="en-AU" sz="6600" dirty="0"/>
          </a:p>
        </p:txBody>
      </p:sp>
    </p:spTree>
    <p:extLst>
      <p:ext uri="{BB962C8B-B14F-4D97-AF65-F5344CB8AC3E}">
        <p14:creationId xmlns:p14="http://schemas.microsoft.com/office/powerpoint/2010/main" val="348232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14</a:t>
            </a:fld>
            <a:endParaRPr lang="en-AU" dirty="0"/>
          </a:p>
        </p:txBody>
      </p:sp>
      <p:sp>
        <p:nvSpPr>
          <p:cNvPr id="5" name="Title 4"/>
          <p:cNvSpPr>
            <a:spLocks noGrp="1"/>
          </p:cNvSpPr>
          <p:nvPr>
            <p:ph type="title"/>
          </p:nvPr>
        </p:nvSpPr>
        <p:spPr/>
        <p:txBody>
          <a:bodyPr/>
          <a:lstStyle/>
          <a:p>
            <a:r>
              <a:rPr lang="en-AU" dirty="0" smtClean="0"/>
              <a:t>Backup</a:t>
            </a:r>
            <a:endParaRPr lang="en-AU" dirty="0"/>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179512" y="1196752"/>
                <a:ext cx="8856984" cy="2952328"/>
              </a:xfrm>
              <a:prstGeom prst="rect">
                <a:avLst/>
              </a:prstGeom>
              <a:noFill/>
            </p:spPr>
            <p:txBody>
              <a:bodyPr/>
              <a:lstStyle/>
              <a:p>
                <a:pPr marL="342900" indent="-342900">
                  <a:spcBef>
                    <a:spcPct val="20000"/>
                  </a:spcBef>
                  <a:buFont typeface="Arial" pitchFamily="34" charset="0"/>
                  <a:buChar char="•"/>
                  <a:defRPr/>
                </a:pPr>
                <a:r>
                  <a:rPr lang="en-US" sz="2800" dirty="0" smtClean="0"/>
                  <a:t>We can estimate the velocity of the fuel flow from the rail to the injector nozzle throat, </a:t>
                </a:r>
                <a14:m>
                  <m:oMath xmlns:m="http://schemas.openxmlformats.org/officeDocument/2006/math">
                    <m:sSub>
                      <m:sSubPr>
                        <m:ctrlPr>
                          <a:rPr lang="en-AU" sz="2400" b="0" i="1" smtClean="0">
                            <a:latin typeface="Cambria Math"/>
                          </a:rPr>
                        </m:ctrlPr>
                      </m:sSubPr>
                      <m:e>
                        <m:r>
                          <a:rPr lang="en-AU" sz="2400" b="0" i="1" smtClean="0">
                            <a:latin typeface="Cambria Math"/>
                          </a:rPr>
                          <m:t>𝑢</m:t>
                        </m:r>
                      </m:e>
                      <m:sub>
                        <m:r>
                          <a:rPr lang="en-AU" sz="2400" b="0" i="1" smtClean="0">
                            <a:latin typeface="Cambria Math"/>
                          </a:rPr>
                          <m:t>𝑓𝑢𝑒𝑙</m:t>
                        </m:r>
                      </m:sub>
                    </m:sSub>
                    <m:r>
                      <a:rPr lang="en-AU" sz="2400" b="0" i="1" smtClean="0">
                        <a:latin typeface="Cambria Math"/>
                      </a:rPr>
                      <m:t>=</m:t>
                    </m:r>
                    <m:rad>
                      <m:radPr>
                        <m:degHide m:val="on"/>
                        <m:ctrlPr>
                          <a:rPr lang="en-AU" sz="2400" b="0" i="1" smtClean="0">
                            <a:latin typeface="Cambria Math"/>
                          </a:rPr>
                        </m:ctrlPr>
                      </m:radPr>
                      <m:deg/>
                      <m:e>
                        <m:sSub>
                          <m:sSubPr>
                            <m:ctrlPr>
                              <a:rPr lang="en-AU" sz="2400" b="0" i="1" smtClean="0">
                                <a:latin typeface="Cambria Math"/>
                              </a:rPr>
                            </m:ctrlPr>
                          </m:sSubPr>
                          <m:e>
                            <m:r>
                              <a:rPr lang="en-AU" sz="2400" b="0" i="1" smtClean="0">
                                <a:latin typeface="Cambria Math"/>
                              </a:rPr>
                              <m:t>h</m:t>
                            </m:r>
                          </m:e>
                          <m:sub>
                            <m:r>
                              <a:rPr lang="en-AU" sz="2400" b="0" i="1" smtClean="0">
                                <a:latin typeface="Cambria Math"/>
                              </a:rPr>
                              <m:t>𝑓𝑢𝑒𝑙</m:t>
                            </m:r>
                            <m:r>
                              <a:rPr lang="en-AU" sz="2400" b="0" i="1" smtClean="0">
                                <a:latin typeface="Cambria Math"/>
                              </a:rPr>
                              <m:t>,</m:t>
                            </m:r>
                            <m:r>
                              <a:rPr lang="en-AU" sz="2400" b="0" i="1" smtClean="0">
                                <a:latin typeface="Cambria Math"/>
                              </a:rPr>
                              <m:t>𝑟𝑎𝑖𝑙</m:t>
                            </m:r>
                          </m:sub>
                        </m:sSub>
                        <m:r>
                          <a:rPr lang="en-AU" sz="2400" b="0" i="1" smtClean="0">
                            <a:latin typeface="Cambria Math"/>
                          </a:rPr>
                          <m:t>−</m:t>
                        </m:r>
                        <m:sSub>
                          <m:sSubPr>
                            <m:ctrlPr>
                              <a:rPr lang="en-AU" sz="2400" b="0" i="1" smtClean="0">
                                <a:latin typeface="Cambria Math"/>
                              </a:rPr>
                            </m:ctrlPr>
                          </m:sSubPr>
                          <m:e>
                            <m:r>
                              <a:rPr lang="en-AU" sz="2400" b="0" i="1" smtClean="0">
                                <a:latin typeface="Cambria Math"/>
                              </a:rPr>
                              <m:t>h</m:t>
                            </m:r>
                          </m:e>
                          <m:sub>
                            <m:r>
                              <a:rPr lang="en-AU" sz="2400" b="0" i="1" smtClean="0">
                                <a:latin typeface="Cambria Math"/>
                              </a:rPr>
                              <m:t>𝑡h𝑟𝑜𝑎𝑡</m:t>
                            </m:r>
                          </m:sub>
                        </m:sSub>
                      </m:e>
                    </m:rad>
                  </m:oMath>
                </a14:m>
                <a:endParaRPr lang="en-US" sz="2800" dirty="0" smtClean="0"/>
              </a:p>
              <a:p>
                <a:pPr marL="342900" indent="-342900">
                  <a:spcBef>
                    <a:spcPct val="20000"/>
                  </a:spcBef>
                  <a:buFont typeface="Arial" pitchFamily="34" charset="0"/>
                  <a:buChar char="•"/>
                  <a:defRPr/>
                </a:pPr>
                <a:r>
                  <a:rPr lang="en-US" sz="2800" dirty="0" smtClean="0"/>
                  <a:t>This velocity is then compared against the two-phase sonic velocity to determine the chamber pressure required for critical flow at a given </a:t>
                </a:r>
                <a14:m>
                  <m:oMath xmlns:m="http://schemas.openxmlformats.org/officeDocument/2006/math">
                    <m:sSub>
                      <m:sSubPr>
                        <m:ctrlPr>
                          <a:rPr lang="en-US" sz="2400" i="1" smtClean="0">
                            <a:latin typeface="Cambria Math"/>
                          </a:rPr>
                        </m:ctrlPr>
                      </m:sSubPr>
                      <m:e>
                        <m:r>
                          <a:rPr lang="en-AU" sz="2400" b="0" i="1" smtClean="0">
                            <a:latin typeface="Cambria Math"/>
                          </a:rPr>
                          <m:t>𝑇</m:t>
                        </m:r>
                      </m:e>
                      <m:sub>
                        <m:r>
                          <a:rPr lang="en-AU" sz="2400" b="0" i="1" smtClean="0">
                            <a:latin typeface="Cambria Math"/>
                          </a:rPr>
                          <m:t>𝑓𝑢𝑒𝑙</m:t>
                        </m:r>
                        <m:r>
                          <a:rPr lang="en-AU" sz="2400" b="0" i="1" smtClean="0">
                            <a:latin typeface="Cambria Math"/>
                          </a:rPr>
                          <m:t>,</m:t>
                        </m:r>
                        <m:r>
                          <a:rPr lang="en-AU" sz="2400" b="0" i="1" smtClean="0">
                            <a:latin typeface="Cambria Math"/>
                          </a:rPr>
                          <m:t>𝑟𝑎𝑖𝑙</m:t>
                        </m:r>
                      </m:sub>
                    </m:sSub>
                  </m:oMath>
                </a14:m>
                <a:r>
                  <a:rPr lang="en-AU" sz="2000" dirty="0" smtClean="0"/>
                  <a:t> </a:t>
                </a:r>
                <a:r>
                  <a:rPr lang="en-AU" sz="2800" dirty="0" smtClean="0"/>
                  <a:t>and</a:t>
                </a:r>
                <a:r>
                  <a:rPr lang="en-AU" sz="2000" dirty="0" smtClean="0"/>
                  <a:t> </a:t>
                </a:r>
                <a14:m>
                  <m:oMath xmlns:m="http://schemas.openxmlformats.org/officeDocument/2006/math">
                    <m:sSub>
                      <m:sSubPr>
                        <m:ctrlPr>
                          <a:rPr lang="en-US" sz="2400" i="1">
                            <a:latin typeface="Cambria Math"/>
                          </a:rPr>
                        </m:ctrlPr>
                      </m:sSubPr>
                      <m:e>
                        <m:r>
                          <a:rPr lang="en-AU" sz="2400" i="1">
                            <a:latin typeface="Cambria Math"/>
                          </a:rPr>
                          <m:t>𝑝</m:t>
                        </m:r>
                      </m:e>
                      <m:sub>
                        <m:r>
                          <a:rPr lang="en-AU" sz="2400" i="1">
                            <a:latin typeface="Cambria Math"/>
                          </a:rPr>
                          <m:t>𝑓𝑢𝑒𝑙</m:t>
                        </m:r>
                        <m:r>
                          <a:rPr lang="en-AU" sz="2400" i="1">
                            <a:latin typeface="Cambria Math"/>
                          </a:rPr>
                          <m:t>,</m:t>
                        </m:r>
                        <m:r>
                          <a:rPr lang="en-AU" sz="2400" i="1">
                            <a:latin typeface="Cambria Math"/>
                          </a:rPr>
                          <m:t>𝑟𝑎𝑖𝑙</m:t>
                        </m:r>
                      </m:sub>
                    </m:sSub>
                  </m:oMath>
                </a14:m>
                <a:endParaRPr lang="en-AU" sz="1600" dirty="0" smtClean="0"/>
              </a:p>
              <a:p>
                <a:pPr lvl="1">
                  <a:spcBef>
                    <a:spcPct val="20000"/>
                  </a:spcBef>
                  <a:defRPr/>
                </a:pPr>
                <a:endParaRPr lang="en-AU" sz="1600" dirty="0" smtClean="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179512" y="1196752"/>
                <a:ext cx="8856984" cy="2952328"/>
              </a:xfrm>
              <a:prstGeom prst="rect">
                <a:avLst/>
              </a:prstGeom>
              <a:blipFill rotWithShape="1">
                <a:blip r:embed="rId2"/>
                <a:stretch>
                  <a:fillRect l="-1170" t="-1856" r="-2134"/>
                </a:stretch>
              </a:blipFill>
            </p:spPr>
            <p:txBody>
              <a:bodyPr/>
              <a:lstStyle/>
              <a:p>
                <a:r>
                  <a:rPr lang="en-AU">
                    <a:noFill/>
                  </a:rPr>
                  <a:t> </a:t>
                </a:r>
              </a:p>
            </p:txBody>
          </p:sp>
        </mc:Fallback>
      </mc:AlternateContent>
      <p:sp>
        <p:nvSpPr>
          <p:cNvPr id="11" name="TextBox 10"/>
          <p:cNvSpPr txBox="1"/>
          <p:nvPr/>
        </p:nvSpPr>
        <p:spPr>
          <a:xfrm>
            <a:off x="67562" y="6096000"/>
            <a:ext cx="3590038" cy="400110"/>
          </a:xfrm>
          <a:prstGeom prst="rect">
            <a:avLst/>
          </a:prstGeom>
          <a:noFill/>
        </p:spPr>
        <p:txBody>
          <a:bodyPr wrap="square" rtlCol="0">
            <a:spAutoFit/>
          </a:bodyPr>
          <a:lstStyle/>
          <a:p>
            <a:r>
              <a:rPr lang="en-AU" sz="1000" dirty="0" smtClean="0"/>
              <a:t>Sources: Lacey et. al, </a:t>
            </a:r>
            <a:r>
              <a:rPr lang="en-AU" sz="1000" i="1" dirty="0" smtClean="0"/>
              <a:t>Fuel, </a:t>
            </a:r>
            <a:r>
              <a:rPr lang="en-AU" sz="1000" dirty="0" smtClean="0"/>
              <a:t>2017</a:t>
            </a:r>
          </a:p>
          <a:p>
            <a:r>
              <a:rPr lang="en-AU" sz="1000" dirty="0" err="1" smtClean="0"/>
              <a:t>Nyugen</a:t>
            </a:r>
            <a:r>
              <a:rPr lang="en-AU" sz="1000" dirty="0" smtClean="0"/>
              <a:t> et. al., </a:t>
            </a:r>
            <a:r>
              <a:rPr lang="en-AU" sz="1000" i="1" dirty="0" smtClean="0"/>
              <a:t>Int. J. Multiphase Flow</a:t>
            </a:r>
            <a:r>
              <a:rPr lang="en-AU" sz="1000" dirty="0" smtClean="0"/>
              <a:t>, 1981 </a:t>
            </a:r>
            <a:endParaRPr lang="en-AU" sz="1000" dirty="0"/>
          </a:p>
        </p:txBody>
      </p:sp>
      <mc:AlternateContent xmlns:mc="http://schemas.openxmlformats.org/markup-compatibility/2006" xmlns:a14="http://schemas.microsoft.com/office/drawing/2010/main">
        <mc:Choice Requires="a14">
          <p:sp>
            <p:nvSpPr>
              <p:cNvPr id="12" name="TextBox 11"/>
              <p:cNvSpPr txBox="1"/>
              <p:nvPr/>
            </p:nvSpPr>
            <p:spPr>
              <a:xfrm>
                <a:off x="533400" y="4370645"/>
                <a:ext cx="2268891" cy="6451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800" i="1" smtClean="0">
                          <a:latin typeface="Cambria Math"/>
                          <a:ea typeface="Cambria Math"/>
                        </a:rPr>
                        <m:t>𝛼</m:t>
                      </m:r>
                      <m:r>
                        <a:rPr lang="en-AU" sz="1800" b="0" i="1" smtClean="0">
                          <a:latin typeface="Cambria Math"/>
                          <a:ea typeface="Cambria Math"/>
                        </a:rPr>
                        <m:t>=</m:t>
                      </m:r>
                      <m:f>
                        <m:fPr>
                          <m:ctrlPr>
                            <a:rPr lang="en-AU" sz="1800" b="0" i="1" smtClean="0">
                              <a:latin typeface="Cambria Math"/>
                              <a:ea typeface="Cambria Math"/>
                            </a:rPr>
                          </m:ctrlPr>
                        </m:fPr>
                        <m:num>
                          <m:r>
                            <a:rPr lang="en-AU" sz="1800" b="0" i="1" smtClean="0">
                              <a:latin typeface="Cambria Math"/>
                              <a:ea typeface="Cambria Math"/>
                            </a:rPr>
                            <m:t>𝑥</m:t>
                          </m:r>
                          <m:sSub>
                            <m:sSubPr>
                              <m:ctrlPr>
                                <a:rPr lang="en-AU" sz="1800" b="0" i="1" smtClean="0">
                                  <a:latin typeface="Cambria Math"/>
                                  <a:ea typeface="Cambria Math"/>
                                </a:rPr>
                              </m:ctrlPr>
                            </m:sSubPr>
                            <m:e>
                              <m:r>
                                <a:rPr lang="en-AU" sz="1800" b="0" i="1" smtClean="0">
                                  <a:latin typeface="Cambria Math"/>
                                  <a:ea typeface="Cambria Math"/>
                                </a:rPr>
                                <m:t>𝜌</m:t>
                              </m:r>
                            </m:e>
                            <m:sub>
                              <m:r>
                                <a:rPr lang="en-AU" sz="1800" b="0" i="1" smtClean="0">
                                  <a:latin typeface="Cambria Math"/>
                                  <a:ea typeface="Cambria Math"/>
                                </a:rPr>
                                <m:t>𝑙</m:t>
                              </m:r>
                            </m:sub>
                          </m:sSub>
                        </m:num>
                        <m:den>
                          <m:r>
                            <a:rPr lang="en-AU" sz="1800" i="1">
                              <a:latin typeface="Cambria Math"/>
                              <a:ea typeface="Cambria Math"/>
                            </a:rPr>
                            <m:t>𝑥</m:t>
                          </m:r>
                          <m:sSub>
                            <m:sSubPr>
                              <m:ctrlPr>
                                <a:rPr lang="en-AU" sz="1800" i="1">
                                  <a:latin typeface="Cambria Math"/>
                                  <a:ea typeface="Cambria Math"/>
                                </a:rPr>
                              </m:ctrlPr>
                            </m:sSubPr>
                            <m:e>
                              <m:r>
                                <a:rPr lang="en-AU" sz="1800" i="1">
                                  <a:latin typeface="Cambria Math"/>
                                  <a:ea typeface="Cambria Math"/>
                                </a:rPr>
                                <m:t>𝜌</m:t>
                              </m:r>
                            </m:e>
                            <m:sub>
                              <m:r>
                                <a:rPr lang="en-AU" sz="1800" i="1">
                                  <a:latin typeface="Cambria Math"/>
                                  <a:ea typeface="Cambria Math"/>
                                </a:rPr>
                                <m:t>𝑙</m:t>
                              </m:r>
                            </m:sub>
                          </m:sSub>
                          <m:r>
                            <a:rPr lang="en-AU" sz="1800" b="0" i="1" smtClean="0">
                              <a:latin typeface="Cambria Math"/>
                              <a:ea typeface="Cambria Math"/>
                            </a:rPr>
                            <m:t>+(1−</m:t>
                          </m:r>
                          <m:r>
                            <a:rPr lang="en-AU" sz="1800" b="0" i="1" smtClean="0">
                              <a:latin typeface="Cambria Math"/>
                              <a:ea typeface="Cambria Math"/>
                            </a:rPr>
                            <m:t>𝑥</m:t>
                          </m:r>
                          <m:r>
                            <a:rPr lang="en-AU" sz="1800" b="0" i="1" smtClean="0">
                              <a:latin typeface="Cambria Math"/>
                              <a:ea typeface="Cambria Math"/>
                            </a:rPr>
                            <m:t>)</m:t>
                          </m:r>
                          <m:sSub>
                            <m:sSubPr>
                              <m:ctrlPr>
                                <a:rPr lang="en-AU" sz="1800" i="1">
                                  <a:latin typeface="Cambria Math"/>
                                  <a:ea typeface="Cambria Math"/>
                                </a:rPr>
                              </m:ctrlPr>
                            </m:sSubPr>
                            <m:e>
                              <m:r>
                                <a:rPr lang="en-AU" sz="1800" i="1">
                                  <a:latin typeface="Cambria Math"/>
                                  <a:ea typeface="Cambria Math"/>
                                </a:rPr>
                                <m:t>𝜌</m:t>
                              </m:r>
                            </m:e>
                            <m:sub>
                              <m:r>
                                <a:rPr lang="en-AU" sz="1800" b="0" i="1" smtClean="0">
                                  <a:latin typeface="Cambria Math"/>
                                  <a:ea typeface="Cambria Math"/>
                                </a:rPr>
                                <m:t>𝑔</m:t>
                              </m:r>
                            </m:sub>
                          </m:sSub>
                        </m:den>
                      </m:f>
                    </m:oMath>
                  </m:oMathPara>
                </a14:m>
                <a:endParaRPr lang="en-AU" dirty="0"/>
              </a:p>
            </p:txBody>
          </p:sp>
        </mc:Choice>
        <mc:Fallback xmlns="">
          <p:sp>
            <p:nvSpPr>
              <p:cNvPr id="12" name="TextBox 11"/>
              <p:cNvSpPr txBox="1">
                <a:spLocks noRot="1" noChangeAspect="1" noMove="1" noResize="1" noEditPoints="1" noAdjustHandles="1" noChangeArrowheads="1" noChangeShapeType="1" noTextEdit="1"/>
              </p:cNvSpPr>
              <p:nvPr/>
            </p:nvSpPr>
            <p:spPr>
              <a:xfrm>
                <a:off x="533400" y="4370645"/>
                <a:ext cx="2268891" cy="645113"/>
              </a:xfrm>
              <a:prstGeom prst="rect">
                <a:avLst/>
              </a:prstGeom>
              <a:blipFill rotWithShape="1">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p:cNvSpPr txBox="1">
                <a:spLocks noChangeAspect="1"/>
              </p:cNvSpPr>
              <p:nvPr/>
            </p:nvSpPr>
            <p:spPr>
              <a:xfrm>
                <a:off x="3267944" y="4077072"/>
                <a:ext cx="5283690" cy="12322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sz="1800" i="1" smtClean="0">
                              <a:latin typeface="Cambria Math"/>
                            </a:rPr>
                          </m:ctrlPr>
                        </m:sSubPr>
                        <m:e>
                          <m:r>
                            <a:rPr lang="en-AU" sz="1800" b="0" i="1" smtClean="0">
                              <a:latin typeface="Cambria Math"/>
                            </a:rPr>
                            <m:t>𝑐</m:t>
                          </m:r>
                        </m:e>
                        <m:sub>
                          <m:r>
                            <a:rPr lang="en-AU" sz="1800" b="0" i="1" smtClean="0">
                              <a:latin typeface="Cambria Math"/>
                            </a:rPr>
                            <m:t>𝑡</m:t>
                          </m:r>
                        </m:sub>
                      </m:sSub>
                      <m:r>
                        <a:rPr lang="en-AU" sz="1800" b="0" i="1" smtClean="0">
                          <a:latin typeface="Cambria Math"/>
                        </a:rPr>
                        <m:t>=</m:t>
                      </m:r>
                      <m:f>
                        <m:fPr>
                          <m:ctrlPr>
                            <a:rPr lang="en-AU" sz="1800" b="0" i="1" smtClean="0">
                              <a:latin typeface="Cambria Math"/>
                            </a:rPr>
                          </m:ctrlPr>
                        </m:fPr>
                        <m:num>
                          <m:r>
                            <a:rPr lang="en-AU" sz="1800" b="0" i="1" smtClean="0">
                              <a:latin typeface="Cambria Math"/>
                            </a:rPr>
                            <m:t>1</m:t>
                          </m:r>
                        </m:num>
                        <m:den>
                          <m:d>
                            <m:dPr>
                              <m:ctrlPr>
                                <a:rPr lang="en-AU" sz="1800" b="0" i="1" smtClean="0">
                                  <a:latin typeface="Cambria Math"/>
                                </a:rPr>
                              </m:ctrlPr>
                            </m:dPr>
                            <m:e>
                              <m:r>
                                <a:rPr lang="en-AU" sz="1800" b="0" i="1" smtClean="0">
                                  <a:latin typeface="Cambria Math"/>
                                </a:rPr>
                                <m:t>1−</m:t>
                              </m:r>
                              <m:r>
                                <a:rPr lang="en-AU" sz="1800" b="0" i="1" smtClean="0">
                                  <a:latin typeface="Cambria Math"/>
                                  <a:ea typeface="Cambria Math"/>
                                </a:rPr>
                                <m:t>𝛼</m:t>
                              </m:r>
                            </m:e>
                          </m:d>
                          <m:rad>
                            <m:radPr>
                              <m:degHide m:val="on"/>
                              <m:ctrlPr>
                                <a:rPr lang="en-AU" sz="1800" b="0" i="1" smtClean="0">
                                  <a:latin typeface="Cambria Math"/>
                                  <a:ea typeface="Cambria Math"/>
                                </a:rPr>
                              </m:ctrlPr>
                            </m:radPr>
                            <m:deg/>
                            <m:e>
                              <m:f>
                                <m:fPr>
                                  <m:ctrlPr>
                                    <a:rPr lang="en-AU" sz="1800" b="0" i="1" smtClean="0">
                                      <a:latin typeface="Cambria Math"/>
                                      <a:ea typeface="Cambria Math"/>
                                    </a:rPr>
                                  </m:ctrlPr>
                                </m:fPr>
                                <m:num>
                                  <m:r>
                                    <a:rPr lang="en-AU" sz="1800" b="0" i="1" smtClean="0">
                                      <a:latin typeface="Cambria Math"/>
                                      <a:ea typeface="Cambria Math"/>
                                    </a:rPr>
                                    <m:t>1−</m:t>
                                  </m:r>
                                  <m:r>
                                    <a:rPr lang="en-AU" sz="1800" b="0" i="1" smtClean="0">
                                      <a:latin typeface="Cambria Math"/>
                                      <a:ea typeface="Cambria Math"/>
                                    </a:rPr>
                                    <m:t>𝛼</m:t>
                                  </m:r>
                                </m:num>
                                <m:den>
                                  <m:sSup>
                                    <m:sSupPr>
                                      <m:ctrlPr>
                                        <a:rPr lang="en-AU" sz="1800" b="0" i="1" smtClean="0">
                                          <a:latin typeface="Cambria Math"/>
                                          <a:ea typeface="Cambria Math"/>
                                        </a:rPr>
                                      </m:ctrlPr>
                                    </m:sSupPr>
                                    <m:e>
                                      <m:sSub>
                                        <m:sSubPr>
                                          <m:ctrlPr>
                                            <a:rPr lang="en-AU" sz="1800" b="0" i="1" smtClean="0">
                                              <a:latin typeface="Cambria Math"/>
                                              <a:ea typeface="Cambria Math"/>
                                            </a:rPr>
                                          </m:ctrlPr>
                                        </m:sSubPr>
                                        <m:e>
                                          <m:r>
                                            <a:rPr lang="en-AU" sz="1800" b="0" i="1" smtClean="0">
                                              <a:latin typeface="Cambria Math"/>
                                              <a:ea typeface="Cambria Math"/>
                                            </a:rPr>
                                            <m:t>𝑐</m:t>
                                          </m:r>
                                        </m:e>
                                        <m:sub>
                                          <m:r>
                                            <a:rPr lang="en-AU" sz="1800" b="0" i="1" smtClean="0">
                                              <a:latin typeface="Cambria Math"/>
                                              <a:ea typeface="Cambria Math"/>
                                            </a:rPr>
                                            <m:t>𝑙</m:t>
                                          </m:r>
                                        </m:sub>
                                      </m:sSub>
                                    </m:e>
                                    <m:sup>
                                      <m:r>
                                        <a:rPr lang="en-AU" sz="1800" b="0" i="1" smtClean="0">
                                          <a:latin typeface="Cambria Math"/>
                                          <a:ea typeface="Cambria Math"/>
                                        </a:rPr>
                                        <m:t>2</m:t>
                                      </m:r>
                                    </m:sup>
                                  </m:sSup>
                                </m:den>
                              </m:f>
                              <m:r>
                                <a:rPr lang="en-AU" sz="1800" b="0" i="1" smtClean="0">
                                  <a:latin typeface="Cambria Math"/>
                                  <a:ea typeface="Cambria Math"/>
                                </a:rPr>
                                <m:t>+</m:t>
                              </m:r>
                              <m:f>
                                <m:fPr>
                                  <m:ctrlPr>
                                    <a:rPr lang="en-AU" sz="1800" b="0" i="1" smtClean="0">
                                      <a:latin typeface="Cambria Math"/>
                                      <a:ea typeface="Cambria Math"/>
                                    </a:rPr>
                                  </m:ctrlPr>
                                </m:fPr>
                                <m:num>
                                  <m:r>
                                    <a:rPr lang="en-AU" sz="1800" b="0" i="1" smtClean="0">
                                      <a:latin typeface="Cambria Math"/>
                                      <a:ea typeface="Cambria Math"/>
                                    </a:rPr>
                                    <m:t>𝛼</m:t>
                                  </m:r>
                                  <m:sSub>
                                    <m:sSubPr>
                                      <m:ctrlPr>
                                        <a:rPr lang="en-AU" sz="1800" i="1">
                                          <a:latin typeface="Cambria Math"/>
                                          <a:ea typeface="Cambria Math"/>
                                        </a:rPr>
                                      </m:ctrlPr>
                                    </m:sSubPr>
                                    <m:e>
                                      <m:r>
                                        <a:rPr lang="en-AU" sz="1800" i="1">
                                          <a:latin typeface="Cambria Math"/>
                                          <a:ea typeface="Cambria Math"/>
                                        </a:rPr>
                                        <m:t>𝜌</m:t>
                                      </m:r>
                                    </m:e>
                                    <m:sub>
                                      <m:r>
                                        <a:rPr lang="en-AU" sz="1800" b="0" i="1" smtClean="0">
                                          <a:latin typeface="Cambria Math"/>
                                          <a:ea typeface="Cambria Math"/>
                                        </a:rPr>
                                        <m:t>𝑙</m:t>
                                      </m:r>
                                    </m:sub>
                                  </m:sSub>
                                </m:num>
                                <m:den>
                                  <m:sSup>
                                    <m:sSupPr>
                                      <m:ctrlPr>
                                        <a:rPr lang="en-AU" sz="1800" i="1">
                                          <a:latin typeface="Cambria Math"/>
                                          <a:ea typeface="Cambria Math"/>
                                        </a:rPr>
                                      </m:ctrlPr>
                                    </m:sSupPr>
                                    <m:e>
                                      <m:sSub>
                                        <m:sSubPr>
                                          <m:ctrlPr>
                                            <a:rPr lang="en-AU" sz="1800" i="1">
                                              <a:latin typeface="Cambria Math"/>
                                              <a:ea typeface="Cambria Math"/>
                                            </a:rPr>
                                          </m:ctrlPr>
                                        </m:sSubPr>
                                        <m:e>
                                          <m:sSub>
                                            <m:sSubPr>
                                              <m:ctrlPr>
                                                <a:rPr lang="en-AU" sz="1800" i="1">
                                                  <a:latin typeface="Cambria Math"/>
                                                  <a:ea typeface="Cambria Math"/>
                                                </a:rPr>
                                              </m:ctrlPr>
                                            </m:sSubPr>
                                            <m:e>
                                              <m:r>
                                                <a:rPr lang="en-AU" sz="1800" i="1">
                                                  <a:latin typeface="Cambria Math"/>
                                                  <a:ea typeface="Cambria Math"/>
                                                </a:rPr>
                                                <m:t>𝜌</m:t>
                                              </m:r>
                                            </m:e>
                                            <m:sub>
                                              <m:r>
                                                <a:rPr lang="en-AU" sz="1800" i="1">
                                                  <a:latin typeface="Cambria Math"/>
                                                  <a:ea typeface="Cambria Math"/>
                                                </a:rPr>
                                                <m:t>𝑔</m:t>
                                              </m:r>
                                            </m:sub>
                                          </m:sSub>
                                          <m:r>
                                            <a:rPr lang="en-AU" sz="1800" i="1">
                                              <a:latin typeface="Cambria Math"/>
                                              <a:ea typeface="Cambria Math"/>
                                            </a:rPr>
                                            <m:t>𝑐</m:t>
                                          </m:r>
                                        </m:e>
                                        <m:sub>
                                          <m:r>
                                            <a:rPr lang="en-AU" sz="1800" b="0" i="1" smtClean="0">
                                              <a:latin typeface="Cambria Math"/>
                                              <a:ea typeface="Cambria Math"/>
                                            </a:rPr>
                                            <m:t>𝑔</m:t>
                                          </m:r>
                                        </m:sub>
                                      </m:sSub>
                                    </m:e>
                                    <m:sup>
                                      <m:r>
                                        <a:rPr lang="en-AU" sz="1800" i="1">
                                          <a:latin typeface="Cambria Math"/>
                                          <a:ea typeface="Cambria Math"/>
                                        </a:rPr>
                                        <m:t>2</m:t>
                                      </m:r>
                                    </m:sup>
                                  </m:sSup>
                                </m:den>
                              </m:f>
                            </m:e>
                          </m:rad>
                          <m:r>
                            <a:rPr lang="en-AU" sz="1800" b="0" i="1" smtClean="0">
                              <a:latin typeface="Cambria Math"/>
                              <a:ea typeface="Cambria Math"/>
                            </a:rPr>
                            <m:t>+</m:t>
                          </m:r>
                          <m:r>
                            <a:rPr lang="en-AU" sz="1800" b="0" i="1" smtClean="0">
                              <a:latin typeface="Cambria Math"/>
                              <a:ea typeface="Cambria Math"/>
                            </a:rPr>
                            <m:t>𝛼</m:t>
                          </m:r>
                          <m:rad>
                            <m:radPr>
                              <m:degHide m:val="on"/>
                              <m:ctrlPr>
                                <a:rPr lang="en-AU" sz="1800" b="0" i="1" smtClean="0">
                                  <a:latin typeface="Cambria Math"/>
                                  <a:ea typeface="Cambria Math"/>
                                </a:rPr>
                              </m:ctrlPr>
                            </m:radPr>
                            <m:deg/>
                            <m:e>
                              <m:f>
                                <m:fPr>
                                  <m:ctrlPr>
                                    <a:rPr lang="en-AU" sz="1800" b="0" i="1" smtClean="0">
                                      <a:latin typeface="Cambria Math"/>
                                      <a:ea typeface="Cambria Math"/>
                                    </a:rPr>
                                  </m:ctrlPr>
                                </m:fPr>
                                <m:num>
                                  <m:r>
                                    <a:rPr lang="en-AU" sz="1800" b="0" i="1" smtClean="0">
                                      <a:latin typeface="Cambria Math"/>
                                      <a:ea typeface="Cambria Math"/>
                                    </a:rPr>
                                    <m:t>𝛼</m:t>
                                  </m:r>
                                </m:num>
                                <m:den>
                                  <m:sSup>
                                    <m:sSupPr>
                                      <m:ctrlPr>
                                        <a:rPr lang="en-AU" sz="1800" i="1">
                                          <a:latin typeface="Cambria Math"/>
                                          <a:ea typeface="Cambria Math"/>
                                        </a:rPr>
                                      </m:ctrlPr>
                                    </m:sSupPr>
                                    <m:e>
                                      <m:sSub>
                                        <m:sSubPr>
                                          <m:ctrlPr>
                                            <a:rPr lang="en-AU" sz="1800" i="1">
                                              <a:latin typeface="Cambria Math"/>
                                              <a:ea typeface="Cambria Math"/>
                                            </a:rPr>
                                          </m:ctrlPr>
                                        </m:sSubPr>
                                        <m:e>
                                          <m:r>
                                            <a:rPr lang="en-AU" sz="1800" i="1">
                                              <a:latin typeface="Cambria Math"/>
                                              <a:ea typeface="Cambria Math"/>
                                            </a:rPr>
                                            <m:t>𝑐</m:t>
                                          </m:r>
                                        </m:e>
                                        <m:sub>
                                          <m:r>
                                            <a:rPr lang="en-AU" sz="1800" i="1">
                                              <a:latin typeface="Cambria Math"/>
                                              <a:ea typeface="Cambria Math"/>
                                            </a:rPr>
                                            <m:t>𝑔</m:t>
                                          </m:r>
                                        </m:sub>
                                      </m:sSub>
                                    </m:e>
                                    <m:sup>
                                      <m:r>
                                        <a:rPr lang="en-AU" sz="1800" i="1">
                                          <a:latin typeface="Cambria Math"/>
                                          <a:ea typeface="Cambria Math"/>
                                        </a:rPr>
                                        <m:t>2</m:t>
                                      </m:r>
                                    </m:sup>
                                  </m:sSup>
                                </m:den>
                              </m:f>
                              <m:r>
                                <a:rPr lang="en-AU" sz="1800" b="0" i="1" smtClean="0">
                                  <a:latin typeface="Cambria Math"/>
                                  <a:ea typeface="Cambria Math"/>
                                </a:rPr>
                                <m:t>+</m:t>
                              </m:r>
                              <m:f>
                                <m:fPr>
                                  <m:ctrlPr>
                                    <a:rPr lang="en-AU" sz="1800" b="0" i="1" smtClean="0">
                                      <a:latin typeface="Cambria Math"/>
                                      <a:ea typeface="Cambria Math"/>
                                    </a:rPr>
                                  </m:ctrlPr>
                                </m:fPr>
                                <m:num>
                                  <m:r>
                                    <a:rPr lang="en-AU" sz="1800" b="0" i="1" smtClean="0">
                                      <a:latin typeface="Cambria Math"/>
                                      <a:ea typeface="Cambria Math"/>
                                    </a:rPr>
                                    <m:t>(1−</m:t>
                                  </m:r>
                                  <m:r>
                                    <a:rPr lang="en-AU" sz="1800" b="0" i="1" smtClean="0">
                                      <a:latin typeface="Cambria Math"/>
                                      <a:ea typeface="Cambria Math"/>
                                    </a:rPr>
                                    <m:t>𝛼</m:t>
                                  </m:r>
                                  <m:r>
                                    <a:rPr lang="en-AU" sz="1800" b="0" i="1" smtClean="0">
                                      <a:latin typeface="Cambria Math"/>
                                      <a:ea typeface="Cambria Math"/>
                                    </a:rPr>
                                    <m:t>)</m:t>
                                  </m:r>
                                  <m:sSub>
                                    <m:sSubPr>
                                      <m:ctrlPr>
                                        <a:rPr lang="en-AU" sz="1800" b="0" i="1" smtClean="0">
                                          <a:latin typeface="Cambria Math"/>
                                          <a:ea typeface="Cambria Math"/>
                                        </a:rPr>
                                      </m:ctrlPr>
                                    </m:sSubPr>
                                    <m:e>
                                      <m:r>
                                        <a:rPr lang="en-AU" sz="1800" b="0" i="1" smtClean="0">
                                          <a:latin typeface="Cambria Math"/>
                                          <a:ea typeface="Cambria Math"/>
                                        </a:rPr>
                                        <m:t>𝜌</m:t>
                                      </m:r>
                                    </m:e>
                                    <m:sub>
                                      <m:r>
                                        <a:rPr lang="en-AU" sz="1800" b="0" i="1" smtClean="0">
                                          <a:latin typeface="Cambria Math"/>
                                          <a:ea typeface="Cambria Math"/>
                                        </a:rPr>
                                        <m:t>𝑔</m:t>
                                      </m:r>
                                    </m:sub>
                                  </m:sSub>
                                  <m:r>
                                    <a:rPr lang="en-AU" sz="1800" i="1" smtClean="0">
                                      <a:latin typeface="Cambria Math"/>
                                      <a:ea typeface="Cambria Math"/>
                                    </a:rPr>
                                    <m:t> </m:t>
                                  </m:r>
                                </m:num>
                                <m:den>
                                  <m:sSup>
                                    <m:sSupPr>
                                      <m:ctrlPr>
                                        <a:rPr lang="en-AU" sz="1800" i="1">
                                          <a:latin typeface="Cambria Math"/>
                                          <a:ea typeface="Cambria Math"/>
                                        </a:rPr>
                                      </m:ctrlPr>
                                    </m:sSupPr>
                                    <m:e>
                                      <m:sSub>
                                        <m:sSubPr>
                                          <m:ctrlPr>
                                            <a:rPr lang="en-AU" sz="1800" i="1">
                                              <a:latin typeface="Cambria Math"/>
                                              <a:ea typeface="Cambria Math"/>
                                            </a:rPr>
                                          </m:ctrlPr>
                                        </m:sSubPr>
                                        <m:e>
                                          <m:sSub>
                                            <m:sSubPr>
                                              <m:ctrlPr>
                                                <a:rPr lang="en-AU" sz="1800" i="1">
                                                  <a:latin typeface="Cambria Math"/>
                                                  <a:ea typeface="Cambria Math"/>
                                                </a:rPr>
                                              </m:ctrlPr>
                                            </m:sSubPr>
                                            <m:e>
                                              <m:r>
                                                <a:rPr lang="en-AU" sz="1800" i="1">
                                                  <a:latin typeface="Cambria Math"/>
                                                  <a:ea typeface="Cambria Math"/>
                                                </a:rPr>
                                                <m:t>𝜌</m:t>
                                              </m:r>
                                            </m:e>
                                            <m:sub>
                                              <m:r>
                                                <a:rPr lang="en-AU" sz="1800" b="0" i="1" smtClean="0">
                                                  <a:latin typeface="Cambria Math"/>
                                                  <a:ea typeface="Cambria Math"/>
                                                </a:rPr>
                                                <m:t>𝑙</m:t>
                                              </m:r>
                                            </m:sub>
                                          </m:sSub>
                                          <m:r>
                                            <a:rPr lang="en-AU" sz="1800" i="1">
                                              <a:latin typeface="Cambria Math"/>
                                              <a:ea typeface="Cambria Math"/>
                                            </a:rPr>
                                            <m:t>𝑐</m:t>
                                          </m:r>
                                        </m:e>
                                        <m:sub>
                                          <m:r>
                                            <a:rPr lang="en-AU" sz="1800" b="0" i="1" smtClean="0">
                                              <a:latin typeface="Cambria Math"/>
                                              <a:ea typeface="Cambria Math"/>
                                            </a:rPr>
                                            <m:t>𝑙</m:t>
                                          </m:r>
                                        </m:sub>
                                      </m:sSub>
                                    </m:e>
                                    <m:sup>
                                      <m:r>
                                        <a:rPr lang="en-AU" sz="1800" i="1">
                                          <a:latin typeface="Cambria Math"/>
                                          <a:ea typeface="Cambria Math"/>
                                        </a:rPr>
                                        <m:t>2</m:t>
                                      </m:r>
                                    </m:sup>
                                  </m:sSup>
                                </m:den>
                              </m:f>
                            </m:e>
                          </m:rad>
                        </m:den>
                      </m:f>
                    </m:oMath>
                  </m:oMathPara>
                </a14:m>
                <a:endParaRPr lang="en-AU" dirty="0"/>
              </a:p>
            </p:txBody>
          </p:sp>
        </mc:Choice>
        <mc:Fallback xmlns="">
          <p:sp>
            <p:nvSpPr>
              <p:cNvPr id="13" name="TextBox 12"/>
              <p:cNvSpPr txBox="1">
                <a:spLocks noRot="1" noChangeAspect="1" noMove="1" noResize="1" noEditPoints="1" noAdjustHandles="1" noChangeArrowheads="1" noChangeShapeType="1" noTextEdit="1"/>
              </p:cNvSpPr>
              <p:nvPr/>
            </p:nvSpPr>
            <p:spPr>
              <a:xfrm>
                <a:off x="3267944" y="4077072"/>
                <a:ext cx="5283690" cy="1232260"/>
              </a:xfrm>
              <a:prstGeom prst="rect">
                <a:avLst/>
              </a:prstGeom>
              <a:blipFill rotWithShape="1">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398746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15</a:t>
            </a:fld>
            <a:endParaRPr lang="en-AU" dirty="0"/>
          </a:p>
        </p:txBody>
      </p:sp>
      <p:sp>
        <p:nvSpPr>
          <p:cNvPr id="5" name="Title 4"/>
          <p:cNvSpPr>
            <a:spLocks noGrp="1"/>
          </p:cNvSpPr>
          <p:nvPr>
            <p:ph type="title"/>
          </p:nvPr>
        </p:nvSpPr>
        <p:spPr/>
        <p:txBody>
          <a:bodyPr/>
          <a:lstStyle/>
          <a:p>
            <a:r>
              <a:rPr lang="en-AU" dirty="0" smtClean="0"/>
              <a:t>Backup</a:t>
            </a:r>
            <a:endParaRPr lang="en-AU" dirty="0"/>
          </a:p>
        </p:txBody>
      </p:sp>
      <p:sp>
        <p:nvSpPr>
          <p:cNvPr id="11" name="TextBox 10"/>
          <p:cNvSpPr txBox="1"/>
          <p:nvPr/>
        </p:nvSpPr>
        <p:spPr>
          <a:xfrm>
            <a:off x="67562" y="6096000"/>
            <a:ext cx="3590038" cy="400110"/>
          </a:xfrm>
          <a:prstGeom prst="rect">
            <a:avLst/>
          </a:prstGeom>
          <a:noFill/>
        </p:spPr>
        <p:txBody>
          <a:bodyPr wrap="square" rtlCol="0">
            <a:spAutoFit/>
          </a:bodyPr>
          <a:lstStyle/>
          <a:p>
            <a:r>
              <a:rPr lang="en-AU" sz="1000" dirty="0" smtClean="0"/>
              <a:t>Sources: Lacey et. al, </a:t>
            </a:r>
            <a:r>
              <a:rPr lang="en-AU" sz="1000" i="1" dirty="0" smtClean="0"/>
              <a:t>Fuel, </a:t>
            </a:r>
            <a:r>
              <a:rPr lang="en-AU" sz="1000" dirty="0" smtClean="0"/>
              <a:t>2017</a:t>
            </a:r>
          </a:p>
          <a:p>
            <a:r>
              <a:rPr lang="en-AU" sz="1000" dirty="0" err="1" smtClean="0"/>
              <a:t>Nyugen</a:t>
            </a:r>
            <a:r>
              <a:rPr lang="en-AU" sz="1000" dirty="0" smtClean="0"/>
              <a:t> et. al., </a:t>
            </a:r>
            <a:r>
              <a:rPr lang="en-AU" sz="1000" i="1" dirty="0" smtClean="0"/>
              <a:t>Int. J. Multiphase Flow</a:t>
            </a:r>
            <a:r>
              <a:rPr lang="en-AU" sz="1000" dirty="0" smtClean="0"/>
              <a:t>, 1981 </a:t>
            </a:r>
            <a:endParaRPr lang="en-AU" sz="1000" dirty="0"/>
          </a:p>
        </p:txBody>
      </p:sp>
      <p:sp>
        <p:nvSpPr>
          <p:cNvPr id="9" name="Content Placeholder 2"/>
          <p:cNvSpPr txBox="1">
            <a:spLocks/>
          </p:cNvSpPr>
          <p:nvPr/>
        </p:nvSpPr>
        <p:spPr>
          <a:xfrm>
            <a:off x="251520" y="1196752"/>
            <a:ext cx="4447220" cy="3744416"/>
          </a:xfrm>
          <a:prstGeom prst="rect">
            <a:avLst/>
          </a:prstGeom>
          <a:noFill/>
        </p:spPr>
        <p:txBody>
          <a:bodyPr/>
          <a:lstStyle/>
          <a:p>
            <a:pPr marL="342900" indent="-342900">
              <a:spcBef>
                <a:spcPct val="20000"/>
              </a:spcBef>
              <a:buFont typeface="Arial" pitchFamily="34" charset="0"/>
              <a:buChar char="•"/>
              <a:defRPr/>
            </a:pPr>
            <a:r>
              <a:rPr lang="en-US" sz="2000" dirty="0" smtClean="0"/>
              <a:t>The figure at the right depicts the variation of Ma with chamber pressure for fuel that is at 363 K and 200 bar in the </a:t>
            </a:r>
            <a:r>
              <a:rPr lang="en-US" sz="2000" dirty="0" smtClean="0"/>
              <a:t>rail</a:t>
            </a:r>
            <a:endParaRPr lang="en-US" sz="2000" dirty="0"/>
          </a:p>
          <a:p>
            <a:pPr marL="342900" indent="-342900">
              <a:spcBef>
                <a:spcPct val="20000"/>
              </a:spcBef>
              <a:buFont typeface="Arial" pitchFamily="34" charset="0"/>
              <a:buChar char="•"/>
              <a:defRPr/>
            </a:pPr>
            <a:r>
              <a:rPr lang="en-US" sz="2000" dirty="0" smtClean="0"/>
              <a:t>At high chamber pressures propane is sonic in the injector nozzle throat; </a:t>
            </a:r>
            <a:r>
              <a:rPr lang="en-US" sz="2000" dirty="0" err="1" smtClean="0"/>
              <a:t>iso</a:t>
            </a:r>
            <a:r>
              <a:rPr lang="en-US" sz="2000" dirty="0" smtClean="0"/>
              <a:t>-octane is incompressible until low chamber pressures corresponding to throttled </a:t>
            </a:r>
            <a:r>
              <a:rPr lang="en-US" sz="2000" dirty="0" smtClean="0"/>
              <a:t>operation</a:t>
            </a:r>
            <a:endParaRPr lang="en-US" sz="2000" dirty="0"/>
          </a:p>
          <a:p>
            <a:pPr marL="342900" indent="-342900">
              <a:spcBef>
                <a:spcPct val="20000"/>
              </a:spcBef>
              <a:buFont typeface="Arial" pitchFamily="34" charset="0"/>
              <a:buChar char="•"/>
              <a:defRPr/>
            </a:pPr>
            <a:r>
              <a:rPr lang="en-US" sz="2000" dirty="0" smtClean="0"/>
              <a:t>The steep increase in Ma corresponds to the point where the fuel is in a two-phase state, and the presence of </a:t>
            </a:r>
            <a:r>
              <a:rPr lang="en-US" sz="2000" dirty="0" err="1" smtClean="0"/>
              <a:t>vapour</a:t>
            </a:r>
            <a:r>
              <a:rPr lang="en-US" sz="2000" dirty="0" smtClean="0"/>
              <a:t> bubbles in the flow significantly reduces the speed of sound</a:t>
            </a:r>
            <a:endParaRPr lang="en-AU" sz="2000" dirty="0" smtClean="0"/>
          </a:p>
          <a:p>
            <a:pPr lvl="1">
              <a:spcBef>
                <a:spcPct val="20000"/>
              </a:spcBef>
              <a:defRPr/>
            </a:pPr>
            <a:endParaRPr lang="en-AU" sz="1600" dirty="0" smtClean="0"/>
          </a:p>
        </p:txBody>
      </p:sp>
      <p:pic>
        <p:nvPicPr>
          <p:cNvPr id="1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1919" t="22458" r="26036" b="19106"/>
          <a:stretch/>
        </p:blipFill>
        <p:spPr bwMode="auto">
          <a:xfrm>
            <a:off x="4896036" y="1340768"/>
            <a:ext cx="4098188" cy="405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46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16</a:t>
            </a:fld>
            <a:endParaRPr lang="en-AU" dirty="0"/>
          </a:p>
        </p:txBody>
      </p:sp>
      <p:sp>
        <p:nvSpPr>
          <p:cNvPr id="5" name="Title 4"/>
          <p:cNvSpPr>
            <a:spLocks noGrp="1"/>
          </p:cNvSpPr>
          <p:nvPr>
            <p:ph type="title"/>
          </p:nvPr>
        </p:nvSpPr>
        <p:spPr/>
        <p:txBody>
          <a:bodyPr/>
          <a:lstStyle/>
          <a:p>
            <a:r>
              <a:rPr lang="en-AU" dirty="0" smtClean="0"/>
              <a:t>Backup</a:t>
            </a:r>
            <a:endParaRPr lang="en-AU" dirty="0"/>
          </a:p>
        </p:txBody>
      </p:sp>
      <p:sp>
        <p:nvSpPr>
          <p:cNvPr id="6" name="Content Placeholder 2"/>
          <p:cNvSpPr txBox="1">
            <a:spLocks/>
          </p:cNvSpPr>
          <p:nvPr/>
        </p:nvSpPr>
        <p:spPr>
          <a:xfrm>
            <a:off x="457200" y="764704"/>
            <a:ext cx="8229600" cy="4104456"/>
          </a:xfrm>
          <a:prstGeom prst="rect">
            <a:avLst/>
          </a:prstGeom>
          <a:noFill/>
        </p:spPr>
        <p:txBody>
          <a:bodyPr/>
          <a:lstStyle/>
          <a:p>
            <a:pPr marL="342900" indent="-342900">
              <a:spcBef>
                <a:spcPct val="20000"/>
              </a:spcBef>
              <a:buFont typeface="Arial" pitchFamily="34" charset="0"/>
              <a:buChar char="•"/>
              <a:defRPr/>
            </a:pPr>
            <a:r>
              <a:rPr lang="en-AU" sz="2000" dirty="0"/>
              <a:t>If injector holes are closer together, plumes can interact with less expansion of the fuel</a:t>
            </a:r>
          </a:p>
          <a:p>
            <a:pPr marL="342900" indent="-342900">
              <a:spcBef>
                <a:spcPct val="20000"/>
              </a:spcBef>
              <a:buFont typeface="Arial" pitchFamily="34" charset="0"/>
              <a:buChar char="•"/>
              <a:defRPr/>
            </a:pPr>
            <a:endParaRPr lang="en-AU" sz="2000" dirty="0"/>
          </a:p>
          <a:p>
            <a:pPr marL="342900" indent="-342900">
              <a:spcBef>
                <a:spcPct val="20000"/>
              </a:spcBef>
              <a:buFont typeface="Arial" pitchFamily="34" charset="0"/>
              <a:buChar char="•"/>
              <a:defRPr/>
            </a:pPr>
            <a:r>
              <a:rPr lang="en-AU" sz="2000" dirty="0"/>
              <a:t>Using conservation of mass through the injector nozzle, we assume that the ratio of fuel densities (or specific volumes) in the nozzle throat and at the expanded state in the chamber is equivalent to the ratio of flow cross-sectional areas</a:t>
            </a:r>
          </a:p>
          <a:p>
            <a:pPr>
              <a:spcBef>
                <a:spcPct val="20000"/>
              </a:spcBef>
              <a:defRPr/>
            </a:pPr>
            <a:endParaRPr lang="en-AU" sz="2000" dirty="0"/>
          </a:p>
          <a:p>
            <a:pPr marL="342900" indent="-342900">
              <a:spcBef>
                <a:spcPct val="20000"/>
              </a:spcBef>
              <a:buFont typeface="Arial" pitchFamily="34" charset="0"/>
              <a:buChar char="•"/>
              <a:defRPr/>
            </a:pPr>
            <a:endParaRPr lang="en-AU" sz="2000" dirty="0"/>
          </a:p>
          <a:p>
            <a:pPr marL="342900" indent="-342900">
              <a:spcBef>
                <a:spcPct val="20000"/>
              </a:spcBef>
              <a:buFont typeface="Arial" pitchFamily="34" charset="0"/>
              <a:buChar char="•"/>
              <a:defRPr/>
            </a:pPr>
            <a:r>
              <a:rPr lang="en-AU" sz="2000" dirty="0"/>
              <a:t>If the fuel flow is </a:t>
            </a:r>
            <a:r>
              <a:rPr lang="en-AU" sz="2000" dirty="0" err="1" smtClean="0"/>
              <a:t>modeled</a:t>
            </a:r>
            <a:r>
              <a:rPr lang="en-AU" sz="2000" dirty="0" smtClean="0"/>
              <a:t> </a:t>
            </a:r>
            <a:r>
              <a:rPr lang="en-AU" sz="2000" dirty="0"/>
              <a:t>as </a:t>
            </a:r>
            <a:r>
              <a:rPr lang="en-AU" sz="2000" dirty="0" err="1"/>
              <a:t>streamtubes</a:t>
            </a:r>
            <a:r>
              <a:rPr lang="en-AU" sz="2000" dirty="0"/>
              <a:t> (cylinders) of pure fuel we can relate the “expansion ratio” (a ratio of diameters) of the fuel to the ratio of specific volumes in the injector nozzle throat and chamber:</a:t>
            </a:r>
          </a:p>
          <a:p>
            <a:pPr marL="342900" indent="-342900">
              <a:spcBef>
                <a:spcPct val="20000"/>
              </a:spcBef>
              <a:buFont typeface="Arial" pitchFamily="34" charset="0"/>
              <a:buChar char="•"/>
              <a:defRPr/>
            </a:pPr>
            <a:endParaRPr lang="en-AU" sz="1600" dirty="0" smtClean="0"/>
          </a:p>
          <a:p>
            <a:pPr lvl="1">
              <a:spcBef>
                <a:spcPct val="20000"/>
              </a:spcBef>
              <a:defRPr/>
            </a:pPr>
            <a:endParaRPr lang="en-AU" sz="1600" dirty="0" smtClean="0"/>
          </a:p>
        </p:txBody>
      </p:sp>
      <mc:AlternateContent xmlns:mc="http://schemas.openxmlformats.org/markup-compatibility/2006" xmlns:a14="http://schemas.microsoft.com/office/drawing/2010/main">
        <mc:Choice Requires="a14">
          <p:sp>
            <p:nvSpPr>
              <p:cNvPr id="9" name="TextBox 8"/>
              <p:cNvSpPr txBox="1"/>
              <p:nvPr/>
            </p:nvSpPr>
            <p:spPr>
              <a:xfrm>
                <a:off x="2928876" y="2996952"/>
                <a:ext cx="2795252" cy="698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i="1" smtClean="0">
                              <a:latin typeface="Cambria Math"/>
                            </a:rPr>
                          </m:ctrlPr>
                        </m:fPr>
                        <m:num>
                          <m:sSub>
                            <m:sSubPr>
                              <m:ctrlPr>
                                <a:rPr lang="en-AU" i="1">
                                  <a:latin typeface="Cambria Math"/>
                                </a:rPr>
                              </m:ctrlPr>
                            </m:sSubPr>
                            <m:e>
                              <m:r>
                                <a:rPr lang="en-AU" i="1">
                                  <a:latin typeface="Cambria Math"/>
                                </a:rPr>
                                <m:t>𝐴</m:t>
                              </m:r>
                            </m:e>
                            <m:sub>
                              <m:r>
                                <a:rPr lang="en-AU" i="1">
                                  <a:latin typeface="Cambria Math"/>
                                </a:rPr>
                                <m:t>𝑐</m:t>
                              </m:r>
                              <m:r>
                                <a:rPr lang="en-AU" i="1">
                                  <a:latin typeface="Cambria Math"/>
                                </a:rPr>
                                <m:t>,</m:t>
                              </m:r>
                              <m:r>
                                <a:rPr lang="en-AU" i="1">
                                  <a:latin typeface="Cambria Math"/>
                                </a:rPr>
                                <m:t>𝑓𝑢𝑒𝑙</m:t>
                              </m:r>
                            </m:sub>
                          </m:sSub>
                        </m:num>
                        <m:den>
                          <m:sSub>
                            <m:sSubPr>
                              <m:ctrlPr>
                                <a:rPr lang="en-AU" i="1">
                                  <a:latin typeface="Cambria Math"/>
                                </a:rPr>
                              </m:ctrlPr>
                            </m:sSubPr>
                            <m:e>
                              <m:r>
                                <a:rPr lang="en-AU" i="1">
                                  <a:latin typeface="Cambria Math"/>
                                </a:rPr>
                                <m:t>𝐴</m:t>
                              </m:r>
                            </m:e>
                            <m:sub>
                              <m:r>
                                <a:rPr lang="en-AU" i="1">
                                  <a:latin typeface="Cambria Math"/>
                                </a:rPr>
                                <m:t>𝑡</m:t>
                              </m:r>
                            </m:sub>
                          </m:sSub>
                        </m:den>
                      </m:f>
                      <m:r>
                        <a:rPr lang="en-AU" b="0" i="1" smtClean="0">
                          <a:latin typeface="Cambria Math"/>
                        </a:rPr>
                        <m:t>=</m:t>
                      </m:r>
                      <m:f>
                        <m:fPr>
                          <m:ctrlPr>
                            <a:rPr lang="en-AU" i="1">
                              <a:latin typeface="Cambria Math"/>
                            </a:rPr>
                          </m:ctrlPr>
                        </m:fPr>
                        <m:num>
                          <m:sSub>
                            <m:sSubPr>
                              <m:ctrlPr>
                                <a:rPr lang="en-AU" i="1">
                                  <a:latin typeface="Cambria Math"/>
                                </a:rPr>
                              </m:ctrlPr>
                            </m:sSubPr>
                            <m:e>
                              <m:r>
                                <a:rPr lang="en-AU" i="1" smtClean="0">
                                  <a:latin typeface="Cambria Math"/>
                                  <a:ea typeface="Cambria Math"/>
                                </a:rPr>
                                <m:t>𝜌</m:t>
                              </m:r>
                            </m:e>
                            <m:sub>
                              <m:r>
                                <a:rPr lang="en-AU" b="0" i="1" smtClean="0">
                                  <a:latin typeface="Cambria Math"/>
                                </a:rPr>
                                <m:t>𝑡</m:t>
                              </m:r>
                            </m:sub>
                          </m:sSub>
                        </m:num>
                        <m:den>
                          <m:sSub>
                            <m:sSubPr>
                              <m:ctrlPr>
                                <a:rPr lang="en-AU" i="1">
                                  <a:latin typeface="Cambria Math"/>
                                </a:rPr>
                              </m:ctrlPr>
                            </m:sSubPr>
                            <m:e>
                              <m:r>
                                <a:rPr lang="en-AU" i="1" smtClean="0">
                                  <a:latin typeface="Cambria Math"/>
                                  <a:ea typeface="Cambria Math"/>
                                </a:rPr>
                                <m:t>𝜌</m:t>
                              </m:r>
                            </m:e>
                            <m:sub>
                              <m:r>
                                <a:rPr lang="en-AU" b="0" i="1" smtClean="0">
                                  <a:latin typeface="Cambria Math"/>
                                </a:rPr>
                                <m:t>𝑐</m:t>
                              </m:r>
                              <m:r>
                                <a:rPr lang="en-AU" b="0" i="1" smtClean="0">
                                  <a:latin typeface="Cambria Math"/>
                                </a:rPr>
                                <m:t>,</m:t>
                              </m:r>
                              <m:r>
                                <a:rPr lang="en-AU" b="0" i="1" smtClean="0">
                                  <a:latin typeface="Cambria Math"/>
                                </a:rPr>
                                <m:t>𝑓𝑢𝑒𝑙</m:t>
                              </m:r>
                            </m:sub>
                          </m:sSub>
                        </m:den>
                      </m:f>
                      <m:r>
                        <a:rPr lang="en-AU" b="0" i="1" smtClean="0">
                          <a:latin typeface="Cambria Math"/>
                        </a:rPr>
                        <m:t>=</m:t>
                      </m:r>
                      <m:f>
                        <m:fPr>
                          <m:ctrlPr>
                            <a:rPr lang="en-AU" i="1">
                              <a:latin typeface="Cambria Math"/>
                            </a:rPr>
                          </m:ctrlPr>
                        </m:fPr>
                        <m:num>
                          <m:sSub>
                            <m:sSubPr>
                              <m:ctrlPr>
                                <a:rPr lang="en-AU" i="1">
                                  <a:latin typeface="Cambria Math"/>
                                </a:rPr>
                              </m:ctrlPr>
                            </m:sSubPr>
                            <m:e>
                              <m:r>
                                <a:rPr lang="en-AU" i="1">
                                  <a:latin typeface="Cambria Math"/>
                                </a:rPr>
                                <m:t>𝑣</m:t>
                              </m:r>
                            </m:e>
                            <m:sub>
                              <m:r>
                                <a:rPr lang="en-AU" i="1">
                                  <a:latin typeface="Cambria Math"/>
                                </a:rPr>
                                <m:t>𝑐</m:t>
                              </m:r>
                              <m:r>
                                <a:rPr lang="en-AU" i="1">
                                  <a:latin typeface="Cambria Math"/>
                                </a:rPr>
                                <m:t>,</m:t>
                              </m:r>
                              <m:r>
                                <a:rPr lang="en-AU" i="1">
                                  <a:latin typeface="Cambria Math"/>
                                </a:rPr>
                                <m:t>𝑓𝑢𝑒𝑙</m:t>
                              </m:r>
                            </m:sub>
                          </m:sSub>
                        </m:num>
                        <m:den>
                          <m:sSub>
                            <m:sSubPr>
                              <m:ctrlPr>
                                <a:rPr lang="en-AU" i="1">
                                  <a:latin typeface="Cambria Math"/>
                                </a:rPr>
                              </m:ctrlPr>
                            </m:sSubPr>
                            <m:e>
                              <m:r>
                                <a:rPr lang="en-AU" i="1">
                                  <a:latin typeface="Cambria Math"/>
                                </a:rPr>
                                <m:t>𝑣</m:t>
                              </m:r>
                            </m:e>
                            <m:sub>
                              <m:r>
                                <a:rPr lang="en-AU" i="1">
                                  <a:latin typeface="Cambria Math"/>
                                </a:rPr>
                                <m:t>𝑡</m:t>
                              </m:r>
                            </m:sub>
                          </m:sSub>
                        </m:den>
                      </m:f>
                    </m:oMath>
                  </m:oMathPara>
                </a14:m>
                <a:endParaRPr lang="en-AU" dirty="0"/>
              </a:p>
            </p:txBody>
          </p:sp>
        </mc:Choice>
        <mc:Fallback xmlns="">
          <p:sp>
            <p:nvSpPr>
              <p:cNvPr id="9" name="TextBox 8"/>
              <p:cNvSpPr txBox="1">
                <a:spLocks noRot="1" noChangeAspect="1" noMove="1" noResize="1" noEditPoints="1" noAdjustHandles="1" noChangeArrowheads="1" noChangeShapeType="1" noTextEdit="1"/>
              </p:cNvSpPr>
              <p:nvPr/>
            </p:nvSpPr>
            <p:spPr>
              <a:xfrm>
                <a:off x="2928876" y="2996952"/>
                <a:ext cx="2795252" cy="698717"/>
              </a:xfrm>
              <a:prstGeom prst="rect">
                <a:avLst/>
              </a:prstGeom>
              <a:blipFill rotWithShape="1">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49791" y="4941168"/>
                <a:ext cx="2170017"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AU" b="0" i="1" smtClean="0">
                              <a:latin typeface="Cambria Math"/>
                            </a:rPr>
                          </m:ctrlPr>
                        </m:sSupPr>
                        <m:e>
                          <m:d>
                            <m:dPr>
                              <m:ctrlPr>
                                <a:rPr lang="en-AU" i="1">
                                  <a:latin typeface="Cambria Math"/>
                                </a:rPr>
                              </m:ctrlPr>
                            </m:dPr>
                            <m:e>
                              <m:f>
                                <m:fPr>
                                  <m:ctrlPr>
                                    <a:rPr lang="en-AU" i="1">
                                      <a:latin typeface="Cambria Math"/>
                                    </a:rPr>
                                  </m:ctrlPr>
                                </m:fPr>
                                <m:num>
                                  <m:sSub>
                                    <m:sSubPr>
                                      <m:ctrlPr>
                                        <a:rPr lang="en-AU" i="1">
                                          <a:latin typeface="Cambria Math"/>
                                        </a:rPr>
                                      </m:ctrlPr>
                                    </m:sSubPr>
                                    <m:e>
                                      <m:r>
                                        <a:rPr lang="en-AU" i="1">
                                          <a:latin typeface="Cambria Math"/>
                                        </a:rPr>
                                        <m:t>𝑑</m:t>
                                      </m:r>
                                    </m:e>
                                    <m:sub>
                                      <m:r>
                                        <a:rPr lang="en-AU" i="1">
                                          <a:latin typeface="Cambria Math"/>
                                        </a:rPr>
                                        <m:t>𝑐</m:t>
                                      </m:r>
                                      <m:r>
                                        <a:rPr lang="en-AU" i="1">
                                          <a:latin typeface="Cambria Math"/>
                                        </a:rPr>
                                        <m:t>,</m:t>
                                      </m:r>
                                      <m:r>
                                        <a:rPr lang="en-AU" i="1">
                                          <a:latin typeface="Cambria Math"/>
                                        </a:rPr>
                                        <m:t>𝑓𝑢𝑒𝑙</m:t>
                                      </m:r>
                                    </m:sub>
                                  </m:sSub>
                                </m:num>
                                <m:den>
                                  <m:sSub>
                                    <m:sSubPr>
                                      <m:ctrlPr>
                                        <a:rPr lang="en-AU" i="1">
                                          <a:latin typeface="Cambria Math"/>
                                        </a:rPr>
                                      </m:ctrlPr>
                                    </m:sSubPr>
                                    <m:e>
                                      <m:r>
                                        <a:rPr lang="en-AU" i="1">
                                          <a:latin typeface="Cambria Math"/>
                                        </a:rPr>
                                        <m:t>𝑑</m:t>
                                      </m:r>
                                    </m:e>
                                    <m:sub>
                                      <m:r>
                                        <a:rPr lang="en-AU" i="1">
                                          <a:latin typeface="Cambria Math"/>
                                        </a:rPr>
                                        <m:t>𝑡</m:t>
                                      </m:r>
                                    </m:sub>
                                  </m:sSub>
                                </m:den>
                              </m:f>
                            </m:e>
                          </m:d>
                        </m:e>
                        <m:sup>
                          <m:r>
                            <a:rPr lang="en-AU" b="0" i="1" smtClean="0">
                              <a:latin typeface="Cambria Math"/>
                            </a:rPr>
                            <m:t>2</m:t>
                          </m:r>
                        </m:sup>
                      </m:sSup>
                      <m:r>
                        <a:rPr lang="en-AU" b="0" i="1" smtClean="0">
                          <a:latin typeface="Cambria Math"/>
                        </a:rPr>
                        <m:t>=</m:t>
                      </m:r>
                      <m:f>
                        <m:fPr>
                          <m:ctrlPr>
                            <a:rPr lang="en-AU" i="1">
                              <a:latin typeface="Cambria Math"/>
                            </a:rPr>
                          </m:ctrlPr>
                        </m:fPr>
                        <m:num>
                          <m:sSub>
                            <m:sSubPr>
                              <m:ctrlPr>
                                <a:rPr lang="en-AU" i="1">
                                  <a:latin typeface="Cambria Math"/>
                                </a:rPr>
                              </m:ctrlPr>
                            </m:sSubPr>
                            <m:e>
                              <m:r>
                                <a:rPr lang="en-AU" i="1">
                                  <a:latin typeface="Cambria Math"/>
                                </a:rPr>
                                <m:t>𝑣</m:t>
                              </m:r>
                            </m:e>
                            <m:sub>
                              <m:r>
                                <a:rPr lang="en-AU" i="1">
                                  <a:latin typeface="Cambria Math"/>
                                </a:rPr>
                                <m:t>𝑐</m:t>
                              </m:r>
                              <m:r>
                                <a:rPr lang="en-AU" i="1">
                                  <a:latin typeface="Cambria Math"/>
                                </a:rPr>
                                <m:t>,</m:t>
                              </m:r>
                              <m:r>
                                <a:rPr lang="en-AU" i="1">
                                  <a:latin typeface="Cambria Math"/>
                                </a:rPr>
                                <m:t>𝑓𝑢𝑒𝑙</m:t>
                              </m:r>
                            </m:sub>
                          </m:sSub>
                        </m:num>
                        <m:den>
                          <m:sSub>
                            <m:sSubPr>
                              <m:ctrlPr>
                                <a:rPr lang="en-AU" i="1">
                                  <a:latin typeface="Cambria Math"/>
                                </a:rPr>
                              </m:ctrlPr>
                            </m:sSubPr>
                            <m:e>
                              <m:r>
                                <a:rPr lang="en-AU" i="1">
                                  <a:latin typeface="Cambria Math"/>
                                </a:rPr>
                                <m:t>𝑣</m:t>
                              </m:r>
                            </m:e>
                            <m:sub>
                              <m:r>
                                <a:rPr lang="en-AU" i="1">
                                  <a:latin typeface="Cambria Math"/>
                                </a:rPr>
                                <m:t>𝑡</m:t>
                              </m:r>
                            </m:sub>
                          </m:sSub>
                        </m:den>
                      </m:f>
                    </m:oMath>
                  </m:oMathPara>
                </a14:m>
                <a:endParaRPr lang="en-AU" dirty="0"/>
              </a:p>
            </p:txBody>
          </p:sp>
        </mc:Choice>
        <mc:Fallback xmlns="">
          <p:sp>
            <p:nvSpPr>
              <p:cNvPr id="10" name="TextBox 9"/>
              <p:cNvSpPr txBox="1">
                <a:spLocks noRot="1" noChangeAspect="1" noMove="1" noResize="1" noEditPoints="1" noAdjustHandles="1" noChangeArrowheads="1" noChangeShapeType="1" noTextEdit="1"/>
              </p:cNvSpPr>
              <p:nvPr/>
            </p:nvSpPr>
            <p:spPr>
              <a:xfrm>
                <a:off x="3149791" y="4941168"/>
                <a:ext cx="2170017" cy="769378"/>
              </a:xfrm>
              <a:prstGeom prst="rect">
                <a:avLst/>
              </a:prstGeom>
              <a:blipFill rotWithShape="1">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760132" y="6021288"/>
                <a:ext cx="3384376" cy="523220"/>
              </a:xfrm>
              <a:prstGeom prst="rect">
                <a:avLst/>
              </a:prstGeom>
              <a:noFill/>
            </p:spPr>
            <p:txBody>
              <a:bodyPr wrap="square" rtlCol="0">
                <a:spAutoFit/>
              </a:bodyPr>
              <a:lstStyle/>
              <a:p>
                <a14:m>
                  <m:oMath xmlns:m="http://schemas.openxmlformats.org/officeDocument/2006/math">
                    <m:r>
                      <a:rPr lang="en-AU" sz="1400" b="0" i="1" smtClean="0">
                        <a:latin typeface="Cambria Math"/>
                      </a:rPr>
                      <m:t>𝑐</m:t>
                    </m:r>
                    <m:r>
                      <a:rPr lang="en-AU" sz="1400" b="0" i="1" smtClean="0">
                        <a:latin typeface="Cambria Math"/>
                      </a:rPr>
                      <m:t>,</m:t>
                    </m:r>
                    <m:r>
                      <a:rPr lang="en-AU" sz="1400" b="0" i="1" smtClean="0">
                        <a:latin typeface="Cambria Math"/>
                      </a:rPr>
                      <m:t>𝑓𝑢𝑒𝑙</m:t>
                    </m:r>
                  </m:oMath>
                </a14:m>
                <a:r>
                  <a:rPr lang="en-AU" sz="1400" dirty="0" smtClean="0"/>
                  <a:t> – expanded fuel in the chamber</a:t>
                </a:r>
                <a:endParaRPr lang="en-AU" sz="1400" i="1" dirty="0" smtClean="0">
                  <a:latin typeface="Cambria Math"/>
                  <a:ea typeface="Cambria Math"/>
                </a:endParaRPr>
              </a:p>
              <a:p>
                <a14:m>
                  <m:oMath xmlns:m="http://schemas.openxmlformats.org/officeDocument/2006/math">
                    <m:r>
                      <a:rPr lang="en-AU" sz="1400" b="0" i="1" smtClean="0">
                        <a:latin typeface="Cambria Math"/>
                      </a:rPr>
                      <m:t>𝑡</m:t>
                    </m:r>
                  </m:oMath>
                </a14:m>
                <a:r>
                  <a:rPr lang="en-AU" sz="1400" dirty="0" smtClean="0"/>
                  <a:t> – injector nozzle throat</a:t>
                </a:r>
              </a:p>
            </p:txBody>
          </p:sp>
        </mc:Choice>
        <mc:Fallback xmlns="">
          <p:sp>
            <p:nvSpPr>
              <p:cNvPr id="11" name="TextBox 10"/>
              <p:cNvSpPr txBox="1">
                <a:spLocks noRot="1" noChangeAspect="1" noMove="1" noResize="1" noEditPoints="1" noAdjustHandles="1" noChangeArrowheads="1" noChangeShapeType="1" noTextEdit="1"/>
              </p:cNvSpPr>
              <p:nvPr/>
            </p:nvSpPr>
            <p:spPr>
              <a:xfrm>
                <a:off x="5760132" y="6021288"/>
                <a:ext cx="3384376" cy="523220"/>
              </a:xfrm>
              <a:prstGeom prst="rect">
                <a:avLst/>
              </a:prstGeom>
              <a:blipFill rotWithShape="1">
                <a:blip r:embed="rId4"/>
                <a:stretch>
                  <a:fillRect b="-10465"/>
                </a:stretch>
              </a:blipFill>
            </p:spPr>
            <p:txBody>
              <a:bodyPr/>
              <a:lstStyle/>
              <a:p>
                <a:r>
                  <a:rPr lang="en-AU">
                    <a:noFill/>
                  </a:rPr>
                  <a:t> </a:t>
                </a:r>
              </a:p>
            </p:txBody>
          </p:sp>
        </mc:Fallback>
      </mc:AlternateContent>
    </p:spTree>
    <p:extLst>
      <p:ext uri="{BB962C8B-B14F-4D97-AF65-F5344CB8AC3E}">
        <p14:creationId xmlns:p14="http://schemas.microsoft.com/office/powerpoint/2010/main" val="2699845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17</a:t>
            </a:fld>
            <a:endParaRPr lang="en-AU" dirty="0"/>
          </a:p>
        </p:txBody>
      </p:sp>
      <p:sp>
        <p:nvSpPr>
          <p:cNvPr id="5" name="Title 4"/>
          <p:cNvSpPr>
            <a:spLocks noGrp="1"/>
          </p:cNvSpPr>
          <p:nvPr>
            <p:ph type="title"/>
          </p:nvPr>
        </p:nvSpPr>
        <p:spPr/>
        <p:txBody>
          <a:bodyPr/>
          <a:lstStyle/>
          <a:p>
            <a:r>
              <a:rPr lang="en-AU" dirty="0" smtClean="0"/>
              <a:t>Backup</a:t>
            </a:r>
            <a:endParaRPr lang="en-AU" dirty="0"/>
          </a:p>
        </p:txBody>
      </p:sp>
      <p:sp>
        <p:nvSpPr>
          <p:cNvPr id="6" name="Content Placeholder 2"/>
          <p:cNvSpPr txBox="1">
            <a:spLocks/>
          </p:cNvSpPr>
          <p:nvPr/>
        </p:nvSpPr>
        <p:spPr>
          <a:xfrm>
            <a:off x="457200" y="1196752"/>
            <a:ext cx="8229600" cy="2133600"/>
          </a:xfrm>
          <a:prstGeom prst="rect">
            <a:avLst/>
          </a:prstGeom>
          <a:noFill/>
        </p:spPr>
        <p:txBody>
          <a:bodyPr/>
          <a:lstStyle/>
          <a:p>
            <a:pPr marL="342900" indent="-342900">
              <a:spcBef>
                <a:spcPct val="20000"/>
              </a:spcBef>
              <a:buFont typeface="Arial" pitchFamily="34" charset="0"/>
              <a:buChar char="•"/>
              <a:defRPr/>
            </a:pPr>
            <a:r>
              <a:rPr lang="en-AU" sz="2000" dirty="0" smtClean="0"/>
              <a:t>Comparing the expansion ratio of the fuel </a:t>
            </a:r>
            <a:r>
              <a:rPr lang="en-AU" sz="2000" dirty="0" err="1" smtClean="0"/>
              <a:t>streamtubes</a:t>
            </a:r>
            <a:r>
              <a:rPr lang="en-AU" sz="2000" dirty="0" smtClean="0"/>
              <a:t> to the ratio of diameters required for severe spray collapse, we obtain the following:</a:t>
            </a:r>
            <a:endParaRPr lang="en-AU" sz="1600" dirty="0" smtClean="0"/>
          </a:p>
          <a:p>
            <a:pPr lvl="1">
              <a:spcBef>
                <a:spcPct val="20000"/>
              </a:spcBef>
              <a:defRPr/>
            </a:pPr>
            <a:endParaRPr lang="en-AU" sz="1600" dirty="0" smtClean="0"/>
          </a:p>
        </p:txBody>
      </p:sp>
      <mc:AlternateContent xmlns:mc="http://schemas.openxmlformats.org/markup-compatibility/2006" xmlns:a14="http://schemas.microsoft.com/office/drawing/2010/main">
        <mc:Choice Requires="a14">
          <p:sp>
            <p:nvSpPr>
              <p:cNvPr id="9" name="TextBox 8"/>
              <p:cNvSpPr txBox="1"/>
              <p:nvPr/>
            </p:nvSpPr>
            <p:spPr>
              <a:xfrm>
                <a:off x="2267592" y="2492896"/>
                <a:ext cx="3245119"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i="1" smtClean="0">
                              <a:latin typeface="Cambria Math"/>
                            </a:rPr>
                          </m:ctrlPr>
                        </m:sSubPr>
                        <m:e>
                          <m:r>
                            <a:rPr lang="en-AU" b="0" i="1" smtClean="0">
                              <a:latin typeface="Cambria Math"/>
                            </a:rPr>
                            <m:t>𝐷</m:t>
                          </m:r>
                        </m:e>
                        <m:sub>
                          <m:r>
                            <a:rPr lang="en-AU" b="0" i="1" smtClean="0">
                              <a:latin typeface="Cambria Math"/>
                            </a:rPr>
                            <m:t>𝑛</m:t>
                          </m:r>
                        </m:sub>
                      </m:sSub>
                      <m:r>
                        <a:rPr lang="en-AU" b="0" i="1" smtClean="0">
                          <a:latin typeface="Cambria Math"/>
                        </a:rPr>
                        <m:t>=</m:t>
                      </m:r>
                      <m:f>
                        <m:fPr>
                          <m:ctrlPr>
                            <a:rPr lang="en-AU" b="0" i="1" smtClean="0">
                              <a:latin typeface="Cambria Math"/>
                            </a:rPr>
                          </m:ctrlPr>
                        </m:fPr>
                        <m:num>
                          <m:sSub>
                            <m:sSubPr>
                              <m:ctrlPr>
                                <a:rPr lang="en-AU" b="0" i="1" smtClean="0">
                                  <a:latin typeface="Cambria Math"/>
                                </a:rPr>
                              </m:ctrlPr>
                            </m:sSubPr>
                            <m:e>
                              <m:r>
                                <a:rPr lang="en-AU" b="0" i="1" smtClean="0">
                                  <a:latin typeface="Cambria Math"/>
                                </a:rPr>
                                <m:t>𝑑</m:t>
                              </m:r>
                            </m:e>
                            <m:sub>
                              <m:r>
                                <a:rPr lang="en-AU" b="0" i="1" smtClean="0">
                                  <a:latin typeface="Cambria Math"/>
                                </a:rPr>
                                <m:t>𝑡</m:t>
                              </m:r>
                            </m:sub>
                          </m:sSub>
                        </m:num>
                        <m:den>
                          <m:sSub>
                            <m:sSubPr>
                              <m:ctrlPr>
                                <a:rPr lang="en-AU" b="0" i="1" smtClean="0">
                                  <a:latin typeface="Cambria Math"/>
                                </a:rPr>
                              </m:ctrlPr>
                            </m:sSubPr>
                            <m:e>
                              <m:r>
                                <a:rPr lang="en-AU" b="0" i="1" smtClean="0">
                                  <a:latin typeface="Cambria Math"/>
                                </a:rPr>
                                <m:t>𝑑</m:t>
                              </m:r>
                            </m:e>
                            <m:sub>
                              <m:r>
                                <a:rPr lang="en-AU" b="0" i="1" smtClean="0">
                                  <a:latin typeface="Cambria Math"/>
                                </a:rPr>
                                <m:t>𝑐𝑜𝑙𝑙𝑎𝑝𝑠𝑒</m:t>
                              </m:r>
                            </m:sub>
                          </m:sSub>
                        </m:den>
                      </m:f>
                      <m:rad>
                        <m:radPr>
                          <m:degHide m:val="on"/>
                          <m:ctrlPr>
                            <a:rPr lang="en-AU" b="0" i="1" smtClean="0">
                              <a:latin typeface="Cambria Math"/>
                            </a:rPr>
                          </m:ctrlPr>
                        </m:radPr>
                        <m:deg/>
                        <m:e>
                          <m:f>
                            <m:fPr>
                              <m:ctrlPr>
                                <a:rPr lang="en-AU" b="0" i="1" smtClean="0">
                                  <a:latin typeface="Cambria Math"/>
                                </a:rPr>
                              </m:ctrlPr>
                            </m:fPr>
                            <m:num>
                              <m:sSub>
                                <m:sSubPr>
                                  <m:ctrlPr>
                                    <a:rPr lang="en-AU" b="0" i="1" smtClean="0">
                                      <a:latin typeface="Cambria Math"/>
                                    </a:rPr>
                                  </m:ctrlPr>
                                </m:sSubPr>
                                <m:e>
                                  <m:r>
                                    <a:rPr lang="en-AU" b="0" i="1" smtClean="0">
                                      <a:latin typeface="Cambria Math"/>
                                    </a:rPr>
                                    <m:t>𝑣</m:t>
                                  </m:r>
                                </m:e>
                                <m:sub>
                                  <m:r>
                                    <a:rPr lang="en-AU" b="0" i="1" smtClean="0">
                                      <a:latin typeface="Cambria Math"/>
                                    </a:rPr>
                                    <m:t>𝑐</m:t>
                                  </m:r>
                                  <m:r>
                                    <a:rPr lang="en-AU" b="0" i="1" smtClean="0">
                                      <a:latin typeface="Cambria Math"/>
                                    </a:rPr>
                                    <m:t>,</m:t>
                                  </m:r>
                                  <m:r>
                                    <a:rPr lang="en-AU" b="0" i="1" smtClean="0">
                                      <a:latin typeface="Cambria Math"/>
                                    </a:rPr>
                                    <m:t>𝑓𝑢𝑒𝑙</m:t>
                                  </m:r>
                                </m:sub>
                              </m:sSub>
                            </m:num>
                            <m:den>
                              <m:sSub>
                                <m:sSubPr>
                                  <m:ctrlPr>
                                    <a:rPr lang="en-AU" b="0" i="1" smtClean="0">
                                      <a:latin typeface="Cambria Math"/>
                                    </a:rPr>
                                  </m:ctrlPr>
                                </m:sSubPr>
                                <m:e>
                                  <m:r>
                                    <a:rPr lang="en-AU" b="0" i="1" smtClean="0">
                                      <a:latin typeface="Cambria Math"/>
                                    </a:rPr>
                                    <m:t>𝑣</m:t>
                                  </m:r>
                                </m:e>
                                <m:sub>
                                  <m:r>
                                    <a:rPr lang="en-AU" b="0" i="1" smtClean="0">
                                      <a:latin typeface="Cambria Math"/>
                                    </a:rPr>
                                    <m:t>𝑡</m:t>
                                  </m:r>
                                </m:sub>
                              </m:sSub>
                            </m:den>
                          </m:f>
                        </m:e>
                      </m:rad>
                      <m:r>
                        <a:rPr lang="en-AU" b="0" i="1" smtClean="0">
                          <a:latin typeface="Cambria Math"/>
                        </a:rPr>
                        <m:t>,</m:t>
                      </m:r>
                      <m:r>
                        <a:rPr lang="en-AU" b="0" i="1" smtClean="0">
                          <a:latin typeface="Cambria Math"/>
                        </a:rPr>
                        <m:t>𝑤h𝑒𝑟𝑒</m:t>
                      </m:r>
                    </m:oMath>
                  </m:oMathPara>
                </a14:m>
                <a:endParaRPr lang="en-AU" b="0" i="1" dirty="0" smtClean="0">
                  <a:latin typeface="Cambria Math"/>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67592" y="2492896"/>
                <a:ext cx="3245119" cy="910699"/>
              </a:xfrm>
              <a:prstGeom prst="rect">
                <a:avLst/>
              </a:prstGeom>
              <a:blipFill rotWithShape="1">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50000" y="3445807"/>
                <a:ext cx="5004048" cy="6955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AU" i="1" smtClean="0">
                              <a:latin typeface="Cambria Math"/>
                            </a:rPr>
                          </m:ctrlPr>
                        </m:sSubPr>
                        <m:e>
                          <m:r>
                            <a:rPr lang="en-AU" i="1">
                              <a:latin typeface="Cambria Math"/>
                            </a:rPr>
                            <m:t>𝐷</m:t>
                          </m:r>
                        </m:e>
                        <m:sub>
                          <m:r>
                            <a:rPr lang="en-AU" i="1">
                              <a:latin typeface="Cambria Math"/>
                            </a:rPr>
                            <m:t>𝑛</m:t>
                          </m:r>
                        </m:sub>
                      </m:sSub>
                      <m:r>
                        <a:rPr lang="en-AU" i="1">
                          <a:latin typeface="Cambria Math"/>
                          <a:ea typeface="Cambria Math"/>
                        </a:rPr>
                        <m:t>≤</m:t>
                      </m:r>
                      <m:f>
                        <m:fPr>
                          <m:ctrlPr>
                            <a:rPr lang="en-AU" i="1">
                              <a:latin typeface="Cambria Math"/>
                            </a:rPr>
                          </m:ctrlPr>
                        </m:fPr>
                        <m:num>
                          <m:sSub>
                            <m:sSubPr>
                              <m:ctrlPr>
                                <a:rPr lang="en-AU" i="1">
                                  <a:latin typeface="Cambria Math"/>
                                </a:rPr>
                              </m:ctrlPr>
                            </m:sSubPr>
                            <m:e>
                              <m:r>
                                <a:rPr lang="en-AU" i="1">
                                  <a:latin typeface="Cambria Math"/>
                                </a:rPr>
                                <m:t>𝑑</m:t>
                              </m:r>
                            </m:e>
                            <m:sub>
                              <m:r>
                                <a:rPr lang="en-AU" i="1">
                                  <a:latin typeface="Cambria Math"/>
                                </a:rPr>
                                <m:t>𝑡</m:t>
                              </m:r>
                            </m:sub>
                          </m:sSub>
                        </m:num>
                        <m:den>
                          <m:sSub>
                            <m:sSubPr>
                              <m:ctrlPr>
                                <a:rPr lang="en-AU" i="1">
                                  <a:latin typeface="Cambria Math"/>
                                </a:rPr>
                              </m:ctrlPr>
                            </m:sSubPr>
                            <m:e>
                              <m:r>
                                <a:rPr lang="en-AU" i="1">
                                  <a:latin typeface="Cambria Math"/>
                                </a:rPr>
                                <m:t>𝑑</m:t>
                              </m:r>
                            </m:e>
                            <m:sub>
                              <m:r>
                                <a:rPr lang="en-AU" i="1">
                                  <a:latin typeface="Cambria Math"/>
                                </a:rPr>
                                <m:t>𝑐𝑜𝑙𝑙𝑎𝑝𝑠𝑒</m:t>
                              </m:r>
                            </m:sub>
                          </m:sSub>
                        </m:den>
                      </m:f>
                      <m:r>
                        <a:rPr lang="en-AU" b="0" i="1" smtClean="0">
                          <a:latin typeface="Cambria Math"/>
                        </a:rPr>
                        <m:t>  </m:t>
                      </m:r>
                      <m:r>
                        <a:rPr lang="en-AU" i="1">
                          <a:latin typeface="Cambria Math"/>
                        </a:rPr>
                        <m:t>𝑖𝑛𝑑𝑖𝑐𝑎𝑡𝑒𝑠</m:t>
                      </m:r>
                      <m:r>
                        <a:rPr lang="en-AU" i="1">
                          <a:latin typeface="Cambria Math"/>
                        </a:rPr>
                        <m:t> </m:t>
                      </m:r>
                      <m:r>
                        <a:rPr lang="en-AU" i="1">
                          <a:latin typeface="Cambria Math"/>
                        </a:rPr>
                        <m:t>𝑛𝑜</m:t>
                      </m:r>
                      <m:r>
                        <a:rPr lang="en-AU" i="1">
                          <a:latin typeface="Cambria Math"/>
                        </a:rPr>
                        <m:t> </m:t>
                      </m:r>
                      <m:r>
                        <a:rPr lang="en-AU" i="1">
                          <a:latin typeface="Cambria Math"/>
                        </a:rPr>
                        <m:t>𝑝𝑙𝑢𝑚𝑒</m:t>
                      </m:r>
                      <m:r>
                        <a:rPr lang="en-AU" i="1">
                          <a:latin typeface="Cambria Math"/>
                        </a:rPr>
                        <m:t> </m:t>
                      </m:r>
                      <m:r>
                        <a:rPr lang="en-AU" i="1">
                          <a:latin typeface="Cambria Math"/>
                        </a:rPr>
                        <m:t>𝑖𝑛𝑡𝑒𝑟𝑎𝑐𝑡𝑖𝑜𝑛</m:t>
                      </m:r>
                    </m:oMath>
                  </m:oMathPara>
                </a14:m>
                <a:endParaRPr lang="en-AU" sz="1400" dirty="0"/>
              </a:p>
            </p:txBody>
          </p:sp>
        </mc:Choice>
        <mc:Fallback xmlns="">
          <p:sp>
            <p:nvSpPr>
              <p:cNvPr id="10" name="Rectangle 9"/>
              <p:cNvSpPr>
                <a:spLocks noRot="1" noChangeAspect="1" noMove="1" noResize="1" noEditPoints="1" noAdjustHandles="1" noChangeArrowheads="1" noChangeShapeType="1" noTextEdit="1"/>
              </p:cNvSpPr>
              <p:nvPr/>
            </p:nvSpPr>
            <p:spPr>
              <a:xfrm>
                <a:off x="2250000" y="3445807"/>
                <a:ext cx="5004048" cy="695511"/>
              </a:xfrm>
              <a:prstGeom prst="rect">
                <a:avLst/>
              </a:prstGeom>
              <a:blipFill rotWithShape="1">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99592" y="4021871"/>
                <a:ext cx="7308812" cy="6955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i="1" smtClean="0">
                              <a:latin typeface="Cambria Math"/>
                            </a:rPr>
                          </m:ctrlPr>
                        </m:fPr>
                        <m:num>
                          <m:sSub>
                            <m:sSubPr>
                              <m:ctrlPr>
                                <a:rPr lang="en-AU" i="1">
                                  <a:latin typeface="Cambria Math"/>
                                </a:rPr>
                              </m:ctrlPr>
                            </m:sSubPr>
                            <m:e>
                              <m:r>
                                <a:rPr lang="en-AU" i="1">
                                  <a:latin typeface="Cambria Math"/>
                                </a:rPr>
                                <m:t>𝑑</m:t>
                              </m:r>
                            </m:e>
                            <m:sub>
                              <m:r>
                                <a:rPr lang="en-AU" i="1">
                                  <a:latin typeface="Cambria Math"/>
                                </a:rPr>
                                <m:t>𝑡</m:t>
                              </m:r>
                            </m:sub>
                          </m:sSub>
                        </m:num>
                        <m:den>
                          <m:sSub>
                            <m:sSubPr>
                              <m:ctrlPr>
                                <a:rPr lang="en-AU" i="1">
                                  <a:latin typeface="Cambria Math"/>
                                </a:rPr>
                              </m:ctrlPr>
                            </m:sSubPr>
                            <m:e>
                              <m:r>
                                <a:rPr lang="en-AU" i="1">
                                  <a:latin typeface="Cambria Math"/>
                                </a:rPr>
                                <m:t>𝑑</m:t>
                              </m:r>
                            </m:e>
                            <m:sub>
                              <m:r>
                                <a:rPr lang="en-AU" i="1">
                                  <a:latin typeface="Cambria Math"/>
                                </a:rPr>
                                <m:t>𝑐𝑜𝑙𝑙𝑎𝑝𝑠𝑒</m:t>
                              </m:r>
                            </m:sub>
                          </m:sSub>
                        </m:den>
                      </m:f>
                      <m:r>
                        <a:rPr lang="en-AU" i="1">
                          <a:latin typeface="Cambria Math"/>
                        </a:rPr>
                        <m:t>&lt;</m:t>
                      </m:r>
                      <m:sSub>
                        <m:sSubPr>
                          <m:ctrlPr>
                            <a:rPr lang="en-AU" i="1">
                              <a:latin typeface="Cambria Math"/>
                            </a:rPr>
                          </m:ctrlPr>
                        </m:sSubPr>
                        <m:e>
                          <m:r>
                            <a:rPr lang="en-AU" i="1">
                              <a:latin typeface="Cambria Math"/>
                            </a:rPr>
                            <m:t>𝐷</m:t>
                          </m:r>
                        </m:e>
                        <m:sub>
                          <m:r>
                            <a:rPr lang="en-AU" i="1">
                              <a:latin typeface="Cambria Math"/>
                            </a:rPr>
                            <m:t>𝑛</m:t>
                          </m:r>
                        </m:sub>
                      </m:sSub>
                      <m:r>
                        <a:rPr lang="en-AU" i="1">
                          <a:latin typeface="Cambria Math"/>
                        </a:rPr>
                        <m:t>&lt;1 </m:t>
                      </m:r>
                      <m:r>
                        <a:rPr lang="en-AU" b="0" i="1" smtClean="0">
                          <a:latin typeface="Cambria Math"/>
                        </a:rPr>
                        <m:t>                </m:t>
                      </m:r>
                      <m:r>
                        <a:rPr lang="en-AU" i="1">
                          <a:latin typeface="Cambria Math"/>
                        </a:rPr>
                        <m:t>𝑖𝑛𝑑𝑖𝑐𝑎𝑡𝑒𝑠</m:t>
                      </m:r>
                      <m:r>
                        <a:rPr lang="en-AU" i="1">
                          <a:latin typeface="Cambria Math"/>
                        </a:rPr>
                        <m:t> </m:t>
                      </m:r>
                      <m:r>
                        <a:rPr lang="en-AU" i="1">
                          <a:latin typeface="Cambria Math"/>
                        </a:rPr>
                        <m:t>𝑚𝑜𝑑𝑒𝑟𝑎𝑡𝑒</m:t>
                      </m:r>
                      <m:r>
                        <a:rPr lang="en-AU" i="1">
                          <a:latin typeface="Cambria Math"/>
                        </a:rPr>
                        <m:t> </m:t>
                      </m:r>
                      <m:r>
                        <a:rPr lang="en-AU" i="1">
                          <a:latin typeface="Cambria Math"/>
                        </a:rPr>
                        <m:t>𝑝𝑙𝑢𝑚𝑒</m:t>
                      </m:r>
                      <m:r>
                        <a:rPr lang="en-AU" i="1">
                          <a:latin typeface="Cambria Math"/>
                        </a:rPr>
                        <m:t> </m:t>
                      </m:r>
                      <m:r>
                        <a:rPr lang="en-AU" i="1">
                          <a:latin typeface="Cambria Math"/>
                        </a:rPr>
                        <m:t>𝑖𝑛𝑡𝑒𝑟𝑎𝑐𝑡𝑖𝑜𝑛</m:t>
                      </m:r>
                    </m:oMath>
                  </m:oMathPara>
                </a14:m>
                <a:endParaRPr lang="en-AU" sz="2400" dirty="0"/>
              </a:p>
            </p:txBody>
          </p:sp>
        </mc:Choice>
        <mc:Fallback xmlns="">
          <p:sp>
            <p:nvSpPr>
              <p:cNvPr id="11" name="Rectangle 10"/>
              <p:cNvSpPr>
                <a:spLocks noRot="1" noChangeAspect="1" noMove="1" noResize="1" noEditPoints="1" noAdjustHandles="1" noChangeArrowheads="1" noChangeShapeType="1" noTextEdit="1"/>
              </p:cNvSpPr>
              <p:nvPr/>
            </p:nvSpPr>
            <p:spPr>
              <a:xfrm>
                <a:off x="899592" y="4021871"/>
                <a:ext cx="7308812" cy="695511"/>
              </a:xfrm>
              <a:prstGeom prst="rect">
                <a:avLst/>
              </a:prstGeom>
              <a:blipFill rotWithShape="1">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13336" y="4753386"/>
                <a:ext cx="51284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AU" i="1" smtClean="0">
                              <a:latin typeface="Cambria Math"/>
                            </a:rPr>
                          </m:ctrlPr>
                        </m:sSubPr>
                        <m:e>
                          <m:r>
                            <a:rPr lang="en-AU" i="1">
                              <a:latin typeface="Cambria Math"/>
                            </a:rPr>
                            <m:t>𝐷</m:t>
                          </m:r>
                        </m:e>
                        <m:sub>
                          <m:r>
                            <a:rPr lang="en-AU" i="1">
                              <a:latin typeface="Cambria Math"/>
                            </a:rPr>
                            <m:t>𝑛</m:t>
                          </m:r>
                        </m:sub>
                      </m:sSub>
                      <m:r>
                        <a:rPr lang="en-AU" i="1">
                          <a:latin typeface="Cambria Math"/>
                          <a:ea typeface="Cambria Math"/>
                        </a:rPr>
                        <m:t>≥1 </m:t>
                      </m:r>
                      <m:r>
                        <a:rPr lang="en-AU" b="0" i="1" smtClean="0">
                          <a:latin typeface="Cambria Math"/>
                          <a:ea typeface="Cambria Math"/>
                        </a:rPr>
                        <m:t>                </m:t>
                      </m:r>
                      <m:r>
                        <a:rPr lang="en-AU" i="1">
                          <a:latin typeface="Cambria Math"/>
                          <a:ea typeface="Cambria Math"/>
                        </a:rPr>
                        <m:t>𝑖𝑛𝑑𝑖𝑐𝑎𝑡𝑒𝑠</m:t>
                      </m:r>
                      <m:r>
                        <a:rPr lang="en-AU" i="1">
                          <a:latin typeface="Cambria Math"/>
                          <a:ea typeface="Cambria Math"/>
                        </a:rPr>
                        <m:t> </m:t>
                      </m:r>
                      <m:r>
                        <a:rPr lang="en-AU" i="1">
                          <a:latin typeface="Cambria Math"/>
                          <a:ea typeface="Cambria Math"/>
                        </a:rPr>
                        <m:t>𝑠𝑒𝑣𝑒𝑟𝑒</m:t>
                      </m:r>
                      <m:r>
                        <a:rPr lang="en-AU" i="1">
                          <a:latin typeface="Cambria Math"/>
                          <a:ea typeface="Cambria Math"/>
                        </a:rPr>
                        <m:t> </m:t>
                      </m:r>
                      <m:r>
                        <a:rPr lang="en-AU" i="1">
                          <a:latin typeface="Cambria Math"/>
                          <a:ea typeface="Cambria Math"/>
                        </a:rPr>
                        <m:t>𝑠𝑝𝑟𝑎𝑦</m:t>
                      </m:r>
                      <m:r>
                        <a:rPr lang="en-AU" i="1">
                          <a:latin typeface="Cambria Math"/>
                          <a:ea typeface="Cambria Math"/>
                        </a:rPr>
                        <m:t> </m:t>
                      </m:r>
                      <m:r>
                        <a:rPr lang="en-AU" i="1">
                          <a:latin typeface="Cambria Math"/>
                          <a:ea typeface="Cambria Math"/>
                        </a:rPr>
                        <m:t>𝑐𝑜𝑙𝑙𝑎𝑝𝑠𝑒</m:t>
                      </m:r>
                    </m:oMath>
                  </m:oMathPara>
                </a14:m>
                <a:endParaRPr lang="en-AU" dirty="0"/>
              </a:p>
            </p:txBody>
          </p:sp>
        </mc:Choice>
        <mc:Fallback xmlns="">
          <p:sp>
            <p:nvSpPr>
              <p:cNvPr id="12" name="Rectangle 11"/>
              <p:cNvSpPr>
                <a:spLocks noRot="1" noChangeAspect="1" noMove="1" noResize="1" noEditPoints="1" noAdjustHandles="1" noChangeArrowheads="1" noChangeShapeType="1" noTextEdit="1"/>
              </p:cNvSpPr>
              <p:nvPr/>
            </p:nvSpPr>
            <p:spPr>
              <a:xfrm>
                <a:off x="2213336" y="4753386"/>
                <a:ext cx="5128455" cy="369332"/>
              </a:xfrm>
              <a:prstGeom prst="rect">
                <a:avLst/>
              </a:prstGeom>
              <a:blipFill rotWithShape="1">
                <a:blip r:embed="rId5"/>
                <a:stretch>
                  <a:fillRect b="-13333"/>
                </a:stretch>
              </a:blipFill>
            </p:spPr>
            <p:txBody>
              <a:bodyPr/>
              <a:lstStyle/>
              <a:p>
                <a:r>
                  <a:rPr lang="en-AU">
                    <a:noFill/>
                  </a:rPr>
                  <a:t> </a:t>
                </a:r>
              </a:p>
            </p:txBody>
          </p:sp>
        </mc:Fallback>
      </mc:AlternateContent>
    </p:spTree>
    <p:extLst>
      <p:ext uri="{BB962C8B-B14F-4D97-AF65-F5344CB8AC3E}">
        <p14:creationId xmlns:p14="http://schemas.microsoft.com/office/powerpoint/2010/main" val="1071984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18</a:t>
            </a:fld>
            <a:endParaRPr lang="en-AU" dirty="0"/>
          </a:p>
        </p:txBody>
      </p:sp>
      <p:sp>
        <p:nvSpPr>
          <p:cNvPr id="5" name="Title 4"/>
          <p:cNvSpPr>
            <a:spLocks noGrp="1"/>
          </p:cNvSpPr>
          <p:nvPr>
            <p:ph type="title"/>
          </p:nvPr>
        </p:nvSpPr>
        <p:spPr/>
        <p:txBody>
          <a:bodyPr/>
          <a:lstStyle/>
          <a:p>
            <a:r>
              <a:rPr lang="en-AU" dirty="0" smtClean="0"/>
              <a:t>Backup</a:t>
            </a:r>
            <a:endParaRPr lang="en-AU"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304800" y="1196752"/>
                <a:ext cx="4038600" cy="4572000"/>
              </a:xfrm>
              <a:prstGeom prst="rect">
                <a:avLst/>
              </a:prstGeom>
              <a:noFill/>
            </p:spPr>
            <p:txBody>
              <a:bodyPr/>
              <a:lstStyle/>
              <a:p>
                <a:pPr marL="342900" indent="-342900">
                  <a:spcBef>
                    <a:spcPct val="20000"/>
                  </a:spcBef>
                  <a:buFont typeface="Arial" pitchFamily="34" charset="0"/>
                  <a:buChar char="•"/>
                  <a:defRPr/>
                </a:pPr>
                <a:r>
                  <a:rPr lang="en-AU" sz="2000" dirty="0" smtClean="0"/>
                  <a:t>We plotted the quantity </a:t>
                </a:r>
                <a14:m>
                  <m:oMath xmlns:m="http://schemas.openxmlformats.org/officeDocument/2006/math">
                    <m:sSub>
                      <m:sSubPr>
                        <m:ctrlPr>
                          <a:rPr lang="en-AU" sz="2000" i="1">
                            <a:latin typeface="Cambria Math"/>
                          </a:rPr>
                        </m:ctrlPr>
                      </m:sSubPr>
                      <m:e>
                        <m:r>
                          <a:rPr lang="en-AU" sz="2000" i="1">
                            <a:latin typeface="Cambria Math"/>
                          </a:rPr>
                          <m:t>𝐷</m:t>
                        </m:r>
                      </m:e>
                      <m:sub>
                        <m:r>
                          <a:rPr lang="en-AU" sz="2000" i="1">
                            <a:latin typeface="Cambria Math"/>
                          </a:rPr>
                          <m:t>𝑛</m:t>
                        </m:r>
                      </m:sub>
                    </m:sSub>
                  </m:oMath>
                </a14:m>
                <a:r>
                  <a:rPr lang="en-AU" sz="2000" dirty="0" smtClean="0"/>
                  <a:t> against a spray shape (like a spreading angle)</a:t>
                </a:r>
              </a:p>
              <a:p>
                <a:pPr marL="342900" indent="-342900">
                  <a:spcBef>
                    <a:spcPct val="20000"/>
                  </a:spcBef>
                  <a:buFont typeface="Arial" pitchFamily="34" charset="0"/>
                  <a:buChar char="•"/>
                  <a:defRPr/>
                </a:pPr>
                <a:r>
                  <a:rPr lang="en-AU" sz="2000" dirty="0" err="1" smtClean="0"/>
                  <a:t>Iso</a:t>
                </a:r>
                <a:r>
                  <a:rPr lang="en-AU" sz="2000" dirty="0" smtClean="0"/>
                  <a:t>-octane and propane spray structures fall within predicted bounds</a:t>
                </a:r>
              </a:p>
              <a:p>
                <a:pPr marL="342900" indent="-342900">
                  <a:spcBef>
                    <a:spcPct val="20000"/>
                  </a:spcBef>
                  <a:buFont typeface="Arial" pitchFamily="34" charset="0"/>
                  <a:buChar char="•"/>
                  <a:defRPr/>
                </a:pPr>
                <a:r>
                  <a:rPr lang="en-AU" sz="2000" dirty="0" smtClean="0"/>
                  <a:t>Thresholds in this plot have a physical meaning (both thermodynamically and geometrically)</a:t>
                </a:r>
              </a:p>
              <a:p>
                <a:pPr marL="342900" indent="-342900">
                  <a:spcBef>
                    <a:spcPct val="20000"/>
                  </a:spcBef>
                  <a:buFont typeface="Arial" pitchFamily="34" charset="0"/>
                  <a:buChar char="•"/>
                  <a:defRPr/>
                </a:pPr>
                <a:endParaRPr lang="en-AU" sz="1600" dirty="0"/>
              </a:p>
              <a:p>
                <a:pPr marL="342900" indent="-342900">
                  <a:spcBef>
                    <a:spcPct val="20000"/>
                  </a:spcBef>
                  <a:buFont typeface="Arial" pitchFamily="34" charset="0"/>
                  <a:buChar char="•"/>
                  <a:defRPr/>
                </a:pPr>
                <a:endParaRPr lang="en-AU" sz="1600" dirty="0" smtClean="0"/>
              </a:p>
              <a:p>
                <a:pPr lvl="1">
                  <a:spcBef>
                    <a:spcPct val="20000"/>
                  </a:spcBef>
                  <a:defRPr/>
                </a:pPr>
                <a:endParaRPr lang="en-AU" sz="1600"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304800" y="1196752"/>
                <a:ext cx="4038600" cy="4572000"/>
              </a:xfrm>
              <a:prstGeom prst="rect">
                <a:avLst/>
              </a:prstGeom>
              <a:blipFill rotWithShape="1">
                <a:blip r:embed="rId2"/>
                <a:stretch>
                  <a:fillRect l="-1207" t="-667"/>
                </a:stretch>
              </a:blipFill>
            </p:spPr>
            <p:txBody>
              <a:bodyPr/>
              <a:lstStyle/>
              <a:p>
                <a:r>
                  <a:rPr lang="en-AU">
                    <a:noFill/>
                  </a:rPr>
                  <a:t> </a:t>
                </a:r>
              </a:p>
            </p:txBody>
          </p:sp>
        </mc:Fallback>
      </mc:AlternateContent>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355343"/>
            <a:ext cx="4343876" cy="433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685800" y="4549552"/>
                <a:ext cx="3336041" cy="1183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i="1" smtClean="0">
                              <a:latin typeface="Cambria Math"/>
                            </a:rPr>
                          </m:ctrlPr>
                        </m:sSubPr>
                        <m:e>
                          <m:r>
                            <a:rPr lang="en-AU" b="0" i="1" smtClean="0">
                              <a:latin typeface="Cambria Math"/>
                            </a:rPr>
                            <m:t>𝐷</m:t>
                          </m:r>
                        </m:e>
                        <m:sub>
                          <m:r>
                            <a:rPr lang="en-AU" b="0" i="1" smtClean="0">
                              <a:latin typeface="Cambria Math"/>
                            </a:rPr>
                            <m:t>𝑛</m:t>
                          </m:r>
                        </m:sub>
                      </m:sSub>
                      <m:r>
                        <a:rPr lang="en-AU" b="0" i="1" smtClean="0">
                          <a:latin typeface="Cambria Math"/>
                        </a:rPr>
                        <m:t>=</m:t>
                      </m:r>
                      <m:f>
                        <m:fPr>
                          <m:ctrlPr>
                            <a:rPr lang="en-AU" b="0" i="1" smtClean="0">
                              <a:latin typeface="Cambria Math"/>
                            </a:rPr>
                          </m:ctrlPr>
                        </m:fPr>
                        <m:num>
                          <m:sSub>
                            <m:sSubPr>
                              <m:ctrlPr>
                                <a:rPr lang="en-AU" b="0" i="1" smtClean="0">
                                  <a:latin typeface="Cambria Math"/>
                                </a:rPr>
                              </m:ctrlPr>
                            </m:sSubPr>
                            <m:e>
                              <m:r>
                                <a:rPr lang="en-AU" b="0" i="1" smtClean="0">
                                  <a:latin typeface="Cambria Math"/>
                                </a:rPr>
                                <m:t>𝑑</m:t>
                              </m:r>
                            </m:e>
                            <m:sub>
                              <m:r>
                                <a:rPr lang="en-AU" b="0" i="1" smtClean="0">
                                  <a:latin typeface="Cambria Math"/>
                                </a:rPr>
                                <m:t>𝑡</m:t>
                              </m:r>
                            </m:sub>
                          </m:sSub>
                        </m:num>
                        <m:den>
                          <m:sSub>
                            <m:sSubPr>
                              <m:ctrlPr>
                                <a:rPr lang="en-AU" b="0" i="1" smtClean="0">
                                  <a:latin typeface="Cambria Math"/>
                                </a:rPr>
                              </m:ctrlPr>
                            </m:sSubPr>
                            <m:e>
                              <m:r>
                                <a:rPr lang="en-AU" b="0" i="1" smtClean="0">
                                  <a:latin typeface="Cambria Math"/>
                                </a:rPr>
                                <m:t>𝑑</m:t>
                              </m:r>
                            </m:e>
                            <m:sub>
                              <m:r>
                                <a:rPr lang="en-AU" b="0" i="1" smtClean="0">
                                  <a:latin typeface="Cambria Math"/>
                                </a:rPr>
                                <m:t>𝑐𝑜𝑙𝑙𝑎𝑝𝑠𝑒</m:t>
                              </m:r>
                            </m:sub>
                          </m:sSub>
                        </m:den>
                      </m:f>
                      <m:rad>
                        <m:radPr>
                          <m:degHide m:val="on"/>
                          <m:ctrlPr>
                            <a:rPr lang="en-AU" b="0" i="1" smtClean="0">
                              <a:latin typeface="Cambria Math"/>
                            </a:rPr>
                          </m:ctrlPr>
                        </m:radPr>
                        <m:deg/>
                        <m:e>
                          <m:f>
                            <m:fPr>
                              <m:ctrlPr>
                                <a:rPr lang="en-AU" b="0" i="1" smtClean="0">
                                  <a:latin typeface="Cambria Math"/>
                                </a:rPr>
                              </m:ctrlPr>
                            </m:fPr>
                            <m:num>
                              <m:sSub>
                                <m:sSubPr>
                                  <m:ctrlPr>
                                    <a:rPr lang="en-AU" b="0" i="1" smtClean="0">
                                      <a:latin typeface="Cambria Math"/>
                                    </a:rPr>
                                  </m:ctrlPr>
                                </m:sSubPr>
                                <m:e>
                                  <m:r>
                                    <a:rPr lang="en-AU" b="0" i="1" smtClean="0">
                                      <a:latin typeface="Cambria Math"/>
                                    </a:rPr>
                                    <m:t>𝑣</m:t>
                                  </m:r>
                                </m:e>
                                <m:sub>
                                  <m:r>
                                    <a:rPr lang="en-AU" b="0" i="1" smtClean="0">
                                      <a:latin typeface="Cambria Math"/>
                                    </a:rPr>
                                    <m:t>𝑐</m:t>
                                  </m:r>
                                  <m:r>
                                    <a:rPr lang="en-AU" b="0" i="1" smtClean="0">
                                      <a:latin typeface="Cambria Math"/>
                                    </a:rPr>
                                    <m:t>,</m:t>
                                  </m:r>
                                  <m:r>
                                    <a:rPr lang="en-AU" b="0" i="1" smtClean="0">
                                      <a:latin typeface="Cambria Math"/>
                                    </a:rPr>
                                    <m:t>𝑓𝑢𝑒𝑙</m:t>
                                  </m:r>
                                </m:sub>
                              </m:sSub>
                            </m:num>
                            <m:den>
                              <m:sSub>
                                <m:sSubPr>
                                  <m:ctrlPr>
                                    <a:rPr lang="en-AU" b="0" i="1" smtClean="0">
                                      <a:latin typeface="Cambria Math"/>
                                    </a:rPr>
                                  </m:ctrlPr>
                                </m:sSubPr>
                                <m:e>
                                  <m:r>
                                    <a:rPr lang="en-AU" b="0" i="1" smtClean="0">
                                      <a:latin typeface="Cambria Math"/>
                                    </a:rPr>
                                    <m:t>𝑣</m:t>
                                  </m:r>
                                </m:e>
                                <m:sub>
                                  <m:r>
                                    <a:rPr lang="en-AU" b="0" i="1" smtClean="0">
                                      <a:latin typeface="Cambria Math"/>
                                    </a:rPr>
                                    <m:t>𝑡</m:t>
                                  </m:r>
                                </m:sub>
                              </m:sSub>
                            </m:den>
                          </m:f>
                        </m:e>
                      </m:rad>
                    </m:oMath>
                  </m:oMathPara>
                </a14:m>
                <a:endParaRPr lang="en-AU" dirty="0"/>
              </a:p>
            </p:txBody>
          </p:sp>
        </mc:Choice>
        <mc:Fallback xmlns="">
          <p:sp>
            <p:nvSpPr>
              <p:cNvPr id="8" name="TextBox 7"/>
              <p:cNvSpPr txBox="1">
                <a:spLocks noRot="1" noChangeAspect="1" noMove="1" noResize="1" noEditPoints="1" noAdjustHandles="1" noChangeArrowheads="1" noChangeShapeType="1" noTextEdit="1"/>
              </p:cNvSpPr>
              <p:nvPr/>
            </p:nvSpPr>
            <p:spPr>
              <a:xfrm>
                <a:off x="685800" y="4549552"/>
                <a:ext cx="3336041" cy="1183529"/>
              </a:xfrm>
              <a:prstGeom prst="rect">
                <a:avLst/>
              </a:prstGeom>
              <a:blipFill rotWithShape="1">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290589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19</a:t>
            </a:fld>
            <a:endParaRPr lang="en-AU" dirty="0"/>
          </a:p>
        </p:txBody>
      </p:sp>
      <p:sp>
        <p:nvSpPr>
          <p:cNvPr id="5" name="Title 4"/>
          <p:cNvSpPr>
            <a:spLocks noGrp="1"/>
          </p:cNvSpPr>
          <p:nvPr>
            <p:ph type="title"/>
          </p:nvPr>
        </p:nvSpPr>
        <p:spPr/>
        <p:txBody>
          <a:bodyPr/>
          <a:lstStyle/>
          <a:p>
            <a:r>
              <a:rPr lang="en-AU" dirty="0" smtClean="0"/>
              <a:t>Backup</a:t>
            </a:r>
            <a:endParaRPr lang="en-AU"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76201" y="2329408"/>
                <a:ext cx="4495799" cy="2971800"/>
              </a:xfrm>
              <a:prstGeom prst="rect">
                <a:avLst/>
              </a:prstGeom>
              <a:noFill/>
            </p:spPr>
            <p:txBody>
              <a:bodyPr/>
              <a:lstStyle/>
              <a:p>
                <a:pPr marL="342900" indent="-342900">
                  <a:spcBef>
                    <a:spcPct val="20000"/>
                  </a:spcBef>
                  <a:buFont typeface="Arial" pitchFamily="34" charset="0"/>
                  <a:buChar char="•"/>
                  <a:defRPr/>
                </a:pPr>
                <a:r>
                  <a:rPr lang="en-AU" sz="2000" dirty="0" smtClean="0"/>
                  <a:t>We also used our metric with the data from another study (Zeng et. al., </a:t>
                </a:r>
                <a:r>
                  <a:rPr lang="en-AU" sz="2000" i="1" dirty="0" smtClean="0"/>
                  <a:t>Fuel</a:t>
                </a:r>
                <a:r>
                  <a:rPr lang="en-AU" sz="2000" dirty="0" smtClean="0"/>
                  <a:t>, 2012), and their injector geometry </a:t>
                </a:r>
                <a:br>
                  <a:rPr lang="en-AU" sz="2000" dirty="0" smtClean="0"/>
                </a:br>
                <a:r>
                  <a:rPr lang="en-AU" sz="2000" dirty="0" smtClean="0"/>
                  <a:t>(60˚ cone angle)</a:t>
                </a:r>
              </a:p>
              <a:p>
                <a:pPr marL="342900" indent="-342900">
                  <a:spcBef>
                    <a:spcPct val="20000"/>
                  </a:spcBef>
                  <a:buFont typeface="Arial" pitchFamily="34" charset="0"/>
                  <a:buChar char="•"/>
                  <a:defRPr/>
                </a:pPr>
                <a:r>
                  <a:rPr lang="en-AU" sz="2000" dirty="0" smtClean="0"/>
                  <a:t>Observations of “flare-flashing” (severe spray collapse) agrees with </a:t>
                </a:r>
                <a14:m>
                  <m:oMath xmlns:m="http://schemas.openxmlformats.org/officeDocument/2006/math">
                    <m:sSub>
                      <m:sSubPr>
                        <m:ctrlPr>
                          <a:rPr lang="en-AU" sz="2000" i="1">
                            <a:latin typeface="Cambria Math"/>
                          </a:rPr>
                        </m:ctrlPr>
                      </m:sSubPr>
                      <m:e>
                        <m:r>
                          <a:rPr lang="en-AU" sz="2000" i="1">
                            <a:latin typeface="Cambria Math"/>
                          </a:rPr>
                          <m:t>𝐷</m:t>
                        </m:r>
                      </m:e>
                      <m:sub>
                        <m:r>
                          <a:rPr lang="en-AU" sz="2000" i="1">
                            <a:latin typeface="Cambria Math"/>
                          </a:rPr>
                          <m:t>𝑛</m:t>
                        </m:r>
                      </m:sub>
                    </m:sSub>
                  </m:oMath>
                </a14:m>
                <a:endParaRPr lang="en-AU" i="1" baseline="-25000"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76201" y="2329408"/>
                <a:ext cx="4495799" cy="2971800"/>
              </a:xfrm>
              <a:prstGeom prst="rect">
                <a:avLst/>
              </a:prstGeom>
              <a:blipFill rotWithShape="1">
                <a:blip r:embed="rId2"/>
                <a:stretch>
                  <a:fillRect l="-1221" t="-1025" r="-2035"/>
                </a:stretch>
              </a:blipFill>
            </p:spPr>
            <p:txBody>
              <a:bodyPr/>
              <a:lstStyle/>
              <a:p>
                <a:r>
                  <a:rPr lang="en-AU">
                    <a:noFill/>
                  </a:rPr>
                  <a:t> </a:t>
                </a:r>
              </a:p>
            </p:txBody>
          </p:sp>
        </mc:Fallback>
      </mc:AlternateContent>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906" y="1412776"/>
            <a:ext cx="4483894"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410200" y="1792287"/>
            <a:ext cx="1905794" cy="738664"/>
          </a:xfrm>
          <a:prstGeom prst="rect">
            <a:avLst/>
          </a:prstGeom>
          <a:noFill/>
        </p:spPr>
        <p:txBody>
          <a:bodyPr wrap="square" rtlCol="0">
            <a:spAutoFit/>
          </a:bodyPr>
          <a:lstStyle/>
          <a:p>
            <a:r>
              <a:rPr lang="en-AU" sz="1400" dirty="0" smtClean="0"/>
              <a:t>Circles – methanol</a:t>
            </a:r>
          </a:p>
          <a:p>
            <a:r>
              <a:rPr lang="en-AU" sz="1400" dirty="0" smtClean="0"/>
              <a:t>Squares – n-hexane</a:t>
            </a:r>
          </a:p>
          <a:p>
            <a:r>
              <a:rPr lang="en-AU" sz="1400" dirty="0" smtClean="0"/>
              <a:t>Diamonds – ethanol</a:t>
            </a:r>
            <a:endParaRPr lang="en-AU" sz="1400" dirty="0"/>
          </a:p>
        </p:txBody>
      </p:sp>
    </p:spTree>
    <p:extLst>
      <p:ext uri="{BB962C8B-B14F-4D97-AF65-F5344CB8AC3E}">
        <p14:creationId xmlns:p14="http://schemas.microsoft.com/office/powerpoint/2010/main" val="2676949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2</a:t>
            </a:fld>
            <a:endParaRPr lang="en-AU" dirty="0"/>
          </a:p>
        </p:txBody>
      </p:sp>
      <p:sp>
        <p:nvSpPr>
          <p:cNvPr id="5" name="Title 4"/>
          <p:cNvSpPr>
            <a:spLocks noGrp="1"/>
          </p:cNvSpPr>
          <p:nvPr>
            <p:ph type="title"/>
          </p:nvPr>
        </p:nvSpPr>
        <p:spPr/>
        <p:txBody>
          <a:bodyPr/>
          <a:lstStyle/>
          <a:p>
            <a:r>
              <a:rPr lang="en-AU" dirty="0" smtClean="0"/>
              <a:t>GDI flash-boiling overview</a:t>
            </a:r>
            <a:endParaRPr lang="en-AU" dirty="0"/>
          </a:p>
        </p:txBody>
      </p:sp>
      <p:sp>
        <p:nvSpPr>
          <p:cNvPr id="7" name="Content Placeholder 2"/>
          <p:cNvSpPr txBox="1">
            <a:spLocks/>
          </p:cNvSpPr>
          <p:nvPr/>
        </p:nvSpPr>
        <p:spPr>
          <a:xfrm>
            <a:off x="0" y="692696"/>
            <a:ext cx="9144000" cy="1728191"/>
          </a:xfrm>
          <a:prstGeom prst="rect">
            <a:avLst/>
          </a:prstGeom>
          <a:noFill/>
        </p:spPr>
        <p:txBody>
          <a:bodyPr/>
          <a:lstStyle/>
          <a:p>
            <a:pPr marL="342900" lvl="0" indent="-342900">
              <a:spcBef>
                <a:spcPct val="20000"/>
              </a:spcBef>
              <a:buFont typeface="Arial" pitchFamily="34" charset="0"/>
              <a:buChar char="•"/>
              <a:defRPr/>
            </a:pPr>
            <a:r>
              <a:rPr lang="en-AU" sz="2400" dirty="0" smtClean="0"/>
              <a:t>As fuel flash-boils in a multi-hole injector, individual spray plumes begin to interact, and in the most severe case, complete collapse occurs, resulting in an elongated jet of fuel</a:t>
            </a:r>
          </a:p>
          <a:p>
            <a:pPr marL="342900" lvl="0" indent="-342900">
              <a:spcBef>
                <a:spcPct val="20000"/>
              </a:spcBef>
              <a:buFont typeface="Arial" pitchFamily="34" charset="0"/>
              <a:buChar char="•"/>
              <a:defRPr/>
            </a:pPr>
            <a:r>
              <a:rPr lang="en-AU" sz="2400" dirty="0" smtClean="0"/>
              <a:t>Spray collapse has a substantial impact on the propagation of fuel</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01008"/>
            <a:ext cx="7875270" cy="258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562" y="6221263"/>
            <a:ext cx="1989838" cy="246221"/>
          </a:xfrm>
          <a:prstGeom prst="rect">
            <a:avLst/>
          </a:prstGeom>
          <a:noFill/>
        </p:spPr>
        <p:txBody>
          <a:bodyPr wrap="square" rtlCol="0">
            <a:spAutoFit/>
          </a:bodyPr>
          <a:lstStyle/>
          <a:p>
            <a:r>
              <a:rPr lang="en-AU" sz="1000" dirty="0" smtClean="0"/>
              <a:t>Source: Zeng et. </a:t>
            </a:r>
            <a:r>
              <a:rPr lang="en-AU" sz="1000" dirty="0"/>
              <a:t>a</a:t>
            </a:r>
            <a:r>
              <a:rPr lang="en-AU" sz="1000" dirty="0" smtClean="0"/>
              <a:t>l., </a:t>
            </a:r>
            <a:r>
              <a:rPr lang="en-AU" sz="1000" i="1" dirty="0" smtClean="0"/>
              <a:t>Fue</a:t>
            </a:r>
            <a:r>
              <a:rPr lang="en-AU" sz="1000" dirty="0" smtClean="0"/>
              <a:t>l, 2012</a:t>
            </a:r>
            <a:endParaRPr lang="en-AU" sz="1000" dirty="0"/>
          </a:p>
        </p:txBody>
      </p:sp>
      <mc:AlternateContent xmlns:mc="http://schemas.openxmlformats.org/markup-compatibility/2006" xmlns:a14="http://schemas.microsoft.com/office/drawing/2010/main">
        <mc:Choice Requires="a14">
          <p:sp>
            <p:nvSpPr>
              <p:cNvPr id="10" name="TextBox 9"/>
              <p:cNvSpPr txBox="1"/>
              <p:nvPr/>
            </p:nvSpPr>
            <p:spPr>
              <a:xfrm>
                <a:off x="2699792" y="2348880"/>
                <a:ext cx="3369064" cy="10642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sz="2800" i="1" smtClean="0">
                              <a:latin typeface="Cambria Math"/>
                            </a:rPr>
                          </m:ctrlPr>
                        </m:sSubPr>
                        <m:e>
                          <m:r>
                            <a:rPr lang="en-AU" sz="2800" b="0" i="1" smtClean="0">
                              <a:latin typeface="Cambria Math"/>
                            </a:rPr>
                            <m:t>𝑅</m:t>
                          </m:r>
                        </m:e>
                        <m:sub>
                          <m:r>
                            <a:rPr lang="en-AU" sz="2800" b="0" i="1" smtClean="0">
                              <a:latin typeface="Cambria Math"/>
                            </a:rPr>
                            <m:t>𝑝</m:t>
                          </m:r>
                        </m:sub>
                      </m:sSub>
                      <m:r>
                        <a:rPr lang="en-AU" sz="2800" i="1" smtClean="0">
                          <a:latin typeface="Cambria Math"/>
                        </a:rPr>
                        <m:t>=</m:t>
                      </m:r>
                      <m:f>
                        <m:fPr>
                          <m:ctrlPr>
                            <a:rPr lang="en-AU" sz="2800" i="1" smtClean="0">
                              <a:latin typeface="Cambria Math"/>
                            </a:rPr>
                          </m:ctrlPr>
                        </m:fPr>
                        <m:num>
                          <m:sSub>
                            <m:sSubPr>
                              <m:ctrlPr>
                                <a:rPr lang="en-AU" sz="2800" i="1" smtClean="0">
                                  <a:latin typeface="Cambria Math"/>
                                </a:rPr>
                              </m:ctrlPr>
                            </m:sSubPr>
                            <m:e>
                              <m:r>
                                <a:rPr lang="en-AU" sz="2800" b="0" i="1" smtClean="0">
                                  <a:latin typeface="Cambria Math"/>
                                </a:rPr>
                                <m:t>𝑝</m:t>
                              </m:r>
                            </m:e>
                            <m:sub>
                              <m:r>
                                <a:rPr lang="en-AU" sz="2800" b="0" i="1" smtClean="0">
                                  <a:latin typeface="Cambria Math"/>
                                </a:rPr>
                                <m:t>𝑠𝑎𝑡</m:t>
                              </m:r>
                            </m:sub>
                          </m:sSub>
                          <m:d>
                            <m:dPr>
                              <m:ctrlPr>
                                <a:rPr lang="en-AU" sz="2800" i="1" smtClean="0">
                                  <a:latin typeface="Cambria Math"/>
                                </a:rPr>
                              </m:ctrlPr>
                            </m:dPr>
                            <m:e>
                              <m:sSub>
                                <m:sSubPr>
                                  <m:ctrlPr>
                                    <a:rPr lang="en-AU" sz="2800" i="1" smtClean="0">
                                      <a:latin typeface="Cambria Math"/>
                                    </a:rPr>
                                  </m:ctrlPr>
                                </m:sSubPr>
                                <m:e>
                                  <m:r>
                                    <a:rPr lang="en-AU" sz="2800" b="0" i="1" smtClean="0">
                                      <a:latin typeface="Cambria Math"/>
                                    </a:rPr>
                                    <m:t>𝑇</m:t>
                                  </m:r>
                                </m:e>
                                <m:sub>
                                  <m:r>
                                    <a:rPr lang="en-AU" sz="2800" b="0" i="1" smtClean="0">
                                      <a:latin typeface="Cambria Math"/>
                                    </a:rPr>
                                    <m:t>𝑓𝑢𝑒𝑙</m:t>
                                  </m:r>
                                  <m:r>
                                    <a:rPr lang="en-AU" sz="2800" b="0" i="1" smtClean="0">
                                      <a:latin typeface="Cambria Math"/>
                                    </a:rPr>
                                    <m:t>, </m:t>
                                  </m:r>
                                  <m:r>
                                    <a:rPr lang="en-AU" sz="2800" b="0" i="1" smtClean="0">
                                      <a:latin typeface="Cambria Math"/>
                                    </a:rPr>
                                    <m:t>𝑟𝑎𝑖𝑙</m:t>
                                  </m:r>
                                </m:sub>
                              </m:sSub>
                            </m:e>
                          </m:d>
                        </m:num>
                        <m:den>
                          <m:sSub>
                            <m:sSubPr>
                              <m:ctrlPr>
                                <a:rPr lang="en-AU" sz="2800" i="1" smtClean="0">
                                  <a:latin typeface="Cambria Math"/>
                                </a:rPr>
                              </m:ctrlPr>
                            </m:sSubPr>
                            <m:e>
                              <m:r>
                                <a:rPr lang="en-AU" sz="2800" b="0" i="1" smtClean="0">
                                  <a:latin typeface="Cambria Math"/>
                                </a:rPr>
                                <m:t>𝑝</m:t>
                              </m:r>
                            </m:e>
                            <m:sub>
                              <m:r>
                                <a:rPr lang="en-AU" sz="2800" b="0" i="1" smtClean="0">
                                  <a:latin typeface="Cambria Math"/>
                                </a:rPr>
                                <m:t>𝑐h𝑎𝑚𝑏𝑒𝑟</m:t>
                              </m:r>
                            </m:sub>
                          </m:sSub>
                        </m:den>
                      </m:f>
                    </m:oMath>
                  </m:oMathPara>
                </a14:m>
                <a:endParaRPr lang="en-AU" dirty="0"/>
              </a:p>
            </p:txBody>
          </p:sp>
        </mc:Choice>
        <mc:Fallback xmlns="">
          <p:sp>
            <p:nvSpPr>
              <p:cNvPr id="10" name="TextBox 9"/>
              <p:cNvSpPr txBox="1">
                <a:spLocks noRot="1" noChangeAspect="1" noMove="1" noResize="1" noEditPoints="1" noAdjustHandles="1" noChangeArrowheads="1" noChangeShapeType="1" noTextEdit="1"/>
              </p:cNvSpPr>
              <p:nvPr/>
            </p:nvSpPr>
            <p:spPr>
              <a:xfrm>
                <a:off x="2699792" y="2348880"/>
                <a:ext cx="3369064" cy="1064202"/>
              </a:xfrm>
              <a:prstGeom prst="rect">
                <a:avLst/>
              </a:prstGeom>
              <a:blipFill rotWithShape="1">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808233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3</a:t>
            </a:fld>
            <a:endParaRPr lang="en-AU" dirty="0"/>
          </a:p>
        </p:txBody>
      </p:sp>
      <p:sp>
        <p:nvSpPr>
          <p:cNvPr id="5" name="Title 4"/>
          <p:cNvSpPr>
            <a:spLocks noGrp="1"/>
          </p:cNvSpPr>
          <p:nvPr>
            <p:ph type="title"/>
          </p:nvPr>
        </p:nvSpPr>
        <p:spPr/>
        <p:txBody>
          <a:bodyPr/>
          <a:lstStyle/>
          <a:p>
            <a:r>
              <a:rPr lang="en-AU" dirty="0" smtClean="0"/>
              <a:t>Spray G Flash-boiling</a:t>
            </a:r>
            <a:endParaRPr lang="en-AU" dirty="0"/>
          </a:p>
        </p:txBody>
      </p:sp>
      <p:sp>
        <p:nvSpPr>
          <p:cNvPr id="7" name="Content Placeholder 2"/>
          <p:cNvSpPr txBox="1">
            <a:spLocks/>
          </p:cNvSpPr>
          <p:nvPr/>
        </p:nvSpPr>
        <p:spPr>
          <a:xfrm>
            <a:off x="0" y="692696"/>
            <a:ext cx="9144000" cy="4419600"/>
          </a:xfrm>
          <a:prstGeom prst="rect">
            <a:avLst/>
          </a:prstGeom>
          <a:noFill/>
        </p:spPr>
        <p:txBody>
          <a:bodyPr/>
          <a:lstStyle/>
          <a:p>
            <a:pPr marL="342900" indent="-342900">
              <a:spcBef>
                <a:spcPct val="20000"/>
              </a:spcBef>
              <a:buFont typeface="Arial" pitchFamily="34" charset="0"/>
              <a:buChar char="•"/>
              <a:defRPr/>
            </a:pPr>
            <a:r>
              <a:rPr lang="en-AU" sz="2000" dirty="0" smtClean="0"/>
              <a:t>The Spray G topic includes the study of plume interaction due to several sources</a:t>
            </a:r>
          </a:p>
          <a:p>
            <a:pPr marL="800100" lvl="1" indent="-342900">
              <a:spcBef>
                <a:spcPct val="20000"/>
              </a:spcBef>
              <a:buFont typeface="Arial" pitchFamily="34" charset="0"/>
              <a:buChar char="•"/>
              <a:defRPr/>
            </a:pPr>
            <a:r>
              <a:rPr lang="en-US" dirty="0" smtClean="0"/>
              <a:t>Spray cone widening of individual plumes as a consequence of flash-boiling, leading to plume-to-plume interaction (G2)</a:t>
            </a:r>
            <a:endParaRPr lang="en-AU" sz="1800" dirty="0" smtClean="0"/>
          </a:p>
          <a:p>
            <a:pPr marL="800100" lvl="1" indent="-342900">
              <a:spcBef>
                <a:spcPct val="20000"/>
              </a:spcBef>
              <a:buFont typeface="Arial" pitchFamily="34" charset="0"/>
              <a:buChar char="•"/>
              <a:defRPr/>
            </a:pPr>
            <a:r>
              <a:rPr lang="en-AU" dirty="0" smtClean="0"/>
              <a:t>Plume interaction</a:t>
            </a:r>
            <a:r>
              <a:rPr lang="en-AU" sz="1800" dirty="0" smtClean="0"/>
              <a:t> due to injection into a dense chamber</a:t>
            </a:r>
          </a:p>
          <a:p>
            <a:pPr marL="342900" indent="-342900">
              <a:spcBef>
                <a:spcPct val="20000"/>
              </a:spcBef>
              <a:buFont typeface="Arial" pitchFamily="34" charset="0"/>
              <a:buChar char="•"/>
              <a:defRPr/>
            </a:pPr>
            <a:r>
              <a:rPr lang="en-AU" sz="2000" dirty="0" smtClean="0"/>
              <a:t>Study of the G2 condition is well warranted, as a GDI vehicle will spend significant time at part-load, throttled operation (light fractions of gasoline will be heavily flashing)</a:t>
            </a:r>
          </a:p>
          <a:p>
            <a:pPr marL="342900" indent="-342900">
              <a:spcBef>
                <a:spcPct val="20000"/>
              </a:spcBef>
              <a:buFont typeface="Arial" pitchFamily="34" charset="0"/>
              <a:buChar char="•"/>
              <a:defRPr/>
            </a:pPr>
            <a:endParaRPr lang="en-AU" sz="1600" dirty="0"/>
          </a:p>
          <a:p>
            <a:pPr marL="342900" indent="-342900">
              <a:spcBef>
                <a:spcPct val="20000"/>
              </a:spcBef>
              <a:buFont typeface="Arial" pitchFamily="34" charset="0"/>
              <a:buChar char="•"/>
              <a:defRPr/>
            </a:pPr>
            <a:endParaRPr lang="en-AU" sz="1600" dirty="0" smtClean="0"/>
          </a:p>
          <a:p>
            <a:pPr lvl="1">
              <a:spcBef>
                <a:spcPct val="20000"/>
              </a:spcBef>
              <a:defRPr/>
            </a:pPr>
            <a:endParaRPr lang="en-AU" sz="1600" dirty="0" smtClean="0"/>
          </a:p>
        </p:txBody>
      </p:sp>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5000"/>
                    </a14:imgEffect>
                  </a14:imgLayer>
                </a14:imgProps>
              </a:ext>
              <a:ext uri="{28A0092B-C50C-407E-A947-70E740481C1C}">
                <a14:useLocalDpi xmlns:a14="http://schemas.microsoft.com/office/drawing/2010/main" val="0"/>
              </a:ext>
            </a:extLst>
          </a:blip>
          <a:srcRect l="27246" t="27382" r="10500" b="14359"/>
          <a:stretch/>
        </p:blipFill>
        <p:spPr bwMode="auto">
          <a:xfrm>
            <a:off x="1458054" y="3005844"/>
            <a:ext cx="6227891" cy="337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36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4</a:t>
            </a:fld>
            <a:endParaRPr lang="en-AU" dirty="0"/>
          </a:p>
        </p:txBody>
      </p:sp>
      <p:sp>
        <p:nvSpPr>
          <p:cNvPr id="5" name="Title 4"/>
          <p:cNvSpPr>
            <a:spLocks noGrp="1"/>
          </p:cNvSpPr>
          <p:nvPr>
            <p:ph type="title"/>
          </p:nvPr>
        </p:nvSpPr>
        <p:spPr/>
        <p:txBody>
          <a:bodyPr/>
          <a:lstStyle/>
          <a:p>
            <a:r>
              <a:rPr lang="en-AU" dirty="0" smtClean="0"/>
              <a:t>Propane and </a:t>
            </a:r>
            <a:r>
              <a:rPr lang="en-AU" dirty="0" err="1" smtClean="0"/>
              <a:t>iso</a:t>
            </a:r>
            <a:r>
              <a:rPr lang="en-AU" dirty="0" smtClean="0"/>
              <a:t>-octane sprays</a:t>
            </a:r>
            <a:endParaRPr lang="en-AU" dirty="0"/>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120015" y="980728"/>
                <a:ext cx="4091945" cy="3888432"/>
              </a:xfrm>
              <a:prstGeom prst="rect">
                <a:avLst/>
              </a:prstGeom>
              <a:noFill/>
            </p:spPr>
            <p:txBody>
              <a:bodyPr/>
              <a:lstStyle/>
              <a:p>
                <a:pPr marL="342900" indent="-342900">
                  <a:spcBef>
                    <a:spcPct val="20000"/>
                  </a:spcBef>
                  <a:buFont typeface="Arial" pitchFamily="34" charset="0"/>
                  <a:buChar char="•"/>
                  <a:defRPr/>
                </a:pPr>
                <a:r>
                  <a:rPr lang="en-US" sz="2000" dirty="0"/>
                  <a:t>The flashing ratio, </a:t>
                </a:r>
                <a14:m>
                  <m:oMath xmlns:m="http://schemas.openxmlformats.org/officeDocument/2006/math">
                    <m:sSub>
                      <m:sSubPr>
                        <m:ctrlPr>
                          <a:rPr lang="en-AU" sz="2000" i="1">
                            <a:latin typeface="Cambria Math"/>
                          </a:rPr>
                        </m:ctrlPr>
                      </m:sSubPr>
                      <m:e>
                        <m:r>
                          <a:rPr lang="en-AU" sz="2000" i="1">
                            <a:latin typeface="Cambria Math"/>
                          </a:rPr>
                          <m:t>𝑅</m:t>
                        </m:r>
                      </m:e>
                      <m:sub>
                        <m:r>
                          <a:rPr lang="en-AU" sz="2000" i="1">
                            <a:latin typeface="Cambria Math"/>
                          </a:rPr>
                          <m:t>𝑝</m:t>
                        </m:r>
                      </m:sub>
                    </m:sSub>
                  </m:oMath>
                </a14:m>
                <a:r>
                  <a:rPr lang="en-AU" sz="2000" dirty="0"/>
                  <a:t>, is often used to characterize the severity of plume interaction and spray collapse in multi-hole </a:t>
                </a:r>
                <a:r>
                  <a:rPr lang="en-AU" sz="2000" dirty="0" smtClean="0"/>
                  <a:t>injectors</a:t>
                </a:r>
              </a:p>
              <a:p>
                <a:pPr marL="342900" lvl="0" indent="-342900">
                  <a:spcBef>
                    <a:spcPct val="20000"/>
                  </a:spcBef>
                  <a:buFont typeface="Arial" pitchFamily="34" charset="0"/>
                  <a:buChar char="•"/>
                  <a:defRPr/>
                </a:pPr>
                <a:r>
                  <a:rPr lang="en-AU" sz="2000" dirty="0" smtClean="0"/>
                  <a:t>Propane </a:t>
                </a:r>
                <a:r>
                  <a:rPr lang="en-AU" sz="2000" dirty="0"/>
                  <a:t>is an “extreme case” for liquid-phase direct-injection, as it is severely flashing at all GDI conditions (near its critical point in the fuel rail</a:t>
                </a:r>
                <a:r>
                  <a:rPr lang="en-AU" sz="2000" dirty="0" smtClean="0"/>
                  <a:t>)</a:t>
                </a:r>
              </a:p>
              <a:p>
                <a:pPr marL="342900" indent="-342900">
                  <a:spcBef>
                    <a:spcPct val="20000"/>
                  </a:spcBef>
                  <a:buFont typeface="Arial" pitchFamily="34" charset="0"/>
                  <a:buChar char="•"/>
                  <a:defRPr/>
                </a:pPr>
                <a:r>
                  <a:rPr lang="en-AU" sz="2000" dirty="0" smtClean="0"/>
                  <a:t>Propane injected into a 10 bar chamber has distinct plumes, and does not display characteristic flashing </a:t>
                </a:r>
                <a:r>
                  <a:rPr lang="en-AU" sz="2000" dirty="0" err="1" smtClean="0"/>
                  <a:t>behavior</a:t>
                </a:r>
                <a:endParaRPr lang="en-AU" sz="2000" dirty="0" smtClean="0"/>
              </a:p>
              <a:p>
                <a:pPr marL="342900" indent="-342900">
                  <a:spcBef>
                    <a:spcPct val="20000"/>
                  </a:spcBef>
                  <a:buFont typeface="Arial" pitchFamily="34" charset="0"/>
                  <a:buChar char="•"/>
                  <a:defRPr/>
                </a:pPr>
                <a:r>
                  <a:rPr lang="en-AU" sz="2000" dirty="0" smtClean="0"/>
                  <a:t>Is </a:t>
                </a:r>
                <a14:m>
                  <m:oMath xmlns:m="http://schemas.openxmlformats.org/officeDocument/2006/math">
                    <m:sSub>
                      <m:sSubPr>
                        <m:ctrlPr>
                          <a:rPr lang="en-AU" sz="2000" i="1">
                            <a:latin typeface="Cambria Math"/>
                          </a:rPr>
                        </m:ctrlPr>
                      </m:sSubPr>
                      <m:e>
                        <m:r>
                          <a:rPr lang="en-AU" sz="2000" i="1">
                            <a:latin typeface="Cambria Math"/>
                          </a:rPr>
                          <m:t>𝑅</m:t>
                        </m:r>
                      </m:e>
                      <m:sub>
                        <m:r>
                          <a:rPr lang="en-AU" sz="2000" i="1">
                            <a:latin typeface="Cambria Math"/>
                          </a:rPr>
                          <m:t>𝑝</m:t>
                        </m:r>
                      </m:sub>
                    </m:sSub>
                  </m:oMath>
                </a14:m>
                <a:r>
                  <a:rPr lang="en-AU" sz="2000" i="1" baseline="30000" dirty="0" smtClean="0"/>
                  <a:t> </a:t>
                </a:r>
                <a:r>
                  <a:rPr lang="en-AU" sz="2000" dirty="0" smtClean="0"/>
                  <a:t>the correct metric to use to quantify the severity of flash-boiling?</a:t>
                </a:r>
              </a:p>
              <a:p>
                <a:pPr marL="342900" indent="-342900">
                  <a:spcBef>
                    <a:spcPct val="20000"/>
                  </a:spcBef>
                  <a:buFont typeface="Arial" pitchFamily="34" charset="0"/>
                  <a:buChar char="•"/>
                  <a:defRPr/>
                </a:pPr>
                <a:endParaRPr lang="en-AU" sz="1600" dirty="0"/>
              </a:p>
              <a:p>
                <a:pPr marL="342900" indent="-342900">
                  <a:spcBef>
                    <a:spcPct val="20000"/>
                  </a:spcBef>
                  <a:buFont typeface="Arial" pitchFamily="34" charset="0"/>
                  <a:buChar char="•"/>
                  <a:defRPr/>
                </a:pPr>
                <a:endParaRPr lang="en-AU" sz="1600" dirty="0" smtClean="0"/>
              </a:p>
              <a:p>
                <a:pPr lvl="1">
                  <a:spcBef>
                    <a:spcPct val="20000"/>
                  </a:spcBef>
                  <a:defRPr/>
                </a:pPr>
                <a:endParaRPr lang="en-AU" sz="1600" dirty="0" smtClean="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120015" y="980728"/>
                <a:ext cx="4091945" cy="3888432"/>
              </a:xfrm>
              <a:prstGeom prst="rect">
                <a:avLst/>
              </a:prstGeom>
              <a:blipFill rotWithShape="1">
                <a:blip r:embed="rId2"/>
                <a:stretch>
                  <a:fillRect l="-1341" t="-627" r="-447" b="-36520"/>
                </a:stretch>
              </a:blipFill>
            </p:spPr>
            <p:txBody>
              <a:bodyPr/>
              <a:lstStyle/>
              <a:p>
                <a:r>
                  <a:rPr lang="en-AU">
                    <a:noFill/>
                  </a:rPr>
                  <a:t> </a:t>
                </a:r>
              </a:p>
            </p:txBody>
          </p:sp>
        </mc:Fallback>
      </mc:AlternateContent>
      <p:sp>
        <p:nvSpPr>
          <p:cNvPr id="12" name="TextBox 11"/>
          <p:cNvSpPr txBox="1"/>
          <p:nvPr/>
        </p:nvSpPr>
        <p:spPr>
          <a:xfrm>
            <a:off x="67562" y="6237312"/>
            <a:ext cx="3590038" cy="246221"/>
          </a:xfrm>
          <a:prstGeom prst="rect">
            <a:avLst/>
          </a:prstGeom>
          <a:noFill/>
        </p:spPr>
        <p:txBody>
          <a:bodyPr wrap="square" rtlCol="0">
            <a:spAutoFit/>
          </a:bodyPr>
          <a:lstStyle/>
          <a:p>
            <a:r>
              <a:rPr lang="en-AU" sz="1000" dirty="0" smtClean="0"/>
              <a:t>Source: Lacey et. al, </a:t>
            </a:r>
            <a:r>
              <a:rPr lang="en-AU" sz="1000" i="1" dirty="0" smtClean="0"/>
              <a:t>Fuel, </a:t>
            </a:r>
            <a:r>
              <a:rPr lang="en-AU" sz="1000" dirty="0" smtClean="0"/>
              <a:t>2017</a:t>
            </a:r>
          </a:p>
        </p:txBody>
      </p:sp>
      <p:sp>
        <p:nvSpPr>
          <p:cNvPr id="2" name="TextBox 1"/>
          <p:cNvSpPr txBox="1"/>
          <p:nvPr/>
        </p:nvSpPr>
        <p:spPr>
          <a:xfrm>
            <a:off x="5076057" y="5281463"/>
            <a:ext cx="3851919" cy="307777"/>
          </a:xfrm>
          <a:prstGeom prst="rect">
            <a:avLst/>
          </a:prstGeom>
          <a:noFill/>
        </p:spPr>
        <p:txBody>
          <a:bodyPr wrap="square" rtlCol="0">
            <a:spAutoFit/>
          </a:bodyPr>
          <a:lstStyle/>
          <a:p>
            <a:r>
              <a:rPr lang="en-AU" sz="1400" b="1" dirty="0" smtClean="0"/>
              <a:t>All images taken at 20 MPa rail pressure</a:t>
            </a:r>
            <a:endParaRPr lang="en-AU" sz="1400" b="1" dirty="0"/>
          </a:p>
        </p:txBody>
      </p:sp>
      <p:grpSp>
        <p:nvGrpSpPr>
          <p:cNvPr id="6" name="Group 5"/>
          <p:cNvGrpSpPr/>
          <p:nvPr/>
        </p:nvGrpSpPr>
        <p:grpSpPr>
          <a:xfrm>
            <a:off x="4211960" y="1412776"/>
            <a:ext cx="4716016" cy="3920709"/>
            <a:chOff x="4355975" y="2164864"/>
            <a:chExt cx="4716016" cy="3920709"/>
          </a:xfrm>
        </p:grpSpPr>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866"/>
            <a:stretch/>
          </p:blipFill>
          <p:spPr bwMode="auto">
            <a:xfrm>
              <a:off x="4355976" y="2351314"/>
              <a:ext cx="4716015" cy="3734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6398"/>
            <a:stretch/>
          </p:blipFill>
          <p:spPr bwMode="auto">
            <a:xfrm>
              <a:off x="4355975" y="2164864"/>
              <a:ext cx="4716015" cy="1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68958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196752"/>
                <a:ext cx="8229600" cy="4525963"/>
              </a:xfrm>
            </p:spPr>
            <p:txBody>
              <a:bodyPr/>
              <a:lstStyle/>
              <a:p>
                <a:pPr>
                  <a:defRPr/>
                </a:pPr>
                <a:r>
                  <a:rPr lang="en-AU" sz="2400" dirty="0" smtClean="0"/>
                  <a:t>At </a:t>
                </a:r>
                <a:r>
                  <a:rPr lang="en-AU" sz="2400" dirty="0"/>
                  <a:t>normal engine operating temperatures, critical fuel flow will arise as a consequence of flash-boiling</a:t>
                </a:r>
              </a:p>
              <a:p>
                <a:pPr marL="800100" lvl="1" indent="-342900">
                  <a:buFont typeface="Arial" pitchFamily="34" charset="0"/>
                  <a:buChar char="•"/>
                  <a:defRPr/>
                </a:pPr>
                <a:r>
                  <a:rPr lang="en-US" sz="2000" dirty="0"/>
                  <a:t>Flash-boiling introduces vapor bubbles (flow is two-phase)</a:t>
                </a:r>
              </a:p>
              <a:p>
                <a:pPr marL="800100" lvl="1" indent="-342900">
                  <a:buFont typeface="Arial" pitchFamily="34" charset="0"/>
                  <a:buChar char="•"/>
                  <a:defRPr/>
                </a:pPr>
                <a:r>
                  <a:rPr lang="en-US" sz="2000" dirty="0"/>
                  <a:t>Two-phase sonic velocity can be significantly lower than that of the pure liquid or gas </a:t>
                </a:r>
                <a:r>
                  <a:rPr lang="en-US" sz="2000" dirty="0" smtClean="0"/>
                  <a:t>phase</a:t>
                </a:r>
              </a:p>
              <a:p>
                <a:pPr>
                  <a:defRPr/>
                </a:pPr>
                <a:r>
                  <a:rPr lang="en-US" sz="2400" dirty="0"/>
                  <a:t>We can estimate the velocity of the fuel flow from the rail to the injector nozzle throat, </a:t>
                </a:r>
                <a14:m>
                  <m:oMath xmlns:m="http://schemas.openxmlformats.org/officeDocument/2006/math">
                    <m:sSub>
                      <m:sSubPr>
                        <m:ctrlPr>
                          <a:rPr lang="en-AU" sz="2000" i="1">
                            <a:latin typeface="Cambria Math"/>
                          </a:rPr>
                        </m:ctrlPr>
                      </m:sSubPr>
                      <m:e>
                        <m:r>
                          <a:rPr lang="en-AU" sz="2000" i="1">
                            <a:latin typeface="Cambria Math"/>
                          </a:rPr>
                          <m:t>𝑢</m:t>
                        </m:r>
                      </m:e>
                      <m:sub>
                        <m:r>
                          <a:rPr lang="en-AU" sz="2000" i="1">
                            <a:latin typeface="Cambria Math"/>
                          </a:rPr>
                          <m:t>𝑓𝑢𝑒𝑙</m:t>
                        </m:r>
                      </m:sub>
                    </m:sSub>
                    <m:r>
                      <a:rPr lang="en-AU" sz="2000" i="1">
                        <a:latin typeface="Cambria Math"/>
                      </a:rPr>
                      <m:t>=</m:t>
                    </m:r>
                    <m:rad>
                      <m:radPr>
                        <m:degHide m:val="on"/>
                        <m:ctrlPr>
                          <a:rPr lang="en-AU" sz="2000" i="1">
                            <a:latin typeface="Cambria Math"/>
                          </a:rPr>
                        </m:ctrlPr>
                      </m:radPr>
                      <m:deg/>
                      <m:e>
                        <m:sSub>
                          <m:sSubPr>
                            <m:ctrlPr>
                              <a:rPr lang="en-AU" sz="2000" i="1">
                                <a:latin typeface="Cambria Math"/>
                              </a:rPr>
                            </m:ctrlPr>
                          </m:sSubPr>
                          <m:e>
                            <m:r>
                              <a:rPr lang="en-AU" sz="2000" i="1">
                                <a:latin typeface="Cambria Math"/>
                              </a:rPr>
                              <m:t>h</m:t>
                            </m:r>
                          </m:e>
                          <m:sub>
                            <m:r>
                              <a:rPr lang="en-AU" sz="2000" i="1">
                                <a:latin typeface="Cambria Math"/>
                              </a:rPr>
                              <m:t>𝑓𝑢𝑒𝑙</m:t>
                            </m:r>
                            <m:r>
                              <a:rPr lang="en-AU" sz="2000" i="1">
                                <a:latin typeface="Cambria Math"/>
                              </a:rPr>
                              <m:t>,</m:t>
                            </m:r>
                            <m:r>
                              <a:rPr lang="en-AU" sz="2000" i="1">
                                <a:latin typeface="Cambria Math"/>
                              </a:rPr>
                              <m:t>𝑟𝑎𝑖𝑙</m:t>
                            </m:r>
                          </m:sub>
                        </m:sSub>
                        <m:r>
                          <a:rPr lang="en-AU" sz="2000" i="1">
                            <a:latin typeface="Cambria Math"/>
                          </a:rPr>
                          <m:t>−</m:t>
                        </m:r>
                        <m:sSub>
                          <m:sSubPr>
                            <m:ctrlPr>
                              <a:rPr lang="en-AU" sz="2000" i="1">
                                <a:latin typeface="Cambria Math"/>
                              </a:rPr>
                            </m:ctrlPr>
                          </m:sSubPr>
                          <m:e>
                            <m:r>
                              <a:rPr lang="en-AU" sz="2000" i="1">
                                <a:latin typeface="Cambria Math"/>
                              </a:rPr>
                              <m:t>h</m:t>
                            </m:r>
                          </m:e>
                          <m:sub>
                            <m:r>
                              <a:rPr lang="en-AU" sz="2000" i="1">
                                <a:latin typeface="Cambria Math"/>
                              </a:rPr>
                              <m:t>𝑡h𝑟𝑜𝑎𝑡</m:t>
                            </m:r>
                          </m:sub>
                        </m:sSub>
                      </m:e>
                    </m:rad>
                  </m:oMath>
                </a14:m>
                <a:endParaRPr lang="en-US" sz="2400" dirty="0"/>
              </a:p>
              <a:p>
                <a:pPr>
                  <a:defRPr/>
                </a:pPr>
                <a:r>
                  <a:rPr lang="en-US" sz="2400" dirty="0"/>
                  <a:t>This velocity is then compared against the two-phase sonic velocity to determine the chamber pressure required for critical flow at a given </a:t>
                </a:r>
                <a14:m>
                  <m:oMath xmlns:m="http://schemas.openxmlformats.org/officeDocument/2006/math">
                    <m:sSub>
                      <m:sSubPr>
                        <m:ctrlPr>
                          <a:rPr lang="en-US" sz="2000" i="1">
                            <a:latin typeface="Cambria Math"/>
                          </a:rPr>
                        </m:ctrlPr>
                      </m:sSubPr>
                      <m:e>
                        <m:r>
                          <a:rPr lang="en-AU" sz="2000" i="1">
                            <a:latin typeface="Cambria Math"/>
                          </a:rPr>
                          <m:t>𝑇</m:t>
                        </m:r>
                      </m:e>
                      <m:sub>
                        <m:r>
                          <a:rPr lang="en-AU" sz="2000" i="1">
                            <a:latin typeface="Cambria Math"/>
                          </a:rPr>
                          <m:t>𝑓𝑢𝑒𝑙</m:t>
                        </m:r>
                        <m:r>
                          <a:rPr lang="en-AU" sz="2000" i="1">
                            <a:latin typeface="Cambria Math"/>
                          </a:rPr>
                          <m:t>,</m:t>
                        </m:r>
                        <m:r>
                          <a:rPr lang="en-AU" sz="2000" i="1">
                            <a:latin typeface="Cambria Math"/>
                          </a:rPr>
                          <m:t>𝑟𝑎𝑖𝑙</m:t>
                        </m:r>
                      </m:sub>
                    </m:sSub>
                  </m:oMath>
                </a14:m>
                <a:r>
                  <a:rPr lang="en-AU" sz="1800" dirty="0"/>
                  <a:t> </a:t>
                </a:r>
                <a:r>
                  <a:rPr lang="en-AU" sz="2400" dirty="0"/>
                  <a:t>and</a:t>
                </a:r>
                <a:r>
                  <a:rPr lang="en-AU" sz="1800" dirty="0"/>
                  <a:t> </a:t>
                </a:r>
                <a14:m>
                  <m:oMath xmlns:m="http://schemas.openxmlformats.org/officeDocument/2006/math">
                    <m:sSub>
                      <m:sSubPr>
                        <m:ctrlPr>
                          <a:rPr lang="en-US" sz="2000" i="1">
                            <a:latin typeface="Cambria Math"/>
                          </a:rPr>
                        </m:ctrlPr>
                      </m:sSubPr>
                      <m:e>
                        <m:r>
                          <a:rPr lang="en-AU" sz="2000" i="1">
                            <a:latin typeface="Cambria Math"/>
                          </a:rPr>
                          <m:t>𝑝</m:t>
                        </m:r>
                      </m:e>
                      <m:sub>
                        <m:r>
                          <a:rPr lang="en-AU" sz="2000" i="1">
                            <a:latin typeface="Cambria Math"/>
                          </a:rPr>
                          <m:t>𝑓𝑢𝑒𝑙</m:t>
                        </m:r>
                        <m:r>
                          <a:rPr lang="en-AU" sz="2000" i="1">
                            <a:latin typeface="Cambria Math"/>
                          </a:rPr>
                          <m:t>,</m:t>
                        </m:r>
                        <m:r>
                          <a:rPr lang="en-AU" sz="2000" i="1">
                            <a:latin typeface="Cambria Math"/>
                          </a:rPr>
                          <m:t>𝑟𝑎𝑖𝑙</m:t>
                        </m:r>
                      </m:sub>
                    </m:sSub>
                  </m:oMath>
                </a14:m>
                <a:endParaRPr lang="en-AU" sz="2400" dirty="0"/>
              </a:p>
              <a:p>
                <a:endParaRPr lang="en-AU"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196752"/>
                <a:ext cx="8229600" cy="4525963"/>
              </a:xfrm>
              <a:blipFill rotWithShape="1">
                <a:blip r:embed="rId2"/>
                <a:stretch>
                  <a:fillRect l="-963" t="-1077"/>
                </a:stretch>
              </a:blipFill>
            </p:spPr>
            <p:txBody>
              <a:bodyPr/>
              <a:lstStyle/>
              <a:p>
                <a:r>
                  <a:rPr lang="en-AU">
                    <a:noFill/>
                  </a:rPr>
                  <a:t> </a:t>
                </a:r>
              </a:p>
            </p:txBody>
          </p:sp>
        </mc:Fallback>
      </mc:AlternateContent>
      <p:sp>
        <p:nvSpPr>
          <p:cNvPr id="3" name="Title 2"/>
          <p:cNvSpPr>
            <a:spLocks noGrp="1"/>
          </p:cNvSpPr>
          <p:nvPr>
            <p:ph type="title"/>
          </p:nvPr>
        </p:nvSpPr>
        <p:spPr/>
        <p:txBody>
          <a:bodyPr/>
          <a:lstStyle/>
          <a:p>
            <a:r>
              <a:rPr lang="en-AU" dirty="0" smtClean="0"/>
              <a:t>Two-phase sonic velocity</a:t>
            </a:r>
            <a:endParaRPr lang="en-AU" dirty="0"/>
          </a:p>
        </p:txBody>
      </p:sp>
      <p:sp>
        <p:nvSpPr>
          <p:cNvPr id="4" name="Date Placeholder 3"/>
          <p:cNvSpPr>
            <a:spLocks noGrp="1"/>
          </p:cNvSpPr>
          <p:nvPr>
            <p:ph type="dt" sz="half" idx="10"/>
          </p:nvPr>
        </p:nvSpPr>
        <p:spPr/>
        <p:txBody>
          <a:bodyPr/>
          <a:lstStyle/>
          <a:p>
            <a:r>
              <a:rPr lang="en-US" dirty="0" smtClean="0"/>
              <a:t>April 1</a:t>
            </a:r>
            <a:r>
              <a:rPr lang="en-US" baseline="30000" dirty="0" smtClean="0"/>
              <a:t>st</a:t>
            </a:r>
            <a:r>
              <a:rPr lang="en-US" dirty="0" smtClean="0"/>
              <a:t>, 2017</a:t>
            </a:r>
            <a:endParaRPr lang="en-AU" dirty="0"/>
          </a:p>
        </p:txBody>
      </p:sp>
      <p:sp>
        <p:nvSpPr>
          <p:cNvPr id="5" name="Slide Number Placeholder 4"/>
          <p:cNvSpPr>
            <a:spLocks noGrp="1"/>
          </p:cNvSpPr>
          <p:nvPr>
            <p:ph type="sldNum" sz="quarter" idx="12"/>
          </p:nvPr>
        </p:nvSpPr>
        <p:spPr/>
        <p:txBody>
          <a:bodyPr/>
          <a:lstStyle/>
          <a:p>
            <a:fld id="{544554A4-7CBA-440C-9419-8CB3C6C679B2}" type="slidenum">
              <a:rPr lang="en-AU" smtClean="0"/>
              <a:pPr/>
              <a:t>5</a:t>
            </a:fld>
            <a:endParaRPr lang="en-AU" dirty="0"/>
          </a:p>
        </p:txBody>
      </p:sp>
    </p:spTree>
    <p:extLst>
      <p:ext uri="{BB962C8B-B14F-4D97-AF65-F5344CB8AC3E}">
        <p14:creationId xmlns:p14="http://schemas.microsoft.com/office/powerpoint/2010/main" val="392206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6</a:t>
            </a:fld>
            <a:endParaRPr lang="en-AU" dirty="0"/>
          </a:p>
        </p:txBody>
      </p:sp>
      <p:sp>
        <p:nvSpPr>
          <p:cNvPr id="5" name="Title 4"/>
          <p:cNvSpPr>
            <a:spLocks noGrp="1"/>
          </p:cNvSpPr>
          <p:nvPr>
            <p:ph type="title"/>
          </p:nvPr>
        </p:nvSpPr>
        <p:spPr/>
        <p:txBody>
          <a:bodyPr/>
          <a:lstStyle/>
          <a:p>
            <a:r>
              <a:rPr lang="en-AU" dirty="0" smtClean="0"/>
              <a:t>Thermodynamics of fuel injection</a:t>
            </a:r>
            <a:endParaRPr lang="en-AU" dirty="0"/>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0" y="4653136"/>
                <a:ext cx="9144000" cy="1824608"/>
              </a:xfrm>
              <a:prstGeom prst="rect">
                <a:avLst/>
              </a:prstGeom>
              <a:noFill/>
            </p:spPr>
            <p:txBody>
              <a:bodyPr/>
              <a:lstStyle/>
              <a:p>
                <a:pPr marL="342900" indent="-342900">
                  <a:spcBef>
                    <a:spcPct val="20000"/>
                  </a:spcBef>
                  <a:buFont typeface="Arial" pitchFamily="34" charset="0"/>
                  <a:buChar char="•"/>
                  <a:defRPr/>
                </a:pPr>
                <a:r>
                  <a:rPr lang="en-AU" dirty="0" smtClean="0"/>
                  <a:t>An isothermal expansion of fuel becomes increasingly invalid for decreasing hydrocarbon molecule size (</a:t>
                </a:r>
                <a14:m>
                  <m:oMath xmlns:m="http://schemas.openxmlformats.org/officeDocument/2006/math">
                    <m:sSub>
                      <m:sSubPr>
                        <m:ctrlPr>
                          <a:rPr lang="en-AU" i="1">
                            <a:latin typeface="Cambria Math"/>
                          </a:rPr>
                        </m:ctrlPr>
                      </m:sSubPr>
                      <m:e>
                        <m:r>
                          <a:rPr lang="en-AU" i="1">
                            <a:latin typeface="Cambria Math"/>
                          </a:rPr>
                          <m:t>𝑅</m:t>
                        </m:r>
                      </m:e>
                      <m:sub>
                        <m:r>
                          <a:rPr lang="en-AU" i="1">
                            <a:latin typeface="Cambria Math"/>
                          </a:rPr>
                          <m:t>𝑝</m:t>
                        </m:r>
                      </m:sub>
                    </m:sSub>
                  </m:oMath>
                </a14:m>
                <a:r>
                  <a:rPr lang="en-AU" dirty="0" smtClean="0"/>
                  <a:t> implicitly assumes the fuel expands isothermally from the rail)</a:t>
                </a:r>
              </a:p>
              <a:p>
                <a:pPr marL="342900" indent="-342900">
                  <a:spcBef>
                    <a:spcPct val="20000"/>
                  </a:spcBef>
                  <a:buFont typeface="Arial" pitchFamily="34" charset="0"/>
                  <a:buChar char="•"/>
                  <a:defRPr/>
                </a:pPr>
                <a:r>
                  <a:rPr lang="en-AU" dirty="0" smtClean="0"/>
                  <a:t>Isentropic expansion (until the injector nozzle is choked) is a more accurate representation of the injection process</a:t>
                </a:r>
              </a:p>
              <a:p>
                <a:pPr marL="342900" indent="-342900">
                  <a:spcBef>
                    <a:spcPct val="20000"/>
                  </a:spcBef>
                  <a:buFont typeface="Arial" pitchFamily="34" charset="0"/>
                  <a:buChar char="•"/>
                  <a:defRPr/>
                </a:pPr>
                <a:r>
                  <a:rPr lang="en-AU" dirty="0" smtClean="0"/>
                  <a:t>If chamber pressure is below the pressure required for choking, the fuel entering the chamber is </a:t>
                </a:r>
                <a:r>
                  <a:rPr lang="en-AU" dirty="0" err="1" smtClean="0"/>
                  <a:t>underexpanded</a:t>
                </a:r>
                <a:r>
                  <a:rPr lang="en-AU" dirty="0" smtClean="0"/>
                  <a:t> and must rapidly expand (potential for plume interaction)</a:t>
                </a:r>
              </a:p>
              <a:p>
                <a:pPr marL="342900" indent="-342900">
                  <a:spcBef>
                    <a:spcPct val="20000"/>
                  </a:spcBef>
                  <a:buFont typeface="Arial" pitchFamily="34" charset="0"/>
                  <a:buChar char="•"/>
                  <a:defRPr/>
                </a:pPr>
                <a:endParaRPr lang="en-AU" sz="1600" dirty="0"/>
              </a:p>
              <a:p>
                <a:pPr marL="342900" indent="-342900">
                  <a:spcBef>
                    <a:spcPct val="20000"/>
                  </a:spcBef>
                  <a:buFont typeface="Arial" pitchFamily="34" charset="0"/>
                  <a:buChar char="•"/>
                  <a:defRPr/>
                </a:pPr>
                <a:endParaRPr lang="en-AU" sz="1600" dirty="0" smtClean="0"/>
              </a:p>
              <a:p>
                <a:pPr lvl="1">
                  <a:spcBef>
                    <a:spcPct val="20000"/>
                  </a:spcBef>
                  <a:defRPr/>
                </a:pPr>
                <a:endParaRPr lang="en-AU" sz="1600" dirty="0" smtClean="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0" y="4653136"/>
                <a:ext cx="9144000" cy="1824608"/>
              </a:xfrm>
              <a:prstGeom prst="rect">
                <a:avLst/>
              </a:prstGeom>
              <a:blipFill rotWithShape="1">
                <a:blip r:embed="rId2"/>
                <a:stretch>
                  <a:fillRect l="-400" t="-1667" b="-7667"/>
                </a:stretch>
              </a:blipFill>
            </p:spPr>
            <p:txBody>
              <a:bodyPr/>
              <a:lstStyle/>
              <a:p>
                <a:r>
                  <a:rPr lang="en-AU">
                    <a:noFill/>
                  </a:rPr>
                  <a:t> </a:t>
                </a:r>
              </a:p>
            </p:txBody>
          </p:sp>
        </mc:Fallback>
      </mc:AlternateContent>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620688"/>
            <a:ext cx="5735532" cy="408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613" y="692696"/>
            <a:ext cx="43338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20072" y="3030051"/>
            <a:ext cx="2880320" cy="830997"/>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700 µs ASOI</a:t>
            </a:r>
          </a:p>
          <a:p>
            <a:r>
              <a:rPr lang="en-US" sz="2400" dirty="0" err="1" smtClean="0">
                <a:solidFill>
                  <a:schemeClr val="bg1"/>
                </a:solidFill>
                <a:latin typeface="Times New Roman" panose="02020603050405020304" pitchFamily="18" charset="0"/>
                <a:cs typeface="Times New Roman" panose="02020603050405020304" pitchFamily="18" charset="0"/>
              </a:rPr>
              <a:t>p</a:t>
            </a:r>
            <a:r>
              <a:rPr lang="en-US" sz="2400" baseline="-25000" dirty="0" err="1" smtClean="0">
                <a:solidFill>
                  <a:schemeClr val="bg1"/>
                </a:solidFill>
                <a:latin typeface="Times New Roman" panose="02020603050405020304" pitchFamily="18" charset="0"/>
                <a:cs typeface="Times New Roman" panose="02020603050405020304" pitchFamily="18" charset="0"/>
              </a:rPr>
              <a:t>CVC</a:t>
            </a:r>
            <a:r>
              <a:rPr lang="en-US" sz="2400" dirty="0" smtClean="0">
                <a:solidFill>
                  <a:schemeClr val="bg1"/>
                </a:solidFill>
                <a:latin typeface="Times New Roman" panose="02020603050405020304" pitchFamily="18" charset="0"/>
                <a:cs typeface="Times New Roman" panose="02020603050405020304" pitchFamily="18" charset="0"/>
              </a:rPr>
              <a:t> = 1 bar</a:t>
            </a:r>
          </a:p>
        </p:txBody>
      </p:sp>
    </p:spTree>
    <p:extLst>
      <p:ext uri="{BB962C8B-B14F-4D97-AF65-F5344CB8AC3E}">
        <p14:creationId xmlns:p14="http://schemas.microsoft.com/office/powerpoint/2010/main" val="2618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Thermodynamics of fuel injection</a:t>
            </a:r>
            <a:endParaRPr lang="en-AU" dirty="0"/>
          </a:p>
        </p:txBody>
      </p:sp>
      <p:sp>
        <p:nvSpPr>
          <p:cNvPr id="4" name="Date Placeholder 3"/>
          <p:cNvSpPr>
            <a:spLocks noGrp="1"/>
          </p:cNvSpPr>
          <p:nvPr>
            <p:ph type="dt" sz="half" idx="10"/>
          </p:nvPr>
        </p:nvSpPr>
        <p:spPr/>
        <p:txBody>
          <a:bodyPr/>
          <a:lstStyle/>
          <a:p>
            <a:r>
              <a:rPr lang="en-US" dirty="0" smtClean="0"/>
              <a:t>April 1</a:t>
            </a:r>
            <a:r>
              <a:rPr lang="en-US" baseline="30000" dirty="0" smtClean="0"/>
              <a:t>st</a:t>
            </a:r>
            <a:r>
              <a:rPr lang="en-US" dirty="0" smtClean="0"/>
              <a:t>, 2017</a:t>
            </a:r>
            <a:endParaRPr lang="en-AU" dirty="0"/>
          </a:p>
        </p:txBody>
      </p:sp>
      <p:sp>
        <p:nvSpPr>
          <p:cNvPr id="5" name="Slide Number Placeholder 4"/>
          <p:cNvSpPr>
            <a:spLocks noGrp="1"/>
          </p:cNvSpPr>
          <p:nvPr>
            <p:ph type="sldNum" sz="quarter" idx="12"/>
          </p:nvPr>
        </p:nvSpPr>
        <p:spPr/>
        <p:txBody>
          <a:bodyPr/>
          <a:lstStyle/>
          <a:p>
            <a:fld id="{544554A4-7CBA-440C-9419-8CB3C6C679B2}" type="slidenum">
              <a:rPr lang="en-AU" smtClean="0"/>
              <a:pPr/>
              <a:t>7</a:t>
            </a:fld>
            <a:endParaRPr lang="en-AU" dirty="0"/>
          </a:p>
        </p:txBody>
      </p:sp>
      <p:sp>
        <p:nvSpPr>
          <p:cNvPr id="6" name="Content Placeholder 2"/>
          <p:cNvSpPr txBox="1">
            <a:spLocks/>
          </p:cNvSpPr>
          <p:nvPr/>
        </p:nvSpPr>
        <p:spPr>
          <a:xfrm>
            <a:off x="1588" y="1052736"/>
            <a:ext cx="9144000" cy="2880320"/>
          </a:xfrm>
          <a:prstGeom prst="rect">
            <a:avLst/>
          </a:prstGeom>
          <a:noFill/>
        </p:spPr>
        <p:txBody>
          <a:bodyPr/>
          <a:lstStyle/>
          <a:p>
            <a:pPr marL="342900" indent="-342900">
              <a:spcBef>
                <a:spcPct val="20000"/>
              </a:spcBef>
              <a:buFont typeface="Arial" pitchFamily="34" charset="0"/>
              <a:buChar char="•"/>
              <a:defRPr/>
            </a:pPr>
            <a:r>
              <a:rPr lang="en-AU" sz="2400" dirty="0" smtClean="0"/>
              <a:t>A more meaningful pressure ratio than the flashing ratio is the pressure required for critical flow in the nozzle throat compared to the chamber pressure</a:t>
            </a:r>
          </a:p>
          <a:p>
            <a:pPr marL="342900" indent="-342900">
              <a:spcBef>
                <a:spcPct val="20000"/>
              </a:spcBef>
              <a:buFont typeface="Arial" pitchFamily="34" charset="0"/>
              <a:buChar char="•"/>
              <a:defRPr/>
            </a:pPr>
            <a:r>
              <a:rPr lang="en-US" sz="2400" dirty="0" smtClean="0"/>
              <a:t>At </a:t>
            </a:r>
            <a:r>
              <a:rPr lang="en-US" sz="2400" dirty="0"/>
              <a:t>sufficiently low chamber pressures, the flow will be </a:t>
            </a:r>
            <a:r>
              <a:rPr lang="en-US" sz="2400" dirty="0" err="1"/>
              <a:t>underexpanded</a:t>
            </a:r>
            <a:r>
              <a:rPr lang="en-US" sz="2400" dirty="0"/>
              <a:t>, resulting in the rapid expansion of individual spray plumes, and the potential for interaction and spray collapse</a:t>
            </a:r>
            <a:endParaRPr lang="en-AU" sz="2400" dirty="0"/>
          </a:p>
          <a:p>
            <a:pPr marL="342900" indent="-342900">
              <a:spcBef>
                <a:spcPct val="20000"/>
              </a:spcBef>
              <a:buFont typeface="Arial" pitchFamily="34" charset="0"/>
              <a:buChar char="•"/>
              <a:defRPr/>
            </a:pPr>
            <a:endParaRPr lang="en-AU" sz="1600" dirty="0" smtClean="0"/>
          </a:p>
          <a:p>
            <a:pPr lvl="1">
              <a:spcBef>
                <a:spcPct val="20000"/>
              </a:spcBef>
              <a:defRPr/>
            </a:pPr>
            <a:endParaRPr lang="en-AU" sz="1600" dirty="0" smtClean="0"/>
          </a:p>
        </p:txBody>
      </p:sp>
      <mc:AlternateContent xmlns:mc="http://schemas.openxmlformats.org/markup-compatibility/2006" xmlns:a14="http://schemas.microsoft.com/office/drawing/2010/main">
        <mc:Choice Requires="a14">
          <p:sp>
            <p:nvSpPr>
              <p:cNvPr id="7" name="TextBox 6"/>
              <p:cNvSpPr txBox="1"/>
              <p:nvPr/>
            </p:nvSpPr>
            <p:spPr>
              <a:xfrm>
                <a:off x="456312" y="4384538"/>
                <a:ext cx="2876237" cy="7872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AU" sz="2400" i="1" smtClean="0">
                              <a:latin typeface="Cambria Math"/>
                            </a:rPr>
                          </m:ctrlPr>
                        </m:sSupPr>
                        <m:e>
                          <m:sSub>
                            <m:sSubPr>
                              <m:ctrlPr>
                                <a:rPr lang="en-AU" sz="2400" i="1">
                                  <a:latin typeface="Cambria Math"/>
                                </a:rPr>
                              </m:ctrlPr>
                            </m:sSubPr>
                            <m:e>
                              <m:r>
                                <a:rPr lang="en-AU" sz="2400" i="1">
                                  <a:latin typeface="Cambria Math"/>
                                </a:rPr>
                                <m:t>𝑅</m:t>
                              </m:r>
                            </m:e>
                            <m:sub>
                              <m:r>
                                <a:rPr lang="en-AU" sz="2400" i="1">
                                  <a:latin typeface="Cambria Math"/>
                                </a:rPr>
                                <m:t>𝑝</m:t>
                              </m:r>
                            </m:sub>
                          </m:sSub>
                        </m:e>
                        <m:sup>
                          <m:r>
                            <a:rPr lang="en-AU" sz="2400" b="0" i="1" smtClean="0">
                              <a:latin typeface="Cambria Math"/>
                            </a:rPr>
                            <m:t>∗</m:t>
                          </m:r>
                        </m:sup>
                      </m:sSup>
                      <m:r>
                        <a:rPr lang="en-AU" sz="2400" i="1" smtClean="0">
                          <a:latin typeface="Cambria Math"/>
                        </a:rPr>
                        <m:t>=</m:t>
                      </m:r>
                      <m:f>
                        <m:fPr>
                          <m:ctrlPr>
                            <a:rPr lang="en-AU" sz="2400" i="1" smtClean="0">
                              <a:latin typeface="Cambria Math"/>
                            </a:rPr>
                          </m:ctrlPr>
                        </m:fPr>
                        <m:num>
                          <m:sSub>
                            <m:sSubPr>
                              <m:ctrlPr>
                                <a:rPr lang="en-AU" sz="2400" i="1" smtClean="0">
                                  <a:latin typeface="Cambria Math"/>
                                </a:rPr>
                              </m:ctrlPr>
                            </m:sSubPr>
                            <m:e>
                              <m:r>
                                <a:rPr lang="en-AU" sz="2400" b="0" i="1" smtClean="0">
                                  <a:latin typeface="Cambria Math"/>
                                </a:rPr>
                                <m:t>𝑝</m:t>
                              </m:r>
                            </m:e>
                            <m:sub>
                              <m:r>
                                <a:rPr lang="en-AU" sz="2400" b="0" i="1" smtClean="0">
                                  <a:latin typeface="Cambria Math"/>
                                </a:rPr>
                                <m:t>𝑡h𝑟𝑜𝑎𝑡</m:t>
                              </m:r>
                              <m:r>
                                <a:rPr lang="en-AU" sz="2400" b="0" i="1" smtClean="0">
                                  <a:latin typeface="Cambria Math"/>
                                </a:rPr>
                                <m:t>,</m:t>
                              </m:r>
                              <m:r>
                                <a:rPr lang="en-AU" sz="2400" b="0" i="1" smtClean="0">
                                  <a:latin typeface="Cambria Math"/>
                                </a:rPr>
                                <m:t>𝑐h𝑜𝑘𝑒𝑑</m:t>
                              </m:r>
                            </m:sub>
                          </m:sSub>
                        </m:num>
                        <m:den>
                          <m:sSub>
                            <m:sSubPr>
                              <m:ctrlPr>
                                <a:rPr lang="en-AU" sz="2400" i="1" smtClean="0">
                                  <a:latin typeface="Cambria Math"/>
                                </a:rPr>
                              </m:ctrlPr>
                            </m:sSubPr>
                            <m:e>
                              <m:r>
                                <a:rPr lang="en-AU" sz="2400" b="0" i="1" smtClean="0">
                                  <a:latin typeface="Cambria Math"/>
                                </a:rPr>
                                <m:t>𝑝</m:t>
                              </m:r>
                            </m:e>
                            <m:sub>
                              <m:r>
                                <a:rPr lang="en-AU" sz="2400" b="0" i="1" smtClean="0">
                                  <a:latin typeface="Cambria Math"/>
                                </a:rPr>
                                <m:t>𝑐h𝑎𝑚𝑏𝑒𝑟</m:t>
                              </m:r>
                            </m:sub>
                          </m:sSub>
                        </m:den>
                      </m:f>
                    </m:oMath>
                  </m:oMathPara>
                </a14:m>
                <a:endParaRPr lang="en-AU"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56312" y="4384538"/>
                <a:ext cx="2876237" cy="787267"/>
              </a:xfrm>
              <a:prstGeom prst="rect">
                <a:avLst/>
              </a:prstGeom>
              <a:blipFill rotWithShape="1">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607512" y="4077072"/>
                <a:ext cx="4498216" cy="4901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AU" sz="2400" i="1" smtClean="0">
                              <a:latin typeface="Cambria Math"/>
                            </a:rPr>
                          </m:ctrlPr>
                        </m:sSupPr>
                        <m:e>
                          <m:sSub>
                            <m:sSubPr>
                              <m:ctrlPr>
                                <a:rPr lang="en-AU" sz="2400" i="1">
                                  <a:latin typeface="Cambria Math"/>
                                </a:rPr>
                              </m:ctrlPr>
                            </m:sSubPr>
                            <m:e>
                              <m:r>
                                <a:rPr lang="en-AU" sz="2400" i="1">
                                  <a:latin typeface="Cambria Math"/>
                                </a:rPr>
                                <m:t>𝑅</m:t>
                              </m:r>
                            </m:e>
                            <m:sub>
                              <m:r>
                                <a:rPr lang="en-AU" sz="2400" i="1">
                                  <a:latin typeface="Cambria Math"/>
                                </a:rPr>
                                <m:t>𝑝</m:t>
                              </m:r>
                            </m:sub>
                          </m:sSub>
                        </m:e>
                        <m:sup>
                          <m:r>
                            <a:rPr lang="en-AU" sz="2400" b="0" i="1" smtClean="0">
                              <a:latin typeface="Cambria Math"/>
                            </a:rPr>
                            <m:t>∗</m:t>
                          </m:r>
                        </m:sup>
                      </m:sSup>
                      <m:r>
                        <a:rPr lang="en-AU" sz="2400" i="1">
                          <a:latin typeface="Cambria Math"/>
                          <a:ea typeface="Cambria Math"/>
                        </a:rPr>
                        <m:t>&lt;</m:t>
                      </m:r>
                      <m:r>
                        <a:rPr lang="en-AU" sz="2400" b="0" i="1" smtClean="0">
                          <a:latin typeface="Cambria Math"/>
                          <a:ea typeface="Cambria Math"/>
                        </a:rPr>
                        <m:t>1, </m:t>
                      </m:r>
                      <m:r>
                        <a:rPr lang="en-AU" sz="2400" b="0" i="1" smtClean="0">
                          <a:latin typeface="Cambria Math"/>
                          <a:ea typeface="Cambria Math"/>
                        </a:rPr>
                        <m:t>𝑓𝑢𝑒𝑙</m:t>
                      </m:r>
                      <m:r>
                        <a:rPr lang="en-AU" sz="2400" b="0" i="1" smtClean="0">
                          <a:latin typeface="Cambria Math"/>
                          <a:ea typeface="Cambria Math"/>
                        </a:rPr>
                        <m:t> </m:t>
                      </m:r>
                      <m:r>
                        <a:rPr lang="en-AU" sz="2400" b="0" i="1" smtClean="0">
                          <a:latin typeface="Cambria Math"/>
                          <a:ea typeface="Cambria Math"/>
                        </a:rPr>
                        <m:t>𝑓𝑙𝑜𝑤</m:t>
                      </m:r>
                      <m:r>
                        <a:rPr lang="en-AU" sz="2400" b="0" i="1" smtClean="0">
                          <a:latin typeface="Cambria Math"/>
                          <a:ea typeface="Cambria Math"/>
                        </a:rPr>
                        <m:t> </m:t>
                      </m:r>
                      <m:r>
                        <a:rPr lang="en-AU" sz="2400" b="0" i="1" smtClean="0">
                          <a:latin typeface="Cambria Math"/>
                          <a:ea typeface="Cambria Math"/>
                        </a:rPr>
                        <m:t>𝑖𝑠</m:t>
                      </m:r>
                      <m:r>
                        <a:rPr lang="en-AU" sz="2400" b="0" i="1" smtClean="0">
                          <a:latin typeface="Cambria Math"/>
                          <a:ea typeface="Cambria Math"/>
                        </a:rPr>
                        <m:t> </m:t>
                      </m:r>
                      <m:r>
                        <a:rPr lang="en-AU" sz="2400" b="0" i="1" smtClean="0">
                          <a:latin typeface="Cambria Math"/>
                          <a:ea typeface="Cambria Math"/>
                        </a:rPr>
                        <m:t>𝑢𝑛𝑐h𝑜𝑘𝑒𝑑</m:t>
                      </m:r>
                    </m:oMath>
                  </m:oMathPara>
                </a14:m>
                <a:endParaRPr lang="en-AU" sz="2400" b="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3607512" y="4077072"/>
                <a:ext cx="4498216" cy="490199"/>
              </a:xfrm>
              <a:prstGeom prst="rect">
                <a:avLst/>
              </a:prstGeom>
              <a:blipFill rotWithShape="1">
                <a:blip r:embed="rId3"/>
                <a:stretch>
                  <a:fillRect b="-125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607512" y="4545072"/>
                <a:ext cx="4114781"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AU" sz="2400" i="1">
                              <a:latin typeface="Cambria Math"/>
                            </a:rPr>
                          </m:ctrlPr>
                        </m:sSupPr>
                        <m:e>
                          <m:sSub>
                            <m:sSubPr>
                              <m:ctrlPr>
                                <a:rPr lang="en-AU" sz="2400" i="1">
                                  <a:latin typeface="Cambria Math"/>
                                </a:rPr>
                              </m:ctrlPr>
                            </m:sSubPr>
                            <m:e>
                              <m:r>
                                <a:rPr lang="en-AU" sz="2400" i="1">
                                  <a:latin typeface="Cambria Math"/>
                                </a:rPr>
                                <m:t>𝑅</m:t>
                              </m:r>
                            </m:e>
                            <m:sub>
                              <m:r>
                                <a:rPr lang="en-AU" sz="2400" i="1">
                                  <a:latin typeface="Cambria Math"/>
                                </a:rPr>
                                <m:t>𝑝</m:t>
                              </m:r>
                            </m:sub>
                          </m:sSub>
                        </m:e>
                        <m:sup>
                          <m:r>
                            <a:rPr lang="en-AU" sz="2400" i="1">
                              <a:latin typeface="Cambria Math"/>
                            </a:rPr>
                            <m:t>∗</m:t>
                          </m:r>
                        </m:sup>
                      </m:sSup>
                      <m:r>
                        <a:rPr lang="en-AU" sz="2400" i="1">
                          <a:latin typeface="Cambria Math"/>
                        </a:rPr>
                        <m:t>=</m:t>
                      </m:r>
                      <m:r>
                        <a:rPr lang="en-AU" sz="2400" i="1">
                          <a:latin typeface="Cambria Math"/>
                          <a:ea typeface="Cambria Math"/>
                        </a:rPr>
                        <m:t>1, </m:t>
                      </m:r>
                      <m:r>
                        <a:rPr lang="en-AU" sz="2400" i="1">
                          <a:latin typeface="Cambria Math"/>
                          <a:ea typeface="Cambria Math"/>
                        </a:rPr>
                        <m:t>𝑓𝑢𝑒𝑙</m:t>
                      </m:r>
                      <m:r>
                        <a:rPr lang="en-AU" sz="2400" i="1">
                          <a:latin typeface="Cambria Math"/>
                          <a:ea typeface="Cambria Math"/>
                        </a:rPr>
                        <m:t> </m:t>
                      </m:r>
                      <m:r>
                        <a:rPr lang="en-AU" sz="2400" i="1">
                          <a:latin typeface="Cambria Math"/>
                          <a:ea typeface="Cambria Math"/>
                        </a:rPr>
                        <m:t>𝑓𝑙𝑜𝑤</m:t>
                      </m:r>
                      <m:r>
                        <a:rPr lang="en-AU" sz="2400" i="1">
                          <a:latin typeface="Cambria Math"/>
                          <a:ea typeface="Cambria Math"/>
                        </a:rPr>
                        <m:t> </m:t>
                      </m:r>
                      <m:r>
                        <a:rPr lang="en-AU" sz="2400" i="1">
                          <a:latin typeface="Cambria Math"/>
                          <a:ea typeface="Cambria Math"/>
                        </a:rPr>
                        <m:t>𝑖𝑠</m:t>
                      </m:r>
                      <m:r>
                        <a:rPr lang="en-AU" sz="2400" i="1">
                          <a:latin typeface="Cambria Math"/>
                          <a:ea typeface="Cambria Math"/>
                        </a:rPr>
                        <m:t> </m:t>
                      </m:r>
                      <m:r>
                        <a:rPr lang="en-AU" sz="2400" i="1">
                          <a:latin typeface="Cambria Math"/>
                          <a:ea typeface="Cambria Math"/>
                        </a:rPr>
                        <m:t>𝑐h𝑜𝑘𝑒𝑑</m:t>
                      </m:r>
                    </m:oMath>
                  </m:oMathPara>
                </a14:m>
                <a:endParaRPr lang="en-AU" sz="2400" dirty="0"/>
              </a:p>
            </p:txBody>
          </p:sp>
        </mc:Choice>
        <mc:Fallback xmlns="">
          <p:sp>
            <p:nvSpPr>
              <p:cNvPr id="9" name="Rectangle 8"/>
              <p:cNvSpPr>
                <a:spLocks noRot="1" noChangeAspect="1" noMove="1" noResize="1" noEditPoints="1" noAdjustHandles="1" noChangeArrowheads="1" noChangeShapeType="1" noTextEdit="1"/>
              </p:cNvSpPr>
              <p:nvPr/>
            </p:nvSpPr>
            <p:spPr>
              <a:xfrm>
                <a:off x="3607512" y="4545072"/>
                <a:ext cx="4114781" cy="490199"/>
              </a:xfrm>
              <a:prstGeom prst="rect">
                <a:avLst/>
              </a:prstGeom>
              <a:blipFill rotWithShape="1">
                <a:blip r:embed="rId4"/>
                <a:stretch>
                  <a:fillRect b="-125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43512" y="5013072"/>
                <a:ext cx="5271888" cy="4901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2400" i="1">
                              <a:latin typeface="Cambria Math"/>
                            </a:rPr>
                          </m:ctrlPr>
                        </m:sSupPr>
                        <m:e>
                          <m:sSub>
                            <m:sSubPr>
                              <m:ctrlPr>
                                <a:rPr lang="en-AU" sz="2400" i="1">
                                  <a:latin typeface="Cambria Math"/>
                                </a:rPr>
                              </m:ctrlPr>
                            </m:sSubPr>
                            <m:e>
                              <m:r>
                                <a:rPr lang="en-AU" sz="2400" i="1">
                                  <a:latin typeface="Cambria Math"/>
                                </a:rPr>
                                <m:t>𝑅</m:t>
                              </m:r>
                            </m:e>
                            <m:sub>
                              <m:r>
                                <a:rPr lang="en-AU" sz="2400" i="1">
                                  <a:latin typeface="Cambria Math"/>
                                </a:rPr>
                                <m:t>𝑝</m:t>
                              </m:r>
                            </m:sub>
                          </m:sSub>
                        </m:e>
                        <m:sup>
                          <m:r>
                            <a:rPr lang="en-AU" sz="2400" i="1">
                              <a:latin typeface="Cambria Math"/>
                            </a:rPr>
                            <m:t>∗</m:t>
                          </m:r>
                        </m:sup>
                      </m:sSup>
                      <m:r>
                        <a:rPr lang="en-AU" sz="2400" i="1">
                          <a:latin typeface="Cambria Math"/>
                        </a:rPr>
                        <m:t>&gt;</m:t>
                      </m:r>
                      <m:r>
                        <a:rPr lang="en-AU" sz="2400" i="1">
                          <a:latin typeface="Cambria Math"/>
                          <a:ea typeface="Cambria Math"/>
                        </a:rPr>
                        <m:t>1, </m:t>
                      </m:r>
                      <m:r>
                        <a:rPr lang="en-AU" sz="2400" i="1">
                          <a:latin typeface="Cambria Math"/>
                          <a:ea typeface="Cambria Math"/>
                        </a:rPr>
                        <m:t>𝑓𝑢𝑒𝑙</m:t>
                      </m:r>
                      <m:r>
                        <a:rPr lang="en-AU" sz="2400" i="1">
                          <a:latin typeface="Cambria Math"/>
                          <a:ea typeface="Cambria Math"/>
                        </a:rPr>
                        <m:t> </m:t>
                      </m:r>
                      <m:r>
                        <a:rPr lang="en-AU" sz="2400" i="1">
                          <a:latin typeface="Cambria Math"/>
                          <a:ea typeface="Cambria Math"/>
                        </a:rPr>
                        <m:t>𝑓𝑙𝑜𝑤</m:t>
                      </m:r>
                      <m:r>
                        <a:rPr lang="en-AU" sz="2400" i="1">
                          <a:latin typeface="Cambria Math"/>
                          <a:ea typeface="Cambria Math"/>
                        </a:rPr>
                        <m:t> </m:t>
                      </m:r>
                      <m:r>
                        <a:rPr lang="en-AU" sz="2400" i="1">
                          <a:latin typeface="Cambria Math"/>
                          <a:ea typeface="Cambria Math"/>
                        </a:rPr>
                        <m:t>𝑖𝑠</m:t>
                      </m:r>
                      <m:r>
                        <a:rPr lang="en-AU" sz="2400" i="1">
                          <a:latin typeface="Cambria Math"/>
                          <a:ea typeface="Cambria Math"/>
                        </a:rPr>
                        <m:t> </m:t>
                      </m:r>
                      <m:r>
                        <a:rPr lang="en-AU" sz="2400" i="1">
                          <a:latin typeface="Cambria Math"/>
                          <a:ea typeface="Cambria Math"/>
                        </a:rPr>
                        <m:t>𝑢𝑛𝑑𝑒𝑟𝑒𝑥𝑝𝑎𝑛𝑑𝑒𝑑</m:t>
                      </m:r>
                    </m:oMath>
                  </m:oMathPara>
                </a14:m>
                <a:endParaRPr lang="en-AU" sz="2400" dirty="0"/>
              </a:p>
            </p:txBody>
          </p:sp>
        </mc:Choice>
        <mc:Fallback xmlns="">
          <p:sp>
            <p:nvSpPr>
              <p:cNvPr id="10" name="Rectangle 9"/>
              <p:cNvSpPr>
                <a:spLocks noRot="1" noChangeAspect="1" noMove="1" noResize="1" noEditPoints="1" noAdjustHandles="1" noChangeArrowheads="1" noChangeShapeType="1" noTextEdit="1"/>
              </p:cNvSpPr>
              <p:nvPr/>
            </p:nvSpPr>
            <p:spPr>
              <a:xfrm>
                <a:off x="3643512" y="5013072"/>
                <a:ext cx="5271888" cy="490199"/>
              </a:xfrm>
              <a:prstGeom prst="rect">
                <a:avLst/>
              </a:prstGeom>
              <a:blipFill rotWithShape="1">
                <a:blip r:embed="rId5"/>
                <a:stretch>
                  <a:fillRect r="-116" b="-11111"/>
                </a:stretch>
              </a:blipFill>
            </p:spPr>
            <p:txBody>
              <a:bodyPr/>
              <a:lstStyle/>
              <a:p>
                <a:r>
                  <a:rPr lang="en-AU">
                    <a:noFill/>
                  </a:rPr>
                  <a:t> </a:t>
                </a:r>
              </a:p>
            </p:txBody>
          </p:sp>
        </mc:Fallback>
      </mc:AlternateContent>
    </p:spTree>
    <p:extLst>
      <p:ext uri="{BB962C8B-B14F-4D97-AF65-F5344CB8AC3E}">
        <p14:creationId xmlns:p14="http://schemas.microsoft.com/office/powerpoint/2010/main" val="3856827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0259"/>
            <a:ext cx="2133600" cy="365125"/>
          </a:xfrm>
        </p:spPr>
        <p:txBody>
          <a:bodyPr/>
          <a:lstStyle/>
          <a:p>
            <a:r>
              <a:rPr lang="en-US" dirty="0" smtClean="0"/>
              <a:t>April 1</a:t>
            </a:r>
            <a:r>
              <a:rPr lang="en-US" baseline="30000" dirty="0" smtClean="0"/>
              <a:t>st</a:t>
            </a:r>
            <a:r>
              <a:rPr lang="en-US" dirty="0" smtClean="0"/>
              <a:t>, 2017</a:t>
            </a:r>
            <a:endParaRPr lang="en-AU" dirty="0"/>
          </a:p>
        </p:txBody>
      </p:sp>
      <p:sp>
        <p:nvSpPr>
          <p:cNvPr id="4" name="Slide Number Placeholder 3"/>
          <p:cNvSpPr>
            <a:spLocks noGrp="1"/>
          </p:cNvSpPr>
          <p:nvPr>
            <p:ph type="sldNum" sz="quarter" idx="12"/>
          </p:nvPr>
        </p:nvSpPr>
        <p:spPr>
          <a:xfrm>
            <a:off x="6553200" y="6520259"/>
            <a:ext cx="2133600" cy="365125"/>
          </a:xfrm>
        </p:spPr>
        <p:txBody>
          <a:bodyPr/>
          <a:lstStyle/>
          <a:p>
            <a:fld id="{544554A4-7CBA-440C-9419-8CB3C6C679B2}" type="slidenum">
              <a:rPr lang="en-AU" smtClean="0"/>
              <a:pPr/>
              <a:t>8</a:t>
            </a:fld>
            <a:endParaRPr lang="en-AU" dirty="0"/>
          </a:p>
        </p:txBody>
      </p:sp>
      <p:sp>
        <p:nvSpPr>
          <p:cNvPr id="5" name="Title 4"/>
          <p:cNvSpPr>
            <a:spLocks noGrp="1"/>
          </p:cNvSpPr>
          <p:nvPr>
            <p:ph type="title"/>
          </p:nvPr>
        </p:nvSpPr>
        <p:spPr/>
        <p:txBody>
          <a:bodyPr/>
          <a:lstStyle/>
          <a:p>
            <a:r>
              <a:rPr lang="en-US" dirty="0" smtClean="0"/>
              <a:t>Impact of injector geometry</a:t>
            </a:r>
            <a:endParaRPr lang="en-AU"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79512" y="1007368"/>
                <a:ext cx="8707087" cy="2133600"/>
              </a:xfrm>
              <a:prstGeom prst="rect">
                <a:avLst/>
              </a:prstGeom>
              <a:noFill/>
            </p:spPr>
            <p:txBody>
              <a:bodyPr/>
              <a:lstStyle/>
              <a:p>
                <a:pPr marL="342900" indent="-342900">
                  <a:spcBef>
                    <a:spcPct val="20000"/>
                  </a:spcBef>
                  <a:buFont typeface="Arial" pitchFamily="34" charset="0"/>
                  <a:buChar char="•"/>
                  <a:defRPr/>
                </a:pPr>
                <a14:m>
                  <m:oMath xmlns:m="http://schemas.openxmlformats.org/officeDocument/2006/math">
                    <m:sSub>
                      <m:sSubPr>
                        <m:ctrlPr>
                          <a:rPr lang="en-AU" sz="2000" i="1" smtClean="0">
                            <a:latin typeface="Cambria Math"/>
                          </a:rPr>
                        </m:ctrlPr>
                      </m:sSubPr>
                      <m:e>
                        <m:r>
                          <a:rPr lang="en-AU" sz="2000" i="1">
                            <a:latin typeface="Cambria Math"/>
                          </a:rPr>
                          <m:t>𝑅</m:t>
                        </m:r>
                      </m:e>
                      <m:sub>
                        <m:r>
                          <a:rPr lang="en-AU" sz="2000" i="1">
                            <a:latin typeface="Cambria Math"/>
                          </a:rPr>
                          <m:t>𝑝</m:t>
                        </m:r>
                      </m:sub>
                    </m:sSub>
                  </m:oMath>
                </a14:m>
                <a:r>
                  <a:rPr lang="en-AU" sz="2000" dirty="0" smtClean="0"/>
                  <a:t> and </a:t>
                </a:r>
                <a14:m>
                  <m:oMath xmlns:m="http://schemas.openxmlformats.org/officeDocument/2006/math">
                    <m:sSup>
                      <m:sSupPr>
                        <m:ctrlPr>
                          <a:rPr lang="en-AU" sz="2000" i="1">
                            <a:latin typeface="Cambria Math"/>
                          </a:rPr>
                        </m:ctrlPr>
                      </m:sSupPr>
                      <m:e>
                        <m:sSub>
                          <m:sSubPr>
                            <m:ctrlPr>
                              <a:rPr lang="en-AU" sz="2000" i="1">
                                <a:latin typeface="Cambria Math"/>
                              </a:rPr>
                            </m:ctrlPr>
                          </m:sSubPr>
                          <m:e>
                            <m:r>
                              <a:rPr lang="en-AU" sz="2000" i="1">
                                <a:latin typeface="Cambria Math"/>
                              </a:rPr>
                              <m:t>𝑅</m:t>
                            </m:r>
                          </m:e>
                          <m:sub>
                            <m:r>
                              <a:rPr lang="en-AU" sz="2000" i="1">
                                <a:latin typeface="Cambria Math"/>
                              </a:rPr>
                              <m:t>𝑝</m:t>
                            </m:r>
                          </m:sub>
                        </m:sSub>
                      </m:e>
                      <m:sup>
                        <m:r>
                          <a:rPr lang="en-AU" sz="2000" i="1">
                            <a:latin typeface="Cambria Math"/>
                          </a:rPr>
                          <m:t>∗</m:t>
                        </m:r>
                      </m:sup>
                    </m:sSup>
                  </m:oMath>
                </a14:m>
                <a:r>
                  <a:rPr lang="en-AU" sz="2000" dirty="0" smtClean="0"/>
                  <a:t> are purely thermodynamic and contain no geometric information</a:t>
                </a:r>
              </a:p>
              <a:p>
                <a:pPr marL="342900" indent="-342900">
                  <a:spcBef>
                    <a:spcPct val="20000"/>
                  </a:spcBef>
                  <a:buFont typeface="Arial" pitchFamily="34" charset="0"/>
                  <a:buChar char="•"/>
                  <a:defRPr/>
                </a:pPr>
                <a:r>
                  <a:rPr lang="en-AU" sz="2000" dirty="0" smtClean="0"/>
                  <a:t>If injector holes are closer together, plumes can interact with less expansion of the fuel</a:t>
                </a:r>
              </a:p>
              <a:p>
                <a:pPr marL="342900" indent="-342900">
                  <a:spcBef>
                    <a:spcPct val="20000"/>
                  </a:spcBef>
                  <a:buFont typeface="Arial" pitchFamily="34" charset="0"/>
                  <a:buChar char="•"/>
                  <a:defRPr/>
                </a:pPr>
                <a:r>
                  <a:rPr lang="en-AU" sz="2000" dirty="0" smtClean="0"/>
                  <a:t>For a plume interaction/spray collapse metric to be generally useful for any injector hole pattern, it must include some information about hole spacing</a:t>
                </a:r>
              </a:p>
              <a:p>
                <a:pPr marL="342900" indent="-342900">
                  <a:spcBef>
                    <a:spcPct val="20000"/>
                  </a:spcBef>
                  <a:buFont typeface="Arial" pitchFamily="34" charset="0"/>
                  <a:buChar char="•"/>
                  <a:defRPr/>
                </a:pPr>
                <a:r>
                  <a:rPr lang="en-AU" sz="2000" dirty="0" smtClean="0"/>
                  <a:t>The ratio </a:t>
                </a:r>
                <a14:m>
                  <m:oMath xmlns:m="http://schemas.openxmlformats.org/officeDocument/2006/math">
                    <m:f>
                      <m:fPr>
                        <m:ctrlPr>
                          <a:rPr lang="en-AU" sz="2000" i="1" smtClean="0">
                            <a:latin typeface="Cambria Math"/>
                          </a:rPr>
                        </m:ctrlPr>
                      </m:fPr>
                      <m:num>
                        <m:sSub>
                          <m:sSubPr>
                            <m:ctrlPr>
                              <a:rPr lang="en-AU" sz="2000" i="1">
                                <a:latin typeface="Cambria Math"/>
                              </a:rPr>
                            </m:ctrlPr>
                          </m:sSubPr>
                          <m:e>
                            <m:r>
                              <a:rPr lang="en-AU" sz="2000" i="1">
                                <a:latin typeface="Cambria Math"/>
                              </a:rPr>
                              <m:t>𝑑</m:t>
                            </m:r>
                          </m:e>
                          <m:sub>
                            <m:r>
                              <a:rPr lang="en-AU" sz="2000" i="1">
                                <a:latin typeface="Cambria Math"/>
                              </a:rPr>
                              <m:t>𝑐𝑜𝑙𝑙𝑎𝑝𝑠𝑒</m:t>
                            </m:r>
                          </m:sub>
                        </m:sSub>
                      </m:num>
                      <m:den>
                        <m:sSub>
                          <m:sSubPr>
                            <m:ctrlPr>
                              <a:rPr lang="en-AU" sz="2000" i="1">
                                <a:latin typeface="Cambria Math"/>
                              </a:rPr>
                            </m:ctrlPr>
                          </m:sSubPr>
                          <m:e>
                            <m:r>
                              <a:rPr lang="en-AU" sz="2000" i="1">
                                <a:latin typeface="Cambria Math"/>
                              </a:rPr>
                              <m:t>𝑑</m:t>
                            </m:r>
                          </m:e>
                          <m:sub>
                            <m:r>
                              <a:rPr lang="en-AU" sz="2000" i="1">
                                <a:latin typeface="Cambria Math"/>
                              </a:rPr>
                              <m:t>𝑡</m:t>
                            </m:r>
                          </m:sub>
                        </m:sSub>
                      </m:den>
                    </m:f>
                  </m:oMath>
                </a14:m>
                <a:r>
                  <a:rPr lang="en-AU" sz="1600" dirty="0" smtClean="0"/>
                  <a:t> </a:t>
                </a:r>
                <a:r>
                  <a:rPr lang="en-AU" sz="2000" dirty="0" smtClean="0"/>
                  <a:t> can be used to predict the onset of severe spray collapse</a:t>
                </a:r>
                <a:endParaRPr lang="en-AU" sz="2000" dirty="0"/>
              </a:p>
              <a:p>
                <a:pPr marL="342900" indent="-342900">
                  <a:spcBef>
                    <a:spcPct val="20000"/>
                  </a:spcBef>
                  <a:buFont typeface="Arial" pitchFamily="34" charset="0"/>
                  <a:buChar char="•"/>
                  <a:defRPr/>
                </a:pPr>
                <a:endParaRPr lang="en-AU" sz="1600" dirty="0" smtClean="0"/>
              </a:p>
              <a:p>
                <a:pPr lvl="1">
                  <a:spcBef>
                    <a:spcPct val="20000"/>
                  </a:spcBef>
                  <a:defRPr/>
                </a:pPr>
                <a:endParaRPr lang="en-AU" sz="1600"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79512" y="1007368"/>
                <a:ext cx="8707087" cy="2133600"/>
              </a:xfrm>
              <a:prstGeom prst="rect">
                <a:avLst/>
              </a:prstGeom>
              <a:blipFill rotWithShape="1">
                <a:blip r:embed="rId2"/>
                <a:stretch>
                  <a:fillRect l="-560" t="-1143" r="-210" b="-10857"/>
                </a:stretch>
              </a:blipFill>
            </p:spPr>
            <p:txBody>
              <a:bodyPr/>
              <a:lstStyle/>
              <a:p>
                <a:r>
                  <a:rPr lang="en-AU">
                    <a:noFill/>
                  </a:rPr>
                  <a:t> </a:t>
                </a:r>
              </a:p>
            </p:txBody>
          </p:sp>
        </mc:Fallback>
      </mc:AlternateContent>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2900" y="3610878"/>
            <a:ext cx="4762500" cy="218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SprayG_Orien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 y="3563745"/>
            <a:ext cx="3773425" cy="228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50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07504" y="692696"/>
                <a:ext cx="8928992" cy="4525963"/>
              </a:xfrm>
            </p:spPr>
            <p:txBody>
              <a:bodyPr>
                <a:normAutofit/>
              </a:bodyPr>
              <a:lstStyle/>
              <a:p>
                <a:r>
                  <a:rPr lang="en-US" sz="1800" dirty="0" smtClean="0"/>
                  <a:t>There is no general threshold for the onset of flash-boiling plume interaction and spray collapse using </a:t>
                </a:r>
                <a14:m>
                  <m:oMath xmlns:m="http://schemas.openxmlformats.org/officeDocument/2006/math">
                    <m:sSub>
                      <m:sSubPr>
                        <m:ctrlPr>
                          <a:rPr lang="en-AU" sz="1800" i="1">
                            <a:latin typeface="Cambria Math"/>
                          </a:rPr>
                        </m:ctrlPr>
                      </m:sSubPr>
                      <m:e>
                        <m:r>
                          <a:rPr lang="en-AU" sz="1800" i="1">
                            <a:latin typeface="Cambria Math"/>
                          </a:rPr>
                          <m:t>𝑅</m:t>
                        </m:r>
                      </m:e>
                      <m:sub>
                        <m:r>
                          <a:rPr lang="en-AU" sz="1800" i="1">
                            <a:latin typeface="Cambria Math"/>
                          </a:rPr>
                          <m:t>𝑝</m:t>
                        </m:r>
                      </m:sub>
                    </m:sSub>
                  </m:oMath>
                </a14:m>
                <a:r>
                  <a:rPr lang="en-US" sz="1800" dirty="0" smtClean="0"/>
                  <a:t> (only injector-specific)</a:t>
                </a:r>
              </a:p>
              <a:p>
                <a:r>
                  <a:rPr lang="en-US" sz="1800" dirty="0" smtClean="0"/>
                  <a:t>A metric that incorporates injector geometry is better suited to characterizing spray collapse for any multi-hole injector configuration</a:t>
                </a:r>
              </a:p>
              <a:p>
                <a:endParaRPr lang="en-US" sz="2000" dirty="0" smtClean="0"/>
              </a:p>
              <a:p>
                <a:endParaRPr lang="en-AU" sz="20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07504" y="692696"/>
                <a:ext cx="8928992" cy="4525963"/>
              </a:xfrm>
              <a:blipFill rotWithShape="1">
                <a:blip r:embed="rId2"/>
                <a:stretch>
                  <a:fillRect l="-478" t="-674"/>
                </a:stretch>
              </a:blipFill>
            </p:spPr>
            <p:txBody>
              <a:bodyPr/>
              <a:lstStyle/>
              <a:p>
                <a:r>
                  <a:rPr lang="en-AU">
                    <a:noFill/>
                  </a:rPr>
                  <a:t> </a:t>
                </a:r>
              </a:p>
            </p:txBody>
          </p:sp>
        </mc:Fallback>
      </mc:AlternateContent>
      <p:sp>
        <p:nvSpPr>
          <p:cNvPr id="3" name="Title 2"/>
          <p:cNvSpPr>
            <a:spLocks noGrp="1"/>
          </p:cNvSpPr>
          <p:nvPr>
            <p:ph type="title"/>
          </p:nvPr>
        </p:nvSpPr>
        <p:spPr/>
        <p:txBody>
          <a:bodyPr/>
          <a:lstStyle/>
          <a:p>
            <a:r>
              <a:rPr lang="en-US" dirty="0" smtClean="0"/>
              <a:t>Impact of injector geometry</a:t>
            </a:r>
            <a:endParaRPr lang="en-AU" dirty="0"/>
          </a:p>
        </p:txBody>
      </p:sp>
      <p:sp>
        <p:nvSpPr>
          <p:cNvPr id="4" name="Date Placeholder 3"/>
          <p:cNvSpPr>
            <a:spLocks noGrp="1"/>
          </p:cNvSpPr>
          <p:nvPr>
            <p:ph type="dt" sz="half" idx="10"/>
          </p:nvPr>
        </p:nvSpPr>
        <p:spPr/>
        <p:txBody>
          <a:bodyPr/>
          <a:lstStyle/>
          <a:p>
            <a:r>
              <a:rPr lang="en-US" smtClean="0"/>
              <a:t>September 5</a:t>
            </a:r>
            <a:r>
              <a:rPr lang="en-US" baseline="30000" smtClean="0"/>
              <a:t>th</a:t>
            </a:r>
            <a:r>
              <a:rPr lang="en-US" smtClean="0"/>
              <a:t>, 2015</a:t>
            </a:r>
            <a:endParaRPr lang="en-AU" dirty="0"/>
          </a:p>
        </p:txBody>
      </p:sp>
      <p:sp>
        <p:nvSpPr>
          <p:cNvPr id="5" name="Slide Number Placeholder 4"/>
          <p:cNvSpPr>
            <a:spLocks noGrp="1"/>
          </p:cNvSpPr>
          <p:nvPr>
            <p:ph type="sldNum" sz="quarter" idx="12"/>
          </p:nvPr>
        </p:nvSpPr>
        <p:spPr/>
        <p:txBody>
          <a:bodyPr/>
          <a:lstStyle/>
          <a:p>
            <a:fld id="{544554A4-7CBA-440C-9419-8CB3C6C679B2}" type="slidenum">
              <a:rPr lang="en-AU" smtClean="0"/>
              <a:pPr/>
              <a:t>9</a:t>
            </a:fld>
            <a:endParaRPr lang="en-AU" dirty="0"/>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778" y="2082330"/>
            <a:ext cx="3608646" cy="360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6276519" y="5589240"/>
                <a:ext cx="2831985"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i="1" smtClean="0">
                              <a:latin typeface="Cambria Math"/>
                            </a:rPr>
                          </m:ctrlPr>
                        </m:sSubPr>
                        <m:e>
                          <m:r>
                            <a:rPr lang="en-AU" b="0" i="1" smtClean="0">
                              <a:latin typeface="Cambria Math"/>
                            </a:rPr>
                            <m:t>𝐷</m:t>
                          </m:r>
                        </m:e>
                        <m:sub>
                          <m:r>
                            <a:rPr lang="en-AU" b="0" i="1" smtClean="0">
                              <a:latin typeface="Cambria Math"/>
                            </a:rPr>
                            <m:t>𝑛</m:t>
                          </m:r>
                        </m:sub>
                      </m:sSub>
                      <m:r>
                        <a:rPr lang="en-AU" b="0" i="1" smtClean="0">
                          <a:latin typeface="Cambria Math"/>
                        </a:rPr>
                        <m:t>=</m:t>
                      </m:r>
                      <m:f>
                        <m:fPr>
                          <m:ctrlPr>
                            <a:rPr lang="en-AU" b="0" i="1" smtClean="0">
                              <a:latin typeface="Cambria Math"/>
                            </a:rPr>
                          </m:ctrlPr>
                        </m:fPr>
                        <m:num>
                          <m:sSub>
                            <m:sSubPr>
                              <m:ctrlPr>
                                <a:rPr lang="en-AU" b="0" i="1" smtClean="0">
                                  <a:latin typeface="Cambria Math"/>
                                </a:rPr>
                              </m:ctrlPr>
                            </m:sSubPr>
                            <m:e>
                              <m:r>
                                <a:rPr lang="en-AU" b="0" i="1" smtClean="0">
                                  <a:latin typeface="Cambria Math"/>
                                </a:rPr>
                                <m:t>𝑑</m:t>
                              </m:r>
                            </m:e>
                            <m:sub>
                              <m:r>
                                <a:rPr lang="en-AU" b="0" i="1" smtClean="0">
                                  <a:latin typeface="Cambria Math"/>
                                </a:rPr>
                                <m:t>𝑡</m:t>
                              </m:r>
                            </m:sub>
                          </m:sSub>
                        </m:num>
                        <m:den>
                          <m:sSub>
                            <m:sSubPr>
                              <m:ctrlPr>
                                <a:rPr lang="en-AU" b="0" i="1" smtClean="0">
                                  <a:latin typeface="Cambria Math"/>
                                </a:rPr>
                              </m:ctrlPr>
                            </m:sSubPr>
                            <m:e>
                              <m:r>
                                <a:rPr lang="en-AU" b="0" i="1" smtClean="0">
                                  <a:latin typeface="Cambria Math"/>
                                </a:rPr>
                                <m:t>𝑑</m:t>
                              </m:r>
                            </m:e>
                            <m:sub>
                              <m:r>
                                <a:rPr lang="en-AU" b="0" i="1" smtClean="0">
                                  <a:latin typeface="Cambria Math"/>
                                </a:rPr>
                                <m:t>𝑐𝑜𝑙𝑙𝑎𝑝𝑠𝑒</m:t>
                              </m:r>
                            </m:sub>
                          </m:sSub>
                        </m:den>
                      </m:f>
                      <m:rad>
                        <m:radPr>
                          <m:degHide m:val="on"/>
                          <m:ctrlPr>
                            <a:rPr lang="en-AU" b="0" i="1" smtClean="0">
                              <a:latin typeface="Cambria Math"/>
                            </a:rPr>
                          </m:ctrlPr>
                        </m:radPr>
                        <m:deg/>
                        <m:e>
                          <m:f>
                            <m:fPr>
                              <m:ctrlPr>
                                <a:rPr lang="en-AU" b="0" i="1" smtClean="0">
                                  <a:latin typeface="Cambria Math"/>
                                </a:rPr>
                              </m:ctrlPr>
                            </m:fPr>
                            <m:num>
                              <m:sSub>
                                <m:sSubPr>
                                  <m:ctrlPr>
                                    <a:rPr lang="en-AU" b="0" i="1" smtClean="0">
                                      <a:latin typeface="Cambria Math"/>
                                    </a:rPr>
                                  </m:ctrlPr>
                                </m:sSubPr>
                                <m:e>
                                  <m:r>
                                    <a:rPr lang="en-AU" b="0" i="1" smtClean="0">
                                      <a:latin typeface="Cambria Math"/>
                                    </a:rPr>
                                    <m:t>𝑣</m:t>
                                  </m:r>
                                </m:e>
                                <m:sub>
                                  <m:r>
                                    <a:rPr lang="en-AU" b="0" i="1" smtClean="0">
                                      <a:latin typeface="Cambria Math"/>
                                    </a:rPr>
                                    <m:t>𝑐</m:t>
                                  </m:r>
                                  <m:r>
                                    <a:rPr lang="en-AU" b="0" i="1" smtClean="0">
                                      <a:latin typeface="Cambria Math"/>
                                    </a:rPr>
                                    <m:t>,</m:t>
                                  </m:r>
                                  <m:r>
                                    <a:rPr lang="en-AU" b="0" i="1" smtClean="0">
                                      <a:latin typeface="Cambria Math"/>
                                    </a:rPr>
                                    <m:t>𝑓𝑢𝑒𝑙</m:t>
                                  </m:r>
                                </m:sub>
                              </m:sSub>
                            </m:num>
                            <m:den>
                              <m:sSub>
                                <m:sSubPr>
                                  <m:ctrlPr>
                                    <a:rPr lang="en-AU" b="0" i="1" smtClean="0">
                                      <a:latin typeface="Cambria Math"/>
                                    </a:rPr>
                                  </m:ctrlPr>
                                </m:sSubPr>
                                <m:e>
                                  <m:r>
                                    <a:rPr lang="en-AU" b="0" i="1" smtClean="0">
                                      <a:latin typeface="Cambria Math"/>
                                    </a:rPr>
                                    <m:t>𝑣</m:t>
                                  </m:r>
                                </m:e>
                                <m:sub>
                                  <m:r>
                                    <a:rPr lang="en-AU" b="0" i="1" smtClean="0">
                                      <a:latin typeface="Cambria Math"/>
                                    </a:rPr>
                                    <m:t>𝑡</m:t>
                                  </m:r>
                                </m:sub>
                              </m:sSub>
                            </m:den>
                          </m:f>
                        </m:e>
                      </m:rad>
                    </m:oMath>
                  </m:oMathPara>
                </a14:m>
                <a:endParaRPr lang="en-AU" dirty="0"/>
              </a:p>
            </p:txBody>
          </p:sp>
        </mc:Choice>
        <mc:Fallback xmlns="">
          <p:sp>
            <p:nvSpPr>
              <p:cNvPr id="7" name="TextBox 6"/>
              <p:cNvSpPr txBox="1">
                <a:spLocks noRot="1" noChangeAspect="1" noMove="1" noResize="1" noEditPoints="1" noAdjustHandles="1" noChangeArrowheads="1" noChangeShapeType="1" noTextEdit="1"/>
              </p:cNvSpPr>
              <p:nvPr/>
            </p:nvSpPr>
            <p:spPr>
              <a:xfrm>
                <a:off x="6276519" y="5589240"/>
                <a:ext cx="2831985" cy="910699"/>
              </a:xfrm>
              <a:prstGeom prst="rect">
                <a:avLst/>
              </a:prstGeom>
              <a:blipFill rotWithShape="1">
                <a:blip r:embed="rId4"/>
                <a:stretch>
                  <a:fillRect/>
                </a:stretch>
              </a:blipFill>
            </p:spPr>
            <p:txBody>
              <a:bodyPr/>
              <a:lstStyle/>
              <a:p>
                <a:r>
                  <a:rPr lang="en-AU">
                    <a:noFill/>
                  </a:rPr>
                  <a:t> </a:t>
                </a:r>
              </a:p>
            </p:txBody>
          </p:sp>
        </mc:Fallback>
      </mc:AlternateContent>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489" y="2060848"/>
            <a:ext cx="3636169" cy="362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562" y="6237312"/>
            <a:ext cx="3590038" cy="246221"/>
          </a:xfrm>
          <a:prstGeom prst="rect">
            <a:avLst/>
          </a:prstGeom>
          <a:noFill/>
        </p:spPr>
        <p:txBody>
          <a:bodyPr wrap="square" rtlCol="0">
            <a:spAutoFit/>
          </a:bodyPr>
          <a:lstStyle/>
          <a:p>
            <a:r>
              <a:rPr lang="en-AU" sz="1000" dirty="0" smtClean="0"/>
              <a:t>Source: Lacey et. al, </a:t>
            </a:r>
            <a:r>
              <a:rPr lang="en-AU" sz="1000" i="1" dirty="0" smtClean="0"/>
              <a:t>Fuel, </a:t>
            </a:r>
            <a:r>
              <a:rPr lang="en-AU" sz="1000" dirty="0" smtClean="0"/>
              <a:t>2017</a:t>
            </a:r>
          </a:p>
        </p:txBody>
      </p:sp>
    </p:spTree>
    <p:extLst>
      <p:ext uri="{BB962C8B-B14F-4D97-AF65-F5344CB8AC3E}">
        <p14:creationId xmlns:p14="http://schemas.microsoft.com/office/powerpoint/2010/main" val="1493042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22901</TotalTime>
  <Words>1777</Words>
  <Application>Microsoft Office PowerPoint</Application>
  <PresentationFormat>On-screen Show (4:3)</PresentationFormat>
  <Paragraphs>144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ECN 5  Future directions:  Spray G at flashing conditions  Organizer:             Joshua Lacey University of Melbourne </vt:lpstr>
      <vt:lpstr>GDI flash-boiling overview</vt:lpstr>
      <vt:lpstr>Spray G Flash-boiling</vt:lpstr>
      <vt:lpstr>Propane and iso-octane sprays</vt:lpstr>
      <vt:lpstr>Two-phase sonic velocity</vt:lpstr>
      <vt:lpstr>Thermodynamics of fuel injection</vt:lpstr>
      <vt:lpstr>Thermodynamics of fuel injection</vt:lpstr>
      <vt:lpstr>Impact of injector geometry</vt:lpstr>
      <vt:lpstr>Impact of injector geometry</vt:lpstr>
      <vt:lpstr>Key points</vt:lpstr>
      <vt:lpstr>Spray G Future Considerations – Experimental conditions</vt:lpstr>
      <vt:lpstr>Spray G Future Considerations - Implications for modeling</vt:lpstr>
      <vt:lpstr>PowerPoint Presentation</vt:lpstr>
      <vt:lpstr>Backup</vt:lpstr>
      <vt:lpstr>Backup</vt:lpstr>
      <vt:lpstr>Backup</vt:lpstr>
      <vt:lpstr>Backup</vt:lpstr>
      <vt:lpstr>Backup</vt:lpstr>
      <vt:lpstr>Backup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Stuart Lacey</dc:creator>
  <cp:lastModifiedBy>Joshua Stuart Lacey</cp:lastModifiedBy>
  <cp:revision>880</cp:revision>
  <dcterms:created xsi:type="dcterms:W3CDTF">2015-07-31T04:17:52Z</dcterms:created>
  <dcterms:modified xsi:type="dcterms:W3CDTF">2017-04-01T05:48:51Z</dcterms:modified>
</cp:coreProperties>
</file>