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</p:sldMasterIdLst>
  <p:notesMasterIdLst>
    <p:notesMasterId r:id="rId17"/>
  </p:notesMasterIdLst>
  <p:sldIdLst>
    <p:sldId id="269" r:id="rId3"/>
    <p:sldId id="282" r:id="rId4"/>
    <p:sldId id="259" r:id="rId5"/>
    <p:sldId id="261" r:id="rId6"/>
    <p:sldId id="265" r:id="rId7"/>
    <p:sldId id="270" r:id="rId8"/>
    <p:sldId id="271" r:id="rId9"/>
    <p:sldId id="283" r:id="rId10"/>
    <p:sldId id="275" r:id="rId11"/>
    <p:sldId id="276" r:id="rId12"/>
    <p:sldId id="267" r:id="rId13"/>
    <p:sldId id="266" r:id="rId14"/>
    <p:sldId id="27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5"/>
    <p:restoredTop sz="94328"/>
  </p:normalViewPr>
  <p:slideViewPr>
    <p:cSldViewPr snapToGrid="0" snapToObjects="1">
      <p:cViewPr>
        <p:scale>
          <a:sx n="86" d="100"/>
          <a:sy n="86" d="100"/>
        </p:scale>
        <p:origin x="600" y="392"/>
      </p:cViewPr>
      <p:guideLst>
        <p:guide orient="horz" pos="2160"/>
        <p:guide pos="41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3CDA-2B9C-FB41-99EF-C90466113A8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E0915-5A24-B743-8AFB-23C9D8F34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70E29F-E049-4D85-B328-C224BBFC125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10930467" y="6548439"/>
            <a:ext cx="1261533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2DC069EA-A252-9540-93FB-FD406279B16C}" type="slidenum">
              <a:rPr lang="es-ES" altLang="en-US" sz="16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s-ES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1"/>
            <a:ext cx="148801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6349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136856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300437" y="0"/>
            <a:ext cx="6891563" cy="4801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5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76943" y="6207435"/>
            <a:ext cx="2844643" cy="3662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6E6460-8832-4D3C-8186-EA74FA8A4832}" type="datetime1">
              <a:rPr lang="it-IT" smtClean="0"/>
              <a:pPr>
                <a:defRPr/>
              </a:pPr>
              <a:t>29/03/17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64673" y="6172536"/>
            <a:ext cx="2844645" cy="366253"/>
          </a:xfrm>
        </p:spPr>
        <p:txBody>
          <a:bodyPr vert="horz" lIns="84344" tIns="42172" rIns="84344" bIns="42172" rtlCol="0" anchor="ctr"/>
          <a:lstStyle>
            <a:lvl1pPr algn="r">
              <a:defRPr lang="it-IT" sz="1482" smtClean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fld id="{54C90351-1E8F-4F26-B2B1-5F002BD7A4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s://upload.wikimedia.org/wikipedia/it/4/48/Logo_Universit%C3%A0_di_Perugi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6" y="6161940"/>
            <a:ext cx="673178" cy="4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4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15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10930467" y="6548439"/>
            <a:ext cx="126153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3CE759BC-0238-44C3-A7D9-593CB31AAFFF}" type="slidenum">
              <a:rPr lang="es-ES" altLang="en-US" sz="1400" b="1">
                <a:solidFill>
                  <a:prstClr val="white"/>
                </a:solidFill>
                <a:cs typeface="Arial" panose="020B060402020202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z="1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6" r="75075" b="3666"/>
          <a:stretch/>
        </p:blipFill>
        <p:spPr bwMode="auto">
          <a:xfrm>
            <a:off x="-1" y="809"/>
            <a:ext cx="1751620" cy="61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9397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49524" y="1"/>
            <a:ext cx="9540360" cy="59213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</p:spTree>
    <p:extLst>
      <p:ext uri="{BB962C8B-B14F-4D97-AF65-F5344CB8AC3E}">
        <p14:creationId xmlns:p14="http://schemas.microsoft.com/office/powerpoint/2010/main" val="188298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3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500885-49A8-4881-BCAB-D5124762AD85}" type="datetime1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3/29/17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B2EB3F-C078-418B-9AE5-45BFDB64D6B5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48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3CF23-9CBF-45C9-BD5E-0285B9E51525}" type="datetime1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3/29/17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AAD810-561B-4BEF-9A55-B51F93A3A484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6943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1"/>
            <a:ext cx="148801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6349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02102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03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1"/>
            <a:ext cx="148801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6349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96870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1"/>
            <a:ext cx="148801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6349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122799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1"/>
            <a:ext cx="148801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6349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401638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488017" y="1"/>
            <a:ext cx="10701867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10930467" y="6548439"/>
            <a:ext cx="1261533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2DC069EA-A252-9540-93FB-FD406279B16C}" type="slidenum">
              <a:rPr lang="es-ES" altLang="en-US" sz="16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s-ES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0714"/>
            <a:ext cx="12192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1"/>
            <a:ext cx="148801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63496" y="58692"/>
            <a:ext cx="1161507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10248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3634-0AB2-7D41-894A-348426705225}" type="datetimeFigureOut">
              <a:rPr lang="en-US" smtClean="0"/>
              <a:t>3/29/17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FF2D8-2625-CB42-B6D4-33455F666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5"/>
          <a:stretch/>
        </p:blipFill>
        <p:spPr bwMode="auto">
          <a:xfrm>
            <a:off x="2117" y="3096"/>
            <a:ext cx="121920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2"/>
          <p:cNvSpPr>
            <a:spLocks noGrp="1"/>
          </p:cNvSpPr>
          <p:nvPr>
            <p:ph idx="1"/>
          </p:nvPr>
        </p:nvSpPr>
        <p:spPr bwMode="auto">
          <a:xfrm>
            <a:off x="1847528" y="2222118"/>
            <a:ext cx="8820472" cy="1150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b="1" dirty="0"/>
              <a:t>Topic </a:t>
            </a:r>
            <a:r>
              <a:rPr lang="en-US" altLang="en-US" b="1" dirty="0" smtClean="0"/>
              <a:t>1 </a:t>
            </a:r>
            <a:r>
              <a:rPr lang="en-US" altLang="en-US" b="1" dirty="0"/>
              <a:t>– </a:t>
            </a:r>
            <a:r>
              <a:rPr lang="en-US" altLang="en-US" b="1" dirty="0" smtClean="0"/>
              <a:t>Internal </a:t>
            </a:r>
            <a:r>
              <a:rPr lang="en-US" altLang="en-US" b="1" dirty="0" smtClean="0"/>
              <a:t>nozzle (Spray D)</a:t>
            </a:r>
            <a:endParaRPr lang="en-US" altLang="en-US" b="1" dirty="0"/>
          </a:p>
          <a:p>
            <a:pPr marL="0" lvl="0" indent="0">
              <a:buNone/>
            </a:pPr>
            <a:r>
              <a:rPr lang="en-US" altLang="en-US" sz="2400" i="1" dirty="0">
                <a:solidFill>
                  <a:prstClr val="black"/>
                </a:solidFill>
              </a:rPr>
              <a:t>Detroit, March 31</a:t>
            </a:r>
            <a:r>
              <a:rPr lang="en-US" altLang="en-US" sz="2400" i="1" baseline="30000" dirty="0">
                <a:solidFill>
                  <a:prstClr val="black"/>
                </a:solidFill>
              </a:rPr>
              <a:t>st</a:t>
            </a:r>
            <a:r>
              <a:rPr lang="en-US" altLang="en-US" sz="2400" i="1" dirty="0">
                <a:solidFill>
                  <a:prstClr val="black"/>
                </a:solidFill>
              </a:rPr>
              <a:t>, 2017</a:t>
            </a:r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en-US" altLang="en-US" sz="2400" dirty="0"/>
              <a:t>Presenter: </a:t>
            </a:r>
            <a:r>
              <a:rPr lang="en-US" altLang="en-US" sz="2400" b="1" dirty="0" smtClean="0"/>
              <a:t>Marco Arienti, Sandia National </a:t>
            </a:r>
            <a:r>
              <a:rPr lang="en-US" altLang="en-US" sz="2400" b="1" dirty="0" smtClean="0"/>
              <a:t>Laboratories</a:t>
            </a:r>
            <a:br>
              <a:rPr lang="en-US" altLang="en-US" sz="2400" b="1" dirty="0" smtClean="0"/>
            </a:b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dirty="0" smtClean="0"/>
              <a:t>Contributors</a:t>
            </a:r>
            <a:r>
              <a:rPr lang="en-US" altLang="en-US" sz="2400" dirty="0" smtClean="0"/>
              <a:t>: 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 smtClean="0"/>
              <a:t>Michele Battistoni, University </a:t>
            </a:r>
            <a:r>
              <a:rPr lang="en-US" altLang="en-US" sz="2400" b="1" dirty="0"/>
              <a:t>of </a:t>
            </a:r>
            <a:r>
              <a:rPr lang="en-US" altLang="en-US" sz="2400" b="1" dirty="0" smtClean="0"/>
              <a:t>Perugia;</a:t>
            </a:r>
          </a:p>
          <a:p>
            <a:pPr marL="0" indent="0">
              <a:buNone/>
            </a:pPr>
            <a:r>
              <a:rPr lang="en-US" altLang="en-US" sz="2400" b="1" dirty="0"/>
              <a:t>Marco Arienti, Sandia National Laboratories</a:t>
            </a:r>
            <a:br>
              <a:rPr lang="en-US" altLang="en-US" sz="2400" b="1" dirty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>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24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96827"/>
            <a:ext cx="3967852" cy="2234444"/>
            <a:chOff x="4245627" y="4035129"/>
            <a:chExt cx="3967852" cy="22344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238" y="4284595"/>
              <a:ext cx="2304241" cy="19849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45627" y="4035129"/>
              <a:ext cx="18221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Small “bumps” along the orifice</a:t>
              </a:r>
              <a:endParaRPr lang="en-US" sz="20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42842" y="4045127"/>
            <a:ext cx="1946199" cy="34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576455" y="1951274"/>
            <a:ext cx="4135091" cy="4500076"/>
            <a:chOff x="1576455" y="1951274"/>
            <a:chExt cx="4135091" cy="45000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223" y="4196668"/>
              <a:ext cx="4008323" cy="2254682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706624" y="1951274"/>
              <a:ext cx="1564834" cy="24373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76455" y="3887273"/>
              <a:ext cx="231609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Occurrence </a:t>
              </a:r>
              <a:r>
                <a:rPr lang="en-US" sz="2000" smtClean="0"/>
                <a:t>of cavitation</a:t>
              </a:r>
              <a:endParaRPr lang="en-US" sz="2000" dirty="0"/>
            </a:p>
          </p:txBody>
        </p:sp>
      </p:grpSp>
      <p:sp>
        <p:nvSpPr>
          <p:cNvPr id="24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Are there real geometry effects on the jet?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99559" y="1272702"/>
            <a:ext cx="6040397" cy="5178648"/>
            <a:chOff x="4599559" y="1272702"/>
            <a:chExt cx="6040397" cy="51786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201" y="1272702"/>
              <a:ext cx="4928755" cy="27724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612" y="4241216"/>
              <a:ext cx="3849931" cy="2165586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4599559" y="2366911"/>
              <a:ext cx="5172883" cy="202170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9327723" y="5805019"/>
              <a:ext cx="112120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 charset="0"/>
                </a:rPr>
                <a:t>LVF=0.01 </a:t>
              </a:r>
              <a:r>
                <a:rPr lang="en-US" sz="1200">
                  <a:solidFill>
                    <a:prstClr val="black"/>
                  </a:solidFill>
                  <a:latin typeface="Calibri" charset="0"/>
                </a:rPr>
                <a:t>and </a:t>
              </a:r>
              <a:r>
                <a:rPr lang="en-US" sz="1200" smtClean="0">
                  <a:solidFill>
                    <a:prstClr val="black"/>
                  </a:solidFill>
                  <a:latin typeface="Calibri" charset="0"/>
                </a:rPr>
                <a:t/>
              </a:r>
              <a:br>
                <a:rPr lang="en-US" sz="1200" smtClean="0">
                  <a:solidFill>
                    <a:prstClr val="black"/>
                  </a:solidFill>
                  <a:latin typeface="Calibri" charset="0"/>
                </a:rPr>
              </a:br>
              <a:r>
                <a:rPr lang="en-US" sz="1200" smtClean="0">
                  <a:solidFill>
                    <a:prstClr val="black"/>
                  </a:solidFill>
                  <a:latin typeface="Calibri" charset="0"/>
                </a:rPr>
                <a:t>colored </a:t>
              </a:r>
              <a:r>
                <a:rPr lang="en-US" sz="1200" dirty="0">
                  <a:solidFill>
                    <a:prstClr val="black"/>
                  </a:solidFill>
                  <a:latin typeface="Calibri" charset="0"/>
                </a:rPr>
                <a:t>by </a:t>
              </a:r>
              <a:r>
                <a:rPr lang="en-US" sz="1200">
                  <a:solidFill>
                    <a:prstClr val="black"/>
                  </a:solidFill>
                  <a:latin typeface="Calibri" charset="0"/>
                </a:rPr>
                <a:t>the </a:t>
              </a:r>
              <a:r>
                <a:rPr lang="en-US" sz="1200" smtClean="0">
                  <a:solidFill>
                    <a:prstClr val="black"/>
                  </a:solidFill>
                  <a:latin typeface="Calibri" charset="0"/>
                </a:rPr>
                <a:t/>
              </a:r>
              <a:br>
                <a:rPr lang="en-US" sz="1200" smtClean="0">
                  <a:solidFill>
                    <a:prstClr val="black"/>
                  </a:solidFill>
                  <a:latin typeface="Calibri" charset="0"/>
                </a:rPr>
              </a:br>
              <a:r>
                <a:rPr lang="en-US" sz="1200" smtClean="0">
                  <a:solidFill>
                    <a:prstClr val="black"/>
                  </a:solidFill>
                  <a:latin typeface="Calibri" charset="0"/>
                </a:rPr>
                <a:t>axial </a:t>
              </a:r>
              <a:r>
                <a:rPr lang="en-US" sz="1200" dirty="0">
                  <a:solidFill>
                    <a:prstClr val="black"/>
                  </a:solidFill>
                  <a:latin typeface="Calibri" charset="0"/>
                </a:rPr>
                <a:t>velocity U</a:t>
              </a:r>
              <a:endParaRPr lang="en-US" sz="1200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448366" y="4486656"/>
            <a:ext cx="3273603" cy="4294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22873" y="662031"/>
            <a:ext cx="4734153" cy="44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From UPG-CONVERGE-std</a:t>
            </a:r>
            <a:r>
              <a:rPr lang="en-US" sz="2400" dirty="0" smtClean="0">
                <a:solidFill>
                  <a:schemeClr val="tx1"/>
                </a:solidFill>
              </a:rPr>
              <a:t>. (ECN5)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2228" y="4143171"/>
            <a:ext cx="1946199" cy="34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88757" y="1202808"/>
            <a:ext cx="2159670" cy="34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3" y="1102659"/>
            <a:ext cx="5667441" cy="5372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3882" y="671598"/>
            <a:ext cx="268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Axial velocity [m/s]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242" y="1102659"/>
            <a:ext cx="5671897" cy="5376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68111" y="640994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Pressure [Pa]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	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Axial variation of velocity and pressure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4579" y="805932"/>
            <a:ext cx="200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Recompression in </a:t>
            </a:r>
          </a:p>
          <a:p>
            <a:r>
              <a:rPr lang="en-US" dirty="0"/>
              <a:t>t</a:t>
            </a:r>
            <a:r>
              <a:rPr lang="en-US" dirty="0" smtClean="0"/>
              <a:t>he 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267" y="1655380"/>
            <a:ext cx="5772173" cy="4240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22" y="1609191"/>
            <a:ext cx="5725645" cy="4287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649" y="880624"/>
            <a:ext cx="227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[K]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87749" y="880624"/>
            <a:ext cx="201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Viscosity [Pa s]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	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Axial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variation along the orifice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680" y="6108192"/>
            <a:ext cx="297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of smother inner wall?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35824" y="5582657"/>
            <a:ext cx="251925" cy="525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210812" y="5729218"/>
            <a:ext cx="323844" cy="378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02" y="1414712"/>
            <a:ext cx="6112510" cy="461674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3177" y="-1"/>
            <a:ext cx="9540360" cy="592137"/>
          </a:xfrm>
        </p:spPr>
        <p:txBody>
          <a:bodyPr/>
          <a:lstStyle/>
          <a:p>
            <a:pPr lvl="0"/>
            <a:r>
              <a:rPr lang="en-US">
                <a:solidFill>
                  <a:sysClr val="window" lastClr="FFFFFF"/>
                </a:solidFill>
              </a:rPr>
              <a:t>	  Radial axial velocity at -1 </a:t>
            </a:r>
            <a:r>
              <a:rPr lang="en-US">
                <a:solidFill>
                  <a:sysClr val="window" lastClr="FFFFFF"/>
                </a:solidFill>
              </a:rPr>
              <a:t>mm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4608" y="1963352"/>
            <a:ext cx="5150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sharper axial velocity profile can be attributed to the LES model adopted by UPG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But the SNL – 90 deg. simulation has probably not reached steady state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			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 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Summary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006" y="1259174"/>
            <a:ext cx="891914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Progress in scanning techniques is revealing more and more details of the inner surface of the injector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The size of the injector’s scan files still require engineering judgment to be handled in a feasible simulation. </a:t>
            </a:r>
            <a:r>
              <a:rPr lang="en-US" sz="2400" dirty="0"/>
              <a:t>Which features need to be retained?</a:t>
            </a:r>
            <a:endParaRPr lang="en-US" sz="2400" dirty="0" smtClean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The actual exit diameter (and departures from nominal geometry) need to be known accurately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Bumps or crevices in the orifice may affect cavitation (more with spray C)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It is unclear how wall surface roughness affects turbulent viscosity &amp; cavitation inception in actual simulations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0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9666" y="4392585"/>
            <a:ext cx="2638268" cy="5241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1705145" y="-15541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  </a:t>
            </a:r>
            <a:r>
              <a:rPr lang="en-US" noProof="0" dirty="0" smtClean="0">
                <a:solidFill>
                  <a:sysClr val="window" lastClr="FFFFFF"/>
                </a:solidFill>
                <a:latin typeface="Calibri"/>
              </a:rPr>
              <a:t>Effort to pin down the exact </a:t>
            </a: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spray D diameter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43986" y="850276"/>
            <a:ext cx="9099030" cy="3156676"/>
            <a:chOff x="89940" y="1257300"/>
            <a:chExt cx="12117050" cy="42037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90" y="1257300"/>
              <a:ext cx="12065000" cy="1587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0" y="2844800"/>
              <a:ext cx="11988800" cy="26162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76" y="4326461"/>
            <a:ext cx="6088089" cy="21349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31764" y="2042374"/>
            <a:ext cx="1274164" cy="196457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26576" y="5678128"/>
            <a:ext cx="4796852" cy="2907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0305" y="4473208"/>
            <a:ext cx="273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prstClr val="black"/>
                </a:solidFill>
                <a:latin typeface="Calibri" charset="0"/>
              </a:rPr>
              <a:t>Payri et al., Fuel </a:t>
            </a:r>
            <a:r>
              <a:rPr lang="is-IS" dirty="0">
                <a:solidFill>
                  <a:prstClr val="black"/>
                </a:solidFill>
                <a:latin typeface="Calibri" charset="0"/>
              </a:rPr>
              <a:t>180 (2016</a:t>
            </a:r>
            <a:r>
              <a:rPr lang="is-IS" dirty="0" smtClean="0">
                <a:solidFill>
                  <a:prstClr val="black"/>
                </a:solidFill>
                <a:latin typeface="Calibri" charset="0"/>
              </a:rPr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9666" y="1011138"/>
            <a:ext cx="2638268" cy="5241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0425" y="1083550"/>
            <a:ext cx="2675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prstClr val="black"/>
                </a:solidFill>
                <a:latin typeface="Calibri" charset="0"/>
              </a:rPr>
              <a:t>D. Duke, ECN webex(2016)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97753" y="1800752"/>
            <a:ext cx="7848600" cy="4622800"/>
            <a:chOff x="2997753" y="1800752"/>
            <a:chExt cx="7848600" cy="4622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753" y="1800752"/>
              <a:ext cx="7848600" cy="4622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042085" y="1813312"/>
              <a:ext cx="1569541" cy="141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59307" y="5282892"/>
              <a:ext cx="3687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Axis-symmetric wireframe </a:t>
              </a:r>
            </a:p>
            <a:p>
              <a:pPr algn="r"/>
              <a:r>
                <a:rPr lang="en-US" sz="2000" dirty="0"/>
                <a:t>f</a:t>
              </a:r>
              <a:r>
                <a:rPr lang="en-US" sz="2000" dirty="0" smtClean="0"/>
                <a:t>rom ECN </a:t>
              </a:r>
              <a:r>
                <a:rPr lang="en-US" sz="2000" dirty="0" smtClean="0"/>
                <a:t>4</a:t>
              </a:r>
              <a:endParaRPr lang="en-US" sz="2000" dirty="0"/>
            </a:p>
          </p:txBody>
        </p:sp>
      </p:grpSp>
      <p:sp>
        <p:nvSpPr>
          <p:cNvPr id="17" name="Title 3"/>
          <p:cNvSpPr txBox="1">
            <a:spLocks/>
          </p:cNvSpPr>
          <p:nvPr/>
        </p:nvSpPr>
        <p:spPr>
          <a:xfrm>
            <a:off x="2649524" y="1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  New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high-resolution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scan by ANL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842446" y="659432"/>
            <a:ext cx="542828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“SprayD_134_isosurface_smoothed.stl” – 750 Mb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92050" y="1126837"/>
            <a:ext cx="4079450" cy="2294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9" y="3673591"/>
            <a:ext cx="3128048" cy="17595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120150" y="1495614"/>
            <a:ext cx="3729025" cy="1469863"/>
            <a:chOff x="8037670" y="1480878"/>
            <a:chExt cx="3729025" cy="1469863"/>
          </a:xfrm>
        </p:grpSpPr>
        <p:sp>
          <p:nvSpPr>
            <p:cNvPr id="12" name="Left Brace 11"/>
            <p:cNvSpPr/>
            <p:nvPr/>
          </p:nvSpPr>
          <p:spPr>
            <a:xfrm>
              <a:off x="8037670" y="1480878"/>
              <a:ext cx="330854" cy="1427213"/>
            </a:xfrm>
            <a:prstGeom prst="leftBrace">
              <a:avLst>
                <a:gd name="adj1" fmla="val 44918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20250" y="1482809"/>
              <a:ext cx="34464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dirty="0" err="1" smtClean="0">
                  <a:solidFill>
                    <a:srgbClr val="000000"/>
                  </a:solidFill>
                </a:rPr>
                <a:t>RemeshedLowCount.stl</a:t>
              </a:r>
              <a:r>
                <a:rPr lang="en-US" dirty="0" smtClean="0">
                  <a:solidFill>
                    <a:srgbClr val="000000"/>
                  </a:solidFill>
                </a:rPr>
                <a:t> –  11.3MB</a:t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(SNL)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20250" y="2304410"/>
              <a:ext cx="32753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en-US" dirty="0" smtClean="0"/>
                <a:t>surfD_134.stl – </a:t>
              </a:r>
              <a:r>
                <a:rPr lang="en-US" smtClean="0"/>
                <a:t>65 MB</a:t>
              </a:r>
              <a:br>
                <a:rPr lang="en-US" smtClean="0"/>
              </a:br>
              <a:r>
                <a:rPr lang="en-US" smtClean="0"/>
                <a:t>(UPG)</a:t>
              </a:r>
              <a:endParaRPr lang="en-US" dirty="0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5529597" y="1800751"/>
            <a:ext cx="1229710" cy="802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59307" y="1800753"/>
            <a:ext cx="624709" cy="116495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94" t="24107" r="4780" b="6498"/>
          <a:stretch/>
        </p:blipFill>
        <p:spPr>
          <a:xfrm>
            <a:off x="6248679" y="867796"/>
            <a:ext cx="5851498" cy="2871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694" t="22500" r="4780" b="8393"/>
          <a:stretch/>
        </p:blipFill>
        <p:spPr>
          <a:xfrm>
            <a:off x="180155" y="864156"/>
            <a:ext cx="5883425" cy="2874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5403" y="4191782"/>
            <a:ext cx="2968185" cy="385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5" dirty="0">
                <a:solidFill>
                  <a:schemeClr val="bg1"/>
                </a:solidFill>
              </a:rPr>
              <a:t>axisymmetric model (ECN 4)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694" t="22679" r="1301" b="5001"/>
          <a:stretch/>
        </p:blipFill>
        <p:spPr>
          <a:xfrm>
            <a:off x="548157" y="3799733"/>
            <a:ext cx="5495431" cy="2687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0517" y="864156"/>
            <a:ext cx="4984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Axis-symmetric </a:t>
            </a:r>
            <a:r>
              <a:rPr lang="en-US" b="1" dirty="0">
                <a:solidFill>
                  <a:schemeClr val="bg1"/>
                </a:solidFill>
              </a:rPr>
              <a:t>model (ECN 4</a:t>
            </a:r>
            <a:r>
              <a:rPr lang="en-US" b="1" dirty="0" smtClean="0">
                <a:solidFill>
                  <a:schemeClr val="bg1"/>
                </a:solidFill>
              </a:rPr>
              <a:t>): 5.05 </a:t>
            </a:r>
            <a:r>
              <a:rPr lang="en-US" b="1" dirty="0" smtClean="0">
                <a:solidFill>
                  <a:schemeClr val="bg1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chemeClr val="bg1"/>
                </a:solidFill>
              </a:rPr>
              <a:t>m/pixel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679" y="870180"/>
            <a:ext cx="528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Surface </a:t>
            </a:r>
            <a:r>
              <a:rPr lang="en-US" b="1" dirty="0">
                <a:solidFill>
                  <a:srgbClr val="FFFF00"/>
                </a:solidFill>
              </a:rPr>
              <a:t>from high res. scan of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ECN 5</a:t>
            </a:r>
            <a:r>
              <a:rPr lang="en-US" b="1" dirty="0" smtClean="0">
                <a:solidFill>
                  <a:srgbClr val="FFFF00"/>
                </a:solidFill>
              </a:rPr>
              <a:t>):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1.17 </a:t>
            </a:r>
            <a:r>
              <a:rPr lang="en-US" b="1" dirty="0" smtClean="0">
                <a:solidFill>
                  <a:srgbClr val="FFFF00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m/pixel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2649524" y="1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Earlier and new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scans spray 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22307" y="3935961"/>
            <a:ext cx="2304241" cy="2415526"/>
            <a:chOff x="5909238" y="3854047"/>
            <a:chExt cx="2304241" cy="24155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238" y="4284595"/>
              <a:ext cx="2304241" cy="19849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69703" y="3854047"/>
              <a:ext cx="1783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Orifice exit view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</p:spTree>
    <p:extLst>
      <p:ext uri="{BB962C8B-B14F-4D97-AF65-F5344CB8AC3E}">
        <p14:creationId xmlns:p14="http://schemas.microsoft.com/office/powerpoint/2010/main" val="2019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8495"/>
              </p:ext>
            </p:extLst>
          </p:nvPr>
        </p:nvGraphicFramePr>
        <p:xfrm>
          <a:off x="409901" y="1742956"/>
          <a:ext cx="11491154" cy="2422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5779">
                  <a:extLst>
                    <a:ext uri="{9D8B030D-6E8A-4147-A177-3AD203B41FA5}">
                      <a16:colId xmlns="" xmlns:a16="http://schemas.microsoft.com/office/drawing/2014/main" val="3710065871"/>
                    </a:ext>
                  </a:extLst>
                </a:gridCol>
                <a:gridCol w="1886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6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4708"/>
                <a:gridCol w="2008910"/>
              </a:tblGrid>
              <a:tr h="691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UPG-ECN4</a:t>
                      </a: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UPG-</a:t>
                      </a:r>
                      <a:r>
                        <a:rPr lang="en-US" sz="1800" b="1" u="none" strike="noStrike" dirty="0" err="1" smtClean="0">
                          <a:effectLst/>
                          <a:latin typeface="+mn-lt"/>
                        </a:rPr>
                        <a:t>std</a:t>
                      </a:r>
                      <a:endParaRPr lang="en-US" sz="18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UPG-cold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SNL-26deg</a:t>
                      </a:r>
                      <a:r>
                        <a:rPr lang="en-US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(+)</a:t>
                      </a:r>
                      <a:endParaRPr lang="en-US" sz="1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SNL-90deg</a:t>
                      </a:r>
                    </a:p>
                  </a:txBody>
                  <a:tcPr marL="8064" marR="8064" marT="8064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Injector 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wireframe</a:t>
                      </a: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hr-HR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hr-HR" sz="1800" u="none" strike="noStrike" dirty="0" err="1" smtClean="0">
                          <a:effectLst/>
                          <a:latin typeface="+mn-lt"/>
                        </a:rPr>
                        <a:t>description</a:t>
                      </a:r>
                      <a:endParaRPr lang="hr-HR" sz="1800" u="none" strike="noStrike" dirty="0" smtClean="0"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surfD_134.stl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(65 MB)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surfD_134.stl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(65 MB)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RemeshedLowCount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(11.3MB)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RemeshedLowCount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(11.3MB)</a:t>
                      </a:r>
                    </a:p>
                  </a:txBody>
                  <a:tcPr marL="8064" marR="8064" marT="8064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Inlet pressure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 bar</a:t>
                      </a:r>
                      <a:endParaRPr lang="hr-HR" sz="1800" u="none" strike="noStrike" dirty="0" smtClean="0"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 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</a:t>
                      </a:r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 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 bar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</a:t>
                      </a:r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 bar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marL="0" marR="0" indent="0" algn="l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Fuel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outlet pressure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363K</a:t>
                      </a: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 bar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363K</a:t>
                      </a: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 bar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338K</a:t>
                      </a: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20 bar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338K</a:t>
                      </a: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20 bar</a:t>
                      </a:r>
                      <a:endParaRPr lang="en-US" sz="1800" b="0" i="0" u="none" strike="noStrike" dirty="0" smtClean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338K</a:t>
                      </a: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20 bar</a:t>
                      </a:r>
                      <a:endParaRPr lang="en-US" sz="1800" b="0" i="0" u="none" strike="noStrike" dirty="0" smtClean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Five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 available simulations for # 134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09" y="4581485"/>
            <a:ext cx="4358591" cy="111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5699" y="45408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  Model </a:t>
            </a:r>
            <a:r>
              <a:rPr lang="en-US" dirty="0"/>
              <a:t>description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72476"/>
              </p:ext>
            </p:extLst>
          </p:nvPr>
        </p:nvGraphicFramePr>
        <p:xfrm>
          <a:off x="1289155" y="1165661"/>
          <a:ext cx="9361493" cy="249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274">
                  <a:extLst>
                    <a:ext uri="{9D8B030D-6E8A-4147-A177-3AD203B41FA5}">
                      <a16:colId xmlns="" xmlns:a16="http://schemas.microsoft.com/office/drawing/2014/main" val="3610902298"/>
                    </a:ext>
                  </a:extLst>
                </a:gridCol>
                <a:gridCol w="1344171">
                  <a:extLst>
                    <a:ext uri="{9D8B030D-6E8A-4147-A177-3AD203B41FA5}">
                      <a16:colId xmlns="" xmlns:a16="http://schemas.microsoft.com/office/drawing/2014/main" val="1547793821"/>
                    </a:ext>
                  </a:extLst>
                </a:gridCol>
                <a:gridCol w="1168847">
                  <a:extLst>
                    <a:ext uri="{9D8B030D-6E8A-4147-A177-3AD203B41FA5}">
                      <a16:colId xmlns="" xmlns:a16="http://schemas.microsoft.com/office/drawing/2014/main" val="1795742856"/>
                    </a:ext>
                  </a:extLst>
                </a:gridCol>
                <a:gridCol w="1519501">
                  <a:extLst>
                    <a:ext uri="{9D8B030D-6E8A-4147-A177-3AD203B41FA5}">
                      <a16:colId xmlns="" xmlns:a16="http://schemas.microsoft.com/office/drawing/2014/main" val="1702904358"/>
                    </a:ext>
                  </a:extLst>
                </a:gridCol>
                <a:gridCol w="1218525"/>
                <a:gridCol w="2226175">
                  <a:extLst>
                    <a:ext uri="{9D8B030D-6E8A-4147-A177-3AD203B41FA5}">
                      <a16:colId xmlns="" xmlns:a16="http://schemas.microsoft.com/office/drawing/2014/main" val="1854096503"/>
                    </a:ext>
                  </a:extLst>
                </a:gridCol>
              </a:tblGrid>
              <a:tr h="590150">
                <a:tc>
                  <a:txBody>
                    <a:bodyPr/>
                    <a:lstStyle/>
                    <a:p>
                      <a:r>
                        <a:rPr lang="en-US" sz="1600" dirty="0"/>
                        <a:t>Institution/Group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CFD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Compressibility and 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Cavitation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Turbulence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5653882"/>
                  </a:ext>
                </a:extLst>
              </a:tr>
              <a:tr h="83863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U. 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Perugia</a:t>
                      </a:r>
                      <a:r>
                        <a:rPr lang="en-US" sz="1600" dirty="0"/>
                        <a:t>,</a:t>
                      </a:r>
                    </a:p>
                    <a:p>
                      <a:pPr algn="l"/>
                      <a:r>
                        <a:rPr lang="en-US" sz="1600" dirty="0"/>
                        <a:t>Michele Battistoni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Single-fluid 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CONVERGE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/>
                        <a:t>barotropic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liquid</a:t>
                      </a:r>
                      <a:endParaRPr lang="fr-FR" sz="1600" dirty="0"/>
                    </a:p>
                    <a:p>
                      <a:pPr algn="l"/>
                      <a:r>
                        <a:rPr lang="fr-FR" sz="1600" dirty="0"/>
                        <a:t>RK EOS </a:t>
                      </a:r>
                      <a:r>
                        <a:rPr lang="fr-FR" sz="1600" dirty="0" err="1"/>
                        <a:t>gas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LES – Dynamic Structure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8183101"/>
                  </a:ext>
                </a:extLst>
              </a:tr>
              <a:tr h="6101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SANDIA,</a:t>
                      </a:r>
                    </a:p>
                    <a:p>
                      <a:pPr algn="l"/>
                      <a:r>
                        <a:rPr lang="en-US" sz="1600" dirty="0"/>
                        <a:t>Marco Arienti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CLSVOF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Calibrated</a:t>
                      </a:r>
                      <a:r>
                        <a:rPr lang="en-US" sz="1600" baseline="0" dirty="0" smtClean="0"/>
                        <a:t> Tait EOS for liquid phase;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Ideal gas EOS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model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51254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92824"/>
              </p:ext>
            </p:extLst>
          </p:nvPr>
        </p:nvGraphicFramePr>
        <p:xfrm>
          <a:off x="1289155" y="3417405"/>
          <a:ext cx="936149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770">
                  <a:extLst>
                    <a:ext uri="{9D8B030D-6E8A-4147-A177-3AD203B41FA5}">
                      <a16:colId xmlns="" xmlns:a16="http://schemas.microsoft.com/office/drawing/2014/main" val="3610902298"/>
                    </a:ext>
                  </a:extLst>
                </a:gridCol>
                <a:gridCol w="1876561">
                  <a:extLst>
                    <a:ext uri="{9D8B030D-6E8A-4147-A177-3AD203B41FA5}">
                      <a16:colId xmlns="" xmlns:a16="http://schemas.microsoft.com/office/drawing/2014/main" val="2367038856"/>
                    </a:ext>
                  </a:extLst>
                </a:gridCol>
                <a:gridCol w="1463776">
                  <a:extLst>
                    <a:ext uri="{9D8B030D-6E8A-4147-A177-3AD203B41FA5}">
                      <a16:colId xmlns="" xmlns:a16="http://schemas.microsoft.com/office/drawing/2014/main" val="1795742856"/>
                    </a:ext>
                  </a:extLst>
                </a:gridCol>
                <a:gridCol w="2058787">
                  <a:extLst>
                    <a:ext uri="{9D8B030D-6E8A-4147-A177-3AD203B41FA5}">
                      <a16:colId xmlns="" xmlns:a16="http://schemas.microsoft.com/office/drawing/2014/main" val="1702904358"/>
                    </a:ext>
                  </a:extLst>
                </a:gridCol>
                <a:gridCol w="1581598">
                  <a:extLst>
                    <a:ext uri="{9D8B030D-6E8A-4147-A177-3AD203B41FA5}">
                      <a16:colId xmlns="" xmlns:a16="http://schemas.microsoft.com/office/drawing/2014/main" val="1854096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Institution/Group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Cell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Total cell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Spatial discretization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Temporal discretization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5653882"/>
                  </a:ext>
                </a:extLst>
              </a:tr>
              <a:tr h="42288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U. 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Perugia</a:t>
                      </a:r>
                      <a:r>
                        <a:rPr lang="en-US" sz="1600" dirty="0"/>
                        <a:t>,</a:t>
                      </a:r>
                    </a:p>
                    <a:p>
                      <a:pPr algn="l"/>
                      <a:r>
                        <a:rPr lang="en-US" sz="1600" dirty="0"/>
                        <a:t>Michele Battistoni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2</a:t>
                      </a:r>
                      <a:r>
                        <a:rPr lang="en-US" sz="1600" baseline="30000" noProof="0" dirty="0"/>
                        <a:t>nd</a:t>
                      </a:r>
                      <a:r>
                        <a:rPr lang="en-US" sz="1600" noProof="0" dirty="0"/>
                        <a:t> order CD for all, except turbulence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Euler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8183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SANDIA,</a:t>
                      </a:r>
                    </a:p>
                    <a:p>
                      <a:pPr algn="l"/>
                      <a:r>
                        <a:rPr lang="en-US" sz="1600" dirty="0"/>
                        <a:t>Marco Arienti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Cartesian blocks with embedded boundaries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625 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baseline="0" dirty="0" smtClean="0"/>
                        <a:t> order upwind  (reverts to 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baseline="0" dirty="0" smtClean="0"/>
                        <a:t> order near  sharp interface)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Euler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charset="2"/>
                          <a:ea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smtClean="0"/>
                        <a:t>t ~ 1.2 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51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Model </a:t>
            </a:r>
            <a:r>
              <a:rPr lang="en-US" dirty="0"/>
              <a:t>description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86830"/>
              </p:ext>
            </p:extLst>
          </p:nvPr>
        </p:nvGraphicFramePr>
        <p:xfrm>
          <a:off x="1523997" y="692696"/>
          <a:ext cx="9142417" cy="227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732">
                  <a:extLst>
                    <a:ext uri="{9D8B030D-6E8A-4147-A177-3AD203B41FA5}">
                      <a16:colId xmlns="" xmlns:a16="http://schemas.microsoft.com/office/drawing/2014/main" val="3610902298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1547793821"/>
                    </a:ext>
                  </a:extLst>
                </a:gridCol>
                <a:gridCol w="1152125">
                  <a:extLst>
                    <a:ext uri="{9D8B030D-6E8A-4147-A177-3AD203B41FA5}">
                      <a16:colId xmlns="" xmlns:a16="http://schemas.microsoft.com/office/drawing/2014/main" val="1795742856"/>
                    </a:ext>
                  </a:extLst>
                </a:gridCol>
                <a:gridCol w="1872209">
                  <a:extLst>
                    <a:ext uri="{9D8B030D-6E8A-4147-A177-3AD203B41FA5}">
                      <a16:colId xmlns="" xmlns:a16="http://schemas.microsoft.com/office/drawing/2014/main" val="1702904358"/>
                    </a:ext>
                  </a:extLst>
                </a:gridCol>
                <a:gridCol w="2122143">
                  <a:extLst>
                    <a:ext uri="{9D8B030D-6E8A-4147-A177-3AD203B41FA5}">
                      <a16:colId xmlns="" xmlns:a16="http://schemas.microsoft.com/office/drawing/2014/main" val="1854096503"/>
                    </a:ext>
                  </a:extLst>
                </a:gridCol>
              </a:tblGrid>
              <a:tr h="59015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Institution/Group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min-max mesh resolution (within the 0-10 mm range)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Needle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Internal nozzle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Solid wall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5653882"/>
                  </a:ext>
                </a:extLst>
              </a:tr>
              <a:tr h="83863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U. di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Perugia,</a:t>
                      </a:r>
                    </a:p>
                    <a:p>
                      <a:pPr algn="l"/>
                      <a:r>
                        <a:rPr lang="en-US" sz="1600" dirty="0" smtClean="0"/>
                        <a:t>Michele </a:t>
                      </a:r>
                      <a:r>
                        <a:rPr lang="en-US" sz="1600" dirty="0"/>
                        <a:t>Battistoni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2.5 </a:t>
                      </a:r>
                      <a:r>
                        <a:rPr lang="el-GR" sz="1600" dirty="0"/>
                        <a:t>μ</a:t>
                      </a:r>
                      <a:r>
                        <a:rPr lang="en-US" sz="1600" dirty="0"/>
                        <a:t>m – 10 </a:t>
                      </a:r>
                      <a:r>
                        <a:rPr lang="el-GR" sz="1600" dirty="0"/>
                        <a:t>μ</a:t>
                      </a:r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Fixed – high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/>
                        <a:t>Modeled seamlessly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Boundary fitted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8183101"/>
                  </a:ext>
                </a:extLst>
              </a:tr>
              <a:tr h="61015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SANDIA,</a:t>
                      </a:r>
                    </a:p>
                    <a:p>
                      <a:pPr algn="l"/>
                      <a:r>
                        <a:rPr lang="en-US" sz="1600" dirty="0"/>
                        <a:t>Marco Arienti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1.7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 – 14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Fixed – high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Modeled seamlessly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Embedded boundary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051254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3" b="14552"/>
          <a:stretch/>
        </p:blipFill>
        <p:spPr>
          <a:xfrm>
            <a:off x="292608" y="3463032"/>
            <a:ext cx="5582646" cy="234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6102" r="2377" b="8801"/>
          <a:stretch/>
        </p:blipFill>
        <p:spPr>
          <a:xfrm>
            <a:off x="6823823" y="3848543"/>
            <a:ext cx="5366061" cy="15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66451"/>
              </p:ext>
            </p:extLst>
          </p:nvPr>
        </p:nvGraphicFramePr>
        <p:xfrm>
          <a:off x="409901" y="1191629"/>
          <a:ext cx="11491154" cy="3986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5779">
                  <a:extLst>
                    <a:ext uri="{9D8B030D-6E8A-4147-A177-3AD203B41FA5}">
                      <a16:colId xmlns="" xmlns:a16="http://schemas.microsoft.com/office/drawing/2014/main" val="3710065871"/>
                    </a:ext>
                  </a:extLst>
                </a:gridCol>
                <a:gridCol w="1886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6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4708"/>
                <a:gridCol w="2008910"/>
              </a:tblGrid>
              <a:tr h="6911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UPG-ECN4</a:t>
                      </a: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UPG-</a:t>
                      </a:r>
                      <a:r>
                        <a:rPr lang="en-US" sz="1800" b="1" u="none" strike="noStrike" dirty="0" err="1" smtClean="0">
                          <a:effectLst/>
                          <a:latin typeface="+mn-lt"/>
                        </a:rPr>
                        <a:t>std</a:t>
                      </a:r>
                      <a:endParaRPr lang="en-US" sz="18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UPG-cold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SNL-26deg</a:t>
                      </a:r>
                      <a:endParaRPr lang="en-US" sz="1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SNL-90deg</a:t>
                      </a:r>
                    </a:p>
                  </a:txBody>
                  <a:tcPr marL="8064" marR="8064" marT="8064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Injector model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wireframe</a:t>
                      </a:r>
                      <a:r>
                        <a:rPr lang="hr-HR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hr-HR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hr-HR" sz="1800" u="none" strike="noStrike" dirty="0" err="1" smtClean="0">
                          <a:effectLst/>
                          <a:latin typeface="+mn-lt"/>
                        </a:rPr>
                        <a:t>description</a:t>
                      </a:r>
                      <a:endParaRPr lang="hr-HR" sz="1800" u="none" strike="noStrike" dirty="0" smtClean="0"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surfD_134.stl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(65 MB)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surfD_134.stl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(65 MB)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RemeshedLowCount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(11.3MB)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RemeshedLowCount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(11.3MB)</a:t>
                      </a:r>
                    </a:p>
                  </a:txBody>
                  <a:tcPr marL="8064" marR="8064" marT="8064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Inlet pressure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 bar</a:t>
                      </a:r>
                      <a:endParaRPr lang="hr-HR" sz="1800" u="none" strike="noStrike" dirty="0" smtClean="0"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 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</a:t>
                      </a:r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 bar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 bar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1800" u="none" strike="noStrike" dirty="0" smtClean="0">
                          <a:effectLst/>
                          <a:latin typeface="+mn-lt"/>
                        </a:rPr>
                      </a:b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1500</a:t>
                      </a:r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 bar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marL="0" marR="0" indent="0" algn="l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Fuel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temperature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outlet pressure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363K</a:t>
                      </a: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 bar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363K</a:t>
                      </a: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 bar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338K</a:t>
                      </a: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20 bar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338K</a:t>
                      </a: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20 bar</a:t>
                      </a:r>
                      <a:endParaRPr lang="en-US" sz="1800" b="0" i="0" u="none" strike="noStrike" dirty="0" smtClean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338K</a:t>
                      </a: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800" b="0" u="none" strike="noStrike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 20 bar</a:t>
                      </a:r>
                      <a:endParaRPr lang="en-US" sz="1800" b="0" i="0" u="none" strike="noStrike" dirty="0" smtClean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</a:tr>
              <a:tr h="266121">
                <a:tc>
                  <a:txBody>
                    <a:bodyPr/>
                    <a:lstStyle/>
                    <a:p>
                      <a:pPr marL="0" marR="0" indent="0" algn="l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</a:tr>
              <a:tr h="266121">
                <a:tc>
                  <a:txBody>
                    <a:bodyPr/>
                    <a:lstStyle/>
                    <a:p>
                      <a:pPr marL="0" marR="0" indent="0" algn="l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STL outlet </a:t>
                      </a:r>
                      <a:r>
                        <a:rPr lang="en-US" sz="2000" u="none" strike="noStrike" dirty="0" smtClean="0">
                          <a:effectLst/>
                        </a:rPr>
                        <a:t>D* [μm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189.5</a:t>
                      </a:r>
                    </a:p>
                  </a:txBody>
                  <a:tcPr marL="8064" marR="8064" marT="8064" marB="0" anchor="b"/>
                </a:tc>
              </a:tr>
              <a:tr h="266121">
                <a:tc>
                  <a:txBody>
                    <a:bodyPr/>
                    <a:lstStyle/>
                    <a:p>
                      <a:pPr marL="0" marR="0" indent="0" algn="l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>
                          <a:effectLst/>
                        </a:rPr>
                        <a:t>D_eff</a:t>
                      </a:r>
                      <a:r>
                        <a:rPr lang="en-US" sz="2000" u="none" strike="noStrike" dirty="0" smtClean="0">
                          <a:effectLst/>
                        </a:rPr>
                        <a:t> [μm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189.7</a:t>
                      </a: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189.7</a:t>
                      </a:r>
                    </a:p>
                  </a:txBody>
                  <a:tcPr marL="8064" marR="8064" marT="8064" marB="0" anchor="b"/>
                </a:tc>
              </a:tr>
              <a:tr h="266121">
                <a:tc>
                  <a:txBody>
                    <a:bodyPr/>
                    <a:lstStyle/>
                    <a:p>
                      <a:pPr marL="0" marR="0" indent="0" algn="l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>
                          <a:effectLst/>
                        </a:rPr>
                        <a:t>mass_flux</a:t>
                      </a:r>
                      <a:r>
                        <a:rPr lang="en-US" sz="2000" u="none" strike="noStrike" dirty="0" smtClean="0">
                          <a:effectLst/>
                        </a:rPr>
                        <a:t>*  </a:t>
                      </a:r>
                      <a:r>
                        <a:rPr lang="en-US" sz="2000" u="none" strike="noStrike" dirty="0" smtClean="0">
                          <a:effectLst/>
                        </a:rPr>
                        <a:t>[g/s]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lvl="0" indent="0" algn="r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11.35</a:t>
                      </a: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lvl="0" indent="0" algn="r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11.54</a:t>
                      </a: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lvl="0" indent="0" algn="r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11.59±0.31 (std.)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marL="0" marR="0" lvl="0" indent="0" algn="r" defTabSz="8434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 smtClean="0">
                          <a:effectLst/>
                        </a:rPr>
                        <a:t>mom_flux</a:t>
                      </a:r>
                      <a:r>
                        <a:rPr lang="en-US" sz="2000" u="none" strike="noStrike" dirty="0" smtClean="0">
                          <a:effectLst/>
                        </a:rPr>
                        <a:t>* </a:t>
                      </a:r>
                      <a:r>
                        <a:rPr lang="en-US" sz="2000" u="none" strike="noStrike" dirty="0" smtClean="0">
                          <a:effectLst/>
                        </a:rPr>
                        <a:t>[N]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6.413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6.87±0.36 (std.)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64" marR="8064" marT="8064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ysClr val="window" lastClr="FFFFFF"/>
                </a:solidFill>
                <a:latin typeface="Calibri"/>
              </a:rPr>
              <a:t>  		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Results for spray 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901" y="5316004"/>
            <a:ext cx="57188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prstClr val="black"/>
                </a:solidFill>
                <a:latin typeface="Calibri" charset="0"/>
              </a:rPr>
              <a:t>(*) Measured values (</a:t>
            </a:r>
            <a:r>
              <a:rPr lang="is-IS" dirty="0">
                <a:solidFill>
                  <a:prstClr val="black"/>
                </a:solidFill>
                <a:latin typeface="Calibri" charset="0"/>
              </a:rPr>
              <a:t>Fuel 180 (2016) 357–366</a:t>
            </a:r>
            <a:r>
              <a:rPr lang="is-IS" dirty="0" smtClean="0">
                <a:solidFill>
                  <a:prstClr val="black"/>
                </a:solidFill>
                <a:latin typeface="Calibri" charset="0"/>
              </a:rPr>
              <a:t>): </a:t>
            </a:r>
            <a:r>
              <a:rPr lang="is-IS" b="1" dirty="0" smtClean="0">
                <a:solidFill>
                  <a:prstClr val="black"/>
                </a:solidFill>
                <a:latin typeface="Calibri" charset="0"/>
              </a:rPr>
              <a:t>191 </a:t>
            </a:r>
            <a:r>
              <a:rPr lang="is-IS" b="1" dirty="0" smtClean="0">
                <a:solidFill>
                  <a:prstClr val="black"/>
                </a:solidFill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is-IS" b="1" dirty="0" smtClean="0">
                <a:solidFill>
                  <a:prstClr val="black"/>
                </a:solidFill>
                <a:latin typeface="Calibri" charset="0"/>
              </a:rPr>
              <a:t>m</a:t>
            </a:r>
            <a:br>
              <a:rPr lang="is-IS" b="1" dirty="0" smtClean="0">
                <a:solidFill>
                  <a:prstClr val="black"/>
                </a:solidFill>
                <a:latin typeface="Calibri" charset="0"/>
              </a:rPr>
            </a:br>
            <a:r>
              <a:rPr lang="is-IS" b="1" dirty="0" smtClean="0">
                <a:solidFill>
                  <a:prstClr val="black"/>
                </a:solidFill>
                <a:latin typeface="Calibri" charset="0"/>
              </a:rPr>
              <a:t>				                11.95 </a:t>
            </a:r>
            <a:r>
              <a:rPr lang="is-IS" b="1" dirty="0">
                <a:solidFill>
                  <a:prstClr val="black"/>
                </a:solidFill>
                <a:latin typeface="Calibri" charset="0"/>
              </a:rPr>
              <a:t>g/s, </a:t>
            </a:r>
            <a:r>
              <a:rPr lang="is-IS" b="1" dirty="0" smtClean="0">
                <a:solidFill>
                  <a:prstClr val="black"/>
                </a:solidFill>
                <a:latin typeface="Calibri" charset="0"/>
              </a:rPr>
              <a:t/>
            </a:r>
            <a:br>
              <a:rPr lang="is-IS" b="1" dirty="0" smtClean="0">
                <a:solidFill>
                  <a:prstClr val="black"/>
                </a:solidFill>
                <a:latin typeface="Calibri" charset="0"/>
              </a:rPr>
            </a:br>
            <a:r>
              <a:rPr lang="is-IS" b="1" dirty="0" smtClean="0">
                <a:solidFill>
                  <a:prstClr val="black"/>
                </a:solidFill>
                <a:latin typeface="Calibri" charset="0"/>
              </a:rPr>
              <a:t>				                6.91 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5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2190845" y="0"/>
            <a:ext cx="954036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ＭＳ Ｐゴシック" charset="-128"/>
              </a:rPr>
              <a:t>	Visual appearance of the jet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ＭＳ Ｐゴシック" charset="-128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853552" y="661370"/>
            <a:ext cx="10291218" cy="5969428"/>
            <a:chOff x="-192860" y="43789"/>
            <a:chExt cx="11355919" cy="65870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652" y="920513"/>
              <a:ext cx="3852672" cy="216712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242" y="920513"/>
              <a:ext cx="3849931" cy="216558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1" r="8338"/>
            <a:stretch/>
          </p:blipFill>
          <p:spPr>
            <a:xfrm>
              <a:off x="350766" y="3273136"/>
              <a:ext cx="4535939" cy="32849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55" r="7812"/>
            <a:stretch/>
          </p:blipFill>
          <p:spPr>
            <a:xfrm>
              <a:off x="5757719" y="3273136"/>
              <a:ext cx="4560454" cy="328492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38624" y="6323021"/>
              <a:ext cx="37190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-50     50   150  250  350  450   550  650 [m/s]   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43964" y="6323021"/>
              <a:ext cx="37190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 -50     50    150  250  350  450   550  650 [m/s]   </a:t>
              </a:r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192860" y="43789"/>
              <a:ext cx="2680622" cy="1329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UPG-CONVERGE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std. (ECN4)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6836" y="737241"/>
              <a:ext cx="1946199" cy="343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8763" y="1760321"/>
              <a:ext cx="14314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Calibri" charset="0"/>
                </a:rPr>
                <a:t>LVF=0.01 and </a:t>
              </a:r>
              <a:r>
                <a:rPr lang="en-US" sz="1600" dirty="0" smtClean="0">
                  <a:solidFill>
                    <a:prstClr val="black"/>
                  </a:solidFill>
                  <a:latin typeface="Calibri" charset="0"/>
                </a:rPr>
                <a:t/>
              </a:r>
              <a:br>
                <a:rPr lang="en-US" sz="1600" dirty="0" smtClean="0">
                  <a:solidFill>
                    <a:prstClr val="black"/>
                  </a:solidFill>
                  <a:latin typeface="Calibri" charset="0"/>
                </a:rPr>
              </a:br>
              <a:r>
                <a:rPr lang="en-US" sz="1600" dirty="0" smtClean="0">
                  <a:solidFill>
                    <a:prstClr val="black"/>
                  </a:solidFill>
                  <a:latin typeface="Calibri" charset="0"/>
                </a:rPr>
                <a:t>colored </a:t>
              </a:r>
              <a:r>
                <a:rPr lang="en-US" sz="1600" dirty="0">
                  <a:solidFill>
                    <a:prstClr val="black"/>
                  </a:solidFill>
                  <a:latin typeface="Calibri" charset="0"/>
                </a:rPr>
                <a:t>by the </a:t>
              </a:r>
              <a:r>
                <a:rPr lang="en-US" sz="1600" dirty="0" smtClean="0">
                  <a:solidFill>
                    <a:prstClr val="black"/>
                  </a:solidFill>
                  <a:latin typeface="Calibri" charset="0"/>
                </a:rPr>
                <a:t/>
              </a:r>
              <a:br>
                <a:rPr lang="en-US" sz="1600" dirty="0" smtClean="0">
                  <a:solidFill>
                    <a:prstClr val="black"/>
                  </a:solidFill>
                  <a:latin typeface="Calibri" charset="0"/>
                </a:rPr>
              </a:br>
              <a:r>
                <a:rPr lang="en-US" sz="1600" dirty="0" smtClean="0">
                  <a:solidFill>
                    <a:prstClr val="black"/>
                  </a:solidFill>
                  <a:latin typeface="Calibri" charset="0"/>
                </a:rPr>
                <a:t>axial </a:t>
              </a:r>
              <a:r>
                <a:rPr lang="en-US" sz="1600" dirty="0">
                  <a:solidFill>
                    <a:prstClr val="black"/>
                  </a:solidFill>
                  <a:latin typeface="Calibri" charset="0"/>
                </a:rPr>
                <a:t>velocity U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15214" y="507414"/>
              <a:ext cx="1981352" cy="494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UPG-CONVERGE-std. (ECN5)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803" y="3245137"/>
              <a:ext cx="1233085" cy="5243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mtClean="0">
                  <a:solidFill>
                    <a:schemeClr val="tx1"/>
                  </a:solidFill>
                </a:rPr>
                <a:t>SNL-cold</a:t>
              </a:r>
              <a:br>
                <a:rPr lang="en-US" smtClean="0">
                  <a:solidFill>
                    <a:schemeClr val="tx1"/>
                  </a:solidFill>
                </a:rPr>
              </a:br>
              <a:r>
                <a:rPr lang="en-US" smtClean="0">
                  <a:solidFill>
                    <a:schemeClr val="tx1"/>
                  </a:solidFill>
                </a:rPr>
                <a:t>26 </a:t>
              </a:r>
              <a:r>
                <a:rPr lang="en-US" dirty="0" smtClean="0">
                  <a:solidFill>
                    <a:schemeClr val="tx1"/>
                  </a:solidFill>
                </a:rPr>
                <a:t>deg.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5215" y="3269162"/>
              <a:ext cx="1178194" cy="5583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mtClean="0">
                  <a:solidFill>
                    <a:schemeClr val="tx1"/>
                  </a:solidFill>
                </a:rPr>
                <a:t>SNL-cold</a:t>
              </a:r>
              <a:br>
                <a:rPr lang="en-US" smtClean="0">
                  <a:solidFill>
                    <a:schemeClr val="tx1"/>
                  </a:solidFill>
                </a:rPr>
              </a:br>
              <a:r>
                <a:rPr lang="en-US" smtClean="0">
                  <a:solidFill>
                    <a:schemeClr val="tx1"/>
                  </a:solidFill>
                </a:rPr>
                <a:t>90 </a:t>
              </a:r>
              <a:r>
                <a:rPr lang="en-US" dirty="0" smtClean="0">
                  <a:solidFill>
                    <a:schemeClr val="tx1"/>
                  </a:solidFill>
                </a:rPr>
                <a:t>deg.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137667" y="941077"/>
            <a:ext cx="1967236" cy="311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Smooth interface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401540" y="1252358"/>
            <a:ext cx="213232" cy="1049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094285" y="1087486"/>
            <a:ext cx="2342361" cy="226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Caused by cavitation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12659" y="1529904"/>
            <a:ext cx="104300" cy="27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" y="6548438"/>
            <a:ext cx="10704512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ECN 5 Topic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1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– </a:t>
            </a:r>
            <a:r>
              <a:rPr lang="en-US" sz="1600" b="1" dirty="0" smtClean="0">
                <a:solidFill>
                  <a:prstClr val="white"/>
                </a:solidFill>
                <a:ea typeface="MS PGothic" panose="020B0600070205080204" pitchFamily="34" charset="-128"/>
              </a:rPr>
              <a:t>Internal Nozzle flow - </a:t>
            </a:r>
            <a:r>
              <a:rPr lang="en-US" sz="1600" b="1" dirty="0">
                <a:solidFill>
                  <a:prstClr val="white"/>
                </a:solidFill>
                <a:ea typeface="MS PGothic" panose="020B0600070205080204" pitchFamily="34" charset="-128"/>
              </a:rPr>
              <a:t>Detroit, March 31st, 2017</a:t>
            </a:r>
          </a:p>
        </p:txBody>
      </p:sp>
    </p:spTree>
    <p:extLst>
      <p:ext uri="{BB962C8B-B14F-4D97-AF65-F5344CB8AC3E}">
        <p14:creationId xmlns:p14="http://schemas.microsoft.com/office/powerpoint/2010/main" val="16635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727</Words>
  <Application>Microsoft Macintosh PowerPoint</Application>
  <PresentationFormat>Widescreen</PresentationFormat>
  <Paragraphs>197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Corbel</vt:lpstr>
      <vt:lpstr>MS PGothic</vt:lpstr>
      <vt:lpstr>ＭＳ Ｐゴシック</vt:lpstr>
      <vt:lpstr>Symbol</vt:lpstr>
      <vt:lpstr>Arial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Model description</vt:lpstr>
      <vt:lpstr>        Model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Radial axial velocity at -1 mm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98</cp:revision>
  <dcterms:created xsi:type="dcterms:W3CDTF">2017-03-02T02:58:59Z</dcterms:created>
  <dcterms:modified xsi:type="dcterms:W3CDTF">2017-03-31T05:05:42Z</dcterms:modified>
</cp:coreProperties>
</file>