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7" r:id="rId2"/>
  </p:sldMasterIdLst>
  <p:notesMasterIdLst>
    <p:notesMasterId r:id="rId39"/>
  </p:notesMasterIdLst>
  <p:handoutMasterIdLst>
    <p:handoutMasterId r:id="rId40"/>
  </p:handoutMasterIdLst>
  <p:sldIdLst>
    <p:sldId id="362" r:id="rId3"/>
    <p:sldId id="360" r:id="rId4"/>
    <p:sldId id="394" r:id="rId5"/>
    <p:sldId id="393" r:id="rId6"/>
    <p:sldId id="398" r:id="rId7"/>
    <p:sldId id="383" r:id="rId8"/>
    <p:sldId id="397" r:id="rId9"/>
    <p:sldId id="410" r:id="rId10"/>
    <p:sldId id="411" r:id="rId11"/>
    <p:sldId id="409" r:id="rId12"/>
    <p:sldId id="395" r:id="rId13"/>
    <p:sldId id="369" r:id="rId14"/>
    <p:sldId id="412" r:id="rId15"/>
    <p:sldId id="371" r:id="rId16"/>
    <p:sldId id="372" r:id="rId17"/>
    <p:sldId id="373" r:id="rId18"/>
    <p:sldId id="374" r:id="rId19"/>
    <p:sldId id="413" r:id="rId20"/>
    <p:sldId id="399" r:id="rId21"/>
    <p:sldId id="379" r:id="rId22"/>
    <p:sldId id="414" r:id="rId23"/>
    <p:sldId id="380" r:id="rId24"/>
    <p:sldId id="415" r:id="rId25"/>
    <p:sldId id="382" r:id="rId26"/>
    <p:sldId id="384" r:id="rId27"/>
    <p:sldId id="390" r:id="rId28"/>
    <p:sldId id="416" r:id="rId29"/>
    <p:sldId id="417" r:id="rId30"/>
    <p:sldId id="389" r:id="rId31"/>
    <p:sldId id="391" r:id="rId32"/>
    <p:sldId id="419" r:id="rId33"/>
    <p:sldId id="418" r:id="rId34"/>
    <p:sldId id="406" r:id="rId35"/>
    <p:sldId id="396" r:id="rId36"/>
    <p:sldId id="407" r:id="rId37"/>
    <p:sldId id="420" r:id="rId3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phicas, Panagiotis" initials="SP" lastIdx="10" clrIdx="0">
    <p:extLst>
      <p:ext uri="{19B8F6BF-5375-455C-9EA6-DF929625EA0E}">
        <p15:presenceInfo xmlns:p15="http://schemas.microsoft.com/office/powerpoint/2012/main" userId="Sphicas, Panagiot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2D050"/>
    <a:srgbClr val="92F850"/>
    <a:srgbClr val="008080"/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>
      <p:cViewPr varScale="1">
        <p:scale>
          <a:sx n="85" d="100"/>
          <a:sy n="85" d="100"/>
        </p:scale>
        <p:origin x="3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18"/>
    </p:cViewPr>
  </p:sorter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1-30T18:08:25.412" idx="8">
    <p:pos x="10" y="10"/>
    <p:text>use single hole image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697DD57-2754-49FB-86BE-1D877DD47AC8}" type="datetimeFigureOut">
              <a:rPr lang="en-US"/>
              <a:pPr>
                <a:defRPr/>
              </a:pPr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8FD85-C081-4A9D-B4B9-71F9AC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12236-3D40-4054-A9EF-299D65DDB3AD}" type="datetimeFigureOut">
              <a:rPr lang="en-US"/>
              <a:pPr>
                <a:defRPr/>
              </a:pPr>
              <a:t>4/2/2017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DD9EA3-7CF9-4188-9101-5EA11A22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4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Copied top from ECN4 presentation. Bottom</a:t>
            </a:r>
            <a:r>
              <a:rPr lang="en-US" baseline="0" dirty="0" smtClean="0"/>
              <a:t> images straight out of SAE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4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Straight from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Grabbed</a:t>
            </a:r>
            <a:r>
              <a:rPr lang="en-US" baseline="0" dirty="0" smtClean="0"/>
              <a:t> figure from SAE paper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C:\pickett\ECN\mtgs\ECN5\topics\T9sprayGevap\scripts\mixingat2mm.m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7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C:\pickett\ECN\mtgs\ECN5\topics\T9sprayGevap\scripts\mixingat2mm.m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20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C:\pickett\ECN\mtgs\ECN5\topics\T9sprayGevap\scripts\mixingat2mm.m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C:\pickett\ECN\mtgs\ECN5\topics\T9sprayGevap\scripts\Velocity1.m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49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C:\pickett\ECN\mtgs\ECN5\topics\T9sprayGevap\scripts\Velocity2.m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C:\pickett\ECN\mtgs\ECN5\topics\T9sprayGevap\scripts\plumeMovementKW.m and C:\pickett\ECN\mtgs\ECN4\Topics\T9SprayGVessel\scripts\pdiVmag.m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4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C:\pickett\ECN\mtgs\ECN5\topics\T9sprayGevap\scripts\plumeMovementKW40.m and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6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0981E-17E6-4345-8E05-FD440CAA9E6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6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C:\pickett\ECN\mtgs\ECN5\topics\T9sprayGevap\scripts\argonneDensity15mmVideo.m C:\pickett\ECN\mtgs\ECN5\topics\T9sprayGevap\scripts\kwaDensity15mmVideo.m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91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C:\pickett\ECN\mtgs\ECN5\topics\T9sprayGevap\scripts\vaporKW.m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3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C:\pickett\ECN\mtgs\ECN5\topics\T9sprayGevap\scripts\smdKW.m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73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C:\pickett\ECN\mtgs\ECN5\topics\T9sprayGevap\scripts\radiography29.m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9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C:\share\Panos\Paper4-modelComparison\Tommaso\ECN5_results\extractw15.m.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C:\share\Panos\Paper4-modelComparison\Tommaso\ECN5_results\extractw15.m.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C:\share\Panos\Paper4-modelComparison\Wisc\ECN5 Topic9 Results Submission-selected\w15plotUW.m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C:\share\Panos\Paper4-modelComparison\Wisc\ECN5 Topic9 Results Submission-selected\w15plotUW.m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0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C:\share\Panos\Paper4-modelComparison\ANL\fig6_573.m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C:\share\Panos\Paper4-modelComparison\ETH\primaryViewMovie1.m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9EA3-7CF9-4188-9101-5EA11A22BA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1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0B2320EB-43D0-4000-A793-4967E151D0D9}" type="slidenum">
              <a:rPr lang="es-ES" sz="140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2595" y="10955"/>
            <a:ext cx="8229600" cy="628808"/>
          </a:xfrm>
          <a:prstGeom prst="rect">
            <a:avLst/>
          </a:prstGeo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81D8880-E3E9-4785-9B63-6C97FD83AAA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143311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81D8880-E3E9-4785-9B63-6C97FD83AAA1}" type="slidenum">
              <a:rPr lang="es-ES" sz="1400" smtClean="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420294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-13492" y="6809884"/>
            <a:ext cx="9155905" cy="4571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9.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Evaporative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Spray G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510670" y="6589305"/>
            <a:ext cx="9461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320EB-43D0-4000-A793-4967E151D0D9}" type="slidenum"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96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50" normalizeH="0" baseline="0" noProof="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rPr>
              <a:t>ECN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 flipV="1">
            <a:off x="-13492" y="1102417"/>
            <a:ext cx="6589656" cy="22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44" y="645217"/>
            <a:ext cx="46434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Titulo</a:t>
            </a:r>
            <a:endParaRPr lang="en-U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7144" y="1202625"/>
            <a:ext cx="9024937" cy="87312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 err="1" smtClean="0"/>
              <a:t>Texto</a:t>
            </a:r>
            <a:r>
              <a:rPr lang="en-US" dirty="0" smtClean="0"/>
              <a:t> descriptive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273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3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ECN5</a:t>
            </a:r>
            <a:endParaRPr lang="es-ES" sz="140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400" smtClean="0"/>
              <a:pPr algn="ctr"/>
              <a:t>‹#›</a:t>
            </a:fld>
            <a:r>
              <a:rPr lang="es-ES" sz="1400" dirty="0" smtClean="0"/>
              <a:t>/35</a:t>
            </a:r>
            <a:endParaRPr lang="es-ES" sz="1400" dirty="0"/>
          </a:p>
        </p:txBody>
      </p:sp>
      <p:sp>
        <p:nvSpPr>
          <p:cNvPr id="9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2017</a:t>
            </a:r>
            <a:endParaRPr lang="es-ES" sz="1400" dirty="0" smtClean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572375" cy="4500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38664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2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7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454785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3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218267-CA5A-4040-B1D0-33CBEA5E5F5F}" type="datetime1">
              <a:rPr lang="en-US" smtClean="0"/>
              <a:pPr/>
              <a:t>4/2/2017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5334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90500"/>
            <a:ext cx="7963798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323975"/>
            <a:ext cx="8829675" cy="5183188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defRPr/>
            </a:lvl1pPr>
            <a:lvl2pPr marL="463550" indent="-231775">
              <a:defRPr/>
            </a:lvl2pPr>
            <a:lvl3pPr marL="682625" indent="-173038">
              <a:defRPr/>
            </a:lvl3pPr>
            <a:lvl4pPr marL="914400" indent="-173038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6629400"/>
            <a:ext cx="342900" cy="228599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E59F633D-C799-4FEB-A525-92D1F47B2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 smtClean="0"/>
              <a:t>ECN5</a:t>
            </a:r>
            <a:endParaRPr lang="es-ES" sz="140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400" smtClean="0"/>
              <a:pPr algn="ctr"/>
              <a:t>‹#›</a:t>
            </a:fld>
            <a:r>
              <a:rPr lang="es-ES" sz="1400" dirty="0" smtClean="0"/>
              <a:t>/35</a:t>
            </a:r>
            <a:endParaRPr lang="es-ES" sz="1400" dirty="0"/>
          </a:p>
        </p:txBody>
      </p:sp>
      <p:sp>
        <p:nvSpPr>
          <p:cNvPr id="9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2017</a:t>
            </a:r>
            <a:endParaRPr lang="es-ES" sz="1400" dirty="0" smtClean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572375" cy="4500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38664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2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1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CDBA8DE-06D2-460B-8B5E-72BD7E0C93BB}" type="slidenum">
              <a:rPr lang="es-ES" altLang="en-US" sz="1400">
                <a:cs typeface="Arial" charset="0"/>
              </a:rPr>
              <a:pPr algn="ctr" eaLnBrk="1" hangingPunct="1"/>
              <a:t>‹#›</a:t>
            </a:fld>
            <a:endParaRPr lang="es-ES" altLang="en-US" sz="1400"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n-ea"/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334094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5th, 2015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544554A4-7CBA-440C-9419-8CB3C6C679B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47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6629401"/>
            <a:ext cx="342900" cy="228599"/>
          </a:xfrm>
        </p:spPr>
        <p:txBody>
          <a:bodyPr/>
          <a:lstStyle>
            <a:lvl1pPr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F633D-C799-4FEB-A525-92D1F47B25D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00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8" r:id="rId3"/>
    <p:sldLayoutId id="2147483889" r:id="rId4"/>
    <p:sldLayoutId id="2147483891" r:id="rId5"/>
    <p:sldLayoutId id="2147483893" r:id="rId6"/>
    <p:sldLayoutId id="2147483894" r:id="rId7"/>
    <p:sldLayoutId id="2147483895" r:id="rId8"/>
    <p:sldLayoutId id="2147483896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88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15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avi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/>
          <a:p>
            <a:r>
              <a:rPr lang="en-US" altLang="en-US" sz="3100" b="1" dirty="0" smtClean="0"/>
              <a:t>ECN5 </a:t>
            </a:r>
            <a:br>
              <a:rPr lang="en-US" altLang="en-US" sz="3100" b="1" dirty="0" smtClean="0"/>
            </a:br>
            <a:r>
              <a:rPr lang="en-US" altLang="en-US" sz="3100" b="1" dirty="0" smtClean="0"/>
              <a:t>Spray G </a:t>
            </a:r>
            <a:r>
              <a:rPr lang="en-US" altLang="en-US" sz="3100" b="1" dirty="0" err="1" smtClean="0"/>
              <a:t>Lagrangian</a:t>
            </a:r>
            <a:r>
              <a:rPr lang="en-US" altLang="en-US" sz="3100" b="1" dirty="0" smtClean="0"/>
              <a:t> Modeling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700" b="1" u="sng" dirty="0" smtClean="0"/>
              <a:t>Presenter:            </a:t>
            </a:r>
            <a:r>
              <a:rPr lang="en-US" altLang="en-US" sz="2700" b="1" u="sng" dirty="0"/>
              <a:t/>
            </a:r>
            <a:br>
              <a:rPr lang="en-US" altLang="en-US" sz="2700" b="1" u="sng" dirty="0"/>
            </a:br>
            <a:r>
              <a:rPr lang="en-US" altLang="en-US" sz="2700" b="1" dirty="0" smtClean="0"/>
              <a:t>Lyle </a:t>
            </a:r>
            <a:r>
              <a:rPr lang="en-US" altLang="en-US" sz="2700" b="1" dirty="0"/>
              <a:t>M. </a:t>
            </a:r>
            <a:r>
              <a:rPr lang="en-US" altLang="en-US" sz="2700" b="1" dirty="0" smtClean="0"/>
              <a:t>Pickett*</a:t>
            </a:r>
            <a:r>
              <a:rPr lang="en-US" altLang="en-US" sz="2700" b="1" dirty="0"/>
              <a:t/>
            </a:r>
            <a:br>
              <a:rPr lang="en-US" altLang="en-US" sz="2700" b="1" dirty="0"/>
            </a:br>
            <a:r>
              <a:rPr lang="en-US" altLang="en-US" sz="2700" b="1" dirty="0"/>
              <a:t>Sandia National </a:t>
            </a:r>
            <a:r>
              <a:rPr lang="en-US" altLang="en-US" sz="2700" b="1" dirty="0" smtClean="0"/>
              <a:t>Laboratories</a:t>
            </a:r>
            <a:br>
              <a:rPr lang="en-US" altLang="en-US" sz="2700" b="1" dirty="0" smtClean="0"/>
            </a:br>
            <a:r>
              <a:rPr lang="en-US" altLang="en-US" sz="2700" b="1" dirty="0"/>
              <a:t/>
            </a:r>
            <a:br>
              <a:rPr lang="en-US" altLang="en-US" sz="2700" b="1" dirty="0"/>
            </a:br>
            <a:r>
              <a:rPr lang="en-US" altLang="en-US" sz="2700" b="1" dirty="0" smtClean="0"/>
              <a:t/>
            </a:r>
            <a:br>
              <a:rPr lang="en-US" altLang="en-US" sz="2700" b="1" dirty="0" smtClean="0"/>
            </a:br>
            <a:r>
              <a:rPr lang="en-US" altLang="en-US" sz="2700" b="1" dirty="0" smtClean="0"/>
              <a:t>*Sponsor: DOE Office of Vehicle Technologies</a:t>
            </a:r>
            <a:br>
              <a:rPr lang="en-US" altLang="en-US" sz="2700" b="1" dirty="0" smtClean="0"/>
            </a:br>
            <a:r>
              <a:rPr lang="en-US" altLang="en-US" sz="2700" b="1" dirty="0" smtClean="0"/>
              <a:t>Program managers: </a:t>
            </a:r>
            <a:r>
              <a:rPr lang="en-US" altLang="en-US" sz="2700" b="1" dirty="0" err="1" smtClean="0"/>
              <a:t>Gurpreet</a:t>
            </a:r>
            <a:r>
              <a:rPr lang="en-US" altLang="en-US" sz="2700" b="1" dirty="0" smtClean="0"/>
              <a:t> Singh &amp; Leo Breton</a:t>
            </a:r>
            <a:endParaRPr lang="en-AU" sz="2700" dirty="0"/>
          </a:p>
        </p:txBody>
      </p:sp>
    </p:spTree>
    <p:extLst>
      <p:ext uri="{BB962C8B-B14F-4D97-AF65-F5344CB8AC3E}">
        <p14:creationId xmlns:p14="http://schemas.microsoft.com/office/powerpoint/2010/main" val="23944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2910" y="5703264"/>
            <a:ext cx="7572375" cy="1331231"/>
          </a:xfrm>
        </p:spPr>
        <p:txBody>
          <a:bodyPr/>
          <a:lstStyle/>
          <a:p>
            <a:r>
              <a:rPr lang="en-US" dirty="0" smtClean="0"/>
              <a:t>Multiple realizations and average of all plumes used to generate statistics for comparison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of total mixture density at z=15 mm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0296" y="891104"/>
            <a:ext cx="366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LES</a:t>
            </a:r>
          </a:p>
          <a:p>
            <a:r>
              <a:rPr lang="en-US" dirty="0" smtClean="0"/>
              <a:t>35°Plume Direction / 35° Cone Angle</a:t>
            </a:r>
          </a:p>
          <a:p>
            <a:r>
              <a:rPr lang="en-US" dirty="0" smtClean="0"/>
              <a:t>1 realization</a:t>
            </a:r>
            <a:endParaRPr lang="en-US" dirty="0"/>
          </a:p>
        </p:txBody>
      </p:sp>
      <p:pic>
        <p:nvPicPr>
          <p:cNvPr id="4" name="argonneDensity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296" y="2084825"/>
            <a:ext cx="3438525" cy="3467100"/>
          </a:xfrm>
          <a:prstGeom prst="rect">
            <a:avLst/>
          </a:prstGeom>
        </p:spPr>
      </p:pic>
      <p:pic>
        <p:nvPicPr>
          <p:cNvPr id="5" name="kwaDensity1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810" y="2094054"/>
            <a:ext cx="3438525" cy="346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2430" y="891104"/>
            <a:ext cx="3660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KAUST-UW-</a:t>
            </a:r>
            <a:r>
              <a:rPr lang="en-US" dirty="0" err="1" smtClean="0"/>
              <a:t>AramCo</a:t>
            </a:r>
            <a:r>
              <a:rPr lang="en-US" dirty="0" smtClean="0"/>
              <a:t> LES</a:t>
            </a:r>
          </a:p>
          <a:p>
            <a:r>
              <a:rPr lang="en-US" dirty="0" smtClean="0"/>
              <a:t>35°Plume Direction / 25° Cone Angle</a:t>
            </a:r>
          </a:p>
          <a:p>
            <a:r>
              <a:rPr lang="en-US" dirty="0" smtClean="0"/>
              <a:t>Average of 5 realization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xial vapor penetration</a:t>
            </a:r>
          </a:p>
          <a:p>
            <a:pPr lvl="1"/>
            <a:r>
              <a:rPr lang="en-US" dirty="0" smtClean="0"/>
              <a:t>Schlieren measurements discussed by Daniel </a:t>
            </a:r>
            <a:r>
              <a:rPr lang="en-US" dirty="0" err="1" smtClean="0"/>
              <a:t>Vaquerizo</a:t>
            </a:r>
            <a:r>
              <a:rPr lang="en-US" dirty="0" smtClean="0"/>
              <a:t>, CMT</a:t>
            </a:r>
          </a:p>
          <a:p>
            <a:r>
              <a:rPr lang="en-US" dirty="0" smtClean="0"/>
              <a:t>Axial liquid penetration</a:t>
            </a:r>
          </a:p>
          <a:p>
            <a:pPr lvl="1"/>
            <a:r>
              <a:rPr lang="en-US" dirty="0" smtClean="0"/>
              <a:t>Extinction imaging </a:t>
            </a:r>
            <a:r>
              <a:rPr lang="en-US" dirty="0"/>
              <a:t>discussed by Daniel </a:t>
            </a:r>
            <a:r>
              <a:rPr lang="en-US" dirty="0" err="1" smtClean="0"/>
              <a:t>Vaquerizo</a:t>
            </a:r>
            <a:r>
              <a:rPr lang="en-US" dirty="0" smtClean="0"/>
              <a:t>, CMT</a:t>
            </a:r>
          </a:p>
          <a:p>
            <a:r>
              <a:rPr lang="en-US" dirty="0" smtClean="0"/>
              <a:t>Plume liquid velocity</a:t>
            </a:r>
          </a:p>
          <a:p>
            <a:pPr lvl="1"/>
            <a:r>
              <a:rPr lang="en-US" dirty="0" smtClean="0"/>
              <a:t>Phase Doppler Interferometry measurements, Scott Parrish (GM)</a:t>
            </a:r>
          </a:p>
          <a:p>
            <a:r>
              <a:rPr lang="en-US" dirty="0" smtClean="0"/>
              <a:t>Droplet size</a:t>
            </a:r>
          </a:p>
          <a:p>
            <a:pPr lvl="1"/>
            <a:r>
              <a:rPr lang="en-US" dirty="0"/>
              <a:t>Phase Doppler Interferometry measurements, Scott </a:t>
            </a:r>
            <a:r>
              <a:rPr lang="en-US" dirty="0" smtClean="0"/>
              <a:t>Parrish (GM)</a:t>
            </a:r>
            <a:endParaRPr lang="en-US" dirty="0"/>
          </a:p>
          <a:p>
            <a:r>
              <a:rPr lang="en-US" dirty="0" smtClean="0"/>
              <a:t>Gas-phase velocity between plumes</a:t>
            </a:r>
          </a:p>
          <a:p>
            <a:pPr lvl="1"/>
            <a:r>
              <a:rPr lang="en-US" dirty="0" smtClean="0"/>
              <a:t>High-speed PIV measurements discussed by </a:t>
            </a:r>
            <a:r>
              <a:rPr lang="en-US" dirty="0" err="1" smtClean="0"/>
              <a:t>Panos</a:t>
            </a:r>
            <a:r>
              <a:rPr lang="en-US" dirty="0" smtClean="0"/>
              <a:t> </a:t>
            </a:r>
            <a:r>
              <a:rPr lang="en-US" dirty="0" err="1" smtClean="0"/>
              <a:t>Sphicas</a:t>
            </a:r>
            <a:r>
              <a:rPr lang="en-US" dirty="0"/>
              <a:t> </a:t>
            </a:r>
            <a:r>
              <a:rPr lang="en-US" dirty="0" smtClean="0"/>
              <a:t>(Imperial)</a:t>
            </a:r>
          </a:p>
          <a:p>
            <a:r>
              <a:rPr lang="en-US" dirty="0" smtClean="0"/>
              <a:t>Plume direction and mass distribution</a:t>
            </a:r>
          </a:p>
          <a:p>
            <a:pPr lvl="1"/>
            <a:r>
              <a:rPr lang="en-US" dirty="0" smtClean="0"/>
              <a:t>X-ray radiography (z = 2,5,10 mm) as shown by Katie </a:t>
            </a:r>
            <a:r>
              <a:rPr lang="en-US" dirty="0" err="1" smtClean="0"/>
              <a:t>Matusik</a:t>
            </a:r>
            <a:r>
              <a:rPr lang="en-US" dirty="0" smtClean="0"/>
              <a:t> (ANL)</a:t>
            </a:r>
          </a:p>
          <a:p>
            <a:pPr lvl="1"/>
            <a:r>
              <a:rPr lang="en-US" dirty="0" smtClean="0"/>
              <a:t>Extinction imaging and PDI analysis</a:t>
            </a:r>
          </a:p>
          <a:p>
            <a:r>
              <a:rPr lang="en-US" i="1" dirty="0" smtClean="0"/>
              <a:t>Will one simulation consistently “best match” all above?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qualify our CFD efforts as “predictive”, what experimental data is necessary (and available)?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 with evaluation of centerline</a:t>
            </a:r>
            <a:br>
              <a:rPr lang="en-US" dirty="0" smtClean="0"/>
            </a:br>
            <a:r>
              <a:rPr lang="en-US" dirty="0" smtClean="0"/>
              <a:t> z=15mm axial velocity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1" y="1142984"/>
            <a:ext cx="7155110" cy="749816"/>
          </a:xfrm>
        </p:spPr>
        <p:txBody>
          <a:bodyPr/>
          <a:lstStyle/>
          <a:p>
            <a:r>
              <a:rPr lang="en-US" sz="1800" dirty="0" smtClean="0"/>
              <a:t>Central recirculation zone increases with higher plume direction, but does not meet level of experiment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60" y="2238445"/>
            <a:ext cx="5486400" cy="41168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67728" y="2123230"/>
            <a:ext cx="134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r>
              <a:rPr lang="en-US" dirty="0" smtClean="0"/>
              <a:t> RANS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6910" y="2123230"/>
            <a:ext cx="30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Plume direction _ Cone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Almost immediate positive axial velocity with increased plume cone angle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1" y="1142984"/>
            <a:ext cx="7155110" cy="749816"/>
          </a:xfrm>
        </p:spPr>
        <p:txBody>
          <a:bodyPr/>
          <a:lstStyle/>
          <a:p>
            <a:r>
              <a:rPr lang="en-US" sz="1800" dirty="0" smtClean="0"/>
              <a:t>Central recirculation zone increases with higher plume direction, but does not meet level of experiment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367728" y="2123230"/>
            <a:ext cx="134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PoliMi</a:t>
            </a:r>
            <a:r>
              <a:rPr lang="en-US" dirty="0" smtClean="0"/>
              <a:t> RANS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6910" y="2123230"/>
            <a:ext cx="30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Plume direction _ Cone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080" y="2307896"/>
            <a:ext cx="5486400" cy="41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50" y="1047890"/>
            <a:ext cx="7108501" cy="5334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KWA LES picks up central recirculation zone and merge of jets at end of injection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2485" y="894270"/>
            <a:ext cx="348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35 degree plume direction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6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KWA LES: Larger plume direction </a:t>
            </a:r>
            <a:br>
              <a:rPr lang="en-US" dirty="0" smtClean="0"/>
            </a:br>
            <a:r>
              <a:rPr lang="en-US" dirty="0" smtClean="0"/>
              <a:t>increases recirculation velocity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2485" y="894270"/>
            <a:ext cx="348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40 degree plume direction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45" y="1113886"/>
            <a:ext cx="7108501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49" y="764099"/>
            <a:ext cx="7108501" cy="5329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Argonne LES: experiences a toggling/collapse with increased plume cone angle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55226" y="872748"/>
            <a:ext cx="266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 degree plume direction</a:t>
            </a:r>
            <a:endParaRPr lang="en-US" dirty="0"/>
          </a:p>
        </p:txBody>
      </p:sp>
      <p:pic>
        <p:nvPicPr>
          <p:cNvPr id="6" name="Picture 5" descr="C:\share\Panos\Paper4-modelComparison\ANL\Data\35coneangle573K\573K_ca35_15mm_avg_Rho_0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75" y="3410122"/>
            <a:ext cx="1868217" cy="18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39" y="1476858"/>
            <a:ext cx="1631502" cy="1645061"/>
          </a:xfrm>
          <a:prstGeom prst="rect">
            <a:avLst/>
          </a:prstGeom>
        </p:spPr>
      </p:pic>
      <p:pic>
        <p:nvPicPr>
          <p:cNvPr id="9" name="Picture 8" descr="C:\share\Panos\Paper4-modelComparison\ANL\Data\ASCII-40ca-573K\ca40_15mm_avg_Rho_07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4"/>
          <a:stretch/>
        </p:blipFill>
        <p:spPr bwMode="auto">
          <a:xfrm>
            <a:off x="3545755" y="1057414"/>
            <a:ext cx="1322580" cy="1387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7" y="3697835"/>
            <a:ext cx="2166234" cy="2184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0108" y="3162842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25° cone</a:t>
            </a:r>
          </a:p>
          <a:p>
            <a:r>
              <a:rPr lang="en-US" dirty="0"/>
              <a:t>z</a:t>
            </a:r>
            <a:r>
              <a:rPr lang="en-US" dirty="0" smtClean="0"/>
              <a:t>=15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0555" y="5966243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5" y="2315255"/>
            <a:ext cx="5486400" cy="41135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Plume direction/cone angle results appear specific to each implementation</a:t>
            </a:r>
          </a:p>
          <a:p>
            <a:r>
              <a:rPr lang="en-US" dirty="0" smtClean="0"/>
              <a:t>Result is for a single LES realization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 Zurich LES shows short-circuited recirculation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8130" y="2852925"/>
            <a:ext cx="355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33° </a:t>
            </a:r>
            <a:r>
              <a:rPr lang="en-US" dirty="0"/>
              <a:t>Plume direction, </a:t>
            </a:r>
            <a:r>
              <a:rPr lang="en-US" dirty="0" smtClean="0"/>
              <a:t>17° cone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RANS plume cone angles become more diffuse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8435" y="1806960"/>
            <a:ext cx="2377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ANL LES</a:t>
            </a:r>
          </a:p>
          <a:p>
            <a:r>
              <a:rPr lang="en-US" sz="2000" dirty="0" smtClean="0"/>
              <a:t>35° </a:t>
            </a:r>
            <a:r>
              <a:rPr lang="en-US" sz="2000" dirty="0"/>
              <a:t>Plume direction, </a:t>
            </a:r>
            <a:endParaRPr lang="en-US" sz="2000" dirty="0" smtClean="0"/>
          </a:p>
          <a:p>
            <a:r>
              <a:rPr lang="en-US" sz="2000" dirty="0" smtClean="0"/>
              <a:t>25° cone angle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" t="62425" r="65768" b="4778"/>
          <a:stretch/>
        </p:blipFill>
        <p:spPr>
          <a:xfrm>
            <a:off x="1209027" y="2831070"/>
            <a:ext cx="6440140" cy="33705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7465" y="5848515"/>
            <a:ext cx="237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Total mixture density</a:t>
            </a:r>
          </a:p>
          <a:p>
            <a:r>
              <a:rPr lang="en-US" sz="2000" dirty="0"/>
              <a:t>k</a:t>
            </a:r>
            <a:r>
              <a:rPr lang="en-US" sz="2000" dirty="0" smtClean="0"/>
              <a:t>g/m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540881" y="1798514"/>
            <a:ext cx="2377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PoliMi</a:t>
            </a:r>
            <a:r>
              <a:rPr lang="en-US" sz="2000" dirty="0" smtClean="0"/>
              <a:t> RANS</a:t>
            </a:r>
          </a:p>
          <a:p>
            <a:r>
              <a:rPr lang="en-US" sz="2000" dirty="0" smtClean="0"/>
              <a:t>34° </a:t>
            </a:r>
            <a:r>
              <a:rPr lang="en-US" sz="2000" dirty="0"/>
              <a:t>Plume direction, </a:t>
            </a:r>
            <a:endParaRPr lang="en-US" sz="2000" dirty="0" smtClean="0"/>
          </a:p>
          <a:p>
            <a:r>
              <a:rPr lang="en-US" sz="2000" dirty="0"/>
              <a:t>9</a:t>
            </a:r>
            <a:r>
              <a:rPr lang="en-US" sz="2000" dirty="0" smtClean="0"/>
              <a:t>° cone angle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34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RANS with high resolution also shows diffused mixing and probably collapse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64025" y="1077479"/>
            <a:ext cx="3892237" cy="5150097"/>
            <a:chOff x="4122911" y="738628"/>
            <a:chExt cx="3892237" cy="51500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1695" y="1316725"/>
              <a:ext cx="2713453" cy="4572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0016" y="1796276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25°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90016" y="2635094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30°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0016" y="3515772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5°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0016" y="4326185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40°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2911" y="5206863"/>
              <a:ext cx="1178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“one-way”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797398" y="738628"/>
              <a:ext cx="29181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Argonne RANS simulations</a:t>
              </a:r>
            </a:p>
            <a:p>
              <a:r>
                <a:rPr lang="en-US" dirty="0" err="1" smtClean="0"/>
                <a:t>Saha</a:t>
              </a:r>
              <a:r>
                <a:rPr lang="en-US" dirty="0" smtClean="0"/>
                <a:t> </a:t>
              </a:r>
              <a:r>
                <a:rPr lang="en-US" dirty="0"/>
                <a:t>et al. SAE 2017-01-0834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847" y="2135127"/>
            <a:ext cx="2166234" cy="21842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623" y="1147744"/>
            <a:ext cx="2377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Argonne LES</a:t>
            </a:r>
          </a:p>
          <a:p>
            <a:r>
              <a:rPr lang="en-US" sz="2000" dirty="0" smtClean="0"/>
              <a:t>35° </a:t>
            </a:r>
            <a:r>
              <a:rPr lang="en-US" sz="2000" dirty="0"/>
              <a:t>Plume direction, </a:t>
            </a:r>
            <a:endParaRPr lang="en-US" sz="2000" dirty="0" smtClean="0"/>
          </a:p>
          <a:p>
            <a:r>
              <a:rPr lang="en-US" sz="2000" dirty="0" smtClean="0"/>
              <a:t>25° cone angle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5 CuadroTexto"/>
          <p:cNvSpPr txBox="1">
            <a:spLocks noChangeArrowheads="1"/>
          </p:cNvSpPr>
          <p:nvPr/>
        </p:nvSpPr>
        <p:spPr bwMode="auto">
          <a:xfrm>
            <a:off x="1439863" y="100013"/>
            <a:ext cx="586898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  <a:ea typeface="+mn-ea"/>
                <a:cs typeface="Arial" charset="0"/>
              </a:rPr>
              <a:t>Contributors</a:t>
            </a:r>
            <a:endParaRPr lang="en-US" sz="3200" b="1" dirty="0">
              <a:solidFill>
                <a:schemeClr val="bg1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05" y="1142984"/>
            <a:ext cx="4543570" cy="4820746"/>
          </a:xfrm>
        </p:spPr>
        <p:txBody>
          <a:bodyPr/>
          <a:lstStyle/>
          <a:p>
            <a:r>
              <a:rPr lang="en-US" dirty="0"/>
              <a:t>Argonne National Laboratory </a:t>
            </a:r>
          </a:p>
          <a:p>
            <a:pPr lvl="1"/>
            <a:r>
              <a:rPr lang="en-US" dirty="0" smtClean="0"/>
              <a:t>Radiography/tomography measurements: Daniel Duke, Chris Powell, Katie </a:t>
            </a:r>
            <a:r>
              <a:rPr lang="en-US" dirty="0" err="1" smtClean="0"/>
              <a:t>Matusik</a:t>
            </a:r>
            <a:r>
              <a:rPr lang="en-US" dirty="0" smtClean="0"/>
              <a:t>, Alan </a:t>
            </a:r>
            <a:r>
              <a:rPr lang="en-US" dirty="0" err="1" smtClean="0"/>
              <a:t>Kastengren</a:t>
            </a:r>
            <a:endParaRPr lang="en-US" dirty="0" smtClean="0"/>
          </a:p>
          <a:p>
            <a:r>
              <a:rPr lang="en-US" dirty="0" smtClean="0"/>
              <a:t>General Motors R&amp;D</a:t>
            </a:r>
          </a:p>
          <a:p>
            <a:pPr lvl="1"/>
            <a:r>
              <a:rPr lang="en-US" dirty="0" smtClean="0"/>
              <a:t>Rate of injection &amp; </a:t>
            </a:r>
          </a:p>
          <a:p>
            <a:pPr lvl="1"/>
            <a:r>
              <a:rPr lang="en-US" dirty="0" smtClean="0"/>
              <a:t>Droplet velocity/sizing: Scott Parrish</a:t>
            </a:r>
            <a:endParaRPr lang="en-US" dirty="0"/>
          </a:p>
          <a:p>
            <a:r>
              <a:rPr lang="en-US" dirty="0" smtClean="0"/>
              <a:t>Delphi</a:t>
            </a:r>
          </a:p>
          <a:p>
            <a:pPr lvl="1"/>
            <a:r>
              <a:rPr lang="en-US" dirty="0" err="1" smtClean="0"/>
              <a:t>Patternation</a:t>
            </a:r>
            <a:r>
              <a:rPr lang="en-US" dirty="0" smtClean="0"/>
              <a:t>: Lee </a:t>
            </a:r>
            <a:r>
              <a:rPr lang="en-US" dirty="0" err="1" smtClean="0"/>
              <a:t>Markle</a:t>
            </a:r>
            <a:endParaRPr lang="en-US" dirty="0" smtClean="0"/>
          </a:p>
          <a:p>
            <a:r>
              <a:rPr lang="en-US" dirty="0" smtClean="0"/>
              <a:t>Sandia </a:t>
            </a:r>
            <a:r>
              <a:rPr lang="en-US" dirty="0"/>
              <a:t>National </a:t>
            </a:r>
            <a:r>
              <a:rPr lang="en-US" dirty="0" smtClean="0"/>
              <a:t>Laboratories</a:t>
            </a:r>
          </a:p>
          <a:p>
            <a:pPr lvl="1"/>
            <a:r>
              <a:rPr lang="en-US" dirty="0" smtClean="0"/>
              <a:t>High-speed PIV gas-phase velocity: </a:t>
            </a:r>
            <a:r>
              <a:rPr lang="en-US" dirty="0" err="1"/>
              <a:t>Panos</a:t>
            </a:r>
            <a:r>
              <a:rPr lang="en-US" dirty="0"/>
              <a:t> </a:t>
            </a:r>
            <a:r>
              <a:rPr lang="en-US" dirty="0" err="1" smtClean="0"/>
              <a:t>Sphicas</a:t>
            </a:r>
            <a:r>
              <a:rPr lang="en-US" dirty="0" smtClean="0"/>
              <a:t> (visiting  from Imperial College), Scott Skeen, Lyle Pickett, Jonathan Frank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374357" y="1142984"/>
            <a:ext cx="4769644" cy="4500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Argonne National Lab. (ANL)</a:t>
            </a:r>
          </a:p>
          <a:p>
            <a:pPr lvl="1"/>
            <a:r>
              <a:rPr lang="en-US" dirty="0" smtClean="0"/>
              <a:t>LES &amp; RANS simulation, CONVERGE: </a:t>
            </a:r>
            <a:r>
              <a:rPr lang="en-US" dirty="0"/>
              <a:t>Kaushik </a:t>
            </a:r>
            <a:r>
              <a:rPr lang="en-US" dirty="0" err="1" smtClean="0"/>
              <a:t>Saha</a:t>
            </a:r>
            <a:r>
              <a:rPr lang="en-US" dirty="0" smtClean="0"/>
              <a:t>, </a:t>
            </a:r>
            <a:r>
              <a:rPr lang="en-US" dirty="0" err="1" smtClean="0"/>
              <a:t>Sibendu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endParaRPr lang="en-US" dirty="0" smtClean="0"/>
          </a:p>
          <a:p>
            <a:r>
              <a:rPr lang="en-US" dirty="0" err="1" smtClean="0"/>
              <a:t>Politecnico</a:t>
            </a:r>
            <a:r>
              <a:rPr lang="en-US" dirty="0" smtClean="0"/>
              <a:t> di Milano (</a:t>
            </a:r>
            <a:r>
              <a:rPr lang="en-US" dirty="0" err="1" smtClean="0"/>
              <a:t>PoliMi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RANS simulation, Open-FOAM: </a:t>
            </a:r>
            <a:r>
              <a:rPr lang="en-US" dirty="0" err="1" smtClean="0"/>
              <a:t>Tommaso</a:t>
            </a:r>
            <a:r>
              <a:rPr lang="en-US" dirty="0" smtClean="0"/>
              <a:t> </a:t>
            </a:r>
            <a:r>
              <a:rPr lang="en-US" dirty="0" err="1"/>
              <a:t>Lucchini</a:t>
            </a:r>
            <a:r>
              <a:rPr lang="en-US" dirty="0"/>
              <a:t>, David </a:t>
            </a:r>
            <a:r>
              <a:rPr lang="en-US" dirty="0" err="1"/>
              <a:t>Sinoir</a:t>
            </a:r>
            <a:r>
              <a:rPr lang="en-US" dirty="0"/>
              <a:t>, </a:t>
            </a:r>
            <a:r>
              <a:rPr lang="en-US" dirty="0" err="1"/>
              <a:t>Davide</a:t>
            </a:r>
            <a:r>
              <a:rPr lang="en-US" dirty="0"/>
              <a:t> </a:t>
            </a:r>
            <a:r>
              <a:rPr lang="en-US" dirty="0" err="1"/>
              <a:t>Paredi</a:t>
            </a:r>
            <a:r>
              <a:rPr lang="en-US" dirty="0"/>
              <a:t>, </a:t>
            </a:r>
            <a:r>
              <a:rPr lang="en-US" dirty="0" err="1"/>
              <a:t>Gianluca</a:t>
            </a:r>
            <a:r>
              <a:rPr lang="en-US" dirty="0"/>
              <a:t> </a:t>
            </a:r>
            <a:r>
              <a:rPr lang="en-US" dirty="0" err="1" smtClean="0"/>
              <a:t>d’Errico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/>
              <a:t>KAUST-</a:t>
            </a:r>
            <a:r>
              <a:rPr lang="en-US" sz="1800" dirty="0"/>
              <a:t>Hong G. Im, </a:t>
            </a:r>
            <a:r>
              <a:rPr lang="en-US" sz="1800" dirty="0" smtClean="0"/>
              <a:t>F. </a:t>
            </a:r>
            <a:r>
              <a:rPr lang="en-US" sz="1800" dirty="0"/>
              <a:t>E. Hernandez Perez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Wisconsin -</a:t>
            </a:r>
            <a:r>
              <a:rPr lang="en-US" sz="1800" dirty="0" smtClean="0"/>
              <a:t> Chris Rutland, </a:t>
            </a:r>
            <a:r>
              <a:rPr lang="en-US" sz="1800" b="1" dirty="0" err="1"/>
              <a:t>Hongjiang</a:t>
            </a:r>
            <a:r>
              <a:rPr lang="en-US" sz="1800" b="1" dirty="0"/>
              <a:t> Li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AramCo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sz="1800" dirty="0"/>
              <a:t>Jihad A. </a:t>
            </a:r>
            <a:r>
              <a:rPr lang="en-US" sz="1800" dirty="0" err="1"/>
              <a:t>Badra</a:t>
            </a:r>
            <a:r>
              <a:rPr lang="en-US" sz="1800" dirty="0"/>
              <a:t>, Jaeheon Sim</a:t>
            </a:r>
            <a:endParaRPr lang="en-US" sz="1800" dirty="0" smtClean="0"/>
          </a:p>
          <a:p>
            <a:pPr lvl="1"/>
            <a:r>
              <a:rPr lang="en-US" dirty="0" smtClean="0"/>
              <a:t>LES simulation, Open-FOAM</a:t>
            </a:r>
          </a:p>
          <a:p>
            <a:r>
              <a:rPr lang="en-US" dirty="0" smtClean="0"/>
              <a:t>ETH-Zurich</a:t>
            </a:r>
          </a:p>
          <a:p>
            <a:pPr lvl="1"/>
            <a:r>
              <a:rPr lang="en-US" dirty="0" smtClean="0"/>
              <a:t>LES simulation, CD-</a:t>
            </a:r>
            <a:r>
              <a:rPr lang="en-US" dirty="0" err="1" smtClean="0"/>
              <a:t>Adapco</a:t>
            </a:r>
            <a:r>
              <a:rPr lang="en-US" dirty="0" smtClean="0"/>
              <a:t>: Lucas </a:t>
            </a:r>
            <a:r>
              <a:rPr lang="en-US" dirty="0" err="1" smtClean="0"/>
              <a:t>Zeugin</a:t>
            </a:r>
            <a:r>
              <a:rPr lang="en-US" dirty="0" smtClean="0"/>
              <a:t>, Yuri Wright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06512" y="805575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Modeling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2615" y="805575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Experiment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38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8" y="2084825"/>
            <a:ext cx="5486400" cy="411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mixture density (fuel + gas)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1195" y="855865"/>
            <a:ext cx="7227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Argonne simulations at z = 2 mm, 25° plume </a:t>
            </a:r>
            <a:r>
              <a:rPr lang="en-US" dirty="0"/>
              <a:t>cone and </a:t>
            </a:r>
            <a:r>
              <a:rPr lang="en-US" dirty="0" smtClean="0"/>
              <a:t>35</a:t>
            </a:r>
            <a:r>
              <a:rPr lang="en-US" dirty="0"/>
              <a:t>° plume </a:t>
            </a:r>
            <a:r>
              <a:rPr lang="en-US" dirty="0" smtClean="0"/>
              <a:t>direction </a:t>
            </a:r>
          </a:p>
          <a:p>
            <a:r>
              <a:rPr lang="en-US" dirty="0" smtClean="0"/>
              <a:t>Dashed line is measured plume center by Argonne x-ray (2.3 mm)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92250" y="5733300"/>
            <a:ext cx="79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kg/m3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Near-nozzle geometry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1195" y="855865"/>
            <a:ext cx="649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about the nozzle tip affect simulation </a:t>
            </a:r>
            <a:r>
              <a:rPr lang="en-US" dirty="0"/>
              <a:t>s</a:t>
            </a:r>
            <a:r>
              <a:rPr lang="en-US" dirty="0" smtClean="0"/>
              <a:t>etup and axial datum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15" y="1762644"/>
            <a:ext cx="582828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Adding axial offset reconciles the matter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1195" y="855865"/>
            <a:ext cx="6163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hole offset radius in simulation was 0.79 mm</a:t>
            </a:r>
          </a:p>
          <a:p>
            <a:r>
              <a:rPr lang="en-US" dirty="0" smtClean="0"/>
              <a:t>Dashed line is assuming that Argonne used the hole exit as z = 0</a:t>
            </a:r>
          </a:p>
          <a:p>
            <a:r>
              <a:rPr lang="en-US" dirty="0" smtClean="0"/>
              <a:t>Not the tip of the injector, as ECN convention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2521" y="5733300"/>
            <a:ext cx="797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kg/m3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85" y="1989047"/>
            <a:ext cx="5486400" cy="41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Argonne RANS shows delayed response, but more significant recirculation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95" y="1662370"/>
            <a:ext cx="6156553" cy="4761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9522" y="1201510"/>
            <a:ext cx="453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Plume direction = 37°, Plume cone angle = 25</a:t>
            </a:r>
            <a:r>
              <a:rPr lang="en-US" dirty="0"/>
              <a:t>°</a:t>
            </a:r>
          </a:p>
        </p:txBody>
      </p:sp>
    </p:spTree>
    <p:extLst>
      <p:ext uri="{BB962C8B-B14F-4D97-AF65-F5344CB8AC3E}">
        <p14:creationId xmlns:p14="http://schemas.microsoft.com/office/powerpoint/2010/main" val="3910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Liquid/gas velocity track together for KWA, </a:t>
            </a:r>
            <a:br>
              <a:rPr lang="en-US" dirty="0" smtClean="0"/>
            </a:br>
            <a:r>
              <a:rPr lang="en-US" dirty="0" smtClean="0"/>
              <a:t>not the case for </a:t>
            </a:r>
            <a:r>
              <a:rPr lang="en-US" dirty="0" err="1" smtClean="0"/>
              <a:t>PoliMi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59" y="1203974"/>
            <a:ext cx="6943482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ANL 35/35 shows better plume dispersion, </a:t>
            </a:r>
            <a:br>
              <a:rPr lang="en-US" dirty="0" smtClean="0"/>
            </a:br>
            <a:r>
              <a:rPr lang="en-US" dirty="0" smtClean="0"/>
              <a:t>but velocity higher than measured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259" y="876299"/>
            <a:ext cx="6943482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2911" y="1142984"/>
            <a:ext cx="7731184" cy="749816"/>
          </a:xfrm>
        </p:spPr>
        <p:txBody>
          <a:bodyPr/>
          <a:lstStyle/>
          <a:p>
            <a:r>
              <a:rPr lang="en-US" dirty="0" smtClean="0"/>
              <a:t>Nice agreement with measured liquid velocity</a:t>
            </a:r>
          </a:p>
          <a:p>
            <a:r>
              <a:rPr lang="en-US" dirty="0" smtClean="0"/>
              <a:t>Plume center moves towards injector axis during injection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Profiles of velocity, density, mixture fraction used to identify plume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9864" y="2262417"/>
            <a:ext cx="399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liquid PDI velocity magnitude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1213" t="6309" r="33631" b="23359"/>
          <a:stretch/>
        </p:blipFill>
        <p:spPr>
          <a:xfrm>
            <a:off x="5000628" y="2660899"/>
            <a:ext cx="3956878" cy="3264426"/>
          </a:xfrm>
          <a:prstGeom prst="rect">
            <a:avLst/>
          </a:prstGeom>
        </p:spPr>
      </p:pic>
      <p:pic>
        <p:nvPicPr>
          <p:cNvPr id="4" name="kwaPlumeMovement352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3830" y="2268330"/>
            <a:ext cx="4572000" cy="34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2911" y="1142983"/>
            <a:ext cx="7731184" cy="1633131"/>
          </a:xfrm>
        </p:spPr>
        <p:txBody>
          <a:bodyPr/>
          <a:lstStyle/>
          <a:p>
            <a:r>
              <a:rPr lang="en-US" dirty="0" smtClean="0"/>
              <a:t>Some combinations of plume direction angle and cone angle provided decent fits to centerline gas velocity or penetration, but this practice cannot be justified when considering plume center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plume direction is unrealistic</a:t>
            </a:r>
            <a:endParaRPr lang="en-US" dirty="0"/>
          </a:p>
        </p:txBody>
      </p:sp>
      <p:pic>
        <p:nvPicPr>
          <p:cNvPr id="4" name="kwaPlumeMovement403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510" y="2660900"/>
            <a:ext cx="4572000" cy="34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3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Fuel re-entrainment between neighboring plumes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3102" r="83216" b="4779"/>
          <a:stretch/>
        </p:blipFill>
        <p:spPr>
          <a:xfrm>
            <a:off x="508208" y="2315254"/>
            <a:ext cx="2057130" cy="21505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57" y="876300"/>
            <a:ext cx="2501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Total mixture density [kg/m3] 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455" y="1134265"/>
            <a:ext cx="1872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573K and 600 µs ASI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020" y="1979503"/>
            <a:ext cx="3237085" cy="2357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2305" y="1833034"/>
            <a:ext cx="2202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ANL LES, 35\25, </a:t>
            </a:r>
            <a:r>
              <a:rPr lang="en-US" sz="1400" dirty="0"/>
              <a:t>600 µs ASI 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3529763" y="92458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At this 9</a:t>
            </a:r>
            <a:r>
              <a:rPr lang="en-US" baseline="30000" dirty="0"/>
              <a:t>o</a:t>
            </a:r>
            <a:r>
              <a:rPr lang="en-US" dirty="0"/>
              <a:t> rotation, the axial velocity is negative, providing recirculation towards the injector.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2038" y="4465812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ixture </a:t>
            </a:r>
            <a:r>
              <a:rPr lang="en-US" dirty="0"/>
              <a:t>densities are significantly greater than the ambient density at this position, indicating that fuel </a:t>
            </a:r>
            <a:r>
              <a:rPr lang="en-US" dirty="0">
                <a:solidFill>
                  <a:srgbClr val="FF0000"/>
                </a:solidFill>
              </a:rPr>
              <a:t>mass is being transported upstream</a:t>
            </a:r>
            <a:r>
              <a:rPr lang="en-US" dirty="0"/>
              <a:t> and into the recirculation zones beginning </a:t>
            </a:r>
            <a:r>
              <a:rPr lang="en-US" dirty="0" smtClean="0"/>
              <a:t>near </a:t>
            </a:r>
            <a:r>
              <a:rPr lang="en-US" dirty="0"/>
              <a:t>the edges of the plumes.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0335" y="183303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 = 15 mm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82915" y="285292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8268855" cy="1172271"/>
          </a:xfrm>
        </p:spPr>
        <p:txBody>
          <a:bodyPr/>
          <a:lstStyle/>
          <a:p>
            <a:r>
              <a:rPr lang="en-US" sz="2000" dirty="0" smtClean="0"/>
              <a:t>Consistency when considering PIV gas-phase and PDI liquid-phase velocity (35\25)</a:t>
            </a:r>
            <a:endParaRPr lang="en-US" sz="2000" dirty="0"/>
          </a:p>
          <a:p>
            <a:r>
              <a:rPr lang="en-US" sz="2000" dirty="0" smtClean="0"/>
              <a:t>But tuning to penetration yields a different solution (35\35 or 40\30)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Simulated penetration scattered about experiment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5" y="2046420"/>
            <a:ext cx="3657600" cy="4265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99" y="2046420"/>
            <a:ext cx="3657600" cy="42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8" descr="C:\pickett\ECN\sprayG\tomo\sprayGprofile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9" t="22480" r="6507" b="22645"/>
          <a:stretch/>
        </p:blipFill>
        <p:spPr bwMode="auto">
          <a:xfrm rot="5400000">
            <a:off x="5468778" y="542282"/>
            <a:ext cx="1554480" cy="3304556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81945" y="-1389114"/>
            <a:ext cx="6172200" cy="7079289"/>
            <a:chOff x="3181945" y="-1389114"/>
            <a:chExt cx="6172200" cy="7079289"/>
          </a:xfrm>
        </p:grpSpPr>
        <p:sp>
          <p:nvSpPr>
            <p:cNvPr id="38" name="Arc 37"/>
            <p:cNvSpPr>
              <a:spLocks noChangeAspect="1"/>
            </p:cNvSpPr>
            <p:nvPr/>
          </p:nvSpPr>
          <p:spPr>
            <a:xfrm rot="6743879">
              <a:off x="5592849" y="1563189"/>
              <a:ext cx="3661043" cy="3657600"/>
            </a:xfrm>
            <a:prstGeom prst="arc">
              <a:avLst>
                <a:gd name="adj1" fmla="val 17525925"/>
                <a:gd name="adj2" fmla="val 19500842"/>
              </a:avLst>
            </a:prstGeom>
            <a:ln w="25400">
              <a:solidFill>
                <a:srgbClr val="00B05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181945" y="-1389114"/>
              <a:ext cx="6172200" cy="7079289"/>
              <a:chOff x="3181945" y="-1389114"/>
              <a:chExt cx="6172200" cy="707928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306049" y="3048000"/>
                <a:ext cx="0" cy="174265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0800000" flipH="1" flipV="1">
                <a:off x="6321290" y="1742657"/>
                <a:ext cx="2194655" cy="320040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627021" y="3223815"/>
                <a:ext cx="1377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37° Drill Angle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10800000" flipH="1" flipV="1">
                <a:off x="6640080" y="2204339"/>
                <a:ext cx="1566582" cy="2642347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604487" flipH="1" flipV="1">
                <a:off x="7649498" y="4651342"/>
                <a:ext cx="275243" cy="8382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lowchart: Extract 12"/>
              <p:cNvSpPr/>
              <p:nvPr/>
            </p:nvSpPr>
            <p:spPr>
              <a:xfrm rot="19762789">
                <a:off x="6890600" y="2012194"/>
                <a:ext cx="838200" cy="261724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0" fmla="*/ 0 w 10000"/>
                  <a:gd name="connsiteY0" fmla="*/ 10000 h 10000"/>
                  <a:gd name="connsiteX1" fmla="*/ 5000 w 10000"/>
                  <a:gd name="connsiteY1" fmla="*/ 0 h 10000"/>
                  <a:gd name="connsiteX2" fmla="*/ 5306 w 10000"/>
                  <a:gd name="connsiteY2" fmla="*/ 741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0000 h 10000"/>
                  <a:gd name="connsiteX1" fmla="*/ 4648 w 10000"/>
                  <a:gd name="connsiteY1" fmla="*/ 727 h 10000"/>
                  <a:gd name="connsiteX2" fmla="*/ 5000 w 10000"/>
                  <a:gd name="connsiteY2" fmla="*/ 0 h 10000"/>
                  <a:gd name="connsiteX3" fmla="*/ 5306 w 10000"/>
                  <a:gd name="connsiteY3" fmla="*/ 741 h 10000"/>
                  <a:gd name="connsiteX4" fmla="*/ 10000 w 10000"/>
                  <a:gd name="connsiteY4" fmla="*/ 10000 h 10000"/>
                  <a:gd name="connsiteX5" fmla="*/ 0 w 10000"/>
                  <a:gd name="connsiteY5" fmla="*/ 10000 h 10000"/>
                  <a:gd name="connsiteX0" fmla="*/ 0 w 10000"/>
                  <a:gd name="connsiteY0" fmla="*/ 9326 h 9326"/>
                  <a:gd name="connsiteX1" fmla="*/ 4648 w 10000"/>
                  <a:gd name="connsiteY1" fmla="*/ 53 h 9326"/>
                  <a:gd name="connsiteX2" fmla="*/ 4994 w 10000"/>
                  <a:gd name="connsiteY2" fmla="*/ 0 h 9326"/>
                  <a:gd name="connsiteX3" fmla="*/ 5306 w 10000"/>
                  <a:gd name="connsiteY3" fmla="*/ 67 h 9326"/>
                  <a:gd name="connsiteX4" fmla="*/ 10000 w 10000"/>
                  <a:gd name="connsiteY4" fmla="*/ 9326 h 9326"/>
                  <a:gd name="connsiteX5" fmla="*/ 0 w 10000"/>
                  <a:gd name="connsiteY5" fmla="*/ 9326 h 9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9326">
                    <a:moveTo>
                      <a:pt x="0" y="9326"/>
                    </a:moveTo>
                    <a:lnTo>
                      <a:pt x="4648" y="53"/>
                    </a:lnTo>
                    <a:lnTo>
                      <a:pt x="4994" y="0"/>
                    </a:lnTo>
                    <a:lnTo>
                      <a:pt x="5306" y="67"/>
                    </a:lnTo>
                    <a:lnTo>
                      <a:pt x="10000" y="9326"/>
                    </a:lnTo>
                    <a:lnTo>
                      <a:pt x="0" y="9326"/>
                    </a:lnTo>
                    <a:close/>
                  </a:path>
                </a:pathLst>
              </a:custGeom>
              <a:solidFill>
                <a:schemeClr val="accent1">
                  <a:lumMod val="90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10604487" flipH="1" flipV="1">
                <a:off x="8358309" y="4219929"/>
                <a:ext cx="604720" cy="762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858312" y="5105400"/>
                <a:ext cx="12072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</a:rPr>
                  <a:t>Plume cone </a:t>
                </a:r>
              </a:p>
              <a:p>
                <a:r>
                  <a:rPr lang="en-US" sz="1600" dirty="0">
                    <a:solidFill>
                      <a:srgbClr val="00B050"/>
                    </a:solidFill>
                  </a:rPr>
                  <a:t>angle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772745" y="4714457"/>
                <a:ext cx="23305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Full outer spray half angle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52700" y="3994903"/>
                <a:ext cx="15012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Plume direction</a:t>
                </a:r>
              </a:p>
            </p:txBody>
          </p:sp>
          <p:sp>
            <p:nvSpPr>
              <p:cNvPr id="42" name="Arc 41"/>
              <p:cNvSpPr>
                <a:spLocks noChangeAspect="1"/>
              </p:cNvSpPr>
              <p:nvPr/>
            </p:nvSpPr>
            <p:spPr>
              <a:xfrm rot="8429249">
                <a:off x="3181945" y="-1389114"/>
                <a:ext cx="6172200" cy="6172200"/>
              </a:xfrm>
              <a:prstGeom prst="arc">
                <a:avLst>
                  <a:gd name="adj1" fmla="val 16217407"/>
                  <a:gd name="adj2" fmla="val 18539520"/>
                </a:avLst>
              </a:prstGeom>
              <a:ln w="25400">
                <a:solidFill>
                  <a:schemeClr val="tx1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>
                <a:spLocks noChangeAspect="1"/>
              </p:cNvSpPr>
              <p:nvPr/>
            </p:nvSpPr>
            <p:spPr>
              <a:xfrm rot="8467777">
                <a:off x="4898351" y="844729"/>
                <a:ext cx="2834640" cy="2834640"/>
              </a:xfrm>
              <a:prstGeom prst="arc">
                <a:avLst>
                  <a:gd name="adj1" fmla="val 15712750"/>
                  <a:gd name="adj2" fmla="val 18578430"/>
                </a:avLst>
              </a:prstGeom>
              <a:ln w="19050">
                <a:solidFill>
                  <a:schemeClr val="tx2">
                    <a:lumMod val="60000"/>
                    <a:lumOff val="40000"/>
                  </a:schemeClr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Arc 43"/>
              <p:cNvSpPr>
                <a:spLocks noChangeAspect="1"/>
              </p:cNvSpPr>
              <p:nvPr/>
            </p:nvSpPr>
            <p:spPr>
              <a:xfrm rot="8595195">
                <a:off x="4054643" y="-486401"/>
                <a:ext cx="4480560" cy="4480560"/>
              </a:xfrm>
              <a:prstGeom prst="arc">
                <a:avLst>
                  <a:gd name="adj1" fmla="val 16510818"/>
                  <a:gd name="adj2" fmla="val 18392327"/>
                </a:avLst>
              </a:prstGeom>
              <a:ln w="25400">
                <a:solidFill>
                  <a:srgbClr val="FF0000"/>
                </a:solidFill>
                <a:headEnd type="stealth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57200" y="1423025"/>
            <a:ext cx="4019049" cy="4987696"/>
            <a:chOff x="457200" y="1423025"/>
            <a:chExt cx="4019049" cy="4987696"/>
          </a:xfrm>
        </p:grpSpPr>
        <p:grpSp>
          <p:nvGrpSpPr>
            <p:cNvPr id="56" name="Group 55"/>
            <p:cNvGrpSpPr/>
            <p:nvPr/>
          </p:nvGrpSpPr>
          <p:grpSpPr>
            <a:xfrm>
              <a:off x="635763" y="1789483"/>
              <a:ext cx="3052922" cy="3764939"/>
              <a:chOff x="1003330" y="1802650"/>
              <a:chExt cx="2196474" cy="2708746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3"/>
              <a:srcRect l="7532" r="32824"/>
              <a:stretch/>
            </p:blipFill>
            <p:spPr>
              <a:xfrm>
                <a:off x="1003330" y="1802650"/>
                <a:ext cx="1944216" cy="2261006"/>
              </a:xfrm>
              <a:prstGeom prst="rect">
                <a:avLst/>
              </a:prstGeom>
            </p:spPr>
          </p:pic>
          <p:cxnSp>
            <p:nvCxnSpPr>
              <p:cNvPr id="49" name="Straight Connector 48"/>
              <p:cNvCxnSpPr/>
              <p:nvPr/>
            </p:nvCxnSpPr>
            <p:spPr>
              <a:xfrm>
                <a:off x="1262740" y="2135132"/>
                <a:ext cx="0" cy="2376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9380000">
                <a:off x="1916664" y="2010189"/>
                <a:ext cx="0" cy="23774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120640" y="4236215"/>
                <a:ext cx="1079164" cy="2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37° drill angle</a:t>
                </a:r>
                <a:endParaRPr lang="en-US" baseline="30000" dirty="0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1275265" y="3984768"/>
                <a:ext cx="1225550" cy="408688"/>
              </a:xfrm>
              <a:custGeom>
                <a:avLst/>
                <a:gdLst>
                  <a:gd name="connsiteX0" fmla="*/ 0 w 1225550"/>
                  <a:gd name="connsiteY0" fmla="*/ 368300 h 408688"/>
                  <a:gd name="connsiteX1" fmla="*/ 762000 w 1225550"/>
                  <a:gd name="connsiteY1" fmla="*/ 374650 h 408688"/>
                  <a:gd name="connsiteX2" fmla="*/ 1225550 w 1225550"/>
                  <a:gd name="connsiteY2" fmla="*/ 0 h 40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5550" h="408688">
                    <a:moveTo>
                      <a:pt x="0" y="368300"/>
                    </a:moveTo>
                    <a:cubicBezTo>
                      <a:pt x="278871" y="402166"/>
                      <a:pt x="557742" y="436033"/>
                      <a:pt x="762000" y="374650"/>
                    </a:cubicBezTo>
                    <a:cubicBezTo>
                      <a:pt x="966258" y="313267"/>
                      <a:pt x="1095904" y="156633"/>
                      <a:pt x="1225550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10215" y="4041918"/>
                <a:ext cx="685980" cy="2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~</a:t>
                </a:r>
                <a:r>
                  <a:rPr lang="en-US" dirty="0" smtClean="0"/>
                  <a:t>33°</a:t>
                </a:r>
                <a:endParaRPr lang="en-US" baseline="300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19620000">
                <a:off x="1775299" y="2107828"/>
                <a:ext cx="0" cy="201168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1211763" y="3730768"/>
                <a:ext cx="996950" cy="331298"/>
              </a:xfrm>
              <a:custGeom>
                <a:avLst/>
                <a:gdLst>
                  <a:gd name="connsiteX0" fmla="*/ 0 w 927100"/>
                  <a:gd name="connsiteY0" fmla="*/ 247650 h 286848"/>
                  <a:gd name="connsiteX1" fmla="*/ 622300 w 927100"/>
                  <a:gd name="connsiteY1" fmla="*/ 266700 h 286848"/>
                  <a:gd name="connsiteX2" fmla="*/ 927100 w 927100"/>
                  <a:gd name="connsiteY2" fmla="*/ 0 h 286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7100" h="286848">
                    <a:moveTo>
                      <a:pt x="0" y="247650"/>
                    </a:moveTo>
                    <a:cubicBezTo>
                      <a:pt x="233891" y="277812"/>
                      <a:pt x="467783" y="307975"/>
                      <a:pt x="622300" y="266700"/>
                    </a:cubicBezTo>
                    <a:cubicBezTo>
                      <a:pt x="776817" y="225425"/>
                      <a:pt x="851958" y="112712"/>
                      <a:pt x="927100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prstDash val="sysDash"/>
                <a:headEnd type="arrow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57200" y="6041389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ECN4: courtesy Bizhan Befrui, Delphi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2472" y="1423025"/>
              <a:ext cx="3313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VOF simulation of internal flow</a:t>
              </a:r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676933" y="5307951"/>
            <a:ext cx="5258231" cy="1352585"/>
          </a:xfrm>
        </p:spPr>
        <p:txBody>
          <a:bodyPr/>
          <a:lstStyle/>
          <a:p>
            <a:r>
              <a:rPr lang="en-US" dirty="0" smtClean="0"/>
              <a:t>Major “knobs” of adjustment</a:t>
            </a:r>
          </a:p>
          <a:p>
            <a:pPr lvl="1"/>
            <a:r>
              <a:rPr lang="en-US" dirty="0" smtClean="0"/>
              <a:t>“Plume direction” angle relative to injector</a:t>
            </a:r>
          </a:p>
          <a:p>
            <a:pPr lvl="1"/>
            <a:r>
              <a:rPr lang="en-US" dirty="0" smtClean="0"/>
              <a:t>Individual plume “cone angle”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Spray G via </a:t>
            </a:r>
            <a:r>
              <a:rPr lang="en-US" dirty="0" err="1" smtClean="0"/>
              <a:t>Lagrangian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particle tracking is complex/difficult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577565" cy="1479511"/>
          </a:xfrm>
        </p:spPr>
        <p:txBody>
          <a:bodyPr/>
          <a:lstStyle/>
          <a:p>
            <a:r>
              <a:rPr lang="en-US" dirty="0" smtClean="0"/>
              <a:t>Experiment shows spikes in SMD at EOI—but model does not show this.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Droplet size (SMD) predictions show radial variance, while the experiment is generally </a:t>
            </a:r>
            <a:r>
              <a:rPr lang="en-US" dirty="0" smtClean="0"/>
              <a:t>flat</a:t>
            </a:r>
            <a:endParaRPr lang="en-US" dirty="0"/>
          </a:p>
        </p:txBody>
      </p:sp>
      <p:pic>
        <p:nvPicPr>
          <p:cNvPr id="5" name="kwaSM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6105" y="2084825"/>
            <a:ext cx="51339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ambient temperature reveals weakness in current modeling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662370"/>
            <a:ext cx="62823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45245" y="908800"/>
            <a:ext cx="706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Sphicas SAE 2017-01-0837, with LES simulations by Argonne and RANS simulations by </a:t>
            </a:r>
            <a:r>
              <a:rPr lang="en-US" dirty="0" err="1" smtClean="0"/>
              <a:t>PoliMi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34035"/>
            <a:ext cx="296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Trend opposite of experiment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341570" y="5310845"/>
            <a:ext cx="537670" cy="107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3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270325" cy="980246"/>
          </a:xfrm>
        </p:spPr>
        <p:txBody>
          <a:bodyPr/>
          <a:lstStyle/>
          <a:p>
            <a:r>
              <a:rPr lang="en-US" dirty="0" smtClean="0"/>
              <a:t>Very different response to increased ambient temperature</a:t>
            </a:r>
          </a:p>
          <a:p>
            <a:r>
              <a:rPr lang="en-US" dirty="0" smtClean="0"/>
              <a:t>Higher total mixture density because of vaporization cooling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need-vaporization dynamics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55" y="3467405"/>
            <a:ext cx="4410046" cy="2862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7623" y="3098073"/>
            <a:ext cx="273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ANL LES 35/25, </a:t>
            </a:r>
            <a:r>
              <a:rPr lang="en-US" dirty="0" err="1" smtClean="0"/>
              <a:t>PoliMi</a:t>
            </a:r>
            <a:r>
              <a:rPr lang="en-US" dirty="0" smtClean="0"/>
              <a:t> 34/9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  <a:p>
            <a:pPr lvl="1"/>
            <a:r>
              <a:rPr lang="en-US" dirty="0" smtClean="0"/>
              <a:t>Have not provided quantitative vapor/liquid in “mixed” regions</a:t>
            </a:r>
          </a:p>
          <a:p>
            <a:pPr lvl="1"/>
            <a:r>
              <a:rPr lang="en-US" dirty="0" smtClean="0"/>
              <a:t>Radiography limited to non-vaporizing conditions</a:t>
            </a:r>
          </a:p>
          <a:p>
            <a:r>
              <a:rPr lang="en-US" dirty="0" smtClean="0"/>
              <a:t>CFD (</a:t>
            </a:r>
            <a:r>
              <a:rPr lang="en-US" dirty="0" err="1" smtClean="0"/>
              <a:t>Lagrangian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Generally, RANS simulations appear to have difficulties resolving inter-plume fluid mechanics </a:t>
            </a:r>
          </a:p>
          <a:p>
            <a:pPr lvl="1"/>
            <a:r>
              <a:rPr lang="en-US" dirty="0" smtClean="0"/>
              <a:t>Do not consider that plume direction (moving out of the nozzle) changes with time</a:t>
            </a:r>
          </a:p>
          <a:p>
            <a:pPr lvl="2"/>
            <a:r>
              <a:rPr lang="en-US" dirty="0" smtClean="0"/>
              <a:t>consider that small- and multi-injection cycles are common </a:t>
            </a:r>
          </a:p>
          <a:p>
            <a:pPr lvl="1"/>
            <a:r>
              <a:rPr lang="en-US" dirty="0" smtClean="0"/>
              <a:t>Appear to have widely varying vaporization predictions</a:t>
            </a:r>
          </a:p>
          <a:p>
            <a:pPr lvl="1"/>
            <a:r>
              <a:rPr lang="en-US" dirty="0" smtClean="0"/>
              <a:t>Do not predict large SMD at EOI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weaknesses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Will one simulation consistently “best match” all available experimental data?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ort of. Good consistency for (1) PDI liquid velocity, (2) PIV gas-phase velocity, (3) plume center identification via extinction imaging </a:t>
            </a:r>
          </a:p>
          <a:p>
            <a:r>
              <a:rPr lang="en-US" dirty="0" smtClean="0"/>
              <a:t>Can I tune model for measured liquid penetration?</a:t>
            </a:r>
          </a:p>
          <a:p>
            <a:pPr lvl="1"/>
            <a:r>
              <a:rPr lang="en-US" dirty="0" smtClean="0"/>
              <a:t>No. Need more clarification about what is measured and modeled</a:t>
            </a:r>
          </a:p>
          <a:p>
            <a:r>
              <a:rPr lang="en-US" dirty="0" smtClean="0"/>
              <a:t>What should I tune, plume direction or plume cone angle?</a:t>
            </a:r>
          </a:p>
          <a:p>
            <a:pPr lvl="1"/>
            <a:r>
              <a:rPr lang="en-US" dirty="0" smtClean="0"/>
              <a:t>Less plume direction, more plume cone angle</a:t>
            </a:r>
          </a:p>
          <a:p>
            <a:pPr lvl="1"/>
            <a:r>
              <a:rPr lang="en-US" dirty="0" smtClean="0"/>
              <a:t>Coupled, or one-way simulations have not shown superiority over simple cone-angle tuning to date </a:t>
            </a:r>
          </a:p>
          <a:p>
            <a:r>
              <a:rPr lang="en-US" dirty="0" smtClean="0"/>
              <a:t>Can RANS or other simulation findings assist other more expensive models?</a:t>
            </a:r>
          </a:p>
          <a:p>
            <a:pPr lvl="1"/>
            <a:r>
              <a:rPr lang="en-US" dirty="0" smtClean="0"/>
              <a:t>Not yet. Plume cone seems to mean a completely different thing for each implementation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49" y="764099"/>
            <a:ext cx="7108501" cy="5329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of #29 radiography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4080" y="764099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showing 34 degree plume direction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635" y="948765"/>
            <a:ext cx="8744926" cy="52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2911" y="3198570"/>
            <a:ext cx="5965174" cy="3284546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lume vector redirection caused by BOTH internal flow and downstream fluid mechanics—</a:t>
            </a:r>
            <a:r>
              <a:rPr lang="en-US" sz="2000" dirty="0" err="1" smtClean="0"/>
              <a:t>patternation</a:t>
            </a:r>
            <a:r>
              <a:rPr lang="en-US" sz="2000" dirty="0" smtClean="0"/>
              <a:t> experiment at 1 </a:t>
            </a:r>
            <a:r>
              <a:rPr lang="en-US" sz="2000" dirty="0" err="1" smtClean="0"/>
              <a:t>atm</a:t>
            </a:r>
            <a:r>
              <a:rPr lang="en-US" sz="2000" dirty="0" smtClean="0"/>
              <a:t> not independent of aerodynamics</a:t>
            </a:r>
            <a:endParaRPr lang="en-US" sz="1400" dirty="0" smtClean="0"/>
          </a:p>
          <a:p>
            <a:r>
              <a:rPr lang="en-US" sz="2000" dirty="0" smtClean="0"/>
              <a:t>Plume direction and cone angle depend upon operating conditions</a:t>
            </a:r>
          </a:p>
          <a:p>
            <a:r>
              <a:rPr lang="en-US" sz="2000" dirty="0" smtClean="0"/>
              <a:t>Emerging plume changes direction throughout injection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Could/should we use simple measurements to specify plume direction and cone angle?</a:t>
            </a:r>
            <a:endParaRPr lang="en-US" dirty="0"/>
          </a:p>
        </p:txBody>
      </p:sp>
      <p:pic>
        <p:nvPicPr>
          <p:cNvPr id="10" name="Picture 9" descr="HG AV67-028_20M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40" y="1108227"/>
            <a:ext cx="1800480" cy="174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7267790" y="1415467"/>
            <a:ext cx="1188720" cy="11887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58902" y="1534850"/>
            <a:ext cx="34897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Delphi </a:t>
            </a:r>
            <a:r>
              <a:rPr lang="en-US" dirty="0" err="1" smtClean="0"/>
              <a:t>patternation</a:t>
            </a:r>
            <a:r>
              <a:rPr lang="en-US" dirty="0" smtClean="0"/>
              <a:t> at 1 </a:t>
            </a:r>
            <a:r>
              <a:rPr lang="en-US" dirty="0" err="1" smtClean="0"/>
              <a:t>atm</a:t>
            </a:r>
            <a:r>
              <a:rPr lang="en-US" dirty="0" smtClean="0"/>
              <a:t>:</a:t>
            </a:r>
          </a:p>
          <a:p>
            <a:r>
              <a:rPr lang="en-US" dirty="0" smtClean="0"/>
              <a:t>z = 50 mm,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plume</a:t>
            </a:r>
            <a:r>
              <a:rPr lang="en-US" dirty="0" smtClean="0"/>
              <a:t>= 33.2 mm</a:t>
            </a:r>
          </a:p>
          <a:p>
            <a:r>
              <a:rPr lang="en-US" dirty="0" smtClean="0"/>
              <a:t>plume direction angle = 33°</a:t>
            </a:r>
          </a:p>
          <a:p>
            <a:r>
              <a:rPr lang="en-US" dirty="0" smtClean="0"/>
              <a:t>plume cone angle, 90% </a:t>
            </a:r>
            <a:r>
              <a:rPr lang="en-US" dirty="0"/>
              <a:t>mass = </a:t>
            </a:r>
            <a:r>
              <a:rPr lang="en-US" dirty="0" smtClean="0"/>
              <a:t>17° </a:t>
            </a:r>
          </a:p>
        </p:txBody>
      </p:sp>
      <p:pic>
        <p:nvPicPr>
          <p:cNvPr id="13" name="Picture 12" descr="ECN-12644430_AV67-028_Z_Str_0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4" r="19367" b="40425"/>
          <a:stretch/>
        </p:blipFill>
        <p:spPr bwMode="auto">
          <a:xfrm>
            <a:off x="1345980" y="1299874"/>
            <a:ext cx="2001247" cy="167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55" y="3930389"/>
            <a:ext cx="2601003" cy="22253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0741" y="3390595"/>
            <a:ext cx="1382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ECN4: UMass/GM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083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3967495" cy="2300403"/>
          </a:xfrm>
        </p:spPr>
        <p:txBody>
          <a:bodyPr/>
          <a:lstStyle/>
          <a:p>
            <a:r>
              <a:rPr lang="en-US" dirty="0" smtClean="0"/>
              <a:t>Measure it using x-ray radiography</a:t>
            </a:r>
          </a:p>
          <a:p>
            <a:r>
              <a:rPr lang="en-US" dirty="0" smtClean="0"/>
              <a:t>Model it using Eulerian-Eulerian internal flow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challenging ways to get plume cone angle for </a:t>
            </a:r>
            <a:r>
              <a:rPr lang="en-US" dirty="0" err="1" smtClean="0"/>
              <a:t>Lagrangian</a:t>
            </a:r>
            <a:r>
              <a:rPr lang="en-US" dirty="0" smtClean="0"/>
              <a:t> simulations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0" y="4320355"/>
            <a:ext cx="2290071" cy="2181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105" y="4235505"/>
            <a:ext cx="2910951" cy="22699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3655" y="3608855"/>
            <a:ext cx="3827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imulations at </a:t>
            </a:r>
            <a:r>
              <a:rPr lang="en-US" dirty="0" err="1" smtClean="0"/>
              <a:t>counterbore</a:t>
            </a:r>
            <a:r>
              <a:rPr lang="en-US" dirty="0" smtClean="0"/>
              <a:t> exit</a:t>
            </a:r>
          </a:p>
          <a:p>
            <a:r>
              <a:rPr lang="en-US" dirty="0" smtClean="0"/>
              <a:t>Argonne, </a:t>
            </a:r>
            <a:r>
              <a:rPr lang="en-US" dirty="0" err="1" smtClean="0"/>
              <a:t>Saha</a:t>
            </a:r>
            <a:r>
              <a:rPr lang="en-US" dirty="0" smtClean="0"/>
              <a:t> et al. SAE 2017-01-0834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50" y="3813050"/>
            <a:ext cx="2122775" cy="2567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211" y="6025322"/>
            <a:ext cx="1136337" cy="710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 </a:t>
            </a:r>
            <a:r>
              <a:rPr lang="en-US" dirty="0" err="1" smtClean="0"/>
              <a:t>vol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fraction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56490" y="1662370"/>
            <a:ext cx="1407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Argonne radiography</a:t>
            </a:r>
          </a:p>
          <a:p>
            <a:r>
              <a:rPr lang="en-US" dirty="0" smtClean="0"/>
              <a:t>kg fuel / 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r="23778" b="25628"/>
          <a:stretch/>
        </p:blipFill>
        <p:spPr bwMode="auto">
          <a:xfrm>
            <a:off x="4840835" y="1036115"/>
            <a:ext cx="2415655" cy="24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2910" y="4849985"/>
            <a:ext cx="7116705" cy="1594726"/>
          </a:xfrm>
        </p:spPr>
        <p:txBody>
          <a:bodyPr/>
          <a:lstStyle/>
          <a:p>
            <a:r>
              <a:rPr lang="en-US" dirty="0" smtClean="0"/>
              <a:t>Can less-expensive simulations be used to define </a:t>
            </a:r>
            <a:r>
              <a:rPr lang="en-US" dirty="0" err="1" smtClean="0"/>
              <a:t>bc’s</a:t>
            </a:r>
            <a:r>
              <a:rPr lang="en-US" dirty="0" smtClean="0"/>
              <a:t> used later for more expensive simulations?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contributions for ECN5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801100" y="6629400"/>
            <a:ext cx="342900" cy="2286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F633D-C799-4FEB-A525-92D1F47B25D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18846"/>
              </p:ext>
            </p:extLst>
          </p:nvPr>
        </p:nvGraphicFramePr>
        <p:xfrm>
          <a:off x="128944" y="1066800"/>
          <a:ext cx="8657898" cy="3688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53567">
                  <a:extLst>
                    <a:ext uri="{9D8B030D-6E8A-4147-A177-3AD203B41FA5}">
                      <a16:colId xmlns:a16="http://schemas.microsoft.com/office/drawing/2014/main" val="1902319975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464708046"/>
                    </a:ext>
                  </a:extLst>
                </a:gridCol>
                <a:gridCol w="1395074">
                  <a:extLst>
                    <a:ext uri="{9D8B030D-6E8A-4147-A177-3AD203B41FA5}">
                      <a16:colId xmlns:a16="http://schemas.microsoft.com/office/drawing/2014/main" val="4169403465"/>
                    </a:ext>
                  </a:extLst>
                </a:gridCol>
                <a:gridCol w="1606659">
                  <a:extLst>
                    <a:ext uri="{9D8B030D-6E8A-4147-A177-3AD203B41FA5}">
                      <a16:colId xmlns:a16="http://schemas.microsoft.com/office/drawing/2014/main" val="245645057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991756251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1628810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effectLst/>
                        </a:rPr>
                        <a:t>Polimi</a:t>
                      </a:r>
                      <a:endParaRPr lang="en-US" sz="1100" kern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RANS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Argonne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RANS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Argonne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LES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KAUST</a:t>
                      </a:r>
                      <a:r>
                        <a:rPr lang="en-US" sz="1100" kern="1200" baseline="0" dirty="0" smtClean="0">
                          <a:effectLst/>
                        </a:rPr>
                        <a:t>-Aramco-UW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LES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ETH-Zurich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90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Domain Dimensions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169 x 248 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108 x 108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108 x 108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100 </a:t>
                      </a:r>
                      <a:r>
                        <a:rPr lang="en-US" sz="1100" kern="1200" dirty="0">
                          <a:effectLst/>
                        </a:rPr>
                        <a:t>x </a:t>
                      </a:r>
                      <a:r>
                        <a:rPr lang="en-US" sz="1100" kern="1200" dirty="0" smtClean="0">
                          <a:effectLst/>
                        </a:rPr>
                        <a:t>60 x 60mm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100 x 100 x 100mm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96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Base Cell Size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 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028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Min Cell Size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0.125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0.125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0.5 </a:t>
                      </a:r>
                      <a:r>
                        <a:rPr lang="en-US" sz="1100" kern="1200" dirty="0">
                          <a:effectLst/>
                        </a:rPr>
                        <a:t>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0.125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76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Nozzle tip included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No, Yes for one-way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No, Yes for one-way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510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Radial position of droplet parcel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0.5 mm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0.79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0.79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0.79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0.79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927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Adaptive or Static Refinement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Adaptive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Both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Both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Both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44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Cell Type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Cartesian &amp; oriented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Cartesian cut-cell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Cartesian cut-cell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Cartesian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Cartesian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681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Total/Maximum Cell Count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115,000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14 </a:t>
                      </a:r>
                      <a:r>
                        <a:rPr lang="en-US" sz="1100" kern="1200" dirty="0" smtClean="0">
                          <a:effectLst/>
                        </a:rPr>
                        <a:t>million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14 million @ 1ms; 20 million @ 2ms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 2.2 million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3.5 million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8440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Number of spray parcels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20k per plume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4</a:t>
                      </a:r>
                      <a:r>
                        <a:rPr lang="en-US" sz="1100" kern="1200" dirty="0" smtClean="0">
                          <a:effectLst/>
                        </a:rPr>
                        <a:t>00k </a:t>
                      </a:r>
                      <a:r>
                        <a:rPr lang="en-US" sz="1100" kern="1200" dirty="0">
                          <a:effectLst/>
                        </a:rPr>
                        <a:t>per plume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200k per plume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200k per plume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500K per plume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523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CPU cost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 realization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 processors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40 minutes for 2 </a:t>
                      </a:r>
                      <a:r>
                        <a:rPr lang="en-US" sz="1100" kern="1200" dirty="0" err="1" smtClean="0">
                          <a:effectLst/>
                        </a:rPr>
                        <a:t>ms</a:t>
                      </a:r>
                      <a:endParaRPr lang="en-US" sz="1100" kern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CPU</a:t>
                      </a:r>
                      <a:r>
                        <a:rPr lang="en-US" sz="1100" b="1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12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hrs</a:t>
                      </a:r>
                      <a:r>
                        <a:rPr lang="en-US" sz="1100" b="1" kern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 2 </a:t>
                      </a:r>
                      <a:r>
                        <a:rPr lang="en-US" sz="1100" b="1" kern="12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?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5 realizations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36 processors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10 hours for 1 </a:t>
                      </a:r>
                      <a:r>
                        <a:rPr lang="en-US" sz="1100" kern="1200" dirty="0" err="1" smtClean="0">
                          <a:effectLst/>
                        </a:rPr>
                        <a:t>ms</a:t>
                      </a:r>
                      <a:endParaRPr lang="en-US" sz="1100" kern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3600 CPU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hrs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 2</a:t>
                      </a:r>
                      <a:r>
                        <a:rPr lang="en-US" sz="11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5 realizations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32 </a:t>
                      </a:r>
                      <a:r>
                        <a:rPr lang="en-US" sz="1100" kern="1200" dirty="0">
                          <a:effectLst/>
                        </a:rPr>
                        <a:t>processors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10 hours for </a:t>
                      </a:r>
                      <a:r>
                        <a:rPr lang="en-US" sz="1100" kern="1200" dirty="0" smtClean="0">
                          <a:effectLst/>
                        </a:rPr>
                        <a:t>2 </a:t>
                      </a:r>
                      <a:r>
                        <a:rPr lang="en-US" sz="1100" kern="1200" dirty="0" err="1" smtClean="0">
                          <a:effectLst/>
                        </a:rPr>
                        <a:t>ms</a:t>
                      </a:r>
                      <a:endParaRPr lang="en-US" sz="1100" kern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1800 CPU </a:t>
                      </a:r>
                      <a:r>
                        <a:rPr lang="en-US" sz="11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hrs</a:t>
                      </a:r>
                      <a:r>
                        <a:rPr lang="en-US" sz="11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 2 </a:t>
                      </a:r>
                      <a:r>
                        <a:rPr lang="en-US" sz="11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realization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 processors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hours for 2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480 CPU </a:t>
                      </a:r>
                      <a:r>
                        <a:rPr lang="en-US" sz="11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hrs</a:t>
                      </a:r>
                      <a:r>
                        <a:rPr lang="en-US" sz="1100" b="1" kern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for 2 </a:t>
                      </a:r>
                      <a:r>
                        <a:rPr lang="en-US" sz="1100" b="1" kern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ms</a:t>
                      </a:r>
                      <a:endParaRPr lang="en-US" sz="11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885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Summary of models and setup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10336"/>
              </p:ext>
            </p:extLst>
          </p:nvPr>
        </p:nvGraphicFramePr>
        <p:xfrm>
          <a:off x="228599" y="1563858"/>
          <a:ext cx="8759978" cy="37544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9468">
                  <a:extLst>
                    <a:ext uri="{9D8B030D-6E8A-4147-A177-3AD203B41FA5}">
                      <a16:colId xmlns:a16="http://schemas.microsoft.com/office/drawing/2014/main" val="133046517"/>
                    </a:ext>
                  </a:extLst>
                </a:gridCol>
                <a:gridCol w="1440102">
                  <a:extLst>
                    <a:ext uri="{9D8B030D-6E8A-4147-A177-3AD203B41FA5}">
                      <a16:colId xmlns:a16="http://schemas.microsoft.com/office/drawing/2014/main" val="2659643474"/>
                    </a:ext>
                  </a:extLst>
                </a:gridCol>
                <a:gridCol w="1440102">
                  <a:extLst>
                    <a:ext uri="{9D8B030D-6E8A-4147-A177-3AD203B41FA5}">
                      <a16:colId xmlns:a16="http://schemas.microsoft.com/office/drawing/2014/main" val="1896543162"/>
                    </a:ext>
                  </a:extLst>
                </a:gridCol>
                <a:gridCol w="1440102">
                  <a:extLst>
                    <a:ext uri="{9D8B030D-6E8A-4147-A177-3AD203B41FA5}">
                      <a16:colId xmlns:a16="http://schemas.microsoft.com/office/drawing/2014/main" val="2804558245"/>
                    </a:ext>
                  </a:extLst>
                </a:gridCol>
                <a:gridCol w="1440102">
                  <a:extLst>
                    <a:ext uri="{9D8B030D-6E8A-4147-A177-3AD203B41FA5}">
                      <a16:colId xmlns:a16="http://schemas.microsoft.com/office/drawing/2014/main" val="1798911886"/>
                    </a:ext>
                  </a:extLst>
                </a:gridCol>
                <a:gridCol w="1440102">
                  <a:extLst>
                    <a:ext uri="{9D8B030D-6E8A-4147-A177-3AD203B41FA5}">
                      <a16:colId xmlns:a16="http://schemas.microsoft.com/office/drawing/2014/main" val="2774841706"/>
                    </a:ext>
                  </a:extLst>
                </a:gridCol>
              </a:tblGrid>
              <a:tr h="197870">
                <a:tc>
                  <a:txBody>
                    <a:bodyPr/>
                    <a:lstStyle/>
                    <a:p>
                      <a:endParaRPr lang="en-US" sz="1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effectLst/>
                        </a:rPr>
                        <a:t>Polimi</a:t>
                      </a:r>
                      <a:endParaRPr lang="en-US" sz="1100" kern="12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RANS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Argonne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RANS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Argonne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LES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j-lt"/>
                        </a:rPr>
                        <a:t>KAUST</a:t>
                      </a:r>
                      <a:r>
                        <a:rPr lang="en-US" sz="1100" kern="1200" baseline="0" dirty="0" smtClean="0">
                          <a:effectLst/>
                          <a:latin typeface="+mj-lt"/>
                        </a:rPr>
                        <a:t>-UW-Aramco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j-lt"/>
                        </a:rPr>
                        <a:t>LES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ETH-Zurich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LES</a:t>
                      </a:r>
                      <a:endParaRPr lang="en-US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52306"/>
                  </a:ext>
                </a:extLst>
              </a:tr>
              <a:tr h="148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CFD Code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OpenFOAM</a:t>
                      </a:r>
                      <a:r>
                        <a:rPr lang="en-US" sz="1100" kern="1200" dirty="0">
                          <a:effectLst/>
                        </a:rPr>
                        <a:t> + Lib-ICE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CONVERGE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OpenFOAM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  <a:ea typeface="+mn-ea"/>
                        </a:rPr>
                        <a:t>Star-CD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355694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Turbulence Model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Standard k-</a:t>
                      </a:r>
                      <a:r>
                        <a:rPr lang="el-GR" sz="1100" kern="1200" dirty="0">
                          <a:effectLst/>
                        </a:rPr>
                        <a:t>ε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Standard k-</a:t>
                      </a:r>
                      <a:r>
                        <a:rPr lang="el-GR" sz="1100" kern="1200" dirty="0" smtClean="0">
                          <a:effectLst/>
                        </a:rPr>
                        <a:t>ε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LES – dynamic structure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LES dynamic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structure with spray source/sink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LES – </a:t>
                      </a:r>
                      <a:r>
                        <a:rPr lang="en-US" sz="1100" kern="1200" dirty="0" smtClean="0">
                          <a:effectLst/>
                        </a:rPr>
                        <a:t>sub-grid k model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797838"/>
                  </a:ext>
                </a:extLst>
              </a:tr>
              <a:tr h="148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Injection Model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Lagrangian</a:t>
                      </a:r>
                      <a:r>
                        <a:rPr lang="en-US" sz="1100" kern="1200" dirty="0">
                          <a:effectLst/>
                        </a:rPr>
                        <a:t>/Huh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 smtClean="0">
                          <a:effectLst/>
                        </a:rPr>
                        <a:t>Lagrangian</a:t>
                      </a:r>
                      <a:r>
                        <a:rPr lang="en-US" sz="1100" kern="1200" dirty="0" smtClean="0">
                          <a:effectLst/>
                        </a:rPr>
                        <a:t>/Blob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Lagrangian</a:t>
                      </a:r>
                      <a:r>
                        <a:rPr lang="en-US" sz="1100" kern="1200" dirty="0">
                          <a:effectLst/>
                        </a:rPr>
                        <a:t>/Blob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 smtClean="0">
                          <a:effectLst/>
                        </a:rPr>
                        <a:t>Lagrangian</a:t>
                      </a:r>
                      <a:r>
                        <a:rPr lang="en-US" sz="1100" kern="1200" dirty="0" smtClean="0">
                          <a:effectLst/>
                        </a:rPr>
                        <a:t>/Blob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Lagrangian</a:t>
                      </a:r>
                      <a:r>
                        <a:rPr lang="en-US" sz="1100" kern="1200" dirty="0">
                          <a:effectLst/>
                        </a:rPr>
                        <a:t>/Blob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72013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Primary Break-up Model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Huh-</a:t>
                      </a:r>
                      <a:r>
                        <a:rPr lang="en-US" sz="1100" kern="1200" dirty="0" err="1">
                          <a:effectLst/>
                        </a:rPr>
                        <a:t>Gosman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Kelvin-Helmholtz (KH)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Kelvin-Helmholtz (KH)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 (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Cb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= 1.0, B1= 35)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Kelvin-Helmholtz (KH)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162476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Secondary Break-up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Kelvin Helmholtz (KH) + Rayleigh Taylor (RT)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Rayleigh-Taylor (RT)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Rayleigh-Taylor (RT)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KH/RT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competing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Rayleigh-Taylor (RT)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007197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Vaporization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Spalding Number-based (mass-based)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Frössling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 smtClean="0">
                          <a:effectLst/>
                        </a:rPr>
                        <a:t>Frössling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Spalding Number-based (mass-based)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446702"/>
                  </a:ext>
                </a:extLst>
              </a:tr>
              <a:tr h="148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Heat Transfer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effectLst/>
                        </a:rPr>
                        <a:t>Ranz</a:t>
                      </a:r>
                      <a:r>
                        <a:rPr lang="en-US" sz="1100" kern="1200" dirty="0">
                          <a:effectLst/>
                        </a:rPr>
                        <a:t>-Marshall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O’Rourke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err="1" smtClean="0">
                          <a:effectLst/>
                        </a:rPr>
                        <a:t>Ranz</a:t>
                      </a:r>
                      <a:r>
                        <a:rPr lang="en-US" sz="1100" kern="1200" dirty="0" smtClean="0">
                          <a:effectLst/>
                        </a:rPr>
                        <a:t>-Marshall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err="1" smtClean="0">
                          <a:effectLst/>
                        </a:rPr>
                        <a:t>Ranz</a:t>
                      </a:r>
                      <a:r>
                        <a:rPr lang="en-US" sz="1100" kern="1200" dirty="0" smtClean="0">
                          <a:effectLst/>
                        </a:rPr>
                        <a:t>-Marshall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39055"/>
                  </a:ext>
                </a:extLst>
              </a:tr>
              <a:tr h="148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Collision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None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NTC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O’Rourke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32053"/>
                  </a:ext>
                </a:extLst>
              </a:tr>
              <a:tr h="4016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Droplet Drag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Dynamic without spherical correction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Dynamic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Dynamic without spherical correction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  <a:latin typeface="+mn-lt"/>
                          <a:ea typeface="+mn-ea"/>
                        </a:rPr>
                        <a:t>Standard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839976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Initial gas turbulence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u’ = 1 m/s;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Li = 2 mm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TKE=1.0;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EPS=100.0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TKE=7.9e-3 (35</a:t>
                      </a:r>
                      <a:r>
                        <a:rPr lang="en-US" sz="1100" dirty="0" smtClean="0">
                          <a:effectLst/>
                        </a:rPr>
                        <a:t>° PD)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TKE</a:t>
                      </a:r>
                      <a:r>
                        <a:rPr lang="en-US" sz="1100" baseline="0" dirty="0" smtClean="0">
                          <a:effectLst/>
                        </a:rPr>
                        <a:t> = 1.6e-4(</a:t>
                      </a:r>
                      <a:r>
                        <a:rPr lang="en-US" sz="1100" kern="1200" baseline="0" dirty="0" smtClean="0">
                          <a:effectLst/>
                        </a:rPr>
                        <a:t>40</a:t>
                      </a:r>
                      <a:r>
                        <a:rPr lang="en-US" sz="1100" dirty="0" smtClean="0">
                          <a:effectLst/>
                        </a:rPr>
                        <a:t>° PD)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TKE=7.9e-3</a:t>
                      </a:r>
                      <a:endParaRPr lang="en-US" sz="11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01471"/>
                  </a:ext>
                </a:extLst>
              </a:tr>
              <a:tr h="148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Plume direction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34</a:t>
                      </a:r>
                      <a:r>
                        <a:rPr lang="en-US" sz="1100" dirty="0">
                          <a:effectLst/>
                        </a:rPr>
                        <a:t>°</a:t>
                      </a:r>
                      <a:r>
                        <a:rPr lang="en-US" sz="1100" kern="1200" dirty="0">
                          <a:effectLst/>
                        </a:rPr>
                        <a:t>, </a:t>
                      </a:r>
                      <a:r>
                        <a:rPr lang="en-US" sz="1100" dirty="0">
                          <a:effectLst/>
                        </a:rPr>
                        <a:t>37°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35</a:t>
                      </a:r>
                      <a:r>
                        <a:rPr lang="en-US" sz="1100" dirty="0">
                          <a:effectLst/>
                        </a:rPr>
                        <a:t>°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35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100" baseline="0" dirty="0" smtClean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dirty="0" smtClean="0">
                          <a:effectLst/>
                        </a:rPr>
                        <a:t>40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33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059864"/>
                  </a:ext>
                </a:extLst>
              </a:tr>
              <a:tr h="2968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effectLst/>
                        </a:rPr>
                        <a:t>Plume cone angle</a:t>
                      </a:r>
                      <a:endParaRPr lang="en-US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Calculated from Huh-</a:t>
                      </a:r>
                      <a:r>
                        <a:rPr lang="en-US" sz="1100" kern="1200" dirty="0" err="1">
                          <a:effectLst/>
                        </a:rPr>
                        <a:t>Gosman</a:t>
                      </a:r>
                      <a:r>
                        <a:rPr lang="en-US" sz="1100" kern="1200" dirty="0">
                          <a:effectLst/>
                        </a:rPr>
                        <a:t> as 9</a:t>
                      </a:r>
                      <a:r>
                        <a:rPr lang="en-US" sz="1100" dirty="0">
                          <a:effectLst/>
                        </a:rPr>
                        <a:t>°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25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r>
                        <a:rPr lang="en-US" sz="1100" kern="1200" dirty="0" smtClean="0">
                          <a:effectLst/>
                        </a:rPr>
                        <a:t>- 40</a:t>
                      </a:r>
                      <a:r>
                        <a:rPr lang="en-US" sz="1100" dirty="0" smtClean="0">
                          <a:effectLst/>
                        </a:rPr>
                        <a:t>°, “one-way”</a:t>
                      </a:r>
                      <a:endParaRPr lang="en-US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25</a:t>
                      </a:r>
                      <a:r>
                        <a:rPr lang="en-US" sz="1100" dirty="0">
                          <a:effectLst/>
                        </a:rPr>
                        <a:t>°</a:t>
                      </a:r>
                      <a:r>
                        <a:rPr lang="en-US" sz="1100" kern="1200" dirty="0">
                          <a:effectLst/>
                        </a:rPr>
                        <a:t>- 40</a:t>
                      </a:r>
                      <a:r>
                        <a:rPr lang="en-US" sz="1100" dirty="0">
                          <a:effectLst/>
                        </a:rPr>
                        <a:t>°, “one-way”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25</a:t>
                      </a:r>
                      <a:r>
                        <a:rPr lang="en-US" sz="1100" dirty="0" smtClean="0">
                          <a:effectLst/>
                        </a:rPr>
                        <a:t>°,</a:t>
                      </a:r>
                      <a:r>
                        <a:rPr lang="en-US" sz="1100" kern="1200" dirty="0" smtClean="0">
                          <a:effectLst/>
                        </a:rPr>
                        <a:t> 30</a:t>
                      </a:r>
                      <a:r>
                        <a:rPr lang="en-US" sz="1100" dirty="0" smtClean="0">
                          <a:effectLst/>
                        </a:rPr>
                        <a:t>°, </a:t>
                      </a:r>
                      <a:r>
                        <a:rPr lang="en-US" sz="1100" kern="1200" dirty="0" smtClean="0">
                          <a:effectLst/>
                        </a:rPr>
                        <a:t>35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r>
                        <a:rPr lang="en-US" sz="1100" kern="1200" dirty="0" smtClean="0">
                          <a:effectLst/>
                        </a:rPr>
                        <a:t>,</a:t>
                      </a:r>
                      <a:r>
                        <a:rPr lang="en-US" sz="1100" kern="1200" baseline="0" dirty="0" smtClean="0">
                          <a:effectLst/>
                        </a:rPr>
                        <a:t> </a:t>
                      </a:r>
                      <a:r>
                        <a:rPr lang="en-US" sz="1100" kern="1200" dirty="0" smtClean="0">
                          <a:effectLst/>
                        </a:rPr>
                        <a:t>40</a:t>
                      </a:r>
                      <a:r>
                        <a:rPr lang="en-US" sz="1100" dirty="0" smtClean="0">
                          <a:effectLst/>
                        </a:rPr>
                        <a:t>°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17</a:t>
                      </a:r>
                      <a:r>
                        <a:rPr lang="en-US" sz="1100" dirty="0" smtClean="0">
                          <a:effectLst/>
                        </a:rPr>
                        <a:t>°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16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7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  <a:cs typeface="Arial" charset="0"/>
              </a:rPr>
              <a:t>Simulation Setup – KAUST-UW-Aramco Group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350481" y="691688"/>
          <a:ext cx="8566150" cy="18542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42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CFD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Modified OpenFOAM 2.3.x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Fluid solver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sprayFoam</a:t>
                      </a:r>
                      <a:r>
                        <a:rPr lang="en-US" dirty="0"/>
                        <a:t> (PISO algorithm)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16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Turbulence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LES dynamic structure with spray source/sink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2,111,968 Hexahedron cells (Static mesh refinement)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Typical CPU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hours using 32 processors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20434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2317" r="10259" b="11117"/>
          <a:stretch/>
        </p:blipFill>
        <p:spPr>
          <a:xfrm>
            <a:off x="72357" y="3156361"/>
            <a:ext cx="4925833" cy="290253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350481" y="5736461"/>
            <a:ext cx="4611928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770811" y="3156361"/>
            <a:ext cx="0" cy="2786899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7047" y="5551795"/>
            <a:ext cx="10387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100 mm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978" y="3989211"/>
            <a:ext cx="46166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 rtlCol="0"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60 mm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1285205" y="4032269"/>
            <a:ext cx="2762804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0932" y="3847603"/>
            <a:ext cx="914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60 mm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0176" y="4723511"/>
            <a:ext cx="12921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∆ = 0.5 mm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6"/>
          <a:stretch/>
        </p:blipFill>
        <p:spPr>
          <a:xfrm>
            <a:off x="5048352" y="3160247"/>
            <a:ext cx="3404523" cy="289864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29" name="Straight Arrow Connector 28"/>
          <p:cNvCxnSpPr>
            <a:cxnSpLocks/>
            <a:stCxn id="28" idx="2"/>
          </p:cNvCxnSpPr>
          <p:nvPr/>
        </p:nvCxnSpPr>
        <p:spPr bwMode="auto">
          <a:xfrm flipH="1">
            <a:off x="7075517" y="3993168"/>
            <a:ext cx="453772" cy="5566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cxnSpLocks/>
            <a:stCxn id="28" idx="2"/>
          </p:cNvCxnSpPr>
          <p:nvPr/>
        </p:nvCxnSpPr>
        <p:spPr bwMode="auto">
          <a:xfrm flipH="1" flipV="1">
            <a:off x="2666609" y="3200404"/>
            <a:ext cx="4862680" cy="7927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029151" y="3863680"/>
            <a:ext cx="9332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∆ = 1.0 mm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976" y="60413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dirty="0">
                <a:latin typeface="+mn-lt"/>
                <a:cs typeface="+mn-cs"/>
              </a:rPr>
              <a:t>The nozzle cutout is able to prevent gas flow entering the middle of spray from above the nozzle exit locations (N.E. Van Dam, Ph.D. Dissertation, University of Wisconsin-Madison, 2015)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1774" y="3346837"/>
            <a:ext cx="2575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Nozzle cutout</a:t>
            </a:r>
          </a:p>
          <a:p>
            <a:pPr eaLnBrk="1" hangingPunct="1"/>
            <a:r>
              <a:rPr lang="en-US" dirty="0">
                <a:latin typeface="+mn-lt"/>
                <a:cs typeface="+mn-cs"/>
              </a:rPr>
              <a:t>Cross-section: Octagon</a:t>
            </a:r>
          </a:p>
        </p:txBody>
      </p:sp>
    </p:spTree>
    <p:extLst>
      <p:ext uri="{BB962C8B-B14F-4D97-AF65-F5344CB8AC3E}">
        <p14:creationId xmlns:p14="http://schemas.microsoft.com/office/powerpoint/2010/main" val="4775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  <a:cs typeface="Arial" charset="0"/>
              </a:rPr>
              <a:t>Simulation Setup – KAUST-UW-Aramco Group</a:t>
            </a: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/>
          </p:nvPr>
        </p:nvGraphicFramePr>
        <p:xfrm>
          <a:off x="320758" y="822960"/>
          <a:ext cx="8566150" cy="25958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Injection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Lagrangian/Blob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Primary breakup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KH (</a:t>
                      </a:r>
                      <a:r>
                        <a:rPr lang="en-US" dirty="0" err="1"/>
                        <a:t>Cb</a:t>
                      </a:r>
                      <a:r>
                        <a:rPr lang="en-US" dirty="0"/>
                        <a:t> = 1.0, B1= 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Secondary breakup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KH/RT competing with each other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Vaporization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Frössling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Ranz</a:t>
                      </a:r>
                      <a:r>
                        <a:rPr lang="en-US" dirty="0"/>
                        <a:t>-Marshall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Collision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Droplet drag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Dynamic w/o non-spherical correction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320758" y="3573390"/>
          <a:ext cx="8566150" cy="296672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28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Plume direction  (°)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35, 40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Plume cone angle (°)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25, 30, 35, 40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realizations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(with different random number seed)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04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TKE (m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/s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7.9E-3 (for 35° PD), 1.6E-4 (for 40° PD)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velocity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Injected fuel parcels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80, 000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Injection velocity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ROI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Hydraulic coefficients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</a:t>
                      </a:r>
                      <a:r>
                        <a:rPr lang="en-US" sz="1800" baseline="-25000" dirty="0"/>
                        <a:t>A </a:t>
                      </a:r>
                      <a:r>
                        <a:rPr lang="en-US" sz="1800" baseline="0" dirty="0"/>
                        <a:t>= </a:t>
                      </a:r>
                      <a:r>
                        <a:rPr lang="en-US" dirty="0"/>
                        <a:t>0.69, C</a:t>
                      </a:r>
                      <a:r>
                        <a:rPr lang="en-US" baseline="-25000" dirty="0"/>
                        <a:t>D </a:t>
                      </a:r>
                      <a:r>
                        <a:rPr lang="en-US" baseline="0" dirty="0"/>
                        <a:t>=0.52 (from ECN 3 Topic 3.5)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1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48618</TotalTime>
  <Words>2087</Words>
  <Application>Microsoft Office PowerPoint</Application>
  <PresentationFormat>On-screen Show (4:3)</PresentationFormat>
  <Paragraphs>447</Paragraphs>
  <Slides>36</Slides>
  <Notes>23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MS PGothic</vt:lpstr>
      <vt:lpstr>Arial</vt:lpstr>
      <vt:lpstr>Calibri</vt:lpstr>
      <vt:lpstr>Times New Roman</vt:lpstr>
      <vt:lpstr>Tema de Office</vt:lpstr>
      <vt:lpstr>1_Tema de Office</vt:lpstr>
      <vt:lpstr>ECN5  Spray G Lagrangian Modeling  Presenter:             Lyle M. Pickett* Sandia National Laboratories   *Sponsor: DOE Office of Vehicle Technologies Program managers: Gurpreet Singh &amp; Leo Breton</vt:lpstr>
      <vt:lpstr>PowerPoint Presentation</vt:lpstr>
      <vt:lpstr>Modeling Spray G via Lagrangian  particle tracking is complex/difficult</vt:lpstr>
      <vt:lpstr>Could/should we use simple measurements to specify plume direction and cone angle?</vt:lpstr>
      <vt:lpstr>Other challenging ways to get plume cone angle for Lagrangian simulations</vt:lpstr>
      <vt:lpstr>Simulation contributions for ECN5</vt:lpstr>
      <vt:lpstr> Summary of models and setup</vt:lpstr>
      <vt:lpstr>PowerPoint Presentation</vt:lpstr>
      <vt:lpstr>PowerPoint Presentation</vt:lpstr>
      <vt:lpstr>Animation of total mixture density at z=15 mm</vt:lpstr>
      <vt:lpstr>To qualify our CFD efforts as “predictive”, what experimental data is necessary (and available)? </vt:lpstr>
      <vt:lpstr>Start with evaluation of centerline  z=15mm axial velocity</vt:lpstr>
      <vt:lpstr>Almost immediate positive axial velocity with increased plume cone angle</vt:lpstr>
      <vt:lpstr>KWA LES picks up central recirculation zone and merge of jets at end of injection</vt:lpstr>
      <vt:lpstr>KWA LES: Larger plume direction  increases recirculation velocity</vt:lpstr>
      <vt:lpstr>Argonne LES: experiences a toggling/collapse with increased plume cone angle</vt:lpstr>
      <vt:lpstr>ETH Zurich LES shows short-circuited recirculation</vt:lpstr>
      <vt:lpstr>RANS plume cone angles become more diffuse </vt:lpstr>
      <vt:lpstr>RANS with high resolution also shows diffused mixing and probably collapse</vt:lpstr>
      <vt:lpstr>Total mixture density (fuel + gas)</vt:lpstr>
      <vt:lpstr>Near-nozzle geometry</vt:lpstr>
      <vt:lpstr>Adding axial offset reconciles the matter</vt:lpstr>
      <vt:lpstr>Argonne RANS shows delayed response, but more significant recirculation </vt:lpstr>
      <vt:lpstr>Liquid/gas velocity track together for KWA,  not the case for PoliMi</vt:lpstr>
      <vt:lpstr>ANL 35/35 shows better plume dispersion,  but velocity higher than measured</vt:lpstr>
      <vt:lpstr>Profiles of velocity, density, mixture fraction used to identify plume center</vt:lpstr>
      <vt:lpstr>Larger plume direction is unrealistic</vt:lpstr>
      <vt:lpstr>Fuel re-entrainment between neighboring plumes</vt:lpstr>
      <vt:lpstr>Simulated penetration scattered about experiment</vt:lpstr>
      <vt:lpstr>Droplet size (SMD) predictions show radial variance, while the experiment is generally flat</vt:lpstr>
      <vt:lpstr>Effect of ambient temperature reveals weakness in current modeling</vt:lpstr>
      <vt:lpstr>Modeling need-vaporization dynamics</vt:lpstr>
      <vt:lpstr>Current weaknesses</vt:lpstr>
      <vt:lpstr>Overall observations</vt:lpstr>
      <vt:lpstr>END</vt:lpstr>
      <vt:lpstr>Analysis of #29 radiography</vt:lpstr>
    </vt:vector>
  </TitlesOfParts>
  <Company>CMT - Motores Termicos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Pickett, Lyle M</cp:lastModifiedBy>
  <cp:revision>1020</cp:revision>
  <dcterms:created xsi:type="dcterms:W3CDTF">2011-01-20T12:25:32Z</dcterms:created>
  <dcterms:modified xsi:type="dcterms:W3CDTF">2017-04-03T01:13:29Z</dcterms:modified>
</cp:coreProperties>
</file>