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89" r:id="rId1"/>
    <p:sldMasterId id="2147483701" r:id="rId2"/>
    <p:sldMasterId id="2147483713" r:id="rId3"/>
  </p:sldMasterIdLst>
  <p:notesMasterIdLst>
    <p:notesMasterId r:id="rId22"/>
  </p:notesMasterIdLst>
  <p:handoutMasterIdLst>
    <p:handoutMasterId r:id="rId23"/>
  </p:handoutMasterIdLst>
  <p:sldIdLst>
    <p:sldId id="287" r:id="rId4"/>
    <p:sldId id="952" r:id="rId5"/>
    <p:sldId id="959" r:id="rId6"/>
    <p:sldId id="980" r:id="rId7"/>
    <p:sldId id="970" r:id="rId8"/>
    <p:sldId id="671" r:id="rId9"/>
    <p:sldId id="968" r:id="rId10"/>
    <p:sldId id="806" r:id="rId11"/>
    <p:sldId id="973" r:id="rId12"/>
    <p:sldId id="974" r:id="rId13"/>
    <p:sldId id="967" r:id="rId14"/>
    <p:sldId id="972" r:id="rId15"/>
    <p:sldId id="976" r:id="rId16"/>
    <p:sldId id="650" r:id="rId17"/>
    <p:sldId id="977" r:id="rId18"/>
    <p:sldId id="978" r:id="rId19"/>
    <p:sldId id="979" r:id="rId20"/>
    <p:sldId id="971" r:id="rId21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BF9FAB2-31C8-44A0-AE2B-5DF559737AAC}">
          <p14:sldIdLst>
            <p14:sldId id="287"/>
            <p14:sldId id="952"/>
            <p14:sldId id="959"/>
            <p14:sldId id="980"/>
            <p14:sldId id="970"/>
            <p14:sldId id="671"/>
            <p14:sldId id="968"/>
            <p14:sldId id="806"/>
            <p14:sldId id="973"/>
            <p14:sldId id="974"/>
            <p14:sldId id="967"/>
            <p14:sldId id="972"/>
            <p14:sldId id="976"/>
            <p14:sldId id="650"/>
            <p14:sldId id="977"/>
            <p14:sldId id="978"/>
            <p14:sldId id="979"/>
            <p14:sldId id="97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000000"/>
    <a:srgbClr val="0000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87250" autoAdjust="0"/>
  </p:normalViewPr>
  <p:slideViewPr>
    <p:cSldViewPr snapToGrid="0">
      <p:cViewPr varScale="1">
        <p:scale>
          <a:sx n="67" d="100"/>
          <a:sy n="67" d="100"/>
        </p:scale>
        <p:origin x="1142" y="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101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3E675-AEC3-4FD3-AD9B-D89223E7A6B0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C5DEF-5622-463C-A326-80270D50D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48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7F4D83D-E081-4859-8C9E-39BF6485CF5A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E718EA6-5BE2-4DD0-AE39-31031E70C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340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6B21F01-CBC6-491C-88A4-669932AB0B1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71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I’ve already discussed about bulk cavitation, followed by gas injection. These things are visible also here.</a:t>
            </a:r>
          </a:p>
          <a:p>
            <a:r>
              <a:rPr lang="en-US" dirty="0"/>
              <a:t>However, now I want to talk about the spray near-exit cone angle variation.</a:t>
            </a:r>
          </a:p>
          <a:p>
            <a:r>
              <a:rPr lang="en-US" dirty="0"/>
              <a:t>Spray B is known to exhibit large cone angle variations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0CFE2-F5D8-465E-9E72-C96E8103D5C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111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I’ve already discussed about bulk cavitation, followed by gas injection. These things are visible also here.</a:t>
            </a:r>
          </a:p>
          <a:p>
            <a:r>
              <a:rPr lang="en-US" dirty="0"/>
              <a:t>However, I want to talk about the spray near-exit cone angle variation.</a:t>
            </a:r>
          </a:p>
          <a:p>
            <a:r>
              <a:rPr lang="en-US" dirty="0"/>
              <a:t>Spray B is known to exhibit large cone angle variations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0CFE2-F5D8-465E-9E72-C96E8103D5C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17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0CFE2-F5D8-465E-9E72-C96E8103D5C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21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work can be done, to decouple surface irregularities and needle wobble effects.</a:t>
            </a:r>
          </a:p>
          <a:p>
            <a:r>
              <a:rPr lang="en-US" dirty="0"/>
              <a:t>Also, more advanced cone angle variation models can be developed for </a:t>
            </a:r>
            <a:r>
              <a:rPr lang="en-US" dirty="0" err="1"/>
              <a:t>Lagrangian</a:t>
            </a:r>
            <a:r>
              <a:rPr lang="en-US" dirty="0"/>
              <a:t> models.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00CFE2-F5D8-465E-9E72-C96E8103D5C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824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18EA6-5BE2-4DD0-AE39-31031E70C0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80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18EA6-5BE2-4DD0-AE39-31031E70C0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64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has a drawback: the needle-seat area at that given time is quite high compared to the hole area, however, we note that …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18EA6-5BE2-4DD0-AE39-31031E70C0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136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Combining this with elasticity effects and accurate flow resistance models should further improve ROI and penetration predictions (future work --&gt; ECN7)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18EA6-5BE2-4DD0-AE39-31031E70C0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538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18EA6-5BE2-4DD0-AE39-31031E70C0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791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the orifice is visible (whole nozzle)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18EA6-5BE2-4DD0-AE39-31031E70C0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515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also simulated spray B (shown later, and not included here)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18EA6-5BE2-4DD0-AE39-31031E70C0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255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718EA6-5BE2-4DD0-AE39-31031E70C0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04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D7B03-BFFC-4D26-92F3-4AED0EE3A2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0DD0C7-9DAF-4851-90D0-453EA09596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37B59-EDC9-4107-9EB7-BAFF74DB2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1D79C-2C63-44D2-AEF7-380196DB6F47}" type="datetime1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6E8DA-69FB-43A9-BC42-734B30717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43D7E-0D6C-4446-B557-B1E09DD78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668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70D0E7-4526-4E4A-ABE7-CF67456E7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571DD-F338-42E2-BAB4-16601CB7609F}" type="datetime1">
              <a:rPr lang="en-US" smtClean="0"/>
              <a:t>2/7/2020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497AA2-81B1-46D4-84A1-7C38CC7D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E0A46-F80F-4ED5-8936-99D5557E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3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70D0E7-4526-4E4A-ABE7-CF67456E7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8A303-877B-4DAF-996D-6CB74F832849}" type="datetime1">
              <a:rPr lang="en-US" smtClean="0"/>
              <a:t>2/7/2020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497AA2-81B1-46D4-84A1-7C38CC7D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E0A46-F80F-4ED5-8936-99D5557E2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F80284-9B39-4B80-8C13-CC3DB651B323}"/>
              </a:ext>
            </a:extLst>
          </p:cNvPr>
          <p:cNvSpPr/>
          <p:nvPr userDrawn="1"/>
        </p:nvSpPr>
        <p:spPr>
          <a:xfrm>
            <a:off x="9144000" y="3779520"/>
            <a:ext cx="2743200" cy="21793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25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BCF4D-6A51-43E4-9683-E196ADFCE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A37DE-2CEA-49BD-9DD6-FC9E1F1F0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E6F05-9764-44D9-A4ED-8B73077E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DB8A1-44E0-47E7-BECB-6954E7DB6EB4}" type="datetime1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08AF9-D460-4D8E-A276-6C4539751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A04B4-A57C-4E47-95E5-F0217CF5E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A1E7F8-8E7B-413C-B0B4-49A492293DB1}"/>
              </a:ext>
            </a:extLst>
          </p:cNvPr>
          <p:cNvSpPr/>
          <p:nvPr userDrawn="1"/>
        </p:nvSpPr>
        <p:spPr>
          <a:xfrm>
            <a:off x="9144000" y="3779520"/>
            <a:ext cx="2743200" cy="21793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65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31DD9-4047-4F19-A668-05EF3D6CC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6B44E-8AB0-4AB9-A52C-2B2E51DA7F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684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A341DF-1809-4860-B0E2-DF9EE0DA1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084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96F4C-3267-4DAF-8FDC-7A2B375CB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9209-DCF8-4B9E-98A8-002FABE111DC}" type="datetime1">
              <a:rPr lang="en-US" smtClean="0"/>
              <a:t>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869A8-C009-4862-BF3B-1BE281FCC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39B74-AF36-4BC3-9067-675E646CC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AAA3CA-0DFF-4742-94C9-DA618FAD5344}"/>
              </a:ext>
            </a:extLst>
          </p:cNvPr>
          <p:cNvSpPr/>
          <p:nvPr userDrawn="1"/>
        </p:nvSpPr>
        <p:spPr>
          <a:xfrm>
            <a:off x="9144000" y="3779520"/>
            <a:ext cx="2743200" cy="21793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93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1DE9F-A43C-40B6-A81D-B8FF1CD52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1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8ACB9-D7ED-4341-B2FC-496C43CD3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31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3758EB-C2B4-47B2-A90B-92C89B60A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31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7386FF-BBCE-4955-835C-6B109FD2E3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056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A72F0-B729-4C7F-9BE5-6BC63AA829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056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67ABB0-A542-4E96-86A6-A4902421B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0EC2-A61E-451F-9266-DDADBE2F76D6}" type="datetime1">
              <a:rPr lang="en-US" smtClean="0"/>
              <a:t>2/7/2020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044D4A-119A-4880-A8DC-392E0DE8B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EDEE6F-274F-475E-A875-708364824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844135-F6C7-4986-992A-0132A6161765}"/>
              </a:ext>
            </a:extLst>
          </p:cNvPr>
          <p:cNvSpPr/>
          <p:nvPr userDrawn="1"/>
        </p:nvSpPr>
        <p:spPr>
          <a:xfrm>
            <a:off x="9144000" y="3779520"/>
            <a:ext cx="2743200" cy="21793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2894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6082E-C967-4FC9-AAE8-92C2DA0D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842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C214-600E-45A2-95B8-868BFB84C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82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F2F78E-2DDD-4BB2-BEBB-2AC44AA60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8842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D91688-9EE7-4D94-892F-729561AED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AC855-7630-4C3C-B271-57E0F5D9FCAC}" type="datetime1">
              <a:rPr lang="en-US" smtClean="0"/>
              <a:t>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8798FB-8295-4B7D-98D7-2B635A2E7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82E685-D447-4CAF-B98A-06D62BE56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CF23B2-58B0-4CA4-83E7-DAC064B071FD}"/>
              </a:ext>
            </a:extLst>
          </p:cNvPr>
          <p:cNvSpPr/>
          <p:nvPr userDrawn="1"/>
        </p:nvSpPr>
        <p:spPr>
          <a:xfrm>
            <a:off x="9144000" y="3779520"/>
            <a:ext cx="2743200" cy="21793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03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B368B-9900-476C-A2EC-C98387154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94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8B61A4-B2F9-40B4-8761-567D400272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0134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6F8EF2-5A37-467F-9EC9-274E04E82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5794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B5EF6-87A5-4635-B94C-575520190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2E6BC-F525-4ECC-AE85-C7F969F7EE81}" type="datetime1">
              <a:rPr lang="en-US" smtClean="0"/>
              <a:t>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5E97D-C5C1-46D8-BA84-98B1DCD2F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FF997-5C18-4E5D-A316-1152BA88A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78DC99-CAE6-4573-8CFD-CE2EDBE1FE17}"/>
              </a:ext>
            </a:extLst>
          </p:cNvPr>
          <p:cNvSpPr/>
          <p:nvPr userDrawn="1"/>
        </p:nvSpPr>
        <p:spPr>
          <a:xfrm>
            <a:off x="9144000" y="3779520"/>
            <a:ext cx="2743200" cy="21793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38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A2144-C52C-4444-9761-FC2A816A1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07565B-5684-4104-A30F-7915FF5A17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2B25D-36D1-416B-9FAC-97C45D488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8B3EE-CE41-41A1-B2D9-4136A8F07BBB}" type="datetime1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25CE5-6395-4803-84EB-295C900E9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5DDBB-2023-4850-9A16-AF7B6B612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8306CC-2B13-471A-8B2D-1DB6090572D4}"/>
              </a:ext>
            </a:extLst>
          </p:cNvPr>
          <p:cNvSpPr/>
          <p:nvPr userDrawn="1"/>
        </p:nvSpPr>
        <p:spPr>
          <a:xfrm>
            <a:off x="9144000" y="3779520"/>
            <a:ext cx="2743200" cy="21793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917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682CA3-F140-4385-97B2-8F27992BF7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583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898EA4-5E93-4069-BE88-73310B3581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716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E27A8-C5ED-433C-9DD1-BA07B1C8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4E2D9-C4F6-493B-8853-3D644C4258C7}" type="datetime1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24311-19F2-46B9-92AF-06E87995A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16FB6-D8B9-4964-AE47-B63DEB2AD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073AF6-F7C5-4452-ABDB-A7B2348F8A6D}"/>
              </a:ext>
            </a:extLst>
          </p:cNvPr>
          <p:cNvSpPr/>
          <p:nvPr userDrawn="1"/>
        </p:nvSpPr>
        <p:spPr>
          <a:xfrm>
            <a:off x="9144000" y="3779520"/>
            <a:ext cx="2743200" cy="21793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75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00435" y="1028498"/>
            <a:ext cx="6891563" cy="4801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5"/>
          </a:p>
        </p:txBody>
      </p:sp>
      <p:pic>
        <p:nvPicPr>
          <p:cNvPr id="9" name="Picture 2" descr="https://upload.wikimedia.org/wikipedia/it/4/48/Logo_Universit%C3%A0_di_Perugia.gif"/>
          <p:cNvPicPr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44" y="6358403"/>
            <a:ext cx="609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6301" y="2"/>
            <a:ext cx="11315697" cy="721359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0424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BCF4D-6A51-43E4-9683-E196ADFCE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A37DE-2CEA-49BD-9DD6-FC9E1F1F0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E6F05-9764-44D9-A4ED-8B73077E7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DB8A1-44E0-47E7-BECB-6954E7DB6EB4}" type="datetime1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08AF9-D460-4D8E-A276-6C4539751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BA04B4-A57C-4E47-95E5-F0217CF5E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19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D47A-DA1B-410E-97B1-635B1E9619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BB5004-F577-4FE0-A99D-DD474D723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96229-6D2F-4CFE-BE3B-60A47B6C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C4EAD-3F35-4C6D-ACFD-A3A0B4FFF98C}" type="datetime1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F6D98-68DC-48FE-822D-72865ECB8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2B0B2A-CFAC-43A2-B31E-0220A6461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B981-9897-4111-A447-24C2FF100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5728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E07A5-0146-492D-8618-1A5EF0AF3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A4A87-290A-4EE8-A659-7F813D74C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22FA4-BA9F-4AB9-93A9-7010FF2D2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FA765-69C2-49FB-86D6-17CF6F80E4EB}" type="datetime1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7414D9-D5DC-497C-BF61-7791E2C96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D24AF-3CA1-4972-A4D9-88647FA52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B981-9897-4111-A447-24C2FF100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05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44FA7-3B53-4BB4-B3D8-1AD6FDFA7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5250" y="14506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3663B-E2B3-4141-BD06-E448F8923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5250" y="43303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7115C-C057-430F-BFB6-FFFC0A580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EB290-9961-4F7F-8105-237554677192}" type="datetime1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F6689-F805-46DA-8F6E-BF434B5B9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8533B-DC13-4778-A15E-E036FDBB4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B981-9897-4111-A447-24C2FF100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82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31BEA-F159-42CC-8830-DFE5E4829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D0BDC-FE1F-4081-9F55-804337E0F1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7E0C02-5B38-4ED6-A8BB-545BC451E8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056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43803F-C6F8-4E7B-90EC-179421F32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7F673-B58E-4337-A37C-A00C8ED951E5}" type="datetime1">
              <a:rPr lang="en-US" smtClean="0"/>
              <a:t>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4C7F51-FF11-4ED4-99C0-8779F1F1C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41A20-51C4-4439-8F59-26E48BF92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B981-9897-4111-A447-24C2FF100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335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093A8-F7EC-43B1-A5A2-1943FD02C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948" y="2127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A9EA01-9950-4AC7-8D45-2D329F707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7948" y="15287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1711B-00C2-4464-BB7A-9BAE63FF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7948" y="23526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407B04-0841-435D-9332-B64939B368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90360" y="15287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A127F7-0E5B-45CE-8E4F-07F3FF3FFF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90360" y="23526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65D450-E5B3-4F2C-94B0-6452E11D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E413-BA48-465A-9995-11D65FFC9585}" type="datetime1">
              <a:rPr lang="en-US" smtClean="0"/>
              <a:t>2/7/2020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6308C7-10E2-49E9-82A6-C71722CD0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DB6E32-80B8-4243-A439-0220293A7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B981-9897-4111-A447-24C2FF100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319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F6910-F966-4A44-88AA-83783ADB6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B13502-4FDA-40A2-98BD-4DAACB504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BCA66-C8D8-4728-B6E5-FE89DCB64017}" type="datetime1">
              <a:rPr lang="en-US" smtClean="0"/>
              <a:t>2/7/2020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D99328-8F06-48E9-B017-FD58E4F46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02493D-87FA-462D-A691-83F60B604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B981-9897-4111-A447-24C2FF100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94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80FA6B-FD77-4B21-9278-61DCFB6AE0DE}"/>
              </a:ext>
            </a:extLst>
          </p:cNvPr>
          <p:cNvSpPr/>
          <p:nvPr userDrawn="1"/>
        </p:nvSpPr>
        <p:spPr>
          <a:xfrm>
            <a:off x="3977640" y="1325880"/>
            <a:ext cx="5836920" cy="38252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F6910-F966-4A44-88AA-83783ADB6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B13502-4FDA-40A2-98BD-4DAACB504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1B49B-CA4B-4114-B84C-9760EF481E46}" type="datetime1">
              <a:rPr lang="en-US" smtClean="0"/>
              <a:t>2/7/2020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D99328-8F06-48E9-B017-FD58E4F46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02493D-87FA-462D-A691-83F60B604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B981-9897-4111-A447-24C2FF100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728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2BF092-60BF-427F-A27E-E7E7AEDC4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7B4C4-81E7-4CA2-B41C-575CE0765535}" type="datetime1">
              <a:rPr lang="en-US" smtClean="0"/>
              <a:t>2/7/2020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A97ABF-27E5-4214-91C6-CEBF0B82A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353E1-D759-4C12-BC73-C5239059B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B981-9897-4111-A447-24C2FF100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34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2BF092-60BF-427F-A27E-E7E7AEDC4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83FCB-70C0-4B58-A32B-D8815F928E67}" type="datetime1">
              <a:rPr lang="en-US" smtClean="0"/>
              <a:t>2/7/2020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A97ABF-27E5-4214-91C6-CEBF0B82A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7353E1-D759-4C12-BC73-C5239059B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B981-9897-4111-A447-24C2FF100508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A63C77-DA15-40A9-AE18-7FA6006A7376}"/>
              </a:ext>
            </a:extLst>
          </p:cNvPr>
          <p:cNvSpPr/>
          <p:nvPr userDrawn="1"/>
        </p:nvSpPr>
        <p:spPr>
          <a:xfrm>
            <a:off x="3977640" y="1325880"/>
            <a:ext cx="5836920" cy="382524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27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B8BDD-E68B-48D2-8F95-DC6467789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1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679A8-0248-4095-9680-B190713DE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65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0C077D-B455-456B-B3CC-425113AF8F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31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991307-4D49-435C-ADAF-C255FC75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C7EE-5080-48E4-AC29-5FCAF9EBC8C8}" type="datetime1">
              <a:rPr lang="en-US" smtClean="0"/>
              <a:t>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EE368E-BFDF-485E-A32B-FA69609DA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FE80D6-FD45-4E6E-B691-432E2243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B981-9897-4111-A447-24C2FF100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AA75E-D95D-48F4-953A-A7E86A95B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730" y="9172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6FD484-E087-4F55-82DF-9602599DF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5730" y="37969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13288-6D57-4750-91B3-7362B18D7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9E4EB-4C4E-48FE-90BB-677A160133FD}" type="datetime1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0AD26-3948-4360-99FA-DC50BE4C8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F83CB-19A2-4114-8CBB-A5FDBF3DC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8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D86F9-E470-455D-8809-848217595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94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34D326-1916-40A8-BCEA-8C59012BE1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0134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0C2AE-7CF1-4C91-A51C-ACA82C9769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5794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051EC3-75E0-4047-AA8F-872543F0F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92418-15B3-4544-9C8C-3499328C0BDA}" type="datetime1">
              <a:rPr lang="en-US" smtClean="0"/>
              <a:t>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F06BD8-F054-4A63-A664-361991175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0DDD26-5A65-499D-89D6-C3E7AEEDE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B981-9897-4111-A447-24C2FF100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9242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C4A5C-D5DA-4F03-866B-FE6C18841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7D31F3-C09A-434C-97CF-B766E4FAD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B4FAB-AC07-497A-9607-BCA1DB191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AE3AAA-DC3D-43D2-A5FA-18F559C7258D}" type="datetime1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647E0-D52E-4BEF-B6E7-3AB2453B4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0BF49-DA23-471B-A5E0-102F09675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B981-9897-4111-A447-24C2FF100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695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0A5530-D510-4DD4-A162-2E0A803B11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3060" y="2889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8A49A8-77BC-4A24-844F-48B6F8074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356360" y="2889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14DC7-A134-4A43-8952-31B32B2E5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2C72E-2A57-4325-8671-AF191ED0ACB2}" type="datetime1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E1AEF-AC33-49EB-B6D9-C01E49291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0262B-B44D-4002-9C0D-30DD0C3D6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FB981-9897-4111-A447-24C2FF100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08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8B94C-1EAA-4DE6-AB1D-08FD0B1F7E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1606CA-6CCF-4712-836D-039D55AB3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06237-28D0-4702-B164-C05367D2B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A89B-FE76-4CDF-948A-926F7902DAE1}" type="datetime1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B8717-B20D-4007-A643-56CE48C8E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D4725-2DAC-4268-9469-74FF687A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9FE4D-50D3-4BF4-8CE3-C0380DFC2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132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C1B06-2C9E-4209-BEE7-37F6E28C3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41E1DA-2643-460A-8E19-7834EE55A3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79651-856D-43CB-903B-900957C5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039DD-EF78-4077-8116-2DBCEEBBEA99}" type="datetime1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190BE-8082-48E3-8DE3-61B177ED8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964D3-4FCA-40C5-A8A7-D795A1D2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9FE4D-50D3-4BF4-8CE3-C0380DFC2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6003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878E8-2263-4341-AD44-35BD8A123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90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EE5F57-801D-4C61-A746-145BE8E8EC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90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8FEE14-6061-4958-A506-6FEF1D43B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18602-7242-4E11-B56D-2EAF93BF7E27}" type="datetime1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1BCD7-8691-49ED-921E-B3FC40D84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4CD4B-BB98-4F7D-890B-9400C6C4E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9FE4D-50D3-4BF4-8CE3-C0380DFC2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804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331A0-9323-4CCD-BEB3-E8274B89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638B9-0B6D-46CD-9F05-947B492E72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1064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0FCB77-842C-4333-94BE-7C07131082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464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E2A6EC-1F5F-41BA-9467-5F416D7DC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99C3C-5363-4121-BFC8-DA5C7D755284}" type="datetime1">
              <a:rPr lang="en-US" smtClean="0"/>
              <a:t>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C140C0-6988-4501-98B0-AAC9C3B91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F46DBF-D7ED-40D7-80CD-0D5CF584D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9FE4D-50D3-4BF4-8CE3-C0380DFC2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9266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79CA5-32A0-498C-BF46-6A1F015AB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988" y="34988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E5420-A819-4DA4-B60C-84601B730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6988" y="166592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4516C-E2DE-4CE1-B533-A0689DF49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6988" y="248983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FF09A2-DDCF-4F22-A682-3A76D40BB9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29400" y="166592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59F936-5E0F-4A31-A01A-F78E504688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29400" y="248983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277194-0285-43EA-948E-CF0C14319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4A10C-888A-4BD0-BFF0-73BED0B6D0F7}" type="datetime1">
              <a:rPr lang="en-US" smtClean="0"/>
              <a:t>2/7/2020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7D18E8-3338-4278-AA65-36AD4089B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19A678-71D7-42AA-A1A3-46A4BE6CC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9FE4D-50D3-4BF4-8CE3-C0380DFC2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360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BA1DC-5554-492B-ABF5-D2BF3406C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774F59-06F7-4954-B200-2354AA6C4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027F8-5220-49F0-9076-F23AFF9924C6}" type="datetime1">
              <a:rPr lang="en-US" smtClean="0"/>
              <a:t>2/7/2020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54B3CB-B1D0-43A8-BD94-F2761172D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D63A5D-DD18-49EA-A2E0-A2479D73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9FE4D-50D3-4BF4-8CE3-C0380DFC2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833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9A5BED-B1A9-4075-83AA-7A00DA286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61011-7659-406B-97A7-1D3F6B8F4779}" type="datetime1">
              <a:rPr lang="en-US" smtClean="0"/>
              <a:t>2/7/2020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A51A2C-F2E5-438B-9639-F32FEBDB5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4C9D9C-AB9D-4EDB-B94C-7A6EFBF74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9FE4D-50D3-4BF4-8CE3-C0380DFC2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21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31DD9-4047-4F19-A668-05EF3D6CC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6B44E-8AB0-4AB9-A52C-2B2E51DA7F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684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A341DF-1809-4860-B0E2-DF9EE0DA1D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084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E96F4C-3267-4DAF-8FDC-7A2B375CB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79209-DCF8-4B9E-98A8-002FABE111DC}" type="datetime1">
              <a:rPr lang="en-US" smtClean="0"/>
              <a:t>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5869A8-C009-4862-BF3B-1BE281FCC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39B74-AF36-4BC3-9067-675E646CC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962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A130A-ED9D-44DE-B527-DDEAB38EA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748" y="47244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E4E42-71E3-440C-9D8F-81243E1E5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5148" y="100266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52F6A5-1B41-4C2F-9FB9-C84DBE625D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81748" y="207264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58C63B-425A-4297-A023-091182786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299-A5D9-4B18-BF68-03659F97E179}" type="datetime1">
              <a:rPr lang="en-US" smtClean="0"/>
              <a:t>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AB8D9C-7820-4816-B0DB-D50631680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1D238-6776-47D4-83FC-5CA60FE48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9FE4D-50D3-4BF4-8CE3-C0380DFC2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626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9A83A-3BD5-4F17-A836-8F6AE8934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9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522EB2-484F-4529-A97E-3AEF29A5A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403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01182-4A37-4876-95AA-22316D710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69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60C25E-133D-472E-B56C-E39ACBA51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50F1-FA3C-41A9-8D14-A350937FE156}" type="datetime1">
              <a:rPr lang="en-US" smtClean="0"/>
              <a:t>2/7/2020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A28034-BEC2-42F5-BE96-5AECC0351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442CC-B8FF-4C9E-BD83-B63367511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9FE4D-50D3-4BF4-8CE3-C0380DFC2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802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E0B39-C728-4E81-A325-015B4D463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0955EC-C731-4F6B-A5B1-940EB5FF4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ECBAF-E56A-43F0-8284-A2EE061B6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5C1B5-B965-45E6-9625-A7069D2A2136}" type="datetime1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BE6EA-53E1-46C2-B561-A79D18A5E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DB494-C5EA-4E62-B1CD-A35E0B0D6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9FE4D-50D3-4BF4-8CE3-C0380DFC2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795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A7D1D-FE91-4816-914C-1E79634D6C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0" y="34988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4FFF06-8586-4866-8E9D-01CE31DDC3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95400" y="34988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D06B6-66D6-4340-9667-C26ADFA0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C7812-6AA0-42EA-9126-D741C8F0FE28}" type="datetime1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061C01-05A4-415D-ADC8-959E422D5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6CD9E-3BAF-4FD1-A00E-457C0A68A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9FE4D-50D3-4BF4-8CE3-C0380DFC2F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873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1DE9F-A43C-40B6-A81D-B8FF1CD52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31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8ACB9-D7ED-4341-B2FC-496C43CD3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31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3758EB-C2B4-47B2-A90B-92C89B60A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31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7386FF-BBCE-4955-835C-6B109FD2E3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056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A72F0-B729-4C7F-9BE5-6BC63AA829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056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67ABB0-A542-4E96-86A6-A4902421B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20EC2-A61E-451F-9266-DDADBE2F76D6}" type="datetime1">
              <a:rPr lang="en-US" smtClean="0"/>
              <a:t>2/7/2020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044D4A-119A-4880-A8DC-392E0DE8B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EDEE6F-274F-475E-A875-708364824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07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252EA-0949-41CF-867B-B13D9DB56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14DE6C-2EBD-43D1-89E1-FD47A69C2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44147-56C9-4EE3-A41C-51B6D8F324EB}" type="datetime1">
              <a:rPr lang="en-US" smtClean="0"/>
              <a:t>2/7/2020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676C03-2B2A-4E81-B85F-AFFF52120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405CB2-C2BE-4A03-9D92-96C2E7164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29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252EA-0949-41CF-867B-B13D9DB56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14DE6C-2EBD-43D1-89E1-FD47A69C2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E8C47-EE9E-4562-8FEC-57C8AC4974F6}" type="datetime1">
              <a:rPr lang="en-US" smtClean="0"/>
              <a:t>2/7/2020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676C03-2B2A-4E81-B85F-AFFF52120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405CB2-C2BE-4A03-9D92-96C2E7164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C92EC4-63CC-4DF4-A8AC-D6C612F48095}"/>
              </a:ext>
            </a:extLst>
          </p:cNvPr>
          <p:cNvSpPr/>
          <p:nvPr userDrawn="1"/>
        </p:nvSpPr>
        <p:spPr>
          <a:xfrm>
            <a:off x="9144000" y="3779520"/>
            <a:ext cx="2743200" cy="21793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51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252EA-0949-41CF-867B-B13D9DB56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14DE6C-2EBD-43D1-89E1-FD47A69C2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E8C47-EE9E-4562-8FEC-57C8AC4974F6}" type="datetime1">
              <a:rPr lang="en-US" smtClean="0"/>
              <a:t>2/7/2020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676C03-2B2A-4E81-B85F-AFFF52120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405CB2-C2BE-4A03-9D92-96C2E7164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9081DA-E847-4A23-97EB-FDD1CEFD6AA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C92EC4-63CC-4DF4-A8AC-D6C612F48095}"/>
              </a:ext>
            </a:extLst>
          </p:cNvPr>
          <p:cNvSpPr/>
          <p:nvPr userDrawn="1"/>
        </p:nvSpPr>
        <p:spPr>
          <a:xfrm>
            <a:off x="9144000" y="3779520"/>
            <a:ext cx="2743200" cy="21793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BEABE4-54AC-404A-B0CD-473B84467D14}"/>
              </a:ext>
            </a:extLst>
          </p:cNvPr>
          <p:cNvSpPr/>
          <p:nvPr userDrawn="1"/>
        </p:nvSpPr>
        <p:spPr>
          <a:xfrm>
            <a:off x="1057275" y="5486400"/>
            <a:ext cx="11134725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245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252EA-0949-41CF-867B-B13D9DB56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14DE6C-2EBD-43D1-89E1-FD47A69C2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E8C47-EE9E-4562-8FEC-57C8AC4974F6}" type="datetime1">
              <a:rPr lang="en-US" smtClean="0"/>
              <a:t>2/7/2020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676C03-2B2A-4E81-B85F-AFFF52120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405CB2-C2BE-4A03-9D92-96C2E7164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C92EC4-63CC-4DF4-A8AC-D6C612F48095}"/>
              </a:ext>
            </a:extLst>
          </p:cNvPr>
          <p:cNvSpPr/>
          <p:nvPr userDrawn="1"/>
        </p:nvSpPr>
        <p:spPr>
          <a:xfrm>
            <a:off x="9144000" y="3779520"/>
            <a:ext cx="2743200" cy="21793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62CF69-DE7C-40E7-B8B6-32FC6211BE53}"/>
              </a:ext>
            </a:extLst>
          </p:cNvPr>
          <p:cNvSpPr/>
          <p:nvPr userDrawn="1"/>
        </p:nvSpPr>
        <p:spPr>
          <a:xfrm>
            <a:off x="31171" y="837506"/>
            <a:ext cx="1828800" cy="5157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966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1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531ADF-7B34-4676-B2C8-79F78D965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4605"/>
            <a:ext cx="10515600" cy="854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F9A76E-C55D-4EAD-9E46-C4E71C3A9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147510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54374-7051-4F64-A6AE-5D9A73D24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0" y="62801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8843C020-8AC7-4E51-956B-D129D809EECC}" type="datetime1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1F62A-F028-4503-8B79-90B8831C4B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0" y="62801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3C6AE-15DA-429F-B7AB-325B7F63D0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2801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B9081DA-E847-4A23-97EB-FDD1CEFD6A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98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725" r:id="rId7"/>
    <p:sldLayoutId id="2147483735" r:id="rId8"/>
    <p:sldLayoutId id="2147483734" r:id="rId9"/>
    <p:sldLayoutId id="2147483696" r:id="rId10"/>
    <p:sldLayoutId id="2147483726" r:id="rId11"/>
    <p:sldLayoutId id="2147483731" r:id="rId12"/>
    <p:sldLayoutId id="2147483732" r:id="rId13"/>
    <p:sldLayoutId id="2147483733" r:id="rId14"/>
    <p:sldLayoutId id="2147483697" r:id="rId15"/>
    <p:sldLayoutId id="2147483698" r:id="rId16"/>
    <p:sldLayoutId id="2147483699" r:id="rId17"/>
    <p:sldLayoutId id="2147483700" r:id="rId18"/>
    <p:sldLayoutId id="2147483730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BF9D62-8DBC-42C8-B934-6AEBE8E77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360" y="60325"/>
            <a:ext cx="10515600" cy="8693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68BD0-9609-4F7A-86DF-F7B97378F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6360" y="170370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CD301-AF07-4F3F-B79F-52C4033E00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56360" y="62344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fld id="{EB8A14E1-EF2E-4381-AC6E-DF888539A37A}" type="datetime1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EF07D-591E-4194-B284-7AEBFCB04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56760" y="62344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2715F-B4E6-4A67-85A5-510950B95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8760" y="62344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5B8FB981-9897-4111-A447-24C2FF1005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50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27" r:id="rId7"/>
    <p:sldLayoutId id="2147483708" r:id="rId8"/>
    <p:sldLayoutId id="2147483728" r:id="rId9"/>
    <p:sldLayoutId id="2147483709" r:id="rId10"/>
    <p:sldLayoutId id="2147483710" r:id="rId11"/>
    <p:sldLayoutId id="2147483711" r:id="rId12"/>
    <p:sldLayoutId id="214748371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36F419-D8CC-4BC3-968B-45FF3AE99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320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67711-0A54-458D-94A6-85CCDC1EB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170370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5AB2B-22F8-4ED5-9EDC-6336C5310A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95400" y="62344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CAEEE54D-325A-475C-9E82-897979887B6F}" type="datetime1">
              <a:rPr lang="en-US" smtClean="0"/>
              <a:t>2/7/2020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01EE3-2B3A-4820-8CDD-82A0E771D4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95800" y="62344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3E878-659C-412A-B709-71FC56B0E7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2344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EE79FE4D-50D3-4BF4-8CE3-C0380DFC2F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1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NULL" TargetMode="Externa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8.xml"/><Relationship Id="rId4" Type="http://schemas.microsoft.com/office/2007/relationships/media" Target="../media/media1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>
          <a:xfrm>
            <a:off x="1520734" y="769588"/>
            <a:ext cx="8111628" cy="2306638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/>
            <a:r>
              <a:rPr lang="en-US" sz="4000" b="1" dirty="0">
                <a:cs typeface="Arial" panose="020B0604020202020204" pitchFamily="34" charset="0"/>
              </a:rPr>
              <a:t>Simulations of fuel spray transients in single (spray A &amp; C/D-like) and   multi-hole (spray-B) injectors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A27705-8E11-4C26-BBFE-9E9B2938F1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734" y="3781775"/>
            <a:ext cx="9144000" cy="1309255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Michele Battistoni</a:t>
            </a:r>
          </a:p>
          <a:p>
            <a:pPr algn="l"/>
            <a:r>
              <a:rPr lang="en-US" b="1" dirty="0"/>
              <a:t>University of Perugia, Italy</a:t>
            </a:r>
          </a:p>
          <a:p>
            <a:pPr algn="l"/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86155C-B4E8-47DA-A189-B40540A5C66F}"/>
              </a:ext>
            </a:extLst>
          </p:cNvPr>
          <p:cNvSpPr txBox="1"/>
          <p:nvPr/>
        </p:nvSpPr>
        <p:spPr>
          <a:xfrm>
            <a:off x="1523999" y="6220579"/>
            <a:ext cx="7323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ECN 6.13 – February 6</a:t>
            </a:r>
            <a:r>
              <a:rPr lang="en-US" sz="2000" baseline="30000" dirty="0"/>
              <a:t>th</a:t>
            </a:r>
            <a:r>
              <a:rPr lang="en-US" sz="2000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866647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D4EF45-D740-4A68-8336-184FE493F5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94" y="1286389"/>
            <a:ext cx="11046106" cy="5557006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2379B002-F1C1-4D6E-BF17-73ECFFC62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Spray A SOI simulations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505D2E-9C4B-4577-B3F2-9AC0577BD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10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3D1841-2141-44EC-9BC5-F840F8DB554C}"/>
              </a:ext>
            </a:extLst>
          </p:cNvPr>
          <p:cNvSpPr/>
          <p:nvPr/>
        </p:nvSpPr>
        <p:spPr>
          <a:xfrm>
            <a:off x="1088985" y="827662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Setup #1: flow variables mapped from EOI calculation, simulation starts at 200 </a:t>
            </a:r>
            <a:r>
              <a:rPr lang="en-US" sz="1600" dirty="0" err="1">
                <a:solidFill>
                  <a:srgbClr val="FF0000"/>
                </a:solidFill>
              </a:rPr>
              <a:t>μs</a:t>
            </a:r>
            <a:r>
              <a:rPr lang="en-US" sz="1600" dirty="0">
                <a:solidFill>
                  <a:srgbClr val="FF0000"/>
                </a:solidFill>
              </a:rPr>
              <a:t>, valve is initially closed and opens at 310 </a:t>
            </a:r>
            <a:r>
              <a:rPr lang="en-US" sz="1600" dirty="0" err="1">
                <a:solidFill>
                  <a:srgbClr val="FF0000"/>
                </a:solidFill>
              </a:rPr>
              <a:t>μs</a:t>
            </a:r>
            <a:r>
              <a:rPr lang="en-US" sz="1600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814C38-4C7F-4835-A7C1-F714FCCDB9B5}"/>
              </a:ext>
            </a:extLst>
          </p:cNvPr>
          <p:cNvSpPr/>
          <p:nvPr/>
        </p:nvSpPr>
        <p:spPr>
          <a:xfrm>
            <a:off x="7184985" y="850233"/>
            <a:ext cx="47649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Setup #4: nozzle full of residual gas, simulation starts directly at 310 </a:t>
            </a:r>
            <a:r>
              <a:rPr lang="en-US" sz="1600" dirty="0" err="1">
                <a:solidFill>
                  <a:schemeClr val="accent2">
                    <a:lumMod val="50000"/>
                  </a:schemeClr>
                </a:solidFill>
              </a:rPr>
              <a:t>μs</a:t>
            </a: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en-US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113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8D80B-9C07-4083-8A7F-C031EAE1F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Observations on nozzle closing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EC43FE-D277-4677-8B92-196D299DE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11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104009-CFE6-46AC-BADA-5E40510F4B87}"/>
              </a:ext>
            </a:extLst>
          </p:cNvPr>
          <p:cNvSpPr/>
          <p:nvPr/>
        </p:nvSpPr>
        <p:spPr>
          <a:xfrm>
            <a:off x="1479626" y="6550223"/>
            <a:ext cx="59460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Fanwood Text"/>
              </a:rPr>
              <a:t>Sequences showing the end of injection processes at two chamber conditions.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0E3830-3826-47EE-9872-FB5E7FCE08C3}"/>
              </a:ext>
            </a:extLst>
          </p:cNvPr>
          <p:cNvSpPr/>
          <p:nvPr/>
        </p:nvSpPr>
        <p:spPr>
          <a:xfrm>
            <a:off x="7425628" y="3977572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Fanwood Text"/>
              </a:rPr>
              <a:t>almost no gas exchange is observed;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3151E7-99C3-47F1-BCF4-E56BBC8236CE}"/>
              </a:ext>
            </a:extLst>
          </p:cNvPr>
          <p:cNvSpPr/>
          <p:nvPr/>
        </p:nvSpPr>
        <p:spPr>
          <a:xfrm>
            <a:off x="7425628" y="5327457"/>
            <a:ext cx="4368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Fanwood Text"/>
              </a:rPr>
              <a:t>bulk cavitation and gas exchange observed.</a:t>
            </a:r>
            <a:endParaRPr lang="en-US" dirty="0"/>
          </a:p>
        </p:txBody>
      </p:sp>
      <p:pic>
        <p:nvPicPr>
          <p:cNvPr id="13" name="GasEnd_Tip94-064">
            <a:hlinkClick r:id="" action="ppaction://media"/>
            <a:extLst>
              <a:ext uri="{FF2B5EF4-FFF2-40B4-BE49-F238E27FC236}">
                <a16:creationId xmlns:a16="http://schemas.microsoft.com/office/drawing/2014/main" id="{5DEAB13C-6AA1-491A-991A-434F2ED09A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9626" y="3255781"/>
            <a:ext cx="5946002" cy="336420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57C7C8-7E99-498A-9DC5-CEC0C6B5C7E3}"/>
              </a:ext>
            </a:extLst>
          </p:cNvPr>
          <p:cNvSpPr/>
          <p:nvPr/>
        </p:nvSpPr>
        <p:spPr>
          <a:xfrm>
            <a:off x="4675096" y="3564304"/>
            <a:ext cx="2523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Fanwood Text"/>
              </a:rPr>
              <a:t>D (50 MPa into 2.0 MPa)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2465999-2896-486F-A553-8826EA23516E}"/>
              </a:ext>
            </a:extLst>
          </p:cNvPr>
          <p:cNvSpPr/>
          <p:nvPr/>
        </p:nvSpPr>
        <p:spPr>
          <a:xfrm>
            <a:off x="4675096" y="5252472"/>
            <a:ext cx="2523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Fanwood Text"/>
              </a:rPr>
              <a:t>D (50 MPa into 0.1 MPa)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407F27-9F96-440E-B735-3B2C0017C1D3}"/>
              </a:ext>
            </a:extLst>
          </p:cNvPr>
          <p:cNvSpPr txBox="1"/>
          <p:nvPr/>
        </p:nvSpPr>
        <p:spPr>
          <a:xfrm>
            <a:off x="8816382" y="5981621"/>
            <a:ext cx="28445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Also, cf. </a:t>
            </a:r>
          </a:p>
          <a:p>
            <a:r>
              <a:rPr lang="en-US" sz="1600" dirty="0"/>
              <a:t>SNL paper 2019-01-2280</a:t>
            </a:r>
          </a:p>
          <a:p>
            <a:r>
              <a:rPr lang="en-US" sz="1600" dirty="0" err="1">
                <a:solidFill>
                  <a:srgbClr val="000000"/>
                </a:solidFill>
              </a:rPr>
              <a:t>Manin</a:t>
            </a:r>
            <a:r>
              <a:rPr lang="en-US" sz="1600" dirty="0">
                <a:solidFill>
                  <a:srgbClr val="000000"/>
                </a:solidFill>
              </a:rPr>
              <a:t> et al. ICLASS 2018</a:t>
            </a:r>
            <a:r>
              <a:rPr lang="en-US" sz="1600" dirty="0"/>
              <a:t>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034165E-6DE0-4300-94E6-44A38C389088}"/>
              </a:ext>
            </a:extLst>
          </p:cNvPr>
          <p:cNvGrpSpPr/>
          <p:nvPr/>
        </p:nvGrpSpPr>
        <p:grpSpPr>
          <a:xfrm>
            <a:off x="1479626" y="811797"/>
            <a:ext cx="6778314" cy="1754326"/>
            <a:chOff x="3698816" y="3098738"/>
            <a:chExt cx="6778314" cy="1754326"/>
          </a:xfrm>
        </p:grpSpPr>
        <p:pic>
          <p:nvPicPr>
            <p:cNvPr id="18" name="My Movie">
              <a:hlinkClick r:id="" action="ppaction://media"/>
              <a:extLst>
                <a:ext uri="{FF2B5EF4-FFF2-40B4-BE49-F238E27FC236}">
                  <a16:creationId xmlns:a16="http://schemas.microsoft.com/office/drawing/2014/main" id="{7C3EC5D8-0705-4FCF-9BE3-F2C75CAAFD6B}"/>
                </a:ext>
              </a:extLst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4">
                    <p14:trim st="7675" end="1629.3125"/>
                  </p14:media>
                </p:ext>
              </p:extLst>
            </p:nvPr>
          </p:nvPicPr>
          <p:blipFill rotWithShape="1">
            <a:blip r:embed="rId8"/>
            <a:srcRect t="28339" b="27867"/>
            <a:stretch>
              <a:fillRect/>
            </a:stretch>
          </p:blipFill>
          <p:spPr>
            <a:xfrm>
              <a:off x="3698816" y="3165464"/>
              <a:ext cx="6593118" cy="1624155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4624A37-5881-4E94-AD81-14FD2334C565}"/>
                </a:ext>
              </a:extLst>
            </p:cNvPr>
            <p:cNvSpPr/>
            <p:nvPr/>
          </p:nvSpPr>
          <p:spPr>
            <a:xfrm>
              <a:off x="6976247" y="3098738"/>
              <a:ext cx="3500883" cy="1754326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</a:rPr>
                <a:t>D-like (150 MPa into 0.1 MPa)</a:t>
              </a:r>
            </a:p>
            <a:p>
              <a:pPr algn="ctr"/>
              <a:endParaRPr lang="en-US" dirty="0">
                <a:solidFill>
                  <a:srgbClr val="FFFF00"/>
                </a:solidFill>
              </a:endParaRPr>
            </a:p>
            <a:p>
              <a:pPr algn="ctr"/>
              <a:endParaRPr lang="en-US" dirty="0">
                <a:solidFill>
                  <a:srgbClr val="FFFF00"/>
                </a:solidFill>
              </a:endParaRPr>
            </a:p>
            <a:p>
              <a:pPr algn="ctr"/>
              <a:endParaRPr lang="en-US" dirty="0">
                <a:solidFill>
                  <a:srgbClr val="FFFF00"/>
                </a:solidFill>
              </a:endParaRPr>
            </a:p>
            <a:p>
              <a:pPr algn="ctr"/>
              <a:endParaRPr lang="en-US" dirty="0">
                <a:solidFill>
                  <a:srgbClr val="FFFF00"/>
                </a:solidFill>
              </a:endParaRPr>
            </a:p>
            <a:p>
              <a:pPr algn="ctr"/>
              <a:r>
                <a:rPr lang="en-US" dirty="0">
                  <a:solidFill>
                    <a:srgbClr val="FFFF00"/>
                  </a:solidFill>
                </a:rPr>
                <a:t>Powell (ANL)</a:t>
              </a:r>
              <a:endParaRPr lang="en-US" sz="1050" dirty="0">
                <a:solidFill>
                  <a:srgbClr val="FFFF00"/>
                </a:solidFill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BA5E5B4-24FA-4338-833A-13E59C3E3482}"/>
              </a:ext>
            </a:extLst>
          </p:cNvPr>
          <p:cNvSpPr/>
          <p:nvPr/>
        </p:nvSpPr>
        <p:spPr>
          <a:xfrm>
            <a:off x="2777304" y="6238380"/>
            <a:ext cx="46483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scc.sandia.gov (Spray Combustion Consortium)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739089-EA32-4331-8830-08B8F2FF3B42}"/>
              </a:ext>
            </a:extLst>
          </p:cNvPr>
          <p:cNvSpPr txBox="1"/>
          <p:nvPr/>
        </p:nvSpPr>
        <p:spPr>
          <a:xfrm>
            <a:off x="8072744" y="1175042"/>
            <a:ext cx="2454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High inj. pressure, low back-pressure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5290252-4629-4268-8421-E0F15A4B83C4}"/>
              </a:ext>
            </a:extLst>
          </p:cNvPr>
          <p:cNvSpPr/>
          <p:nvPr/>
        </p:nvSpPr>
        <p:spPr>
          <a:xfrm>
            <a:off x="8072745" y="1563518"/>
            <a:ext cx="26396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Fanwood Text"/>
              </a:rPr>
              <a:t>gas exchange observed (orifice not visible)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EB7510-FE6E-45DF-AA05-F02BD3737048}"/>
              </a:ext>
            </a:extLst>
          </p:cNvPr>
          <p:cNvSpPr txBox="1"/>
          <p:nvPr/>
        </p:nvSpPr>
        <p:spPr>
          <a:xfrm>
            <a:off x="7434542" y="5039694"/>
            <a:ext cx="2959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Quite high inj. pressure, low back-pressure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A96740-08F4-4EF2-A742-60F58E132CC1}"/>
              </a:ext>
            </a:extLst>
          </p:cNvPr>
          <p:cNvSpPr txBox="1"/>
          <p:nvPr/>
        </p:nvSpPr>
        <p:spPr>
          <a:xfrm>
            <a:off x="7434542" y="3669472"/>
            <a:ext cx="29596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High back-pressure</a:t>
            </a:r>
          </a:p>
        </p:txBody>
      </p:sp>
    </p:spTree>
    <p:extLst>
      <p:ext uri="{BB962C8B-B14F-4D97-AF65-F5344CB8AC3E}">
        <p14:creationId xmlns:p14="http://schemas.microsoft.com/office/powerpoint/2010/main" val="45082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379B002-F1C1-4D6E-BF17-73ECFFC62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EOI simulations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505D2E-9C4B-4577-B3F2-9AC0577BD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12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2D7404-E808-43F2-9A65-6D1CBBF0CF58}"/>
              </a:ext>
            </a:extLst>
          </p:cNvPr>
          <p:cNvGrpSpPr/>
          <p:nvPr/>
        </p:nvGrpSpPr>
        <p:grpSpPr>
          <a:xfrm>
            <a:off x="1160300" y="1171560"/>
            <a:ext cx="7143300" cy="2777156"/>
            <a:chOff x="794540" y="890295"/>
            <a:chExt cx="7143300" cy="27771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B1C21CA-031D-40C9-8EF8-565D3BBB3E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041"/>
            <a:stretch/>
          </p:blipFill>
          <p:spPr>
            <a:xfrm>
              <a:off x="794540" y="890295"/>
              <a:ext cx="7143300" cy="272333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CA77D5D-587D-4619-8D3F-87B7FAA2A4B2}"/>
                </a:ext>
              </a:extLst>
            </p:cNvPr>
            <p:cNvSpPr/>
            <p:nvPr/>
          </p:nvSpPr>
          <p:spPr>
            <a:xfrm>
              <a:off x="3949800" y="3393131"/>
              <a:ext cx="457200" cy="274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2F344B-989F-47C4-9424-8F1690D7A71A}"/>
                </a:ext>
              </a:extLst>
            </p:cNvPr>
            <p:cNvSpPr/>
            <p:nvPr/>
          </p:nvSpPr>
          <p:spPr>
            <a:xfrm>
              <a:off x="7358380" y="3302939"/>
              <a:ext cx="457200" cy="274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6B6596-0A75-4C3C-AA40-7185E0563867}"/>
              </a:ext>
            </a:extLst>
          </p:cNvPr>
          <p:cNvGrpSpPr/>
          <p:nvPr/>
        </p:nvGrpSpPr>
        <p:grpSpPr>
          <a:xfrm>
            <a:off x="8181340" y="1150860"/>
            <a:ext cx="4010660" cy="2664211"/>
            <a:chOff x="8229600" y="1256531"/>
            <a:chExt cx="4010660" cy="266421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2DE6049-4CDD-4BF0-B757-7F6B626777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41" t="68063" r="20394"/>
            <a:stretch/>
          </p:blipFill>
          <p:spPr>
            <a:xfrm>
              <a:off x="8229600" y="1256531"/>
              <a:ext cx="4010660" cy="2620989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C15814E-37A0-4BF2-A115-FA6ABFBB885D}"/>
                </a:ext>
              </a:extLst>
            </p:cNvPr>
            <p:cNvSpPr/>
            <p:nvPr/>
          </p:nvSpPr>
          <p:spPr>
            <a:xfrm>
              <a:off x="11567470" y="3646422"/>
              <a:ext cx="457200" cy="274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258839B-E078-4C36-8EC1-B58816294589}"/>
              </a:ext>
            </a:extLst>
          </p:cNvPr>
          <p:cNvSpPr/>
          <p:nvPr/>
        </p:nvSpPr>
        <p:spPr>
          <a:xfrm>
            <a:off x="1371600" y="3782324"/>
            <a:ext cx="10515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r>
              <a:rPr lang="en-US" sz="2400" dirty="0"/>
              <a:t>In line with other observations, we conclude that </a:t>
            </a:r>
          </a:p>
          <a:p>
            <a:pPr marL="457200" indent="-457200">
              <a:buAutoNum type="arabicParenR"/>
            </a:pPr>
            <a:r>
              <a:rPr lang="en-US" sz="2400" dirty="0"/>
              <a:t>Bulk cavitation is easily triggered, but then it collapses. Ambient gas ingestion follows.</a:t>
            </a:r>
          </a:p>
          <a:p>
            <a:pPr marL="457200" indent="-457200">
              <a:buAutoNum type="arabicParenR"/>
            </a:pPr>
            <a:r>
              <a:rPr lang="en-US" sz="2400" dirty="0"/>
              <a:t>the quantity of ingested gas (and undesired dribble) decreases with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low injection pressure;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high ambient back-pressure;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small orifice flow area (i.e., diameter, for single-hole nozzles).</a:t>
            </a:r>
          </a:p>
        </p:txBody>
      </p:sp>
    </p:spTree>
    <p:extLst>
      <p:ext uri="{BB962C8B-B14F-4D97-AF65-F5344CB8AC3E}">
        <p14:creationId xmlns:p14="http://schemas.microsoft.com/office/powerpoint/2010/main" val="92110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379B002-F1C1-4D6E-BF17-73ECFFC62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EOI simulations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505D2E-9C4B-4577-B3F2-9AC0577BD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13</a:t>
            </a:fld>
            <a:endParaRPr lang="en-US"/>
          </a:p>
        </p:txBody>
      </p:sp>
      <p:pic>
        <p:nvPicPr>
          <p:cNvPr id="11" name="video_180um_nozzle_EOI_1500-1bar">
            <a:hlinkClick r:id="" action="ppaction://media"/>
            <a:extLst>
              <a:ext uri="{FF2B5EF4-FFF2-40B4-BE49-F238E27FC236}">
                <a16:creationId xmlns:a16="http://schemas.microsoft.com/office/drawing/2014/main" id="{82B1480A-DF62-4134-A4A4-884C504478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131" r="2131"/>
          <a:stretch/>
        </p:blipFill>
        <p:spPr>
          <a:xfrm>
            <a:off x="2422138" y="796669"/>
            <a:ext cx="6951483" cy="40843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4B9E87-B578-48A2-9F72-D669BA29F4AC}"/>
              </a:ext>
            </a:extLst>
          </p:cNvPr>
          <p:cNvSpPr/>
          <p:nvPr/>
        </p:nvSpPr>
        <p:spPr>
          <a:xfrm>
            <a:off x="6397358" y="772023"/>
            <a:ext cx="2976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D-like (150 MPa into 0.1 MPa)</a:t>
            </a:r>
          </a:p>
        </p:txBody>
      </p:sp>
      <p:pic>
        <p:nvPicPr>
          <p:cNvPr id="13" name="GasEnd_Tip94-064">
            <a:hlinkClick r:id="" action="ppaction://media"/>
            <a:extLst>
              <a:ext uri="{FF2B5EF4-FFF2-40B4-BE49-F238E27FC236}">
                <a16:creationId xmlns:a16="http://schemas.microsoft.com/office/drawing/2014/main" id="{C549A045-91AB-4153-A853-66420FF86F0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t="50449"/>
          <a:stretch/>
        </p:blipFill>
        <p:spPr>
          <a:xfrm>
            <a:off x="3048001" y="5115450"/>
            <a:ext cx="5946002" cy="16669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0720E66-F782-4AC2-9577-C583409BF2F6}"/>
              </a:ext>
            </a:extLst>
          </p:cNvPr>
          <p:cNvSpPr/>
          <p:nvPr/>
        </p:nvSpPr>
        <p:spPr>
          <a:xfrm>
            <a:off x="6578751" y="5100210"/>
            <a:ext cx="2523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Fanwood Text"/>
              </a:rPr>
              <a:t>D (50 MPa into 0.1 MPa)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5B4A98-270E-46F8-BFB1-5E45ED22A674}"/>
              </a:ext>
            </a:extLst>
          </p:cNvPr>
          <p:cNvSpPr/>
          <p:nvPr/>
        </p:nvSpPr>
        <p:spPr>
          <a:xfrm>
            <a:off x="4454067" y="6460609"/>
            <a:ext cx="46483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scc.sandia.gov (Spray Combustion Consortium)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7ABB52-1C42-4E4D-AE80-CB42CFD747C1}"/>
              </a:ext>
            </a:extLst>
          </p:cNvPr>
          <p:cNvSpPr/>
          <p:nvPr/>
        </p:nvSpPr>
        <p:spPr>
          <a:xfrm>
            <a:off x="9693663" y="4361546"/>
            <a:ext cx="24983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Detection of bulk cavitation in the sac at the end of injection, followed by gas ingestion</a:t>
            </a:r>
          </a:p>
        </p:txBody>
      </p:sp>
    </p:spTree>
    <p:extLst>
      <p:ext uri="{BB962C8B-B14F-4D97-AF65-F5344CB8AC3E}">
        <p14:creationId xmlns:p14="http://schemas.microsoft.com/office/powerpoint/2010/main" val="165948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OI_B_sim_OK">
            <a:hlinkClick r:id="" action="ppaction://media"/>
            <a:extLst>
              <a:ext uri="{FF2B5EF4-FFF2-40B4-BE49-F238E27FC236}">
                <a16:creationId xmlns:a16="http://schemas.microsoft.com/office/drawing/2014/main" id="{9D77AEDC-32A8-4155-869D-85F9B1EE76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0721" y="918944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Spray B (multi-hole) – EOI simulation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7E36-9192-435A-97C7-76E780F1726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0" y="255603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94960" y="289310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08400" y="42037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" name="Rectangle 7"/>
          <p:cNvSpPr/>
          <p:nvPr/>
        </p:nvSpPr>
        <p:spPr>
          <a:xfrm>
            <a:off x="2772123" y="6211669"/>
            <a:ext cx="6299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Grid size = 2.5 </a:t>
            </a:r>
            <a:r>
              <a:rPr lang="en-US" dirty="0" err="1"/>
              <a:t>μm</a:t>
            </a:r>
            <a:r>
              <a:rPr lang="en-US" dirty="0"/>
              <a:t>, 35 Million cells</a:t>
            </a:r>
          </a:p>
          <a:p>
            <a:r>
              <a:rPr lang="en-US" dirty="0"/>
              <a:t>Simulated time = 0.500 </a:t>
            </a:r>
            <a:r>
              <a:rPr lang="en-US" dirty="0" err="1"/>
              <a:t>ms</a:t>
            </a:r>
            <a:r>
              <a:rPr lang="en-US" dirty="0"/>
              <a:t> (about 3 months on 256 cores)</a:t>
            </a:r>
          </a:p>
        </p:txBody>
      </p:sp>
    </p:spTree>
    <p:extLst>
      <p:ext uri="{BB962C8B-B14F-4D97-AF65-F5344CB8AC3E}">
        <p14:creationId xmlns:p14="http://schemas.microsoft.com/office/powerpoint/2010/main" val="770194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05"/>
            <a:ext cx="10812422" cy="854075"/>
          </a:xfrm>
        </p:spPr>
        <p:txBody>
          <a:bodyPr>
            <a:noAutofit/>
          </a:bodyPr>
          <a:lstStyle/>
          <a:p>
            <a:r>
              <a:rPr lang="en-US" dirty="0"/>
              <a:t>Spray B (multi-hole) – EOI cone angle variation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7E36-9192-435A-97C7-76E780F1726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" name="culdb021">
            <a:hlinkClick r:id="" action="ppaction://media"/>
            <a:extLst>
              <a:ext uri="{FF2B5EF4-FFF2-40B4-BE49-F238E27FC236}">
                <a16:creationId xmlns:a16="http://schemas.microsoft.com/office/drawing/2014/main" id="{F2988528-9D48-4D19-A949-BEA02F2CD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8720" y="1052377"/>
            <a:ext cx="2585846" cy="33321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293601-A9DF-48D4-A4F7-32CFC653DC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467" y="1052377"/>
            <a:ext cx="8245555" cy="522777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C02D200-DBE5-4929-8C49-197BACD9431E}"/>
              </a:ext>
            </a:extLst>
          </p:cNvPr>
          <p:cNvSpPr/>
          <p:nvPr/>
        </p:nvSpPr>
        <p:spPr>
          <a:xfrm>
            <a:off x="1086994" y="4405674"/>
            <a:ext cx="27180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SAE 2015-01-0946 (Jung et al.)</a:t>
            </a:r>
          </a:p>
          <a:p>
            <a:r>
              <a:rPr lang="en-US" sz="1600" dirty="0"/>
              <a:t>Sandia LDM movie</a:t>
            </a:r>
          </a:p>
        </p:txBody>
      </p:sp>
    </p:spTree>
    <p:extLst>
      <p:ext uri="{BB962C8B-B14F-4D97-AF65-F5344CB8AC3E}">
        <p14:creationId xmlns:p14="http://schemas.microsoft.com/office/powerpoint/2010/main" val="244528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1177C8-5182-493C-8A7F-961043D6BBBE}"/>
              </a:ext>
            </a:extLst>
          </p:cNvPr>
          <p:cNvSpPr/>
          <p:nvPr/>
        </p:nvSpPr>
        <p:spPr>
          <a:xfrm>
            <a:off x="0" y="853438"/>
            <a:ext cx="3291840" cy="6035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05"/>
            <a:ext cx="10820400" cy="854075"/>
          </a:xfrm>
        </p:spPr>
        <p:txBody>
          <a:bodyPr>
            <a:noAutofit/>
          </a:bodyPr>
          <a:lstStyle/>
          <a:p>
            <a:r>
              <a:rPr lang="en-US" dirty="0"/>
              <a:t>Spray B (multi-hole) – EOI cone angle variation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7E36-9192-435A-97C7-76E780F1726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39B3BF-00E2-4A43-B92B-D169A4422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440"/>
            <a:ext cx="12192000" cy="44378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CC86061-94CD-47FE-A03D-431EB1D9F13D}"/>
              </a:ext>
            </a:extLst>
          </p:cNvPr>
          <p:cNvSpPr/>
          <p:nvPr/>
        </p:nvSpPr>
        <p:spPr>
          <a:xfrm>
            <a:off x="1790700" y="5926207"/>
            <a:ext cx="8039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The spreading increases gradually, from an initially narrow cone at −220 </a:t>
            </a:r>
            <a:r>
              <a:rPr lang="en-US" sz="2000" dirty="0" err="1"/>
              <a:t>μs</a:t>
            </a:r>
            <a:r>
              <a:rPr lang="en-US" sz="2000" dirty="0"/>
              <a:t> to a quite wide and corrugated spray boundary at −10 </a:t>
            </a:r>
            <a:r>
              <a:rPr lang="en-US" sz="2000" dirty="0" err="1"/>
              <a:t>μs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77833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1177C8-5182-493C-8A7F-961043D6BBBE}"/>
              </a:ext>
            </a:extLst>
          </p:cNvPr>
          <p:cNvSpPr/>
          <p:nvPr/>
        </p:nvSpPr>
        <p:spPr>
          <a:xfrm>
            <a:off x="0" y="853438"/>
            <a:ext cx="3291840" cy="6035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4605"/>
            <a:ext cx="10820400" cy="854075"/>
          </a:xfrm>
        </p:spPr>
        <p:txBody>
          <a:bodyPr>
            <a:noAutofit/>
          </a:bodyPr>
          <a:lstStyle/>
          <a:p>
            <a:r>
              <a:rPr lang="en-US" dirty="0"/>
              <a:t>Spray B (multi-hole) – hole swirling flow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FB7E36-9192-435A-97C7-76E780F1726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8A34F2-346C-4F18-A4D4-CF5831EF8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85139"/>
            <a:ext cx="11887200" cy="50877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4B49A28-3665-4F8D-86D5-F1F680B6AC39}"/>
              </a:ext>
            </a:extLst>
          </p:cNvPr>
          <p:cNvSpPr/>
          <p:nvPr/>
        </p:nvSpPr>
        <p:spPr>
          <a:xfrm>
            <a:off x="1173480" y="6019216"/>
            <a:ext cx="98450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Tendency to form a hollow cone, as a result of the swirling flow taking place inside the holes. </a:t>
            </a:r>
          </a:p>
          <a:p>
            <a:r>
              <a:rPr lang="en-US" sz="2000" dirty="0"/>
              <a:t>This is strictly connected to asymmetries and non-periodicities in the internal flow</a:t>
            </a:r>
          </a:p>
        </p:txBody>
      </p:sp>
    </p:spTree>
    <p:extLst>
      <p:ext uri="{BB962C8B-B14F-4D97-AF65-F5344CB8AC3E}">
        <p14:creationId xmlns:p14="http://schemas.microsoft.com/office/powerpoint/2010/main" val="2108517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228D4-BDE2-4223-ACDD-A8CAF35F5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505D2E-9C4B-4577-B3F2-9AC0577BD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18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C96486-407D-42B5-ABFB-834F9456B06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71600" y="1139508"/>
            <a:ext cx="10515600" cy="435133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Simulation results, compared to synchrotron x-ray data and to optical microscopy data, demonstrate the capability of the LES method to comprehensively elucidate the flow physics of injection transients, complementing experimental techniques.</a:t>
            </a:r>
          </a:p>
          <a:p>
            <a:r>
              <a:rPr lang="en-US" dirty="0"/>
              <a:t>Start-of-injection simulations are almost capable of capturing the timing of liquid appearance and the tip penetration trend. More work still needed for capturing finer details.</a:t>
            </a:r>
          </a:p>
          <a:p>
            <a:r>
              <a:rPr lang="en-US" dirty="0"/>
              <a:t>Cavitation taking place immediately after the EOI and gas ingestion agrees with ANL, Sandia data.</a:t>
            </a:r>
          </a:p>
          <a:p>
            <a:r>
              <a:rPr lang="en-US" dirty="0"/>
              <a:t>Cone angle variation in multi-hole nozzle is related to asymmetries of the needle-sac assembly, creating swirling flow inside the holes.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600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4F9731-DC33-447D-AB23-546E3A153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Acknowledgments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7D0079-9EDE-4A91-BC44-00B581230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2616"/>
            <a:fld id="{DF96946A-7E0C-48EE-A00E-0785A4356FF6}" type="slidenum">
              <a:rPr lang="en-US" smtClean="0"/>
              <a:pPr defTabSz="892616"/>
              <a:t>2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93F1D2-FAE9-4564-892F-56EC8314E267}"/>
              </a:ext>
            </a:extLst>
          </p:cNvPr>
          <p:cNvSpPr/>
          <p:nvPr/>
        </p:nvSpPr>
        <p:spPr>
          <a:xfrm>
            <a:off x="7122318" y="2313185"/>
            <a:ext cx="43914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Sibendu Som,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Christopher F. Powell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815DDEC-4728-42AE-939A-2F8159AE21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3" b="20960"/>
          <a:stretch/>
        </p:blipFill>
        <p:spPr>
          <a:xfrm>
            <a:off x="1757680" y="1061568"/>
            <a:ext cx="5052175" cy="5218582"/>
          </a:xfrm>
          <a:prstGeom prst="rect">
            <a:avLst/>
          </a:prstGeom>
        </p:spPr>
      </p:pic>
      <p:pic>
        <p:nvPicPr>
          <p:cNvPr id="6" name="Picture 4" descr="http://www.interactions.org/imagebank/images/AR0001H.jpg">
            <a:extLst>
              <a:ext uri="{FF2B5EF4-FFF2-40B4-BE49-F238E27FC236}">
                <a16:creationId xmlns:a16="http://schemas.microsoft.com/office/drawing/2014/main" id="{8A6D58D2-AEA3-4F56-90EE-F6012316D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080" y="2411073"/>
            <a:ext cx="1595120" cy="74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253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CA311-2379-40ED-91AC-94906084F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A4D935-0FE5-4CEF-A974-EF1135B2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D4C9CF-C327-4554-BA1E-BBA1BE370DC3}"/>
              </a:ext>
            </a:extLst>
          </p:cNvPr>
          <p:cNvSpPr txBox="1"/>
          <p:nvPr/>
        </p:nvSpPr>
        <p:spPr>
          <a:xfrm>
            <a:off x="1574156" y="1067620"/>
            <a:ext cx="1037400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STL files, needle motion and meshes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Observations review regarding nozzle opening/closing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Strategies for mesh handling and sealing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SOI: Spray A opening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EOI: Spray A and D-like closing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Spray B closing and cone-angle variation</a:t>
            </a:r>
          </a:p>
        </p:txBody>
      </p:sp>
    </p:spTree>
    <p:extLst>
      <p:ext uri="{BB962C8B-B14F-4D97-AF65-F5344CB8AC3E}">
        <p14:creationId xmlns:p14="http://schemas.microsoft.com/office/powerpoint/2010/main" val="638376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0ED2F-1EE8-4EFF-8831-3CA0F0286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Geometries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505D2E-9C4B-4577-B3F2-9AC0577BD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4</a:t>
            </a:fld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2AAF0D5F-FA00-42A6-99D0-665044BB7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345" y="3210308"/>
            <a:ext cx="2633578" cy="14509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BF8C92A-9D19-4332-97ED-449360DF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345" y="4839363"/>
            <a:ext cx="2633578" cy="147150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210BFF1-C398-4877-B775-7437455B5A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74" t="16048"/>
          <a:stretch/>
        </p:blipFill>
        <p:spPr>
          <a:xfrm>
            <a:off x="1246345" y="1551916"/>
            <a:ext cx="2633578" cy="14842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84E42-BB3A-4B06-B3D9-13C3736055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93"/>
          <a:stretch/>
        </p:blipFill>
        <p:spPr>
          <a:xfrm>
            <a:off x="8163252" y="1356475"/>
            <a:ext cx="3806060" cy="41450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E704522D-8F20-4A37-80BF-0AFF2E5BA8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2" r="76427" b="29520"/>
          <a:stretch/>
        </p:blipFill>
        <p:spPr>
          <a:xfrm rot="5400000">
            <a:off x="5207104" y="4102832"/>
            <a:ext cx="1411528" cy="29214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650EC68-4CC6-44B6-A0B8-5DAA50B4F75B}"/>
              </a:ext>
            </a:extLst>
          </p:cNvPr>
          <p:cNvSpPr txBox="1"/>
          <p:nvPr/>
        </p:nvSpPr>
        <p:spPr>
          <a:xfrm>
            <a:off x="2985146" y="2418526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0DE363D-0498-493A-BA5F-7AA0E5E7A7DE}"/>
              </a:ext>
            </a:extLst>
          </p:cNvPr>
          <p:cNvSpPr txBox="1"/>
          <p:nvPr/>
        </p:nvSpPr>
        <p:spPr>
          <a:xfrm>
            <a:off x="2953610" y="4047581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152DDC6-A941-4301-AE01-8E479E1A177A}"/>
              </a:ext>
            </a:extLst>
          </p:cNvPr>
          <p:cNvSpPr txBox="1"/>
          <p:nvPr/>
        </p:nvSpPr>
        <p:spPr>
          <a:xfrm>
            <a:off x="2974804" y="5697145"/>
            <a:ext cx="373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F335D14-B5B0-4D3F-88D9-C0E9353F8646}"/>
              </a:ext>
            </a:extLst>
          </p:cNvPr>
          <p:cNvSpPr txBox="1"/>
          <p:nvPr/>
        </p:nvSpPr>
        <p:spPr>
          <a:xfrm>
            <a:off x="5646414" y="5697145"/>
            <a:ext cx="1817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D-like </a:t>
            </a:r>
            <a:r>
              <a:rPr lang="en-US" dirty="0">
                <a:solidFill>
                  <a:srgbClr val="FF0000"/>
                </a:solidFill>
              </a:rPr>
              <a:t>(180 </a:t>
            </a:r>
            <a:r>
              <a:rPr lang="el-GR" dirty="0">
                <a:solidFill>
                  <a:srgbClr val="FF0000"/>
                </a:solidFill>
              </a:rPr>
              <a:t>μ</a:t>
            </a:r>
            <a:r>
              <a:rPr lang="en-US" dirty="0">
                <a:solidFill>
                  <a:srgbClr val="FF0000"/>
                </a:solidFill>
              </a:rPr>
              <a:t>m)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C64550D-F1CB-4028-A1F9-19EC658D1254}"/>
              </a:ext>
            </a:extLst>
          </p:cNvPr>
          <p:cNvSpPr txBox="1"/>
          <p:nvPr/>
        </p:nvSpPr>
        <p:spPr>
          <a:xfrm>
            <a:off x="11308991" y="4915862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EFFD49-30D0-4F37-BE93-92DDEA5B5739}"/>
              </a:ext>
            </a:extLst>
          </p:cNvPr>
          <p:cNvSpPr/>
          <p:nvPr/>
        </p:nvSpPr>
        <p:spPr>
          <a:xfrm>
            <a:off x="3301782" y="840966"/>
            <a:ext cx="5877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smoothed STL files, for CFD, now available on ECN website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1731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604F1DB-6DAC-4009-ACF8-4AE207F98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Simulation setup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84F5AF-397B-4C6B-A0E5-906645E41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2616"/>
            <a:fld id="{DF96946A-7E0C-48EE-A00E-0785A4356FF6}" type="slidenum">
              <a:rPr lang="en-US" smtClean="0"/>
              <a:pPr defTabSz="892616"/>
              <a:t>5</a:t>
            </a:fld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B9A841B-FDBC-4E58-B768-DD7D2D42647A}"/>
              </a:ext>
            </a:extLst>
          </p:cNvPr>
          <p:cNvSpPr txBox="1">
            <a:spLocks/>
          </p:cNvSpPr>
          <p:nvPr/>
        </p:nvSpPr>
        <p:spPr>
          <a:xfrm>
            <a:off x="1371600" y="1238491"/>
            <a:ext cx="10515600" cy="4525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dirty="0"/>
              <a:t>CFD model built in CONVERGE v.2.4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Mixture model (diffuse interface): with 1 compressible (barotropic) liquid and N compressible gaseous species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HRM cavitation model (tabulated properties vs. T) + non-condensable gas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Turbulence: LES, dynamic structure (DS) model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Discretization: Space, 2nd order; Time, 1st Euler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Needle motion according to x-ray data (3 components)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300 K ambient; 343 K fuel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</a:rPr>
              <a:t>Surface files: smoothed STL obtained from detailed</a:t>
            </a:r>
            <a:r>
              <a:rPr lang="it-IT" sz="2400" dirty="0">
                <a:solidFill>
                  <a:prstClr val="black"/>
                </a:solidFill>
              </a:rPr>
              <a:t> </a:t>
            </a:r>
            <a:r>
              <a:rPr lang="it-IT" sz="2400" dirty="0" err="1">
                <a:solidFill>
                  <a:prstClr val="black"/>
                </a:solidFill>
              </a:rPr>
              <a:t>scan</a:t>
            </a:r>
            <a:endParaRPr lang="en-US" sz="2400" dirty="0">
              <a:solidFill>
                <a:prstClr val="black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Grids: min cell size = 2.5 </a:t>
            </a:r>
            <a:r>
              <a:rPr lang="el-GR" sz="2400" dirty="0"/>
              <a:t>μ</a:t>
            </a:r>
            <a:r>
              <a:rPr lang="en-US" sz="2400" dirty="0"/>
              <a:t>m (max 40 </a:t>
            </a:r>
            <a:r>
              <a:rPr lang="el-GR" sz="2400" dirty="0"/>
              <a:t>μ</a:t>
            </a:r>
            <a:r>
              <a:rPr lang="en-US" sz="2400" dirty="0"/>
              <a:t>m); cell count = 16M to 35M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Simulated physical time = up to 700 </a:t>
            </a:r>
            <a:r>
              <a:rPr lang="el-GR" sz="2400" dirty="0"/>
              <a:t>μ</a:t>
            </a:r>
            <a:r>
              <a:rPr lang="en-US" sz="2400" dirty="0"/>
              <a:t>s</a:t>
            </a:r>
          </a:p>
          <a:p>
            <a:pPr marL="732672" lvl="1" indent="-342900">
              <a:lnSpc>
                <a:spcPct val="100000"/>
              </a:lnSpc>
              <a:spcBef>
                <a:spcPts val="0"/>
              </a:spcBef>
            </a:pPr>
            <a:endParaRPr lang="en-US" sz="1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182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2604F1DB-6DAC-4009-ACF8-4AE207F98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Needle tip displacements (x-ray) at low lift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84F5AF-397B-4C6B-A0E5-906645E41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2616"/>
            <a:fld id="{DF96946A-7E0C-48EE-A00E-0785A4356FF6}" type="slidenum">
              <a:rPr lang="en-US" smtClean="0"/>
              <a:pPr defTabSz="892616"/>
              <a:t>6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C9A00D-361C-43C0-806C-31205A499F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6"/>
          <a:stretch/>
        </p:blipFill>
        <p:spPr>
          <a:xfrm>
            <a:off x="2082574" y="1079872"/>
            <a:ext cx="8846748" cy="498908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C0BF9729-4FDB-4630-84E3-1FD1CAFA3E53}"/>
              </a:ext>
            </a:extLst>
          </p:cNvPr>
          <p:cNvGrpSpPr/>
          <p:nvPr/>
        </p:nvGrpSpPr>
        <p:grpSpPr>
          <a:xfrm>
            <a:off x="9536118" y="1164747"/>
            <a:ext cx="1203767" cy="1555358"/>
            <a:chOff x="10683433" y="1213561"/>
            <a:chExt cx="1203767" cy="155535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932C28C-04E7-43C0-8579-F9A016DCF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12" r="67556" b="76796"/>
            <a:stretch/>
          </p:blipFill>
          <p:spPr>
            <a:xfrm>
              <a:off x="10683433" y="1213561"/>
              <a:ext cx="1203767" cy="106665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C65D566-33AD-4F3E-BCD4-7B5EB8EA34E4}"/>
                </a:ext>
              </a:extLst>
            </p:cNvPr>
            <p:cNvSpPr/>
            <p:nvPr/>
          </p:nvSpPr>
          <p:spPr>
            <a:xfrm rot="18935176">
              <a:off x="10722143" y="1865203"/>
              <a:ext cx="309985" cy="9037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550C4DC-F82C-4A87-BBD6-B558326E2E67}"/>
              </a:ext>
            </a:extLst>
          </p:cNvPr>
          <p:cNvSpPr txBox="1"/>
          <p:nvPr/>
        </p:nvSpPr>
        <p:spPr>
          <a:xfrm>
            <a:off x="4116133" y="3145242"/>
            <a:ext cx="829384" cy="43088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observed SOI “area”</a:t>
            </a:r>
          </a:p>
        </p:txBody>
      </p:sp>
    </p:spTree>
    <p:extLst>
      <p:ext uri="{BB962C8B-B14F-4D97-AF65-F5344CB8AC3E}">
        <p14:creationId xmlns:p14="http://schemas.microsoft.com/office/powerpoint/2010/main" val="2082465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3C9BD68-9382-49FC-8A2F-2FBA9EF48A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5" r="15657"/>
          <a:stretch/>
        </p:blipFill>
        <p:spPr>
          <a:xfrm>
            <a:off x="1371600" y="1558202"/>
            <a:ext cx="6562846" cy="508707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9EB126B-016E-477E-8B52-3792A1DC01A9}"/>
              </a:ext>
            </a:extLst>
          </p:cNvPr>
          <p:cNvSpPr/>
          <p:nvPr/>
        </p:nvSpPr>
        <p:spPr>
          <a:xfrm>
            <a:off x="1530945" y="1068343"/>
            <a:ext cx="297626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D-like (150 MPa into 0.1 MPa)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F14F26-3C48-4A2A-B894-9424D74CA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Observations on nozzle opening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065135-551A-4230-AA35-12941185A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0EAECB6-3652-45A2-BA9A-E86EB810B284}"/>
              </a:ext>
            </a:extLst>
          </p:cNvPr>
          <p:cNvGrpSpPr/>
          <p:nvPr/>
        </p:nvGrpSpPr>
        <p:grpSpPr>
          <a:xfrm>
            <a:off x="5449919" y="674167"/>
            <a:ext cx="6668995" cy="1754326"/>
            <a:chOff x="3609319" y="3098738"/>
            <a:chExt cx="6668995" cy="1754326"/>
          </a:xfrm>
        </p:grpSpPr>
        <p:pic>
          <p:nvPicPr>
            <p:cNvPr id="7" name="My Movie">
              <a:hlinkClick r:id="" action="ppaction://media"/>
              <a:extLst>
                <a:ext uri="{FF2B5EF4-FFF2-40B4-BE49-F238E27FC236}">
                  <a16:creationId xmlns:a16="http://schemas.microsoft.com/office/drawing/2014/main" id="{33441C56-482E-4FB8-A17F-43F5C820300C}"/>
                </a:ext>
              </a:extLst>
            </p:cNvPr>
            <p:cNvPicPr>
              <a:picLocks noChangeAspect="1"/>
            </p:cNvPicPr>
            <p:nvPr>
              <a:videoFile r:link="rId1"/>
              <p:extLst>
                <p:ext uri="{DAA4B4D4-6D71-4841-9C94-3DE7FCFB9230}">
                  <p14:media xmlns:p14="http://schemas.microsoft.com/office/powerpoint/2010/main" r:embed="rId2">
                    <p14:trim end="15650.3125"/>
                  </p14:media>
                </p:ext>
              </p:extLst>
            </p:nvPr>
          </p:nvPicPr>
          <p:blipFill rotWithShape="1">
            <a:blip r:embed="rId5"/>
            <a:srcRect t="28339" b="27867"/>
            <a:stretch>
              <a:fillRect/>
            </a:stretch>
          </p:blipFill>
          <p:spPr>
            <a:xfrm>
              <a:off x="3609319" y="3175205"/>
              <a:ext cx="6668994" cy="164284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493C9C7-5227-4C30-96D4-D427FBC1250A}"/>
                </a:ext>
              </a:extLst>
            </p:cNvPr>
            <p:cNvSpPr/>
            <p:nvPr/>
          </p:nvSpPr>
          <p:spPr>
            <a:xfrm>
              <a:off x="6949070" y="3098738"/>
              <a:ext cx="3329244" cy="1754326"/>
            </a:xfrm>
            <a:prstGeom prst="rect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</a:rPr>
                <a:t>D-like (150 MPa into 0.1 MPa)</a:t>
              </a:r>
            </a:p>
            <a:p>
              <a:pPr algn="ctr"/>
              <a:endParaRPr lang="en-US" dirty="0">
                <a:solidFill>
                  <a:srgbClr val="FFFF00"/>
                </a:solidFill>
              </a:endParaRPr>
            </a:p>
            <a:p>
              <a:pPr algn="ctr"/>
              <a:endParaRPr lang="en-US" dirty="0">
                <a:solidFill>
                  <a:srgbClr val="FFFF00"/>
                </a:solidFill>
              </a:endParaRPr>
            </a:p>
            <a:p>
              <a:pPr algn="ctr"/>
              <a:endParaRPr lang="en-US" dirty="0">
                <a:solidFill>
                  <a:srgbClr val="FFFF00"/>
                </a:solidFill>
              </a:endParaRPr>
            </a:p>
            <a:p>
              <a:pPr algn="ctr"/>
              <a:endParaRPr lang="en-US" dirty="0">
                <a:solidFill>
                  <a:srgbClr val="FFFF00"/>
                </a:solidFill>
              </a:endParaRPr>
            </a:p>
            <a:p>
              <a:pPr algn="ctr"/>
              <a:r>
                <a:rPr lang="en-US" dirty="0">
                  <a:solidFill>
                    <a:srgbClr val="FFFF00"/>
                  </a:solidFill>
                </a:rPr>
                <a:t>Powell (ANL)</a:t>
              </a:r>
              <a:endParaRPr lang="en-US" sz="105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F31375C-F7AB-46F8-B9E9-C3EB47EC0909}"/>
              </a:ext>
            </a:extLst>
          </p:cNvPr>
          <p:cNvGrpSpPr/>
          <p:nvPr/>
        </p:nvGrpSpPr>
        <p:grpSpPr>
          <a:xfrm>
            <a:off x="5617028" y="5886857"/>
            <a:ext cx="3689215" cy="667933"/>
            <a:chOff x="5617028" y="5197335"/>
            <a:chExt cx="3689215" cy="667933"/>
          </a:xfrm>
        </p:grpSpPr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id="{06BF886F-F15C-4633-BB10-784EB9EE959B}"/>
                </a:ext>
              </a:extLst>
            </p:cNvPr>
            <p:cNvSpPr/>
            <p:nvPr/>
          </p:nvSpPr>
          <p:spPr>
            <a:xfrm rot="5400000">
              <a:off x="6209207" y="4877295"/>
              <a:ext cx="274320" cy="914400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B68C87-E9CA-4D8F-BF1F-246C1CC7B8DF}"/>
                </a:ext>
              </a:extLst>
            </p:cNvPr>
            <p:cNvSpPr txBox="1"/>
            <p:nvPr/>
          </p:nvSpPr>
          <p:spPr>
            <a:xfrm>
              <a:off x="5617028" y="5526714"/>
              <a:ext cx="3689215" cy="33855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Needle-seat elastic deformation recovery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C200E8-DFF5-4366-A1E4-8D5043B3EBD6}"/>
              </a:ext>
            </a:extLst>
          </p:cNvPr>
          <p:cNvGrpSpPr/>
          <p:nvPr/>
        </p:nvGrpSpPr>
        <p:grpSpPr>
          <a:xfrm>
            <a:off x="6849457" y="4202562"/>
            <a:ext cx="1526521" cy="841616"/>
            <a:chOff x="6878485" y="3513040"/>
            <a:chExt cx="1526521" cy="84161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4718CDC-5141-4584-AC1A-543762515764}"/>
                </a:ext>
              </a:extLst>
            </p:cNvPr>
            <p:cNvGrpSpPr/>
            <p:nvPr/>
          </p:nvGrpSpPr>
          <p:grpSpPr>
            <a:xfrm>
              <a:off x="6878485" y="3513040"/>
              <a:ext cx="1526521" cy="841616"/>
              <a:chOff x="6878485" y="3513040"/>
              <a:chExt cx="1526521" cy="841616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36A65BF-26EC-4144-8808-26CD4836DDE3}"/>
                  </a:ext>
                </a:extLst>
              </p:cNvPr>
              <p:cNvSpPr/>
              <p:nvPr/>
            </p:nvSpPr>
            <p:spPr>
              <a:xfrm>
                <a:off x="6878485" y="3802746"/>
                <a:ext cx="414897" cy="551910"/>
              </a:xfrm>
              <a:prstGeom prst="ellipse">
                <a:avLst/>
              </a:prstGeom>
              <a:no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A6AB236-9F5C-40B3-A394-9B2068EBB28C}"/>
                  </a:ext>
                </a:extLst>
              </p:cNvPr>
              <p:cNvSpPr txBox="1"/>
              <p:nvPr/>
            </p:nvSpPr>
            <p:spPr>
              <a:xfrm>
                <a:off x="7575622" y="3513040"/>
                <a:ext cx="829384" cy="4308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latin typeface="Arial" panose="020B0604020202020204" pitchFamily="34" charset="0"/>
                    <a:cs typeface="Arial" panose="020B0604020202020204" pitchFamily="34" charset="0"/>
                  </a:rPr>
                  <a:t>observed SOI “area”</a:t>
                </a:r>
              </a:p>
            </p:txBody>
          </p:sp>
        </p:grp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667DE81-B067-4872-96D5-8988FE4D376B}"/>
                </a:ext>
              </a:extLst>
            </p:cNvPr>
            <p:cNvCxnSpPr>
              <a:cxnSpLocks/>
              <a:stCxn id="13" idx="1"/>
              <a:endCxn id="12" idx="7"/>
            </p:cNvCxnSpPr>
            <p:nvPr/>
          </p:nvCxnSpPr>
          <p:spPr>
            <a:xfrm flipH="1">
              <a:off x="7232622" y="3728484"/>
              <a:ext cx="343000" cy="155087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EF3DA37-7D8F-4A0F-B55E-1990F917978F}"/>
              </a:ext>
            </a:extLst>
          </p:cNvPr>
          <p:cNvSpPr txBox="1"/>
          <p:nvPr/>
        </p:nvSpPr>
        <p:spPr>
          <a:xfrm>
            <a:off x="9779388" y="5469513"/>
            <a:ext cx="1972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cf. also (SNL paper)</a:t>
            </a:r>
          </a:p>
          <a:p>
            <a:r>
              <a:rPr lang="en-US" dirty="0"/>
              <a:t>SAE 2019-01-2279</a:t>
            </a:r>
          </a:p>
        </p:txBody>
      </p:sp>
    </p:spTree>
    <p:extLst>
      <p:ext uri="{BB962C8B-B14F-4D97-AF65-F5344CB8AC3E}">
        <p14:creationId xmlns:p14="http://schemas.microsoft.com/office/powerpoint/2010/main" val="238335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379B002-F1C1-4D6E-BF17-73ECFFC62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Low lift needle-seat gap mesh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505D2E-9C4B-4577-B3F2-9AC0577BD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8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015B48-8D81-47D0-ACB0-98AAA5D866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6" y="793597"/>
            <a:ext cx="3862396" cy="568234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8AFAA1A-4472-4168-A8B7-C5B1DB33035C}"/>
              </a:ext>
            </a:extLst>
          </p:cNvPr>
          <p:cNvSpPr/>
          <p:nvPr/>
        </p:nvSpPr>
        <p:spPr>
          <a:xfrm>
            <a:off x="872825" y="946640"/>
            <a:ext cx="631817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000" dirty="0"/>
              <a:t>Options:</a:t>
            </a:r>
          </a:p>
          <a:p>
            <a:pPr lvl="1"/>
            <a:endParaRPr lang="en-US" sz="1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Ignore any problems! </a:t>
            </a:r>
            <a:r>
              <a:rPr lang="en-US" sz="2000" dirty="0">
                <a:sym typeface="Wingdings" panose="05000000000000000000" pitchFamily="2" charset="2"/>
              </a:rPr>
              <a:t>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elasticity-corrected lift (Sandia, SAE 2019-01-2279)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calibrated flow resistance (AVL, 2009-24-0029; UMASS, ASME FEDSM2017-69309)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sudden opening at a given point, (informed setup, based on x-ray and lift), but needle </a:t>
            </a:r>
            <a:r>
              <a:rPr lang="it-IT" sz="2000" dirty="0" err="1"/>
              <a:t>also</a:t>
            </a:r>
            <a:r>
              <a:rPr lang="it-IT" sz="2000" dirty="0"/>
              <a:t> </a:t>
            </a:r>
            <a:r>
              <a:rPr lang="en-US" sz="2000" dirty="0"/>
              <a:t>moves below the opening height  (so that suction effect can be reproduced)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B2C710A9-517C-4FB7-B4E6-087D37EC26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157771"/>
              </p:ext>
            </p:extLst>
          </p:nvPr>
        </p:nvGraphicFramePr>
        <p:xfrm>
          <a:off x="1624127" y="4760204"/>
          <a:ext cx="4620155" cy="1349761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733417">
                  <a:extLst>
                    <a:ext uri="{9D8B030D-6E8A-4147-A177-3AD203B41FA5}">
                      <a16:colId xmlns:a16="http://schemas.microsoft.com/office/drawing/2014/main" val="773111477"/>
                    </a:ext>
                  </a:extLst>
                </a:gridCol>
                <a:gridCol w="1005191">
                  <a:extLst>
                    <a:ext uri="{9D8B030D-6E8A-4147-A177-3AD203B41FA5}">
                      <a16:colId xmlns:a16="http://schemas.microsoft.com/office/drawing/2014/main" val="3128398747"/>
                    </a:ext>
                  </a:extLst>
                </a:gridCol>
                <a:gridCol w="1206229">
                  <a:extLst>
                    <a:ext uri="{9D8B030D-6E8A-4147-A177-3AD203B41FA5}">
                      <a16:colId xmlns:a16="http://schemas.microsoft.com/office/drawing/2014/main" val="2072874830"/>
                    </a:ext>
                  </a:extLst>
                </a:gridCol>
                <a:gridCol w="1675318">
                  <a:extLst>
                    <a:ext uri="{9D8B030D-6E8A-4147-A177-3AD203B41FA5}">
                      <a16:colId xmlns:a16="http://schemas.microsoft.com/office/drawing/2014/main" val="852165425"/>
                    </a:ext>
                  </a:extLst>
                </a:gridCol>
              </a:tblGrid>
              <a:tr h="71880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injector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holes area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seat minimum diameter and inclination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Needle lift of minimum seat-flow area equal to holes area 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6315343"/>
                  </a:ext>
                </a:extLst>
              </a:tr>
              <a:tr h="2118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0.0063 mm</a:t>
                      </a:r>
                      <a:r>
                        <a:rPr lang="en-US" sz="1200" baseline="300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1.075 mm × 30°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 μm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29148373"/>
                  </a:ext>
                </a:extLst>
              </a:tr>
              <a:tr h="21184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B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0.0199 mm</a:t>
                      </a:r>
                      <a:r>
                        <a:rPr lang="en-US" sz="1200" baseline="300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1.075 mm × 30°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 μm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39901998"/>
                  </a:ext>
                </a:extLst>
              </a:tr>
              <a:tr h="20725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180 μm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0.0254 mm</a:t>
                      </a:r>
                      <a:r>
                        <a:rPr lang="en-US" sz="1200" baseline="30000">
                          <a:effectLst/>
                        </a:rPr>
                        <a:t>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0.885 mm × 30°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18 </a:t>
                      </a:r>
                      <a:r>
                        <a:rPr lang="en-US" sz="1200" dirty="0" err="1">
                          <a:effectLst/>
                        </a:rPr>
                        <a:t>μm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2882750"/>
                  </a:ext>
                </a:extLst>
              </a:tr>
            </a:tbl>
          </a:graphicData>
        </a:graphic>
      </p:graphicFrame>
      <p:sp>
        <p:nvSpPr>
          <p:cNvPr id="19" name="Rectangle 1">
            <a:extLst>
              <a:ext uri="{FF2B5EF4-FFF2-40B4-BE49-F238E27FC236}">
                <a16:creationId xmlns:a16="http://schemas.microsoft.com/office/drawing/2014/main" id="{88F72DA9-C844-414F-930C-79BF7E5D4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3367" y="4487086"/>
            <a:ext cx="492167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Flow areas and corresponding needle lifts required to equal hole flow areas.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3FDB52C-0E06-4998-866B-77F6534F56BF}"/>
              </a:ext>
            </a:extLst>
          </p:cNvPr>
          <p:cNvCxnSpPr>
            <a:cxnSpLocks/>
          </p:cNvCxnSpPr>
          <p:nvPr/>
        </p:nvCxnSpPr>
        <p:spPr>
          <a:xfrm>
            <a:off x="6902345" y="3612318"/>
            <a:ext cx="61524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119FC84-9721-48AD-9D68-0C090687A696}"/>
              </a:ext>
            </a:extLst>
          </p:cNvPr>
          <p:cNvCxnSpPr>
            <a:cxnSpLocks/>
          </p:cNvCxnSpPr>
          <p:nvPr/>
        </p:nvCxnSpPr>
        <p:spPr>
          <a:xfrm flipH="1">
            <a:off x="10360660" y="4455939"/>
            <a:ext cx="95110" cy="5764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D0AEBE9-C7C0-4472-9013-81259542BE26}"/>
              </a:ext>
            </a:extLst>
          </p:cNvPr>
          <p:cNvSpPr txBox="1"/>
          <p:nvPr/>
        </p:nvSpPr>
        <p:spPr>
          <a:xfrm rot="16200000">
            <a:off x="11202301" y="3074998"/>
            <a:ext cx="136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gap is closed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54B8F2-C7FC-4BE9-AD19-519BC2F823A3}"/>
              </a:ext>
            </a:extLst>
          </p:cNvPr>
          <p:cNvSpPr txBox="1"/>
          <p:nvPr/>
        </p:nvSpPr>
        <p:spPr>
          <a:xfrm rot="16200000">
            <a:off x="11622991" y="5258253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open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DDE6DB88-08C9-4F37-9243-EA7837419F32}"/>
              </a:ext>
            </a:extLst>
          </p:cNvPr>
          <p:cNvCxnSpPr>
            <a:cxnSpLocks/>
          </p:cNvCxnSpPr>
          <p:nvPr/>
        </p:nvCxnSpPr>
        <p:spPr>
          <a:xfrm>
            <a:off x="11584315" y="4473719"/>
            <a:ext cx="0" cy="16370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5D730BB-5B8C-432F-AE7B-7D4186A4627E}"/>
              </a:ext>
            </a:extLst>
          </p:cNvPr>
          <p:cNvCxnSpPr>
            <a:cxnSpLocks/>
          </p:cNvCxnSpPr>
          <p:nvPr/>
        </p:nvCxnSpPr>
        <p:spPr>
          <a:xfrm>
            <a:off x="11445198" y="4387544"/>
            <a:ext cx="2782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DE89870-5438-4D67-8783-016F49A4EEFA}"/>
              </a:ext>
            </a:extLst>
          </p:cNvPr>
          <p:cNvCxnSpPr>
            <a:cxnSpLocks/>
          </p:cNvCxnSpPr>
          <p:nvPr/>
        </p:nvCxnSpPr>
        <p:spPr>
          <a:xfrm>
            <a:off x="11584314" y="2642498"/>
            <a:ext cx="0" cy="1739781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4A9176A-3BF3-4686-8612-17E313377AA4}"/>
              </a:ext>
            </a:extLst>
          </p:cNvPr>
          <p:cNvCxnSpPr>
            <a:cxnSpLocks/>
          </p:cNvCxnSpPr>
          <p:nvPr/>
        </p:nvCxnSpPr>
        <p:spPr>
          <a:xfrm>
            <a:off x="10444480" y="3134360"/>
            <a:ext cx="22578" cy="6990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F89CB7BF-72B9-4D6A-B9C0-244A3F615499}"/>
              </a:ext>
            </a:extLst>
          </p:cNvPr>
          <p:cNvSpPr/>
          <p:nvPr/>
        </p:nvSpPr>
        <p:spPr>
          <a:xfrm>
            <a:off x="1648421" y="6174348"/>
            <a:ext cx="50005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Note that at those lifts, the hydraulic diameter (D</a:t>
            </a:r>
            <a:r>
              <a:rPr lang="en-US" sz="1200" baseline="-25000" dirty="0"/>
              <a:t>h</a:t>
            </a:r>
            <a:r>
              <a:rPr lang="en-US" sz="1200" dirty="0"/>
              <a:t>) of the seat-gap is much smaller than the hole D</a:t>
            </a:r>
            <a:r>
              <a:rPr lang="en-US" sz="1200" baseline="-25000" dirty="0"/>
              <a:t>h</a:t>
            </a:r>
            <a:r>
              <a:rPr lang="en-US" sz="1200" dirty="0"/>
              <a:t> though </a:t>
            </a:r>
          </a:p>
        </p:txBody>
      </p:sp>
    </p:spTree>
    <p:extLst>
      <p:ext uri="{BB962C8B-B14F-4D97-AF65-F5344CB8AC3E}">
        <p14:creationId xmlns:p14="http://schemas.microsoft.com/office/powerpoint/2010/main" val="194806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379B002-F1C1-4D6E-BF17-73ECFFC62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Spray A SOI simulations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0505D2E-9C4B-4577-B3F2-9AC0577BD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081DA-E847-4A23-97EB-FDD1CEFD6AA6}" type="slidenum">
              <a:rPr lang="en-US" smtClean="0"/>
              <a:t>9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80EC81F-6422-475A-A7F4-A455977BB6D4}"/>
              </a:ext>
            </a:extLst>
          </p:cNvPr>
          <p:cNvGrpSpPr/>
          <p:nvPr/>
        </p:nvGrpSpPr>
        <p:grpSpPr>
          <a:xfrm>
            <a:off x="8627160" y="71180"/>
            <a:ext cx="3457434" cy="6786820"/>
            <a:chOff x="7743966" y="56576"/>
            <a:chExt cx="3457434" cy="678682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625E84A-327A-4FC1-B2D1-08A5864CF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3966" y="56576"/>
              <a:ext cx="3285984" cy="678682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D4238D6-AB93-4FE5-9199-DE9A3011123D}"/>
                </a:ext>
              </a:extLst>
            </p:cNvPr>
            <p:cNvSpPr/>
            <p:nvPr/>
          </p:nvSpPr>
          <p:spPr>
            <a:xfrm>
              <a:off x="10744200" y="2063752"/>
              <a:ext cx="457200" cy="274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6D2F1BC-282A-4CB3-98B7-6BC0574C9FE6}"/>
                </a:ext>
              </a:extLst>
            </p:cNvPr>
            <p:cNvSpPr/>
            <p:nvPr/>
          </p:nvSpPr>
          <p:spPr>
            <a:xfrm>
              <a:off x="10729912" y="4297043"/>
              <a:ext cx="457200" cy="274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2218D7A-67CD-49B4-8471-5FB9B43B25F4}"/>
                </a:ext>
              </a:extLst>
            </p:cNvPr>
            <p:cNvSpPr/>
            <p:nvPr/>
          </p:nvSpPr>
          <p:spPr>
            <a:xfrm>
              <a:off x="10729912" y="6569075"/>
              <a:ext cx="457200" cy="2743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539363F-96F7-489D-A8BF-DA99D9458E0F}"/>
              </a:ext>
            </a:extLst>
          </p:cNvPr>
          <p:cNvSpPr/>
          <p:nvPr/>
        </p:nvSpPr>
        <p:spPr>
          <a:xfrm>
            <a:off x="1246051" y="2388015"/>
            <a:ext cx="7109097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Setup #1: flow variables mapped from EOI calculation, simulation starts at 200 </a:t>
            </a:r>
            <a:r>
              <a:rPr lang="en-US" dirty="0" err="1">
                <a:solidFill>
                  <a:srgbClr val="FF0000"/>
                </a:solidFill>
              </a:rPr>
              <a:t>μs</a:t>
            </a:r>
            <a:r>
              <a:rPr lang="en-US" dirty="0">
                <a:solidFill>
                  <a:srgbClr val="FF0000"/>
                </a:solidFill>
              </a:rPr>
              <a:t>, valve is initially closed and opens at 310 </a:t>
            </a:r>
            <a:r>
              <a:rPr lang="en-US" dirty="0" err="1">
                <a:solidFill>
                  <a:srgbClr val="FF0000"/>
                </a:solidFill>
              </a:rPr>
              <a:t>μs</a:t>
            </a:r>
            <a:r>
              <a:rPr lang="en-US" dirty="0">
                <a:solidFill>
                  <a:srgbClr val="FF0000"/>
                </a:solidFill>
              </a:rPr>
              <a:t>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C000"/>
                </a:solidFill>
              </a:rPr>
              <a:t>Setup #2: like previous, but simulation starts directly at 310 </a:t>
            </a:r>
            <a:r>
              <a:rPr lang="en-US" dirty="0" err="1">
                <a:solidFill>
                  <a:srgbClr val="FFC000"/>
                </a:solidFill>
              </a:rPr>
              <a:t>μs</a:t>
            </a:r>
            <a:r>
              <a:rPr lang="en-US" dirty="0">
                <a:solidFill>
                  <a:srgbClr val="FFC000"/>
                </a:solidFill>
              </a:rPr>
              <a:t>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Setup #3: nozzle full of liquid fuel, simulation starts directly at 310 </a:t>
            </a:r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μs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Setup #4: nozzle full of residual gas, simulation starts directly at 310 </a:t>
            </a:r>
            <a:r>
              <a:rPr lang="en-US" dirty="0" err="1">
                <a:solidFill>
                  <a:schemeClr val="accent2">
                    <a:lumMod val="50000"/>
                  </a:schemeClr>
                </a:solidFill>
              </a:rPr>
              <a:t>μs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en-US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A86262-169B-4E5E-B2AE-7A121F1D5EF2}"/>
              </a:ext>
            </a:extLst>
          </p:cNvPr>
          <p:cNvSpPr/>
          <p:nvPr/>
        </p:nvSpPr>
        <p:spPr>
          <a:xfrm>
            <a:off x="1371600" y="1001138"/>
            <a:ext cx="6858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From ANL x-ray penetration, SOI is at </a:t>
            </a:r>
            <a:r>
              <a:rPr lang="el-GR" dirty="0"/>
              <a:t>~</a:t>
            </a:r>
            <a:r>
              <a:rPr lang="en-US" dirty="0"/>
              <a:t>310 </a:t>
            </a:r>
            <a:r>
              <a:rPr lang="el-GR" dirty="0"/>
              <a:t>μ</a:t>
            </a:r>
            <a:r>
              <a:rPr lang="en-US" dirty="0"/>
              <a:t>s (</a:t>
            </a:r>
            <a:r>
              <a:rPr lang="en-US" dirty="0" err="1"/>
              <a:t>Kastengren</a:t>
            </a:r>
            <a:r>
              <a:rPr lang="en-US" dirty="0"/>
              <a:t>, A&amp;S, 2012)</a:t>
            </a:r>
          </a:p>
          <a:p>
            <a:pPr>
              <a:spcAft>
                <a:spcPts val="1200"/>
              </a:spcAft>
            </a:pPr>
            <a:r>
              <a:rPr lang="en-US" dirty="0"/>
              <a:t>Virtual ROI (CMT) and Sandia optical penetration are “positioned” accordingly  </a:t>
            </a:r>
            <a:endParaRPr lang="en-US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04728A-B5DF-4B81-88EF-9F911046B60F}"/>
              </a:ext>
            </a:extLst>
          </p:cNvPr>
          <p:cNvSpPr txBox="1"/>
          <p:nvPr/>
        </p:nvSpPr>
        <p:spPr>
          <a:xfrm>
            <a:off x="1547013" y="4405834"/>
            <a:ext cx="60083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So, setup #1:</a:t>
            </a:r>
          </a:p>
          <a:p>
            <a:pPr marL="285750" indent="-285750">
              <a:buFontTx/>
              <a:buChar char="-"/>
            </a:pPr>
            <a:r>
              <a:rPr lang="en-US" dirty="0"/>
              <a:t>performs adequately “well”</a:t>
            </a:r>
          </a:p>
          <a:p>
            <a:pPr marL="285750" indent="-285750">
              <a:buFontTx/>
              <a:buChar char="-"/>
            </a:pPr>
            <a:r>
              <a:rPr lang="en-US" dirty="0"/>
              <a:t>still overpredicts the flow rate ramp </a:t>
            </a:r>
            <a:r>
              <a:rPr lang="en-US" dirty="0" err="1"/>
              <a:t>wrt</a:t>
            </a:r>
            <a:r>
              <a:rPr lang="en-US" dirty="0"/>
              <a:t> virtual ROI</a:t>
            </a:r>
          </a:p>
          <a:p>
            <a:pPr marL="285750" indent="-285750">
              <a:buFontTx/>
              <a:buChar char="-"/>
            </a:pPr>
            <a:r>
              <a:rPr lang="en-US" dirty="0"/>
              <a:t>does not show oscillations (are these real?) in the flow rate</a:t>
            </a:r>
          </a:p>
          <a:p>
            <a:pPr marL="285750" indent="-285750">
              <a:buFontTx/>
              <a:buChar char="-"/>
            </a:pPr>
            <a:r>
              <a:rPr lang="en-US" dirty="0"/>
              <a:t>predicts suction (gas ingestion), cf. next slide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1AF3F5-92CD-4E1B-8E6C-56673E80900D}"/>
              </a:ext>
            </a:extLst>
          </p:cNvPr>
          <p:cNvSpPr/>
          <p:nvPr/>
        </p:nvSpPr>
        <p:spPr>
          <a:xfrm>
            <a:off x="1190696" y="6043333"/>
            <a:ext cx="7617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Combining this with elasticity effects and accurate flow resistance models should further improve ROI and penetration predictions (future work --&gt; ECN7)</a:t>
            </a:r>
          </a:p>
        </p:txBody>
      </p:sp>
    </p:spTree>
    <p:extLst>
      <p:ext uri="{BB962C8B-B14F-4D97-AF65-F5344CB8AC3E}">
        <p14:creationId xmlns:p14="http://schemas.microsoft.com/office/powerpoint/2010/main" val="126265531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36178</TotalTime>
  <Words>1361</Words>
  <Application>Microsoft Office PowerPoint</Application>
  <PresentationFormat>Widescreen</PresentationFormat>
  <Paragraphs>187</Paragraphs>
  <Slides>18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Fanwood Text</vt:lpstr>
      <vt:lpstr>Custom Design</vt:lpstr>
      <vt:lpstr>1_Custom Design</vt:lpstr>
      <vt:lpstr>2_Custom Design</vt:lpstr>
      <vt:lpstr>Simulations of fuel spray transients in single (spray A &amp; C/D-like) and   multi-hole (spray-B) injectors</vt:lpstr>
      <vt:lpstr>Acknowledgments</vt:lpstr>
      <vt:lpstr>Outline of Presentation</vt:lpstr>
      <vt:lpstr>Geometries </vt:lpstr>
      <vt:lpstr>Simulation setup</vt:lpstr>
      <vt:lpstr>Needle tip displacements (x-ray) at low lift</vt:lpstr>
      <vt:lpstr>Observations on nozzle opening</vt:lpstr>
      <vt:lpstr>Low lift needle-seat gap mesh</vt:lpstr>
      <vt:lpstr>Spray A SOI simulations</vt:lpstr>
      <vt:lpstr>Spray A SOI simulations</vt:lpstr>
      <vt:lpstr>Observations on nozzle closing</vt:lpstr>
      <vt:lpstr>EOI simulations</vt:lpstr>
      <vt:lpstr>EOI simulations</vt:lpstr>
      <vt:lpstr>Spray B (multi-hole) – EOI simulation</vt:lpstr>
      <vt:lpstr>Spray B (multi-hole) – EOI cone angle variation</vt:lpstr>
      <vt:lpstr>Spray B (multi-hole) – EOI cone angle variation</vt:lpstr>
      <vt:lpstr>Spray B (multi-hole) – hole swirling flow</vt:lpstr>
      <vt:lpstr>Conclusions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ECN6.13 - Battistoni - Simulations of fuel spray transients in single (spray A &amp; C/D-like) and   multi-hole (spray-B) injectors</dc:title>
  <dc:creator>Michele Battistoni</dc:creator>
  <cp:lastModifiedBy>Michele Battistoni</cp:lastModifiedBy>
  <cp:revision>1994</cp:revision>
  <cp:lastPrinted>2014-06-21T01:47:40Z</cp:lastPrinted>
  <dcterms:created xsi:type="dcterms:W3CDTF">2014-06-04T00:51:44Z</dcterms:created>
  <dcterms:modified xsi:type="dcterms:W3CDTF">2020-02-07T08:16:23Z</dcterms:modified>
</cp:coreProperties>
</file>