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7" r:id="rId1"/>
  </p:sldMasterIdLst>
  <p:notesMasterIdLst>
    <p:notesMasterId r:id="rId25"/>
  </p:notesMasterIdLst>
  <p:handoutMasterIdLst>
    <p:handoutMasterId r:id="rId26"/>
  </p:handoutMasterIdLst>
  <p:sldIdLst>
    <p:sldId id="450" r:id="rId2"/>
    <p:sldId id="425" r:id="rId3"/>
    <p:sldId id="449" r:id="rId4"/>
    <p:sldId id="377" r:id="rId5"/>
    <p:sldId id="263" r:id="rId6"/>
    <p:sldId id="270" r:id="rId7"/>
    <p:sldId id="271" r:id="rId8"/>
    <p:sldId id="379" r:id="rId9"/>
    <p:sldId id="380" r:id="rId10"/>
    <p:sldId id="345" r:id="rId11"/>
    <p:sldId id="445" r:id="rId12"/>
    <p:sldId id="446" r:id="rId13"/>
    <p:sldId id="447" r:id="rId14"/>
    <p:sldId id="357" r:id="rId15"/>
    <p:sldId id="444" r:id="rId16"/>
    <p:sldId id="346" r:id="rId17"/>
    <p:sldId id="269" r:id="rId18"/>
    <p:sldId id="287" r:id="rId19"/>
    <p:sldId id="291" r:id="rId20"/>
    <p:sldId id="288" r:id="rId21"/>
    <p:sldId id="289" r:id="rId22"/>
    <p:sldId id="290" r:id="rId23"/>
    <p:sldId id="448" r:id="rId24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77B"/>
    <a:srgbClr val="3C8C93"/>
    <a:srgbClr val="FF9933"/>
    <a:srgbClr val="993333"/>
    <a:srgbClr val="0B1F8F"/>
    <a:srgbClr val="A12B2F"/>
    <a:srgbClr val="007836"/>
    <a:srgbClr val="ECAA00"/>
    <a:srgbClr val="00609C"/>
    <a:srgbClr val="EC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401" autoAdjust="0"/>
  </p:normalViewPr>
  <p:slideViewPr>
    <p:cSldViewPr snapToGrid="0" showGuides="1">
      <p:cViewPr varScale="1">
        <p:scale>
          <a:sx n="91" d="100"/>
          <a:sy n="91" d="100"/>
        </p:scale>
        <p:origin x="96" y="912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D9B53-F0DD-2948-A534-E980B28079A3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A943A-159E-AC4E-9A8F-349401F9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38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60" y="142875"/>
            <a:ext cx="7963798" cy="5143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07" y="1365545"/>
            <a:ext cx="8372901" cy="3317081"/>
          </a:xfrm>
        </p:spPr>
        <p:txBody>
          <a:bodyPr/>
          <a:lstStyle>
            <a:lvl1pPr marL="173831" indent="-173831">
              <a:spcBef>
                <a:spcPts val="225"/>
              </a:spcBef>
              <a:defRPr/>
            </a:lvl1pPr>
            <a:lvl2pPr marL="347663" indent="-173831">
              <a:defRPr/>
            </a:lvl2pPr>
            <a:lvl3pPr marL="511969" indent="-129779">
              <a:defRPr/>
            </a:lvl3pPr>
            <a:lvl4pPr marL="685800" indent="-129779">
              <a:defRPr/>
            </a:lvl4pPr>
            <a:lvl5pPr marL="815579" indent="-129779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-53790" y="4810687"/>
            <a:ext cx="342900" cy="171449"/>
          </a:xfrm>
        </p:spPr>
        <p:txBody>
          <a:bodyPr/>
          <a:lstStyle>
            <a:lvl1pPr>
              <a:defRPr sz="75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59F633D-C799-4FEB-A525-92D1F47B2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3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14300" y="4941346"/>
            <a:ext cx="457200" cy="13716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9DC8-E77A-4146-81E9-0630D8F3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5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61A96-98DB-4B30-B9E9-F36B50B468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54818" y="4744791"/>
            <a:ext cx="865740" cy="3581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143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6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810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6">
          <p15:clr>
            <a:srgbClr val="F26B43"/>
          </p15:clr>
        </p15:guide>
        <p15:guide id="4" orient="horz" pos="3132">
          <p15:clr>
            <a:srgbClr val="F26B43"/>
          </p15:clr>
        </p15:guide>
        <p15:guide id="5" pos="2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778C-C76B-45C6-9122-8B241475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2314575"/>
            <a:ext cx="4532989" cy="514350"/>
          </a:xfrm>
        </p:spPr>
        <p:txBody>
          <a:bodyPr/>
          <a:lstStyle/>
          <a:p>
            <a:r>
              <a:rPr lang="en-US"/>
              <a:t>ECN7 Workshop: Diesel Sprays – Mixing of Spray C &amp; D Downstream of the Liquid length</a:t>
            </a:r>
          </a:p>
        </p:txBody>
      </p:sp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04155CC-6512-4B26-AC4E-EFC38695E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428" y="876103"/>
            <a:ext cx="3980572" cy="29854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0CCB3F-480D-438F-ABA4-7040213D9EB9}"/>
              </a:ext>
            </a:extLst>
          </p:cNvPr>
          <p:cNvSpPr txBox="1"/>
          <p:nvPr/>
        </p:nvSpPr>
        <p:spPr>
          <a:xfrm>
            <a:off x="5870922" y="352883"/>
            <a:ext cx="2565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Spray C at Conditions </a:t>
            </a:r>
            <a:r>
              <a:rPr lang="en-US" sz="1400" b="1" i="1"/>
              <a:t>Similar</a:t>
            </a:r>
            <a:r>
              <a:rPr lang="en-US" sz="1400" b="1"/>
              <a:t> to ECN Target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D0CB37-7510-4771-AF0F-69BA82C86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44" y="4656673"/>
            <a:ext cx="139084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97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47741F06-A414-4AE3-80C7-8C592443F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52" y="2956629"/>
            <a:ext cx="2742974" cy="2057230"/>
          </a:xfrm>
          <a:prstGeom prst="rect">
            <a:avLst/>
          </a:prstGeom>
        </p:spPr>
      </p:pic>
      <p:pic>
        <p:nvPicPr>
          <p:cNvPr id="12" name="Picture 11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B6F3A64-21FD-4E06-8F3D-5B2D42439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052" y="784005"/>
            <a:ext cx="2742974" cy="2057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2AAE2-E8B4-4DB1-84FF-7D67950B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19" y="537523"/>
            <a:ext cx="8391281" cy="519371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Results: Subtle Injector Differences Revealed by Mixture Fraction Field Comparisons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A4B836-795C-4AB8-9419-41B132D1A724}"/>
              </a:ext>
            </a:extLst>
          </p:cNvPr>
          <p:cNvSpPr txBox="1"/>
          <p:nvPr/>
        </p:nvSpPr>
        <p:spPr>
          <a:xfrm>
            <a:off x="3602005" y="3144413"/>
            <a:ext cx="3110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Spray D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98AE79D-2FC8-43A8-9B8B-DCEB95D15EFF}"/>
              </a:ext>
            </a:extLst>
          </p:cNvPr>
          <p:cNvSpPr txBox="1">
            <a:spLocks/>
          </p:cNvSpPr>
          <p:nvPr/>
        </p:nvSpPr>
        <p:spPr>
          <a:xfrm>
            <a:off x="119348" y="1871606"/>
            <a:ext cx="3886375" cy="21136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r>
              <a:rPr lang="en-US" sz="1350" dirty="0">
                <a:solidFill>
                  <a:prstClr val="black"/>
                </a:solidFill>
              </a:rPr>
              <a:t>Equivalence ratio iso-contours very similar for two jets; spray C core isolines shifted about 2mm upstream</a:t>
            </a: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en-US" sz="1350" dirty="0">
                <a:solidFill>
                  <a:prstClr val="black"/>
                </a:solidFill>
              </a:rPr>
              <a:t>Periphery of jet indicates very similar spreading angles</a:t>
            </a: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en-US" sz="1350" dirty="0">
                <a:solidFill>
                  <a:prstClr val="black"/>
                </a:solidFill>
              </a:rPr>
              <a:t>Mixture fraction measurements support slightly lower air entrainment for Spray D:</a:t>
            </a:r>
          </a:p>
          <a:p>
            <a:pPr lvl="1">
              <a:spcBef>
                <a:spcPts val="750"/>
              </a:spcBef>
              <a:defRPr/>
            </a:pPr>
            <a:r>
              <a:rPr lang="en-US" sz="1200" dirty="0">
                <a:solidFill>
                  <a:prstClr val="black"/>
                </a:solidFill>
              </a:rPr>
              <a:t>Spray D exhibits comparatively richer core</a:t>
            </a:r>
          </a:p>
          <a:p>
            <a:pPr lvl="1">
              <a:spcBef>
                <a:spcPts val="750"/>
              </a:spcBef>
              <a:defRPr/>
            </a:pPr>
            <a:r>
              <a:rPr lang="en-US" sz="1200" dirty="0">
                <a:solidFill>
                  <a:prstClr val="black"/>
                </a:solidFill>
              </a:rPr>
              <a:t>Inferred average jet velocity is about 10% higher; consistent with penetration and dispersion measurements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endParaRPr lang="en-US" sz="1350" dirty="0">
              <a:solidFill>
                <a:prstClr val="black"/>
              </a:solidFill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2100" dirty="0">
              <a:solidFill>
                <a:prstClr val="black"/>
              </a:solidFill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2100" baseline="-25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14350" lvl="1" indent="-171450" defTabSz="685800">
              <a:spcBef>
                <a:spcPts val="375"/>
              </a:spcBef>
              <a:defRPr/>
            </a:pP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6DBA6F-9255-43D7-BE07-6324653FA50F}"/>
              </a:ext>
            </a:extLst>
          </p:cNvPr>
          <p:cNvSpPr txBox="1"/>
          <p:nvPr/>
        </p:nvSpPr>
        <p:spPr>
          <a:xfrm>
            <a:off x="7860824" y="45341"/>
            <a:ext cx="1026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T</a:t>
            </a:r>
            <a:r>
              <a:rPr lang="en-US" sz="1050" b="1" baseline="-25000" dirty="0"/>
              <a:t>a</a:t>
            </a:r>
            <a:r>
              <a:rPr lang="en-US" sz="1050" b="1" dirty="0"/>
              <a:t> = 650 K</a:t>
            </a:r>
          </a:p>
          <a:p>
            <a:pPr algn="ctr"/>
            <a:r>
              <a:rPr lang="en-US" sz="1050" b="1" dirty="0"/>
              <a:t>P</a:t>
            </a:r>
            <a:r>
              <a:rPr lang="en-US" sz="1050" b="1" baseline="-25000" dirty="0"/>
              <a:t>a</a:t>
            </a:r>
            <a:r>
              <a:rPr lang="en-US" sz="1050" b="1" dirty="0"/>
              <a:t> = 43 bar</a:t>
            </a:r>
          </a:p>
          <a:p>
            <a:pPr algn="ctr"/>
            <a:r>
              <a:rPr lang="en-US" sz="1050" b="1" dirty="0"/>
              <a:t>ρ = 22.8 kg/m</a:t>
            </a:r>
            <a:r>
              <a:rPr lang="en-US" sz="1050" b="1" baseline="30000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2D3C3-7285-4803-A514-93402D0E023B}"/>
              </a:ext>
            </a:extLst>
          </p:cNvPr>
          <p:cNvSpPr txBox="1"/>
          <p:nvPr/>
        </p:nvSpPr>
        <p:spPr>
          <a:xfrm>
            <a:off x="3471239" y="948797"/>
            <a:ext cx="3110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Spray C</a:t>
            </a:r>
          </a:p>
        </p:txBody>
      </p:sp>
      <p:pic>
        <p:nvPicPr>
          <p:cNvPr id="20" name="Picture 1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D3296E6-F381-4BB2-9FEA-D1C012752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238" y="784005"/>
            <a:ext cx="2663871" cy="19979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C8A469B-C373-4698-9923-2CFEA8650662}"/>
                  </a:ext>
                </a:extLst>
              </p:cNvPr>
              <p:cNvSpPr/>
              <p:nvPr/>
            </p:nvSpPr>
            <p:spPr>
              <a:xfrm>
                <a:off x="4898999" y="2187796"/>
                <a:ext cx="692241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05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05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𝟐𝟏</m:t>
                      </m:r>
                      <m:r>
                        <a:rPr lang="en-US" sz="105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C8A469B-C373-4698-9923-2CFEA8650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999" y="2187796"/>
                <a:ext cx="692241" cy="253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FED479FB-92B9-4C7E-B09B-C2DAAA899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9238" y="2977197"/>
            <a:ext cx="2688123" cy="2016092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20A5092D-627E-48D0-989C-94CCA16654D4}"/>
              </a:ext>
            </a:extLst>
          </p:cNvPr>
          <p:cNvSpPr txBox="1">
            <a:spLocks/>
          </p:cNvSpPr>
          <p:nvPr/>
        </p:nvSpPr>
        <p:spPr>
          <a:xfrm>
            <a:off x="4139557" y="4866458"/>
            <a:ext cx="323955" cy="273844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B523AF-7FF7-40CC-B957-BC42829FC3E9}" type="slidenum">
              <a:rPr lang="en-US" sz="1050"/>
              <a:pPr/>
              <a:t>10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716587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53197-DC7C-4ADC-800A-8AB07BE0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54" y="287750"/>
            <a:ext cx="8392691" cy="434340"/>
          </a:xfrm>
        </p:spPr>
        <p:txBody>
          <a:bodyPr/>
          <a:lstStyle/>
          <a:p>
            <a:r>
              <a:rPr lang="en-US" sz="2400"/>
              <a:t>Evaluation of spray C Mixture Fraction asymmetry in FAR Field – LIF Measurements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F35B05-9BCB-47A7-B997-D0A4AAE0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22" y="722088"/>
            <a:ext cx="2933457" cy="2199255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8BCFAF-D8FD-40CA-B4BA-1546C702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647" y="722624"/>
            <a:ext cx="2933457" cy="2199255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823BB6-48E7-4E96-83FB-1F061062C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104" y="722088"/>
            <a:ext cx="2933457" cy="2199255"/>
          </a:xfrm>
          <a:prstGeom prst="rect">
            <a:avLst/>
          </a:prstGeom>
        </p:spPr>
      </p:pic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id="{B68DE87A-0480-41D1-BC61-A8545C09E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57" y="3000281"/>
            <a:ext cx="2026752" cy="1519485"/>
          </a:xfrm>
          <a:prstGeom prst="rect">
            <a:avLst/>
          </a:prstGeom>
        </p:spPr>
      </p:pic>
      <p:pic>
        <p:nvPicPr>
          <p:cNvPr id="20" name="Picture 19" descr="A close up of a map&#10;&#10;Description automatically generated">
            <a:extLst>
              <a:ext uri="{FF2B5EF4-FFF2-40B4-BE49-F238E27FC236}">
                <a16:creationId xmlns:a16="http://schemas.microsoft.com/office/drawing/2014/main" id="{B2E37F1F-BB6F-4AA5-8652-0536DB4DB1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862" y="3005163"/>
            <a:ext cx="2026752" cy="1519485"/>
          </a:xfrm>
          <a:prstGeom prst="rect">
            <a:avLst/>
          </a:prstGeom>
        </p:spPr>
      </p:pic>
      <p:pic>
        <p:nvPicPr>
          <p:cNvPr id="22" name="Picture 21" descr="A close up of a map&#10;&#10;Description automatically generated">
            <a:extLst>
              <a:ext uri="{FF2B5EF4-FFF2-40B4-BE49-F238E27FC236}">
                <a16:creationId xmlns:a16="http://schemas.microsoft.com/office/drawing/2014/main" id="{9951BB0E-11ED-411B-973A-43ED7F95F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307" y="2987967"/>
            <a:ext cx="2026752" cy="1519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04E516-56DB-4DF7-9916-59741707DDBD}"/>
              </a:ext>
            </a:extLst>
          </p:cNvPr>
          <p:cNvSpPr txBox="1"/>
          <p:nvPr/>
        </p:nvSpPr>
        <p:spPr>
          <a:xfrm>
            <a:off x="480224" y="4591735"/>
            <a:ext cx="6979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/>
              <a:t>LIF data indicates wider spray in Z-direction for Spray C; effect diminishes in far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/>
              <a:t>Spurious effect of reflections for planes closer to camera…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935583D-9577-4736-888F-F5943A29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33" y="0"/>
            <a:ext cx="746194" cy="92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425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147FF116-5EBE-436E-AE02-A84C4EC01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358" y="2834081"/>
            <a:ext cx="2666780" cy="1999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F53197-DC7C-4ADC-800A-8AB07BE01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54" y="287750"/>
            <a:ext cx="8392691" cy="434340"/>
          </a:xfrm>
        </p:spPr>
        <p:txBody>
          <a:bodyPr/>
          <a:lstStyle/>
          <a:p>
            <a:r>
              <a:rPr lang="en-US" sz="2400"/>
              <a:t>Evaluation of spray C Mixture Fraction asymmetry in FAR Field – ANL Simulations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22F914-7068-4D8F-A839-6494BBD97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54" y="701966"/>
            <a:ext cx="2933457" cy="219925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779057-2212-4E61-B81E-B1C524F8D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291" y="701965"/>
            <a:ext cx="2933457" cy="219925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5C2F84-57C3-4890-99D5-114E11D99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28" y="681842"/>
            <a:ext cx="2933457" cy="2199255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5C1888D-B412-481C-A843-190362989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54" y="2837889"/>
            <a:ext cx="2666780" cy="1999323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899F50EB-B61D-422F-A218-D5A9E36B2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161" y="2807855"/>
            <a:ext cx="2666780" cy="199932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8042B26-D75A-4169-800D-DA010125A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33" y="0"/>
            <a:ext cx="746194" cy="92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FFEF5C-E942-4961-955F-BA5A56BE7880}"/>
              </a:ext>
            </a:extLst>
          </p:cNvPr>
          <p:cNvSpPr txBox="1"/>
          <p:nvPr/>
        </p:nvSpPr>
        <p:spPr>
          <a:xfrm>
            <a:off x="2249818" y="4751418"/>
            <a:ext cx="6979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/>
              <a:t>ANL simulations using real geometry support broadening in z-direction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/>
              <a:t>Reasonable agreement of mixture fraction data in the far field (40mm)</a:t>
            </a:r>
          </a:p>
        </p:txBody>
      </p:sp>
    </p:spTree>
    <p:extLst>
      <p:ext uri="{BB962C8B-B14F-4D97-AF65-F5344CB8AC3E}">
        <p14:creationId xmlns:p14="http://schemas.microsoft.com/office/powerpoint/2010/main" val="19064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0492-5BDB-42FF-83DA-6E17CBA3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1" y="175498"/>
            <a:ext cx="8372901" cy="621711"/>
          </a:xfrm>
        </p:spPr>
        <p:txBody>
          <a:bodyPr/>
          <a:lstStyle/>
          <a:p>
            <a:r>
              <a:rPr lang="en-US" sz="2400"/>
              <a:t>Comparison of Simulated and measured mixture Fraction for spray D in the far field</a:t>
            </a:r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1F88FC80-A56F-49AE-9566-AA9538A9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46" y="980089"/>
            <a:ext cx="3093464" cy="2319214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B3E9CAC-72DC-4E25-BBF7-629B65541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915" y="980089"/>
            <a:ext cx="3093464" cy="2319214"/>
          </a:xfrm>
          <a:prstGeom prst="rect">
            <a:avLst/>
          </a:prstGeom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DC7C2F9-00C7-44D5-B9D8-9C870B668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883" y="980089"/>
            <a:ext cx="3093464" cy="2319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C8C566-4EDA-4ED0-A571-B7AF59CCC1FF}"/>
              </a:ext>
            </a:extLst>
          </p:cNvPr>
          <p:cNvSpPr txBox="1"/>
          <p:nvPr/>
        </p:nvSpPr>
        <p:spPr>
          <a:xfrm>
            <a:off x="273946" y="3482183"/>
            <a:ext cx="293632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/>
              <a:t>Near field comparison challenges: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50"/>
              <a:t>LIF measurements confounded by liquid droplets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50"/>
              <a:t>Simulations report only contribution from vapor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/>
              <a:t>Centerline mixture fraction agrees for two of the simulations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/>
              <a:t>All predictions narrower than measured profile.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5479E-6C9A-4FB5-B2DD-513368206577}"/>
              </a:ext>
            </a:extLst>
          </p:cNvPr>
          <p:cNvSpPr txBox="1"/>
          <p:nvPr/>
        </p:nvSpPr>
        <p:spPr>
          <a:xfrm>
            <a:off x="4972033" y="3441509"/>
            <a:ext cx="293632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/>
              <a:t>Far-field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/>
              <a:t>Simulations generally capture centerline mixture fraction within 90%.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/>
              <a:t>Location of jet edge (spreading) also better captured in the far-field.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BA1B82-F51A-4C2C-B921-096A85D918FF}"/>
              </a:ext>
            </a:extLst>
          </p:cNvPr>
          <p:cNvCxnSpPr/>
          <p:nvPr/>
        </p:nvCxnSpPr>
        <p:spPr>
          <a:xfrm>
            <a:off x="3177375" y="1006402"/>
            <a:ext cx="0" cy="399977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58F9CE9-91D8-45D5-A6F5-5E79F729A3F3}"/>
              </a:ext>
            </a:extLst>
          </p:cNvPr>
          <p:cNvSpPr txBox="1"/>
          <p:nvPr/>
        </p:nvSpPr>
        <p:spPr>
          <a:xfrm>
            <a:off x="3473404" y="4341755"/>
            <a:ext cx="460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FF0000"/>
                </a:solidFill>
              </a:rPr>
              <a:t>Is there a deficiency in breakup/mixing models that prevents radial profile from being captured?</a:t>
            </a:r>
          </a:p>
          <a:p>
            <a:endParaRPr lang="en-US" sz="1100">
              <a:solidFill>
                <a:srgbClr val="FF0000"/>
              </a:solidFill>
            </a:endParaRPr>
          </a:p>
          <a:p>
            <a:r>
              <a:rPr lang="en-US" sz="1100">
                <a:solidFill>
                  <a:srgbClr val="FF0000"/>
                </a:solidFill>
              </a:rPr>
              <a:t>Do other mixture fraction measurements support similar conclusions?</a:t>
            </a:r>
          </a:p>
        </p:txBody>
      </p:sp>
    </p:spTree>
    <p:extLst>
      <p:ext uri="{BB962C8B-B14F-4D97-AF65-F5344CB8AC3E}">
        <p14:creationId xmlns:p14="http://schemas.microsoft.com/office/powerpoint/2010/main" val="18409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9D69-8023-437D-A074-100202E4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21" y="65616"/>
            <a:ext cx="8378327" cy="519371"/>
          </a:xfrm>
        </p:spPr>
        <p:txBody>
          <a:bodyPr/>
          <a:lstStyle/>
          <a:p>
            <a:r>
              <a:rPr lang="en-US"/>
              <a:t>Summary and Points for discussion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C80C00-5E12-4218-85A0-8E302C7AD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49" y="783410"/>
            <a:ext cx="8372901" cy="3317081"/>
          </a:xfrm>
        </p:spPr>
        <p:txBody>
          <a:bodyPr/>
          <a:lstStyle/>
          <a:p>
            <a:r>
              <a:rPr lang="en-US" sz="1600"/>
              <a:t>Comparisons of measured and simulated vapor penetration and spreading angle demonstrate that ECN condition similarity can be achieved for a diesel surrogate (heptane) at reduced temperature and matched ambient density.</a:t>
            </a:r>
          </a:p>
          <a:p>
            <a:endParaRPr lang="en-US" sz="1600"/>
          </a:p>
          <a:p>
            <a:r>
              <a:rPr lang="en-US" sz="1600"/>
              <a:t>Measurements of local mixture fraction and local mean spray velocity exhibit satisfactory agreement with 1-D model predictions (Musculus-Kattke)</a:t>
            </a:r>
          </a:p>
          <a:p>
            <a:endParaRPr lang="en-US" sz="1600"/>
          </a:p>
          <a:p>
            <a:r>
              <a:rPr lang="en-US" sz="1600"/>
              <a:t>Mixture fraction field differences between Spray C and D have been quantified; enable broad suite of measurements to be reconciled.</a:t>
            </a:r>
          </a:p>
          <a:p>
            <a:pPr lvl="1"/>
            <a:r>
              <a:rPr lang="en-US" sz="1600"/>
              <a:t>Spray D exhibits a comparatively richer core, consistent with an upstream shift of 2 mm.</a:t>
            </a:r>
          </a:p>
          <a:p>
            <a:pPr lvl="1"/>
            <a:r>
              <a:rPr lang="en-US" sz="1600"/>
              <a:t>Spray C exhibits surprising asymmetry in Z-direction (not Y-)</a:t>
            </a:r>
          </a:p>
          <a:p>
            <a:pPr lvl="1"/>
            <a:endParaRPr lang="en-US" sz="1600"/>
          </a:p>
          <a:p>
            <a:r>
              <a:rPr lang="en-US" sz="1600"/>
              <a:t>Computational predictions of centerline mixture fraction generally agree with measurements in the far-field (x &gt; 30mm – downstream of liquid length).</a:t>
            </a:r>
          </a:p>
          <a:p>
            <a:r>
              <a:rPr lang="en-US" sz="1600"/>
              <a:t>Additional measurements and comparisons needed to confirm if model deficiencies are preventing the mixture fraction radial profile from being captured.</a:t>
            </a:r>
          </a:p>
          <a:p>
            <a:endParaRPr lang="en-US" sz="16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356B1-ACC7-4501-9F5B-9042AABEA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1" y="2080498"/>
            <a:ext cx="8372901" cy="621711"/>
          </a:xfrm>
        </p:spPr>
        <p:txBody>
          <a:bodyPr/>
          <a:lstStyle/>
          <a:p>
            <a:r>
              <a:rPr lang="en-US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594676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3C145A8-B27D-4FA6-B92F-E94A02EE5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199" y="178308"/>
            <a:ext cx="3172968" cy="2379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2AAE2-E8B4-4DB1-84FF-7D67950B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15" y="72169"/>
            <a:ext cx="6142349" cy="765198"/>
          </a:xfrm>
          <a:prstGeom prst="rect">
            <a:avLst/>
          </a:prstGeom>
        </p:spPr>
        <p:txBody>
          <a:bodyPr/>
          <a:lstStyle/>
          <a:p>
            <a:r>
              <a:rPr lang="en-US" sz="1600" dirty="0"/>
              <a:t>Measurements of Local Mixture Fraction at Corresponding Lift-Off Length Further Aids Interpretation of PM Measurements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DC18D2-F091-4E00-98BC-E53B016E7C19}"/>
              </a:ext>
            </a:extLst>
          </p:cNvPr>
          <p:cNvSpPr txBox="1">
            <a:spLocks/>
          </p:cNvSpPr>
          <p:nvPr/>
        </p:nvSpPr>
        <p:spPr>
          <a:xfrm>
            <a:off x="241588" y="955029"/>
            <a:ext cx="3714578" cy="21136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r>
              <a:rPr lang="en-US" sz="1350" dirty="0">
                <a:solidFill>
                  <a:prstClr val="black"/>
                </a:solidFill>
              </a:rPr>
              <a:t>Comparatively rich spray ‘D’ core persists more than 40mm downstream of injector tip</a:t>
            </a: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en-US" sz="1350" dirty="0">
                <a:solidFill>
                  <a:prstClr val="black"/>
                </a:solidFill>
              </a:rPr>
              <a:t>Spray C core ‘broken up by cavitation’?</a:t>
            </a:r>
          </a:p>
          <a:p>
            <a:pPr lvl="1">
              <a:spcBef>
                <a:spcPts val="750"/>
              </a:spcBef>
              <a:defRPr/>
            </a:pPr>
            <a:r>
              <a:rPr lang="en-US" sz="1050" dirty="0">
                <a:solidFill>
                  <a:prstClr val="black"/>
                </a:solidFill>
              </a:rPr>
              <a:t>Known shorter liquid length</a:t>
            </a:r>
          </a:p>
          <a:p>
            <a:pPr lvl="1">
              <a:spcBef>
                <a:spcPts val="750"/>
              </a:spcBef>
              <a:defRPr/>
            </a:pPr>
            <a:r>
              <a:rPr lang="en-US" sz="1050" dirty="0">
                <a:solidFill>
                  <a:prstClr val="black"/>
                </a:solidFill>
              </a:rPr>
              <a:t>Comparatively wider spray</a:t>
            </a:r>
            <a:endParaRPr lang="en-US" sz="1350" dirty="0">
              <a:solidFill>
                <a:prstClr val="black"/>
              </a:solidFill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US" sz="1350" dirty="0">
                <a:solidFill>
                  <a:prstClr val="black"/>
                </a:solidFill>
              </a:rPr>
              <a:t>To anticipate differences in PM emissions, examine equivalence ratio profiles at corresponding LOLs:</a:t>
            </a:r>
          </a:p>
          <a:p>
            <a:pPr>
              <a:defRPr/>
            </a:pPr>
            <a:r>
              <a:rPr lang="en-US" sz="1350" dirty="0">
                <a:solidFill>
                  <a:prstClr val="black"/>
                </a:solidFill>
              </a:rPr>
              <a:t>Spray C slightly leaner near periphery of jet despite slightly shorter mixing distance</a:t>
            </a:r>
          </a:p>
          <a:p>
            <a:pPr>
              <a:defRPr/>
            </a:pPr>
            <a:r>
              <a:rPr lang="en-US" sz="1350" dirty="0">
                <a:solidFill>
                  <a:prstClr val="black"/>
                </a:solidFill>
              </a:rPr>
              <a:t>Nevertheless, spray C </a:t>
            </a:r>
            <a:r>
              <a:rPr lang="en-US" sz="1350">
                <a:solidFill>
                  <a:prstClr val="black"/>
                </a:solidFill>
              </a:rPr>
              <a:t>has nominally higher </a:t>
            </a:r>
            <a:r>
              <a:rPr lang="en-US" sz="1350" dirty="0">
                <a:solidFill>
                  <a:prstClr val="black"/>
                </a:solidFill>
              </a:rPr>
              <a:t>equivalence ratios in its core near the LOL</a:t>
            </a:r>
            <a:endParaRPr lang="en-US" sz="1800" dirty="0">
              <a:solidFill>
                <a:prstClr val="black"/>
              </a:solidFill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n-US" sz="1350" dirty="0">
                <a:solidFill>
                  <a:srgbClr val="FF0000"/>
                </a:solidFill>
              </a:rPr>
              <a:t>From these results, we expect very similar soot fields, but slightly higher soot for spray C</a:t>
            </a:r>
          </a:p>
          <a:p>
            <a:pPr marL="171450" indent="-171450" defTabSz="685800">
              <a:spcBef>
                <a:spcPts val="750"/>
              </a:spcBef>
              <a:defRPr/>
            </a:pPr>
            <a:endParaRPr lang="en-US" sz="1350" dirty="0">
              <a:solidFill>
                <a:prstClr val="black"/>
              </a:solidFill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2100" dirty="0">
              <a:solidFill>
                <a:prstClr val="black"/>
              </a:solidFill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2100" baseline="-25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14350" lvl="1" indent="-171450" defTabSz="685800">
              <a:spcBef>
                <a:spcPts val="375"/>
              </a:spcBef>
              <a:defRPr/>
            </a:pP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87C88A3-9D83-45AD-9B58-7A5C00971D82}"/>
              </a:ext>
            </a:extLst>
          </p:cNvPr>
          <p:cNvCxnSpPr>
            <a:cxnSpLocks/>
          </p:cNvCxnSpPr>
          <p:nvPr/>
        </p:nvCxnSpPr>
        <p:spPr>
          <a:xfrm flipV="1">
            <a:off x="7397045" y="2302877"/>
            <a:ext cx="0" cy="435561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C15AA77-47B2-4160-B3EB-DAECC3C29FE3}"/>
              </a:ext>
            </a:extLst>
          </p:cNvPr>
          <p:cNvCxnSpPr>
            <a:cxnSpLocks/>
          </p:cNvCxnSpPr>
          <p:nvPr/>
        </p:nvCxnSpPr>
        <p:spPr>
          <a:xfrm flipV="1">
            <a:off x="7151993" y="2298547"/>
            <a:ext cx="0" cy="43556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703B4FD-9AFA-4223-BA9C-5B9DAAEB6021}"/>
              </a:ext>
            </a:extLst>
          </p:cNvPr>
          <p:cNvCxnSpPr>
            <a:cxnSpLocks/>
          </p:cNvCxnSpPr>
          <p:nvPr/>
        </p:nvCxnSpPr>
        <p:spPr>
          <a:xfrm flipV="1">
            <a:off x="6506025" y="2734108"/>
            <a:ext cx="891020" cy="16019"/>
          </a:xfrm>
          <a:prstGeom prst="straightConnector1">
            <a:avLst/>
          </a:prstGeom>
          <a:ln w="25400">
            <a:solidFill>
              <a:srgbClr val="000099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2DE8AC5-3AAE-4175-BF6A-E28FD593DED9}"/>
              </a:ext>
            </a:extLst>
          </p:cNvPr>
          <p:cNvCxnSpPr>
            <a:cxnSpLocks/>
          </p:cNvCxnSpPr>
          <p:nvPr/>
        </p:nvCxnSpPr>
        <p:spPr>
          <a:xfrm flipV="1">
            <a:off x="6281360" y="2764839"/>
            <a:ext cx="224665" cy="344347"/>
          </a:xfrm>
          <a:prstGeom prst="straightConnector1">
            <a:avLst/>
          </a:prstGeom>
          <a:ln w="25400">
            <a:solidFill>
              <a:srgbClr val="000099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6093361-3570-40C6-A621-AF392498756C}"/>
              </a:ext>
            </a:extLst>
          </p:cNvPr>
          <p:cNvSpPr txBox="1"/>
          <p:nvPr/>
        </p:nvSpPr>
        <p:spPr>
          <a:xfrm>
            <a:off x="4487605" y="967475"/>
            <a:ext cx="10937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Spray 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F5E05D-ED58-49CA-856B-51A92252A7E1}"/>
              </a:ext>
            </a:extLst>
          </p:cNvPr>
          <p:cNvSpPr txBox="1"/>
          <p:nvPr/>
        </p:nvSpPr>
        <p:spPr>
          <a:xfrm>
            <a:off x="7258267" y="2764839"/>
            <a:ext cx="10937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0000"/>
                </a:solidFill>
              </a:rPr>
              <a:t>Spray D</a:t>
            </a:r>
          </a:p>
        </p:txBody>
      </p:sp>
      <p:pic>
        <p:nvPicPr>
          <p:cNvPr id="22" name="Picture 21" descr="A close up of a device&#10;&#10;Description automatically generated">
            <a:extLst>
              <a:ext uri="{FF2B5EF4-FFF2-40B4-BE49-F238E27FC236}">
                <a16:creationId xmlns:a16="http://schemas.microsoft.com/office/drawing/2014/main" id="{FD040B53-FD16-4449-BBE0-0B2341B7B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133" y="3113304"/>
            <a:ext cx="2468676" cy="1851507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9C62F3-6493-425B-9CBC-C816AB61D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546" y="1207304"/>
            <a:ext cx="2194379" cy="16457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D52BDB-F5AD-48F4-953B-ED96AF7DF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852" y="3038004"/>
            <a:ext cx="2194560" cy="164592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FBDC309D-CEB8-40EC-A67E-F541C1C3EAFA}"/>
              </a:ext>
            </a:extLst>
          </p:cNvPr>
          <p:cNvSpPr txBox="1">
            <a:spLocks/>
          </p:cNvSpPr>
          <p:nvPr/>
        </p:nvSpPr>
        <p:spPr>
          <a:xfrm>
            <a:off x="3361090" y="4863735"/>
            <a:ext cx="323955" cy="273844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B523AF-7FF7-40CC-B957-BC42829FC3E9}" type="slidenum">
              <a:rPr lang="en-US" sz="1050"/>
              <a:pPr/>
              <a:t>16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68784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14F7-A4CA-4233-880D-9A143494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60" y="60763"/>
            <a:ext cx="4437338" cy="1085036"/>
          </a:xfrm>
        </p:spPr>
        <p:txBody>
          <a:bodyPr/>
          <a:lstStyle/>
          <a:p>
            <a:r>
              <a:rPr lang="en-US" sz="2400" dirty="0"/>
              <a:t>Soot Extinction Trends: Orifice Geometry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F5CB0-9665-4FF3-9524-F6C070D35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6" y="1392717"/>
            <a:ext cx="3331478" cy="1767940"/>
          </a:xfrm>
        </p:spPr>
        <p:txBody>
          <a:bodyPr/>
          <a:lstStyle/>
          <a:p>
            <a:r>
              <a:rPr lang="en-US" sz="1200" dirty="0">
                <a:solidFill>
                  <a:schemeClr val="tx1"/>
                </a:solidFill>
              </a:rPr>
              <a:t>Spray C and D produce similar amounts of soot</a:t>
            </a:r>
          </a:p>
          <a:p>
            <a:r>
              <a:rPr lang="en-US" sz="1200" dirty="0">
                <a:solidFill>
                  <a:schemeClr val="tx1"/>
                </a:solidFill>
              </a:rPr>
              <a:t>Soot inception distances and isolines for Spray C are consistently 2-3mm upstream of that for Spray D</a:t>
            </a:r>
          </a:p>
          <a:p>
            <a:r>
              <a:rPr lang="en-US" sz="1200" dirty="0">
                <a:solidFill>
                  <a:schemeClr val="tx1"/>
                </a:solidFill>
              </a:rPr>
              <a:t>Maximum soot KL (optical thickness) is consistently higher for Spray C; consistent with expectations based on </a:t>
            </a:r>
            <a:r>
              <a:rPr lang="en-US" sz="1200">
                <a:solidFill>
                  <a:schemeClr val="tx1"/>
                </a:solidFill>
              </a:rPr>
              <a:t>previous measurements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>
                <a:solidFill>
                  <a:srgbClr val="FF0000"/>
                </a:solidFill>
              </a:rPr>
              <a:t>Computationally reproducing spatially varying soot profiles and trends like these can be very challenging.</a:t>
            </a:r>
          </a:p>
          <a:p>
            <a:pPr marL="0" indent="0">
              <a:buNone/>
            </a:pPr>
            <a:r>
              <a:rPr lang="en-US" sz="1200">
                <a:solidFill>
                  <a:srgbClr val="FF0000"/>
                </a:solidFill>
              </a:rPr>
              <a:t>Comprehensive data provide the best chance of unraveling many confounding effects.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033C9F-635B-4532-B118-238761A63C83}"/>
              </a:ext>
            </a:extLst>
          </p:cNvPr>
          <p:cNvSpPr txBox="1"/>
          <p:nvPr/>
        </p:nvSpPr>
        <p:spPr>
          <a:xfrm>
            <a:off x="4607555" y="644799"/>
            <a:ext cx="13585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T</a:t>
            </a:r>
            <a:r>
              <a:rPr lang="en-US" sz="1050" b="1" baseline="-25000" dirty="0"/>
              <a:t>a</a:t>
            </a:r>
            <a:r>
              <a:rPr lang="en-US" sz="1050" b="1" dirty="0"/>
              <a:t> =  900K</a:t>
            </a:r>
          </a:p>
          <a:p>
            <a:pPr algn="ctr"/>
            <a:r>
              <a:rPr lang="en-US" sz="1050" b="1" dirty="0"/>
              <a:t>P</a:t>
            </a:r>
            <a:r>
              <a:rPr lang="en-US" sz="1050" b="1" baseline="-25000" dirty="0"/>
              <a:t>a</a:t>
            </a:r>
            <a:r>
              <a:rPr lang="en-US" sz="1050" b="1" dirty="0"/>
              <a:t> = 6MPa</a:t>
            </a:r>
          </a:p>
          <a:p>
            <a:pPr algn="ctr"/>
            <a:r>
              <a:rPr lang="en-US" sz="1050" b="1" dirty="0"/>
              <a:t>P</a:t>
            </a:r>
            <a:r>
              <a:rPr lang="en-US" sz="1050" b="1" baseline="-25000" dirty="0"/>
              <a:t>i</a:t>
            </a:r>
            <a:r>
              <a:rPr lang="en-US" sz="1050" b="1" dirty="0"/>
              <a:t> = 150MPa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946EA9-5C56-4CF9-A626-B3CA803B5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573" y="261703"/>
            <a:ext cx="3017187" cy="22620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A4C467-1408-4F4D-BE83-4B64E16D0461}"/>
              </a:ext>
            </a:extLst>
          </p:cNvPr>
          <p:cNvSpPr txBox="1"/>
          <p:nvPr/>
        </p:nvSpPr>
        <p:spPr>
          <a:xfrm>
            <a:off x="6411892" y="170504"/>
            <a:ext cx="20838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Spray C – Diverging Orifice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4425F4-FD05-4AD1-9CE3-F3DB59248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573" y="2715631"/>
            <a:ext cx="3017187" cy="22620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083A2E-ABBA-4FA2-B346-964627CA2C5A}"/>
              </a:ext>
            </a:extLst>
          </p:cNvPr>
          <p:cNvSpPr txBox="1"/>
          <p:nvPr/>
        </p:nvSpPr>
        <p:spPr>
          <a:xfrm>
            <a:off x="6492068" y="2646061"/>
            <a:ext cx="20838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Spray D – Converging Orifice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5B03C4-376F-4004-97D4-2B728BE41E7F}"/>
              </a:ext>
            </a:extLst>
          </p:cNvPr>
          <p:cNvGraphicFramePr>
            <a:graphicFrameLocks noGrp="1"/>
          </p:cNvGraphicFramePr>
          <p:nvPr/>
        </p:nvGraphicFramePr>
        <p:xfrm>
          <a:off x="3615856" y="2445065"/>
          <a:ext cx="2226581" cy="2471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939">
                  <a:extLst>
                    <a:ext uri="{9D8B030D-6E8A-4147-A177-3AD203B41FA5}">
                      <a16:colId xmlns:a16="http://schemas.microsoft.com/office/drawing/2014/main" val="2787967279"/>
                    </a:ext>
                  </a:extLst>
                </a:gridCol>
                <a:gridCol w="608252">
                  <a:extLst>
                    <a:ext uri="{9D8B030D-6E8A-4147-A177-3AD203B41FA5}">
                      <a16:colId xmlns:a16="http://schemas.microsoft.com/office/drawing/2014/main" val="218616126"/>
                    </a:ext>
                  </a:extLst>
                </a:gridCol>
                <a:gridCol w="589390">
                  <a:extLst>
                    <a:ext uri="{9D8B030D-6E8A-4147-A177-3AD203B41FA5}">
                      <a16:colId xmlns:a16="http://schemas.microsoft.com/office/drawing/2014/main" val="4148322889"/>
                    </a:ext>
                  </a:extLst>
                </a:gridCol>
              </a:tblGrid>
              <a:tr h="41028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Spray 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Spray 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9261269"/>
                  </a:ext>
                </a:extLst>
              </a:tr>
              <a:tr h="250728">
                <a:tc>
                  <a:txBody>
                    <a:bodyPr/>
                    <a:lstStyle/>
                    <a:p>
                      <a:r>
                        <a:rPr lang="en-US" sz="1100" dirty="0" err="1"/>
                        <a:t>KL</a:t>
                      </a:r>
                      <a:r>
                        <a:rPr lang="en-US" sz="1100" baseline="-25000" dirty="0" err="1"/>
                        <a:t>max</a:t>
                      </a:r>
                      <a:r>
                        <a:rPr lang="en-US" sz="1100" dirty="0"/>
                        <a:t> [-]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491848"/>
                  </a:ext>
                </a:extLst>
              </a:tr>
              <a:tr h="250728">
                <a:tc>
                  <a:txBody>
                    <a:bodyPr/>
                    <a:lstStyle/>
                    <a:p>
                      <a:r>
                        <a:rPr lang="en-US" sz="1100" dirty="0" err="1"/>
                        <a:t>x@KL</a:t>
                      </a:r>
                      <a:r>
                        <a:rPr lang="en-US" sz="1100" baseline="-25000" dirty="0" err="1"/>
                        <a:t>max</a:t>
                      </a:r>
                      <a:r>
                        <a:rPr lang="en-US" sz="1100" dirty="0"/>
                        <a:t> [mm]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4679501"/>
                  </a:ext>
                </a:extLst>
              </a:tr>
              <a:tr h="250728">
                <a:tc>
                  <a:txBody>
                    <a:bodyPr/>
                    <a:lstStyle/>
                    <a:p>
                      <a:r>
                        <a:rPr lang="en-US" sz="1100" dirty="0"/>
                        <a:t>x@KL</a:t>
                      </a:r>
                      <a:r>
                        <a:rPr lang="en-US" sz="1100" baseline="-25000" dirty="0"/>
                        <a:t>2</a:t>
                      </a:r>
                      <a:r>
                        <a:rPr lang="en-US" sz="1100" dirty="0"/>
                        <a:t> [mm]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68657596"/>
                  </a:ext>
                </a:extLst>
              </a:tr>
              <a:tr h="250728">
                <a:tc>
                  <a:txBody>
                    <a:bodyPr/>
                    <a:lstStyle/>
                    <a:p>
                      <a:r>
                        <a:rPr lang="en-US" sz="1100" dirty="0"/>
                        <a:t>x@KL</a:t>
                      </a:r>
                      <a:r>
                        <a:rPr lang="en-US" sz="1100" baseline="-25000" dirty="0"/>
                        <a:t>1</a:t>
                      </a:r>
                      <a:r>
                        <a:rPr lang="en-US" sz="1100" dirty="0"/>
                        <a:t> [mm]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8596562"/>
                  </a:ext>
                </a:extLst>
              </a:tr>
              <a:tr h="250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x@KL</a:t>
                      </a:r>
                      <a:r>
                        <a:rPr lang="en-US" sz="1100" baseline="-25000" dirty="0"/>
                        <a:t>0.5</a:t>
                      </a:r>
                      <a:r>
                        <a:rPr lang="en-US" sz="1100" dirty="0"/>
                        <a:t> [mm]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16528236"/>
                  </a:ext>
                </a:extLst>
              </a:tr>
              <a:tr h="250728">
                <a:tc>
                  <a:txBody>
                    <a:bodyPr/>
                    <a:lstStyle/>
                    <a:p>
                      <a:r>
                        <a:rPr lang="en-US" sz="1100" u="none" dirty="0"/>
                        <a:t>x@KL</a:t>
                      </a:r>
                      <a:r>
                        <a:rPr lang="en-US" sz="1100" u="none" baseline="-25000" dirty="0"/>
                        <a:t>0.05</a:t>
                      </a:r>
                      <a:r>
                        <a:rPr lang="en-US" sz="1100" u="none" dirty="0"/>
                        <a:t> [mm]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68491325"/>
                  </a:ext>
                </a:extLst>
              </a:tr>
              <a:tr h="250728">
                <a:tc>
                  <a:txBody>
                    <a:bodyPr/>
                    <a:lstStyle/>
                    <a:p>
                      <a:r>
                        <a:rPr lang="en-US" sz="1100" u="none" dirty="0"/>
                        <a:t>LOL [mm]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22.8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25.3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151857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F56FCA8-777B-4CD5-BBDA-F6AE33C3595C}"/>
              </a:ext>
            </a:extLst>
          </p:cNvPr>
          <p:cNvSpPr txBox="1"/>
          <p:nvPr/>
        </p:nvSpPr>
        <p:spPr>
          <a:xfrm>
            <a:off x="6789077" y="662569"/>
            <a:ext cx="63858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/>
              <a:t>0.05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BA4598-C3B1-449E-9FDF-6C0B3E2D7E79}"/>
              </a:ext>
            </a:extLst>
          </p:cNvPr>
          <p:cNvSpPr txBox="1"/>
          <p:nvPr/>
        </p:nvSpPr>
        <p:spPr>
          <a:xfrm>
            <a:off x="7256149" y="949591"/>
            <a:ext cx="63858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B7D6C8-9BFC-4A6F-8D9E-FD3723DD4CD5}"/>
              </a:ext>
            </a:extLst>
          </p:cNvPr>
          <p:cNvSpPr txBox="1"/>
          <p:nvPr/>
        </p:nvSpPr>
        <p:spPr>
          <a:xfrm>
            <a:off x="7029187" y="835236"/>
            <a:ext cx="63858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/>
              <a:t>0.5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86D97C-3FFB-4820-BBEF-427D72F4D38D}"/>
              </a:ext>
            </a:extLst>
          </p:cNvPr>
          <p:cNvSpPr txBox="1"/>
          <p:nvPr/>
        </p:nvSpPr>
        <p:spPr>
          <a:xfrm>
            <a:off x="7575440" y="1099559"/>
            <a:ext cx="63858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AA3D68-A65E-4102-AB1E-C6A1E833BFAF}"/>
              </a:ext>
            </a:extLst>
          </p:cNvPr>
          <p:cNvSpPr txBox="1"/>
          <p:nvPr/>
        </p:nvSpPr>
        <p:spPr>
          <a:xfrm>
            <a:off x="6709896" y="3194627"/>
            <a:ext cx="63858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/>
              <a:t>0.05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DC5159-5436-4A6C-A399-588CB10AA23B}"/>
              </a:ext>
            </a:extLst>
          </p:cNvPr>
          <p:cNvSpPr txBox="1"/>
          <p:nvPr/>
        </p:nvSpPr>
        <p:spPr>
          <a:xfrm>
            <a:off x="7074109" y="3313452"/>
            <a:ext cx="63858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/>
              <a:t>0.5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48241D-0780-4AC8-8BD7-E8AE2720F65E}"/>
              </a:ext>
            </a:extLst>
          </p:cNvPr>
          <p:cNvSpPr txBox="1"/>
          <p:nvPr/>
        </p:nvSpPr>
        <p:spPr>
          <a:xfrm>
            <a:off x="7650574" y="3518840"/>
            <a:ext cx="63858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681BF8-C83E-4AA2-A9DC-F05C26014273}"/>
              </a:ext>
            </a:extLst>
          </p:cNvPr>
          <p:cNvSpPr txBox="1"/>
          <p:nvPr/>
        </p:nvSpPr>
        <p:spPr>
          <a:xfrm>
            <a:off x="7310873" y="3372113"/>
            <a:ext cx="638582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6BC2A6-85C3-48F7-9F42-591418260400}"/>
              </a:ext>
            </a:extLst>
          </p:cNvPr>
          <p:cNvSpPr txBox="1"/>
          <p:nvPr/>
        </p:nvSpPr>
        <p:spPr>
          <a:xfrm>
            <a:off x="3574992" y="1586218"/>
            <a:ext cx="238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rial Narrow" panose="020B0606020202030204" pitchFamily="34" charset="0"/>
              </a:rPr>
              <a:t>Relative locations of soot isolines quantify rates of formation/oxidation, even if maximum soot KL is out view</a:t>
            </a:r>
          </a:p>
        </p:txBody>
      </p:sp>
    </p:spTree>
    <p:extLst>
      <p:ext uri="{BB962C8B-B14F-4D97-AF65-F5344CB8AC3E}">
        <p14:creationId xmlns:p14="http://schemas.microsoft.com/office/powerpoint/2010/main" val="243239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D3C0D38-DEDA-441A-A165-F34ED1F6A0C2}"/>
              </a:ext>
            </a:extLst>
          </p:cNvPr>
          <p:cNvGrpSpPr>
            <a:grpSpLocks noChangeAspect="1"/>
          </p:cNvGrpSpPr>
          <p:nvPr/>
        </p:nvGrpSpPr>
        <p:grpSpPr>
          <a:xfrm>
            <a:off x="1664032" y="819787"/>
            <a:ext cx="6099329" cy="3953385"/>
            <a:chOff x="3389015" y="1041271"/>
            <a:chExt cx="8143392" cy="52782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0F5EDD-2ACB-4FDC-A548-AFECA93DC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446"/>
            <a:stretch/>
          </p:blipFill>
          <p:spPr>
            <a:xfrm>
              <a:off x="3389015" y="1041271"/>
              <a:ext cx="8143392" cy="527828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15D399-1F13-4510-A14C-EFF7B47412D1}"/>
                </a:ext>
              </a:extLst>
            </p:cNvPr>
            <p:cNvSpPr/>
            <p:nvPr/>
          </p:nvSpPr>
          <p:spPr>
            <a:xfrm>
              <a:off x="3466133" y="5872596"/>
              <a:ext cx="2171382" cy="411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BB7926A-6F94-4837-B5D2-B16FCA306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66" y="50113"/>
            <a:ext cx="8378327" cy="51937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600" dirty="0"/>
              <a:t>Ambient Temperature for Mixture Fraction Measurements is Reduced to Obtain Vaporization Similar to Target ECN Condition</a:t>
            </a:r>
          </a:p>
        </p:txBody>
      </p:sp>
    </p:spTree>
    <p:extLst>
      <p:ext uri="{BB962C8B-B14F-4D97-AF65-F5344CB8AC3E}">
        <p14:creationId xmlns:p14="http://schemas.microsoft.com/office/powerpoint/2010/main" val="1951370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F82B75-760B-4833-A0EA-D9D2D6ABD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9" y="159893"/>
            <a:ext cx="7860831" cy="519371"/>
          </a:xfrm>
        </p:spPr>
        <p:txBody>
          <a:bodyPr/>
          <a:lstStyle/>
          <a:p>
            <a:r>
              <a:rPr lang="en-US" sz="2000" dirty="0"/>
              <a:t>Adiabatic Mixing Calculations Require Thermodynamic Investigation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07A91-1BEA-475B-A487-0B9B7E18F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234" y="1633076"/>
            <a:ext cx="2959766" cy="2115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956659-40DE-429E-9EA4-3D9DD5C53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80" y="1669289"/>
            <a:ext cx="3056775" cy="2079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33363B-F66B-4532-A5FC-C85D906F5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255" y="1669289"/>
            <a:ext cx="2633078" cy="20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5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Contributors</a:t>
            </a:r>
            <a:endParaRPr lang="en-US" dirty="0">
              <a:effectLst/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385549" y="1074998"/>
            <a:ext cx="8372901" cy="344514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350" b="1"/>
              <a:t>Experiments and Postprocessing</a:t>
            </a:r>
          </a:p>
          <a:p>
            <a:pPr>
              <a:lnSpc>
                <a:spcPct val="90000"/>
              </a:lnSpc>
            </a:pPr>
            <a:r>
              <a:rPr lang="en-US" sz="1400"/>
              <a:t>Russ Fitzgerald, Glen Martin, Kenth Svensson, </a:t>
            </a:r>
            <a:r>
              <a:rPr lang="en-US" sz="1400" i="1"/>
              <a:t>Caterpillar Inc.</a:t>
            </a:r>
          </a:p>
          <a:p>
            <a:pPr>
              <a:lnSpc>
                <a:spcPct val="90000"/>
              </a:lnSpc>
            </a:pPr>
            <a:r>
              <a:rPr lang="en-US" sz="1400"/>
              <a:t>Jesús Peraza, </a:t>
            </a:r>
            <a:r>
              <a:rPr lang="en-US" sz="1400" i="1"/>
              <a:t>CMT/Caterpillar</a:t>
            </a:r>
          </a:p>
          <a:p>
            <a:pPr>
              <a:lnSpc>
                <a:spcPct val="90000"/>
              </a:lnSpc>
            </a:pPr>
            <a:r>
              <a:rPr lang="en-US" sz="1400"/>
              <a:t>Michele Bardi, </a:t>
            </a:r>
            <a:r>
              <a:rPr lang="en-US" sz="1400" i="1"/>
              <a:t>IFPEN</a:t>
            </a:r>
          </a:p>
          <a:p>
            <a:pPr>
              <a:lnSpc>
                <a:spcPct val="90000"/>
              </a:lnSpc>
            </a:pPr>
            <a:r>
              <a:rPr lang="en-US" sz="1400"/>
              <a:t>Adam Dempsey, </a:t>
            </a:r>
            <a:r>
              <a:rPr lang="en-US" sz="1400" i="1"/>
              <a:t>Marquette University</a:t>
            </a:r>
          </a:p>
          <a:p>
            <a:pPr>
              <a:lnSpc>
                <a:spcPct val="90000"/>
              </a:lnSpc>
            </a:pPr>
            <a:endParaRPr lang="en-US" sz="1400" i="1"/>
          </a:p>
          <a:p>
            <a:pPr marL="0" indent="0">
              <a:lnSpc>
                <a:spcPct val="90000"/>
              </a:lnSpc>
              <a:buNone/>
            </a:pPr>
            <a:r>
              <a:rPr lang="en-US" sz="1400" b="1" i="1"/>
              <a:t>Advisement</a:t>
            </a:r>
            <a:endParaRPr lang="en-US" sz="1400" b="1"/>
          </a:p>
          <a:p>
            <a:pPr>
              <a:lnSpc>
                <a:spcPct val="90000"/>
              </a:lnSpc>
            </a:pPr>
            <a:r>
              <a:rPr lang="en-US" sz="1400"/>
              <a:t>Noud Maes, Mark Musculus, Lyle Pickett, Chuck Mueller, </a:t>
            </a:r>
            <a:r>
              <a:rPr lang="en-US" sz="1400" i="1"/>
              <a:t>Sandia National Laboratories</a:t>
            </a:r>
          </a:p>
          <a:p>
            <a:pPr>
              <a:lnSpc>
                <a:spcPct val="90000"/>
              </a:lnSpc>
            </a:pPr>
            <a:r>
              <a:rPr lang="en-US" sz="1400"/>
              <a:t>Sage Kokjohn, </a:t>
            </a:r>
            <a:r>
              <a:rPr lang="en-US" sz="1400" i="1"/>
              <a:t>University of Wisconsin Engine Research Center</a:t>
            </a:r>
          </a:p>
          <a:p>
            <a:pPr>
              <a:lnSpc>
                <a:spcPct val="90000"/>
              </a:lnSpc>
            </a:pPr>
            <a:endParaRPr lang="en-US" sz="1350" i="1"/>
          </a:p>
          <a:p>
            <a:pPr marL="0" indent="0">
              <a:lnSpc>
                <a:spcPct val="90000"/>
              </a:lnSpc>
              <a:buNone/>
            </a:pPr>
            <a:r>
              <a:rPr lang="en-US" sz="1350" b="1"/>
              <a:t>Simulations</a:t>
            </a:r>
          </a:p>
          <a:p>
            <a:pPr>
              <a:lnSpc>
                <a:spcPct val="90000"/>
              </a:lnSpc>
            </a:pPr>
            <a:r>
              <a:rPr lang="en-US" sz="1400"/>
              <a:t>Fabien Tagliante, </a:t>
            </a:r>
            <a:r>
              <a:rPr lang="en-US" sz="1400" i="1"/>
              <a:t>Sandia National Laboratories</a:t>
            </a:r>
          </a:p>
          <a:p>
            <a:pPr>
              <a:lnSpc>
                <a:spcPct val="90000"/>
              </a:lnSpc>
            </a:pPr>
            <a:r>
              <a:rPr lang="en-US" sz="1400"/>
              <a:t>Leonardo Pachano, Jose Maria Garcia Oliver,</a:t>
            </a:r>
            <a:r>
              <a:rPr lang="en-US" sz="1400" i="1"/>
              <a:t> CMT</a:t>
            </a:r>
          </a:p>
          <a:p>
            <a:pPr>
              <a:lnSpc>
                <a:spcPct val="90000"/>
              </a:lnSpc>
            </a:pPr>
            <a:r>
              <a:rPr lang="en-US" sz="1400"/>
              <a:t>Hengjie Guo, Emma Zhao, Roberto Torelli</a:t>
            </a:r>
            <a:r>
              <a:rPr lang="en-US" sz="1400" i="1"/>
              <a:t>, ANL</a:t>
            </a:r>
          </a:p>
          <a:p>
            <a:pPr>
              <a:lnSpc>
                <a:spcPct val="90000"/>
              </a:lnSpc>
            </a:pPr>
            <a:r>
              <a:rPr lang="en-US" sz="1400"/>
              <a:t>H. Bao, Bart Somers, </a:t>
            </a:r>
            <a:r>
              <a:rPr lang="en-US" sz="1400" i="1"/>
              <a:t>Technical University of Eindhoven</a:t>
            </a:r>
          </a:p>
          <a:p>
            <a:pPr>
              <a:lnSpc>
                <a:spcPct val="90000"/>
              </a:lnSpc>
            </a:pPr>
            <a:r>
              <a:rPr lang="en-US" sz="1400"/>
              <a:t>Wai Tong Chung, M. Ihme, </a:t>
            </a:r>
            <a:r>
              <a:rPr lang="en-US" sz="1400" i="1"/>
              <a:t>Stanford University (SU)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350" b="1"/>
          </a:p>
          <a:p>
            <a:pPr marL="0" indent="0">
              <a:lnSpc>
                <a:spcPct val="90000"/>
              </a:lnSpc>
              <a:buNone/>
            </a:pPr>
            <a:endParaRPr lang="es-ES" sz="1350"/>
          </a:p>
          <a:p>
            <a:pPr marL="0" indent="0">
              <a:lnSpc>
                <a:spcPct val="90000"/>
              </a:lnSpc>
              <a:buNone/>
            </a:pPr>
            <a:endParaRPr lang="en-US" sz="1350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E144AF6-3ACB-48FD-9AB4-9DDE725E99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50"/>
            </a:lvl1pPr>
          </a:lstStyle>
          <a:p>
            <a:fld id="{E59F633D-C799-4FEB-A525-92D1F47B25D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41015-AFA5-4DC1-A539-AE0A68EBC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44" y="4656673"/>
            <a:ext cx="1390844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0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7B7DA-7B5B-4767-93A7-CEA965CC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70" y="186499"/>
            <a:ext cx="8434038" cy="519371"/>
          </a:xfrm>
        </p:spPr>
        <p:txBody>
          <a:bodyPr/>
          <a:lstStyle/>
          <a:p>
            <a:r>
              <a:rPr lang="en-US" sz="2100" dirty="0"/>
              <a:t>Post Processing: Careful Background Compensation and Image Alignment Needed for Accuracy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500FF-952C-4BEE-AAFA-8F4EE69FE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02" t="4680" r="3889" b="11470"/>
          <a:stretch/>
        </p:blipFill>
        <p:spPr>
          <a:xfrm>
            <a:off x="3445048" y="814291"/>
            <a:ext cx="2740487" cy="2189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852B38-27CC-4462-8AA5-C6577864E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60" t="10282" r="3258" b="11470"/>
          <a:stretch/>
        </p:blipFill>
        <p:spPr>
          <a:xfrm>
            <a:off x="6320928" y="960598"/>
            <a:ext cx="2823072" cy="2043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9986E5-8D33-414F-80CC-D41471321E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02" t="4600" b="11550"/>
          <a:stretch/>
        </p:blipFill>
        <p:spPr>
          <a:xfrm>
            <a:off x="3405500" y="2953897"/>
            <a:ext cx="2875881" cy="2189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5FC751-5C0E-4EB5-AF87-189BE8349A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02" t="4600" r="2861" b="11550"/>
          <a:stretch/>
        </p:blipFill>
        <p:spPr>
          <a:xfrm>
            <a:off x="6367750" y="2953897"/>
            <a:ext cx="2776250" cy="21896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C8B9C4-22EE-4972-808D-CEF7612BB49B}"/>
              </a:ext>
            </a:extLst>
          </p:cNvPr>
          <p:cNvSpPr txBox="1"/>
          <p:nvPr/>
        </p:nvSpPr>
        <p:spPr>
          <a:xfrm>
            <a:off x="6773446" y="682282"/>
            <a:ext cx="1280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Original Rescaled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B6D4DE-4F21-445B-8066-1F19B5351E4C}"/>
              </a:ext>
            </a:extLst>
          </p:cNvPr>
          <p:cNvCxnSpPr/>
          <p:nvPr/>
        </p:nvCxnSpPr>
        <p:spPr>
          <a:xfrm>
            <a:off x="6013395" y="1982246"/>
            <a:ext cx="344278" cy="0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9E7A3D-4993-4655-B046-951023646868}"/>
              </a:ext>
            </a:extLst>
          </p:cNvPr>
          <p:cNvCxnSpPr>
            <a:cxnSpLocks/>
          </p:cNvCxnSpPr>
          <p:nvPr/>
        </p:nvCxnSpPr>
        <p:spPr>
          <a:xfrm flipH="1">
            <a:off x="6169008" y="2929863"/>
            <a:ext cx="220775" cy="144598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AF101-746F-4D53-9847-DB8389E71C75}"/>
              </a:ext>
            </a:extLst>
          </p:cNvPr>
          <p:cNvCxnSpPr>
            <a:cxnSpLocks/>
          </p:cNvCxnSpPr>
          <p:nvPr/>
        </p:nvCxnSpPr>
        <p:spPr>
          <a:xfrm>
            <a:off x="5891270" y="4104958"/>
            <a:ext cx="498513" cy="0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109F5E-D1A4-422E-916E-29C7270ABB3C}"/>
              </a:ext>
            </a:extLst>
          </p:cNvPr>
          <p:cNvCxnSpPr/>
          <p:nvPr/>
        </p:nvCxnSpPr>
        <p:spPr>
          <a:xfrm flipV="1">
            <a:off x="1271588" y="2643188"/>
            <a:ext cx="1435894" cy="35719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5F5DFE5-216A-426C-826D-AC33B4497B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03" r="4646" b="7052"/>
          <a:stretch/>
        </p:blipFill>
        <p:spPr>
          <a:xfrm>
            <a:off x="1826669" y="4048698"/>
            <a:ext cx="1419604" cy="10001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A40EF3-A819-4E87-B7CF-FD1DB548E66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931" r="5051" b="4453"/>
          <a:stretch/>
        </p:blipFill>
        <p:spPr>
          <a:xfrm>
            <a:off x="253868" y="4048698"/>
            <a:ext cx="1413575" cy="103328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34F8ED2-CAFD-4722-AD6B-CEB3DCDC9FF7}"/>
              </a:ext>
            </a:extLst>
          </p:cNvPr>
          <p:cNvSpPr txBox="1">
            <a:spLocks/>
          </p:cNvSpPr>
          <p:nvPr/>
        </p:nvSpPr>
        <p:spPr>
          <a:xfrm>
            <a:off x="231495" y="818235"/>
            <a:ext cx="3616606" cy="31573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>
                <a:solidFill>
                  <a:schemeClr val="tx1"/>
                </a:solidFill>
              </a:rPr>
              <a:t>Potential Sources of Residual Background</a:t>
            </a:r>
          </a:p>
          <a:p>
            <a:r>
              <a:rPr lang="en-US" sz="1200" dirty="0">
                <a:solidFill>
                  <a:schemeClr val="tx1"/>
                </a:solidFill>
              </a:rPr>
              <a:t>Surface flare (unlikely for low fluence)</a:t>
            </a:r>
          </a:p>
          <a:p>
            <a:r>
              <a:rPr lang="en-US" sz="1200" dirty="0">
                <a:solidFill>
                  <a:schemeClr val="tx1"/>
                </a:solidFill>
              </a:rPr>
              <a:t>Toluene excited by beam reflections</a:t>
            </a:r>
          </a:p>
          <a:p>
            <a:r>
              <a:rPr lang="en-US" sz="1200" dirty="0">
                <a:solidFill>
                  <a:schemeClr val="tx1"/>
                </a:solidFill>
              </a:rPr>
              <a:t>LIF reflections (primary/secondary, diffuse/specular)</a:t>
            </a:r>
          </a:p>
          <a:p>
            <a:r>
              <a:rPr lang="en-US" sz="1200" dirty="0">
                <a:solidFill>
                  <a:schemeClr val="tx1"/>
                </a:solidFill>
              </a:rPr>
              <a:t>Residual tracer outside the jet</a:t>
            </a:r>
          </a:p>
          <a:p>
            <a:pPr marL="0" indent="0">
              <a:buNone/>
            </a:pPr>
            <a:r>
              <a:rPr lang="en-US" sz="1350" b="1" dirty="0">
                <a:solidFill>
                  <a:schemeClr val="tx1"/>
                </a:solidFill>
              </a:rPr>
              <a:t>Correction Approaches</a:t>
            </a:r>
          </a:p>
          <a:p>
            <a:r>
              <a:rPr lang="en-US" sz="1200" dirty="0">
                <a:solidFill>
                  <a:schemeClr val="tx1"/>
                </a:solidFill>
              </a:rPr>
              <a:t>Maintain lower laser fluence</a:t>
            </a:r>
          </a:p>
          <a:p>
            <a:r>
              <a:rPr lang="en-US" sz="1200" dirty="0">
                <a:solidFill>
                  <a:schemeClr val="tx1"/>
                </a:solidFill>
              </a:rPr>
              <a:t>Spatial filtering of known reflections</a:t>
            </a:r>
          </a:p>
          <a:p>
            <a:r>
              <a:rPr lang="en-US" sz="1200" dirty="0">
                <a:solidFill>
                  <a:schemeClr val="tx1"/>
                </a:solidFill>
              </a:rPr>
              <a:t>Background tracer accounting (mixture fraction </a:t>
            </a:r>
            <a:r>
              <a:rPr lang="en-US" sz="1200">
                <a:solidFill>
                  <a:schemeClr val="tx1"/>
                </a:solidFill>
              </a:rPr>
              <a:t>redefinition)</a:t>
            </a:r>
            <a:endParaRPr lang="en-US" sz="135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350" b="1">
                <a:solidFill>
                  <a:schemeClr val="tx1"/>
                </a:solidFill>
              </a:rPr>
              <a:t>Image Rotation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8293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A4323B-EF05-4E1F-940E-D468548D3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30" y="108145"/>
            <a:ext cx="6511261" cy="519371"/>
          </a:xfrm>
        </p:spPr>
        <p:txBody>
          <a:bodyPr/>
          <a:lstStyle/>
          <a:p>
            <a:r>
              <a:rPr lang="en-US" dirty="0"/>
              <a:t>Post Processing: LIF Signal Must Be Corrected for Local Laser Power Variations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9252C4-445D-4DF1-97F9-33943688A1F5}"/>
              </a:ext>
            </a:extLst>
          </p:cNvPr>
          <p:cNvCxnSpPr/>
          <p:nvPr/>
        </p:nvCxnSpPr>
        <p:spPr>
          <a:xfrm flipV="1">
            <a:off x="1271588" y="2643188"/>
            <a:ext cx="1435894" cy="35719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6A26B38-F662-4B64-8E33-0715BEC36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581" y="1128519"/>
            <a:ext cx="2007577" cy="1774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E5DD7F-54FD-442F-9AA7-9624C20D7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965" y="2985457"/>
            <a:ext cx="2265035" cy="1698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B04864-D9EC-49D8-BC95-2992DE4D9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966" y="1411044"/>
            <a:ext cx="2236100" cy="1674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6BC381-5A60-4FA2-83E8-EAE0084F75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12" t="18076" r="248" b="6185"/>
          <a:stretch/>
        </p:blipFill>
        <p:spPr>
          <a:xfrm>
            <a:off x="7155181" y="0"/>
            <a:ext cx="1784549" cy="14954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FD58F7-4753-4FF0-804F-F220C1F412DD}"/>
              </a:ext>
            </a:extLst>
          </p:cNvPr>
          <p:cNvSpPr txBox="1"/>
          <p:nvPr/>
        </p:nvSpPr>
        <p:spPr>
          <a:xfrm>
            <a:off x="7308310" y="1"/>
            <a:ext cx="147829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/>
              <a:t>Target LIF Measurement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4E2481-0288-4587-B4E1-7E30322715B7}"/>
              </a:ext>
            </a:extLst>
          </p:cNvPr>
          <p:cNvSpPr txBox="1"/>
          <p:nvPr/>
        </p:nvSpPr>
        <p:spPr>
          <a:xfrm>
            <a:off x="5235479" y="905925"/>
            <a:ext cx="186367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>
                <a:latin typeface="Arial Narrow" panose="020B0606020202030204" pitchFamily="34" charset="0"/>
              </a:rPr>
              <a:t>Residual Toluene LIF</a:t>
            </a:r>
          </a:p>
          <a:p>
            <a:pPr algn="ctr"/>
            <a:r>
              <a:rPr lang="en-US" sz="825" b="1" dirty="0">
                <a:latin typeface="Arial Narrow" panose="020B0606020202030204" pitchFamily="34" charset="0"/>
              </a:rPr>
              <a:t>Apparent for all measurements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ED3414-AC81-458B-B1C3-98CD078E7335}"/>
              </a:ext>
            </a:extLst>
          </p:cNvPr>
          <p:cNvSpPr txBox="1"/>
          <p:nvPr/>
        </p:nvSpPr>
        <p:spPr>
          <a:xfrm>
            <a:off x="8239802" y="1116403"/>
            <a:ext cx="75595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>
                <a:solidFill>
                  <a:schemeClr val="bg1"/>
                </a:solidFill>
              </a:rPr>
              <a:t>Rescaled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34D4B9-A3F4-4C42-8D43-373568D1C120}"/>
              </a:ext>
            </a:extLst>
          </p:cNvPr>
          <p:cNvSpPr txBox="1"/>
          <p:nvPr/>
        </p:nvSpPr>
        <p:spPr>
          <a:xfrm>
            <a:off x="5194347" y="1545275"/>
            <a:ext cx="186367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en-US" sz="825" dirty="0"/>
              <a:t>Measured Laser Power Profile</a:t>
            </a:r>
          </a:p>
          <a:p>
            <a:r>
              <a:rPr lang="en-US" sz="825" dirty="0"/>
              <a:t>(Assumes uniform residual)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3D9719-CC91-4E7E-9ACC-E346252FCC18}"/>
              </a:ext>
            </a:extLst>
          </p:cNvPr>
          <p:cNvSpPr txBox="1"/>
          <p:nvPr/>
        </p:nvSpPr>
        <p:spPr>
          <a:xfrm>
            <a:off x="5439512" y="4309050"/>
            <a:ext cx="156608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>
                <a:latin typeface="Arial Narrow" panose="020B0606020202030204" pitchFamily="34" charset="0"/>
              </a:rPr>
              <a:t>Corrector after Subtraction, Filtering, and Shifting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6D3F4C-EED8-4B7E-B064-BD0F7CC3D92C}"/>
              </a:ext>
            </a:extLst>
          </p:cNvPr>
          <p:cNvSpPr txBox="1"/>
          <p:nvPr/>
        </p:nvSpPr>
        <p:spPr>
          <a:xfrm>
            <a:off x="5341963" y="2657504"/>
            <a:ext cx="167296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>
                <a:latin typeface="Arial Narrow" panose="020B0606020202030204" pitchFamily="34" charset="0"/>
              </a:rPr>
              <a:t>Local Minima Subtraction Avoids Overcorrection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13C42F-BF10-4EF7-900D-67575709EC09}"/>
              </a:ext>
            </a:extLst>
          </p:cNvPr>
          <p:cNvCxnSpPr/>
          <p:nvPr/>
        </p:nvCxnSpPr>
        <p:spPr>
          <a:xfrm>
            <a:off x="6929650" y="1067508"/>
            <a:ext cx="877040" cy="286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107C6A-CF5D-4AEB-9149-95491A905884}"/>
              </a:ext>
            </a:extLst>
          </p:cNvPr>
          <p:cNvCxnSpPr>
            <a:cxnSpLocks/>
          </p:cNvCxnSpPr>
          <p:nvPr/>
        </p:nvCxnSpPr>
        <p:spPr>
          <a:xfrm>
            <a:off x="6929651" y="1706857"/>
            <a:ext cx="783040" cy="2181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EAA984-708B-4D2E-92B6-52ED668344CD}"/>
              </a:ext>
            </a:extLst>
          </p:cNvPr>
          <p:cNvCxnSpPr>
            <a:cxnSpLocks/>
          </p:cNvCxnSpPr>
          <p:nvPr/>
        </p:nvCxnSpPr>
        <p:spPr>
          <a:xfrm flipV="1">
            <a:off x="6850031" y="2573717"/>
            <a:ext cx="329795" cy="1870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D25678-B4FC-4482-B410-4FDB4FDFFF21}"/>
              </a:ext>
            </a:extLst>
          </p:cNvPr>
          <p:cNvCxnSpPr>
            <a:cxnSpLocks/>
          </p:cNvCxnSpPr>
          <p:nvPr/>
        </p:nvCxnSpPr>
        <p:spPr>
          <a:xfrm flipV="1">
            <a:off x="6850031" y="2533870"/>
            <a:ext cx="1892613" cy="226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611983-D58E-45A1-984D-F6E41B3A3FB0}"/>
              </a:ext>
            </a:extLst>
          </p:cNvPr>
          <p:cNvCxnSpPr>
            <a:cxnSpLocks/>
          </p:cNvCxnSpPr>
          <p:nvPr/>
        </p:nvCxnSpPr>
        <p:spPr>
          <a:xfrm flipV="1">
            <a:off x="6878966" y="4123506"/>
            <a:ext cx="745797" cy="3206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BF4B756-4C36-4EBF-A446-17A14AFC7B17}"/>
              </a:ext>
            </a:extLst>
          </p:cNvPr>
          <p:cNvSpPr txBox="1"/>
          <p:nvPr/>
        </p:nvSpPr>
        <p:spPr>
          <a:xfrm>
            <a:off x="2879378" y="721259"/>
            <a:ext cx="225578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>
                <a:latin typeface="Arial Narrow" panose="020B0606020202030204" pitchFamily="34" charset="0"/>
              </a:rPr>
              <a:t>LIF Image of (Assumed) Uniform Acetone Concentration in Stagnant HTPV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28C3AEC-5C5A-400F-A421-2C3B1C3181DF}"/>
              </a:ext>
            </a:extLst>
          </p:cNvPr>
          <p:cNvSpPr txBox="1">
            <a:spLocks/>
          </p:cNvSpPr>
          <p:nvPr/>
        </p:nvSpPr>
        <p:spPr>
          <a:xfrm>
            <a:off x="234958" y="862715"/>
            <a:ext cx="2733164" cy="36090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>
                <a:solidFill>
                  <a:schemeClr val="tx1"/>
                </a:solidFill>
              </a:rPr>
              <a:t>Initial Power Correction Approach</a:t>
            </a:r>
          </a:p>
          <a:p>
            <a:r>
              <a:rPr lang="en-US" sz="1200" dirty="0">
                <a:solidFill>
                  <a:schemeClr val="tx1"/>
                </a:solidFill>
              </a:rPr>
              <a:t>Prior to running, let acetone evaporate in stagnant HTPV</a:t>
            </a:r>
          </a:p>
          <a:p>
            <a:r>
              <a:rPr lang="en-US" sz="1200" dirty="0">
                <a:solidFill>
                  <a:schemeClr val="tx1"/>
                </a:solidFill>
              </a:rPr>
              <a:t>Measure spatially varying LIF signal</a:t>
            </a:r>
          </a:p>
          <a:p>
            <a:r>
              <a:rPr lang="en-US" sz="1200" dirty="0">
                <a:solidFill>
                  <a:schemeClr val="tx1"/>
                </a:solidFill>
              </a:rPr>
              <a:t>Approach confounded by laser drift and sheet movement over course of testing</a:t>
            </a:r>
          </a:p>
          <a:p>
            <a:pPr marL="0" indent="0">
              <a:buNone/>
            </a:pPr>
            <a:r>
              <a:rPr lang="en-US" sz="1350" b="1" dirty="0">
                <a:solidFill>
                  <a:schemeClr val="tx1"/>
                </a:solidFill>
              </a:rPr>
              <a:t>Revised Power Correction Approach</a:t>
            </a:r>
          </a:p>
          <a:p>
            <a:r>
              <a:rPr lang="en-US" sz="1200" dirty="0">
                <a:solidFill>
                  <a:schemeClr val="tx1"/>
                </a:solidFill>
              </a:rPr>
              <a:t>Take advantage of low-level LIF of residual toluene outside of jet (near front window)</a:t>
            </a:r>
          </a:p>
          <a:p>
            <a:r>
              <a:rPr lang="en-US" sz="1200" dirty="0">
                <a:solidFill>
                  <a:schemeClr val="tx1"/>
                </a:solidFill>
              </a:rPr>
              <a:t>Correct measured profile for background (reflections); filter for noise reduction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Shift corrector to account for non-orthogonal beam propagation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Construct final spatial power corrector matrix</a:t>
            </a:r>
            <a:endParaRPr lang="en-US" sz="13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endParaRPr lang="en-US" sz="13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100" baseline="-25000" dirty="0"/>
          </a:p>
          <a:p>
            <a:pPr lvl="1"/>
            <a:endParaRPr lang="en-US" sz="1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AF9B0FD-787D-4D18-B85C-15AF5C84B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8752" y="2942851"/>
            <a:ext cx="2479807" cy="18598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4CA3837-A392-451A-9C52-5050A907BF32}"/>
              </a:ext>
            </a:extLst>
          </p:cNvPr>
          <p:cNvSpPr txBox="1"/>
          <p:nvPr/>
        </p:nvSpPr>
        <p:spPr>
          <a:xfrm>
            <a:off x="3371800" y="4802472"/>
            <a:ext cx="186367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/>
              <a:t>Final Spatial Power Corrector</a:t>
            </a:r>
          </a:p>
        </p:txBody>
      </p:sp>
    </p:spTree>
    <p:extLst>
      <p:ext uri="{BB962C8B-B14F-4D97-AF65-F5344CB8AC3E}">
        <p14:creationId xmlns:p14="http://schemas.microsoft.com/office/powerpoint/2010/main" val="3890284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2D8BEA-450B-4EFA-8028-18196ED5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4" y="171263"/>
            <a:ext cx="8378327" cy="519371"/>
          </a:xfrm>
        </p:spPr>
        <p:txBody>
          <a:bodyPr/>
          <a:lstStyle/>
          <a:p>
            <a:r>
              <a:rPr lang="en-US" sz="2000" dirty="0"/>
              <a:t>Strong Toluene LIF Temperature Sensitivity Must Be Corrected for Accurate Measurements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69F1B2C-432C-4D35-A3EB-FD417EFDF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9093" y="891553"/>
            <a:ext cx="2924908" cy="219368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F65EB1-0359-4FF2-9658-27630CADD8C0}"/>
              </a:ext>
            </a:extLst>
          </p:cNvPr>
          <p:cNvSpPr txBox="1">
            <a:spLocks/>
          </p:cNvSpPr>
          <p:nvPr/>
        </p:nvSpPr>
        <p:spPr>
          <a:xfrm>
            <a:off x="252706" y="765908"/>
            <a:ext cx="5235027" cy="36090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>
                <a:solidFill>
                  <a:schemeClr val="tx1"/>
                </a:solidFill>
              </a:rPr>
              <a:t>Fluorescence Temperature Sensitivity</a:t>
            </a:r>
          </a:p>
          <a:p>
            <a:r>
              <a:rPr lang="en-US" sz="1350" dirty="0">
                <a:solidFill>
                  <a:schemeClr val="tx1"/>
                </a:solidFill>
              </a:rPr>
              <a:t>Higher local temperature yields lower signal</a:t>
            </a:r>
          </a:p>
          <a:p>
            <a:r>
              <a:rPr lang="en-US" sz="1350" dirty="0">
                <a:solidFill>
                  <a:schemeClr val="tx1"/>
                </a:solidFill>
              </a:rPr>
              <a:t>Measured functions normalized by reference at 600K</a:t>
            </a:r>
          </a:p>
          <a:p>
            <a:r>
              <a:rPr lang="en-US" sz="1350" dirty="0">
                <a:solidFill>
                  <a:schemeClr val="tx1"/>
                </a:solidFill>
              </a:rPr>
              <a:t>Data generally fit between 600-900K; low ambient pressures</a:t>
            </a:r>
          </a:p>
          <a:p>
            <a:r>
              <a:rPr lang="en-US" sz="1350" dirty="0">
                <a:solidFill>
                  <a:schemeClr val="tx1"/>
                </a:solidFill>
              </a:rPr>
              <a:t>Sahoo Miles focusing on lower temperature predicts weaker sensitivity</a:t>
            </a:r>
          </a:p>
          <a:p>
            <a:r>
              <a:rPr lang="en-US" sz="1350" dirty="0">
                <a:solidFill>
                  <a:schemeClr val="tx1"/>
                </a:solidFill>
              </a:rPr>
              <a:t>As local fuel/toluene concentration goes up, mixture temperature is cooler; commensurate increase in fluorescence demands correction to lower concentration.</a:t>
            </a:r>
          </a:p>
          <a:p>
            <a:endParaRPr lang="en-US" sz="1350" dirty="0">
              <a:solidFill>
                <a:schemeClr val="tx1"/>
              </a:solidFill>
            </a:endParaRPr>
          </a:p>
          <a:p>
            <a:r>
              <a:rPr lang="en-US" sz="1350" dirty="0">
                <a:solidFill>
                  <a:schemeClr val="tx1"/>
                </a:solidFill>
              </a:rPr>
              <a:t>LIF temperature sensitivity affects: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Ability to calibrate signal with single value at reference conditions</a:t>
            </a:r>
          </a:p>
          <a:p>
            <a:pPr lvl="1"/>
            <a:r>
              <a:rPr lang="en-US" sz="1350" dirty="0">
                <a:solidFill>
                  <a:schemeClr val="tx1"/>
                </a:solidFill>
              </a:rPr>
              <a:t>Curvature of mixture fraction vs. distance from injector (fuel distribution)</a:t>
            </a:r>
          </a:p>
          <a:p>
            <a:pPr marL="0" indent="0"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endParaRPr lang="en-US" sz="13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100" baseline="-25000" dirty="0"/>
          </a:p>
          <a:p>
            <a:pPr lvl="1"/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79DA25-9104-447B-835E-9009A682B710}"/>
              </a:ext>
            </a:extLst>
          </p:cNvPr>
          <p:cNvSpPr txBox="1"/>
          <p:nvPr/>
        </p:nvSpPr>
        <p:spPr>
          <a:xfrm>
            <a:off x="6405567" y="765908"/>
            <a:ext cx="26142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Comparisons of literature correlations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3A7E5-E329-49E7-875E-F7A5604E71B4}"/>
              </a:ext>
            </a:extLst>
          </p:cNvPr>
          <p:cNvSpPr txBox="1"/>
          <p:nvPr/>
        </p:nvSpPr>
        <p:spPr>
          <a:xfrm>
            <a:off x="394394" y="3010466"/>
            <a:ext cx="61142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  <a:latin typeface="Arial Narrow" panose="020B0606020202030204" pitchFamily="34" charset="0"/>
              </a:rPr>
              <a:t>Iterative approach required to reconcile local mixture fraction and temperature.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2BBB2D-776A-4B00-8DE6-EA2550B70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380" y="534501"/>
            <a:ext cx="2614246" cy="2848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A22E34-82A1-4CFD-9D4F-647BBEE28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393" y="3396471"/>
            <a:ext cx="1696452" cy="1272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7CE0D1-E877-4798-9DA8-DE463E66E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45" y="3383854"/>
            <a:ext cx="1696452" cy="12723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571E67-37C8-4EEE-9F5C-FA48C940A823}"/>
              </a:ext>
            </a:extLst>
          </p:cNvPr>
          <p:cNvSpPr txBox="1"/>
          <p:nvPr/>
        </p:nvSpPr>
        <p:spPr>
          <a:xfrm>
            <a:off x="7882164" y="3590959"/>
            <a:ext cx="94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Good Convergence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32E2FD-C2D9-4BA3-8C72-F51F5F158181}"/>
              </a:ext>
            </a:extLst>
          </p:cNvPr>
          <p:cNvSpPr txBox="1"/>
          <p:nvPr/>
        </p:nvSpPr>
        <p:spPr>
          <a:xfrm>
            <a:off x="6281380" y="3592508"/>
            <a:ext cx="938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Poor Convergence</a:t>
            </a:r>
          </a:p>
        </p:txBody>
      </p:sp>
    </p:spTree>
    <p:extLst>
      <p:ext uri="{BB962C8B-B14F-4D97-AF65-F5344CB8AC3E}">
        <p14:creationId xmlns:p14="http://schemas.microsoft.com/office/powerpoint/2010/main" val="32077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6085-6680-4029-9B46-B72CA1E5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1" y="0"/>
            <a:ext cx="8372901" cy="557590"/>
          </a:xfrm>
        </p:spPr>
        <p:txBody>
          <a:bodyPr/>
          <a:lstStyle/>
          <a:p>
            <a:r>
              <a:rPr lang="en-US"/>
              <a:t>Overview of Simulation approach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BB8044-04F1-4F8C-AA3C-BE7F371AD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335017"/>
              </p:ext>
            </p:extLst>
          </p:nvPr>
        </p:nvGraphicFramePr>
        <p:xfrm>
          <a:off x="502921" y="603639"/>
          <a:ext cx="7900462" cy="4135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834">
                  <a:extLst>
                    <a:ext uri="{9D8B030D-6E8A-4147-A177-3AD203B41FA5}">
                      <a16:colId xmlns:a16="http://schemas.microsoft.com/office/drawing/2014/main" val="3610902298"/>
                    </a:ext>
                  </a:extLst>
                </a:gridCol>
                <a:gridCol w="1075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5139">
                  <a:extLst>
                    <a:ext uri="{9D8B030D-6E8A-4147-A177-3AD203B41FA5}">
                      <a16:colId xmlns:a16="http://schemas.microsoft.com/office/drawing/2014/main" val="1547793821"/>
                    </a:ext>
                  </a:extLst>
                </a:gridCol>
                <a:gridCol w="1571048">
                  <a:extLst>
                    <a:ext uri="{9D8B030D-6E8A-4147-A177-3AD203B41FA5}">
                      <a16:colId xmlns:a16="http://schemas.microsoft.com/office/drawing/2014/main" val="1702904358"/>
                    </a:ext>
                  </a:extLst>
                </a:gridCol>
              </a:tblGrid>
              <a:tr h="511014">
                <a:tc>
                  <a:txBody>
                    <a:bodyPr/>
                    <a:lstStyle/>
                    <a:p>
                      <a:r>
                        <a:rPr lang="en-US" sz="1100" dirty="0"/>
                        <a:t>Institution</a:t>
                      </a:r>
                      <a:r>
                        <a:rPr lang="en-US" sz="1100"/>
                        <a:t>/Group/Injector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CFD code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Turbulence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model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/>
                        <a:t> Spray </a:t>
                      </a:r>
                      <a:r>
                        <a:rPr lang="en-US" sz="1100" dirty="0"/>
                        <a:t>modelling approach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Thermodynamics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4075653882"/>
                  </a:ext>
                </a:extLst>
              </a:tr>
              <a:tr h="613217">
                <a:tc>
                  <a:txBody>
                    <a:bodyPr/>
                    <a:lstStyle/>
                    <a:p>
                      <a:pPr algn="l"/>
                      <a:r>
                        <a:rPr lang="en-US" sz="1000" b="0"/>
                        <a:t>Sandia – Spray D</a:t>
                      </a:r>
                      <a:endParaRPr lang="en-US" sz="10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/>
                        <a:t>CONVERGE V3.0</a:t>
                      </a:r>
                      <a:endParaRPr lang="en-US" sz="10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/>
                        <a:t>LES Dynamic</a:t>
                      </a:r>
                      <a:endParaRPr lang="en-US" sz="10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baseline="0" dirty="0"/>
                        <a:t>Blob / KH+RT</a:t>
                      </a:r>
                      <a:endParaRPr lang="en-US" sz="1000" b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Ideal</a:t>
                      </a:r>
                      <a:r>
                        <a:rPr lang="en-US" sz="1000" b="0" baseline="0" dirty="0"/>
                        <a:t> fluid </a:t>
                      </a:r>
                      <a:r>
                        <a:rPr lang="en-US" sz="1000" b="0" baseline="0" dirty="0" err="1"/>
                        <a:t>EoS</a:t>
                      </a:r>
                      <a:r>
                        <a:rPr lang="en-US" sz="1000" b="0" baseline="0" dirty="0"/>
                        <a:t> and droplet evaporation</a:t>
                      </a:r>
                      <a:endParaRPr lang="en-US" sz="1000" b="0" dirty="0"/>
                    </a:p>
                    <a:p>
                      <a:pPr algn="ctr"/>
                      <a:endParaRPr lang="en-US" sz="1000" b="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360694209"/>
                  </a:ext>
                </a:extLst>
              </a:tr>
              <a:tr h="715329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CMT </a:t>
                      </a:r>
                      <a:r>
                        <a:rPr lang="en-US" sz="1000" b="0"/>
                        <a:t>– Spray 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CONVERGE V2.3.12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RANS standard k-eps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Lagrangian Parcel, KH-RT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Ideal</a:t>
                      </a:r>
                      <a:r>
                        <a:rPr lang="en-US" sz="1000" baseline="0" dirty="0"/>
                        <a:t> fluid </a:t>
                      </a:r>
                      <a:r>
                        <a:rPr lang="en-US" sz="1000" baseline="0" dirty="0" err="1"/>
                        <a:t>EoS</a:t>
                      </a:r>
                      <a:r>
                        <a:rPr lang="en-US" sz="1000" baseline="0" dirty="0"/>
                        <a:t> and droplet evaporation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964114"/>
                  </a:ext>
                </a:extLst>
              </a:tr>
              <a:tr h="807629">
                <a:tc>
                  <a:txBody>
                    <a:bodyPr/>
                    <a:lstStyle/>
                    <a:p>
                      <a:pPr algn="l"/>
                      <a:r>
                        <a:rPr lang="en-US" sz="1000"/>
                        <a:t>Argonne National Laboratories (ANL) </a:t>
                      </a:r>
                      <a:r>
                        <a:rPr lang="en-US" sz="1000" b="0"/>
                        <a:t>– Spray 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CONVERGE V3.0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LES Dynamic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ym typeface="Symbol" panose="05050102010706020507" pitchFamily="18" charset="2"/>
                        </a:rPr>
                        <a:t>HRM informing Lagrangian Parcel (One-way coupling); KH-RT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Ideal </a:t>
                      </a:r>
                      <a:r>
                        <a:rPr lang="en-US" sz="1000" baseline="0" dirty="0"/>
                        <a:t>fluid </a:t>
                      </a:r>
                      <a:r>
                        <a:rPr lang="en-US" sz="1000" baseline="0" dirty="0" err="1"/>
                        <a:t>EoS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baseline="0"/>
                        <a:t>and Frossling Droplet Evaporation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18514"/>
                  </a:ext>
                </a:extLst>
              </a:tr>
              <a:tr h="744173"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Technical University of Eindhoven (EH) </a:t>
                      </a:r>
                      <a:r>
                        <a:rPr lang="en-US" sz="1000" b="0"/>
                        <a:t>– Spray D</a:t>
                      </a:r>
                      <a:endParaRPr kumimoji="0" 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OpenFOAM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LES Dynamic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Lagrangian; Rosin-Ramler, KH-RT; Tsang Droplet Dispersion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/>
                        <a:t>liquidEvaporationBoil</a:t>
                      </a:r>
                      <a:endParaRPr lang="fr-FR" sz="10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4109326692"/>
                  </a:ext>
                </a:extLst>
              </a:tr>
              <a:tr h="744173"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Stanford University </a:t>
                      </a:r>
                    </a:p>
                    <a:p>
                      <a:pPr algn="l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(SU) </a:t>
                      </a:r>
                      <a:r>
                        <a:rPr lang="en-US" sz="1000" b="0"/>
                        <a:t>– Spray D</a:t>
                      </a:r>
                      <a:endParaRPr kumimoji="0" lang="en-US" sz="1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CHARLESX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 </a:t>
                      </a:r>
                      <a:r>
                        <a:rPr lang="en-US" sz="1000"/>
                        <a:t>LES with Implicit SGS</a:t>
                      </a:r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Plug Flow Profile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0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Peng Robinson</a:t>
                      </a:r>
                      <a:endParaRPr lang="fr-FR" sz="10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988183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89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41D43C-D90C-4589-ADAF-09CA2481B753}"/>
              </a:ext>
            </a:extLst>
          </p:cNvPr>
          <p:cNvSpPr txBox="1"/>
          <p:nvPr/>
        </p:nvSpPr>
        <p:spPr>
          <a:xfrm>
            <a:off x="4488180" y="396266"/>
            <a:ext cx="4564380" cy="424410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259F3-5E12-48DF-B520-4D8FE26DB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29778"/>
            <a:ext cx="8372901" cy="621711"/>
          </a:xfrm>
        </p:spPr>
        <p:txBody>
          <a:bodyPr/>
          <a:lstStyle/>
          <a:p>
            <a:r>
              <a:rPr lang="en-US" sz="2400"/>
              <a:t>background</a:t>
            </a:r>
          </a:p>
        </p:txBody>
      </p:sp>
      <p:pic>
        <p:nvPicPr>
          <p:cNvPr id="3" name="Picture 2" descr="C:\Users\Michele\Documents\IFPEn\ECN_Contributions\UsefulPlots\MixingField.png">
            <a:extLst>
              <a:ext uri="{FF2B5EF4-FFF2-40B4-BE49-F238E27FC236}">
                <a16:creationId xmlns:a16="http://schemas.microsoft.com/office/drawing/2014/main" id="{B5995FFE-258D-4BF2-825D-8CF781261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7280" y="503132"/>
            <a:ext cx="3619500" cy="253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71CDCC-735B-485F-8CD8-429199C41201}"/>
              </a:ext>
            </a:extLst>
          </p:cNvPr>
          <p:cNvSpPr txBox="1"/>
          <p:nvPr/>
        </p:nvSpPr>
        <p:spPr>
          <a:xfrm>
            <a:off x="4488180" y="113125"/>
            <a:ext cx="5013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From ECN6: Topic 3 – Evaporative Diesel Spray (Michele BARDI)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31BB9C-E864-479C-ADFA-0809EC0A0CD7}"/>
              </a:ext>
            </a:extLst>
          </p:cNvPr>
          <p:cNvSpPr txBox="1"/>
          <p:nvPr/>
        </p:nvSpPr>
        <p:spPr>
          <a:xfrm>
            <a:off x="4907280" y="3030123"/>
            <a:ext cx="3619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Mixture fraction measurements desired for Spray C and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Preliminary DFB LIF by IFP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Mixing field measurement approach has not been formalized.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45491F-CBC4-4383-AEF8-00CAC4A06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74" y="911762"/>
            <a:ext cx="3942826" cy="229625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EE0D0D-A82D-46C3-9F52-D2B63310DB0F}"/>
              </a:ext>
            </a:extLst>
          </p:cNvPr>
          <p:cNvSpPr txBox="1"/>
          <p:nvPr/>
        </p:nvSpPr>
        <p:spPr>
          <a:xfrm>
            <a:off x="300991" y="3492978"/>
            <a:ext cx="4133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Previous workshops examined Spray ‘A’ mixing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Important field data linking diesel injection characteristics and pollutant formation </a:t>
            </a:r>
            <a:r>
              <a:rPr lang="en-US" sz="1200" u="sng"/>
              <a:t>remains unvalidated</a:t>
            </a:r>
            <a:r>
              <a:rPr lang="en-US" sz="1200"/>
              <a:t> for large orifice (Spray C/D), heavy-duty injectors.</a:t>
            </a:r>
          </a:p>
        </p:txBody>
      </p:sp>
    </p:spTree>
    <p:extLst>
      <p:ext uri="{BB962C8B-B14F-4D97-AF65-F5344CB8AC3E}">
        <p14:creationId xmlns:p14="http://schemas.microsoft.com/office/powerpoint/2010/main" val="354444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FEF1-A3E5-4F66-8EF9-A4CCD1CD2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04" y="143385"/>
            <a:ext cx="6072241" cy="37983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600" dirty="0"/>
              <a:t>Experimental Approach</a:t>
            </a:r>
            <a:r>
              <a:rPr lang="en-US" sz="1600"/>
              <a:t>: Mixture Fraction Measurements via Laser Induced Flourescence </a:t>
            </a:r>
            <a:endParaRPr lang="en-US" sz="1600" dirty="0"/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B16D0E17-A3A3-473B-9110-8799BBBAD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21" y="469430"/>
            <a:ext cx="2453447" cy="19350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0CF983-DD35-41AC-A6D8-BF542E53DBB2}"/>
              </a:ext>
            </a:extLst>
          </p:cNvPr>
          <p:cNvSpPr txBox="1"/>
          <p:nvPr/>
        </p:nvSpPr>
        <p:spPr>
          <a:xfrm>
            <a:off x="6035646" y="228235"/>
            <a:ext cx="34320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Typical Distillation Curve of Diesel Fuel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6A5AE1C-EDBB-487E-91CB-3A111164B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136808"/>
              </p:ext>
            </p:extLst>
          </p:nvPr>
        </p:nvGraphicFramePr>
        <p:xfrm>
          <a:off x="4139557" y="584713"/>
          <a:ext cx="1725696" cy="1395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848">
                  <a:extLst>
                    <a:ext uri="{9D8B030D-6E8A-4147-A177-3AD203B41FA5}">
                      <a16:colId xmlns:a16="http://schemas.microsoft.com/office/drawing/2014/main" val="2617955274"/>
                    </a:ext>
                  </a:extLst>
                </a:gridCol>
                <a:gridCol w="862848">
                  <a:extLst>
                    <a:ext uri="{9D8B030D-6E8A-4147-A177-3AD203B41FA5}">
                      <a16:colId xmlns:a16="http://schemas.microsoft.com/office/drawing/2014/main" val="235179716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anose="020B0606020202030204" pitchFamily="34" charset="0"/>
                        </a:rPr>
                        <a:t>Fuel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anose="020B0606020202030204" pitchFamily="34" charset="0"/>
                        </a:rPr>
                        <a:t>Boiling Point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3261652087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anose="020B0606020202030204" pitchFamily="34" charset="0"/>
                        </a:rPr>
                        <a:t>dodecane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anose="020B0606020202030204" pitchFamily="34" charset="0"/>
                        </a:rPr>
                        <a:t>216</a:t>
                      </a:r>
                      <a:r>
                        <a:rPr lang="en-US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⁰C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55013184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anose="020B0606020202030204" pitchFamily="34" charset="0"/>
                        </a:rPr>
                        <a:t>n-heptane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anose="020B0606020202030204" pitchFamily="34" charset="0"/>
                        </a:rPr>
                        <a:t>98</a:t>
                      </a:r>
                      <a:r>
                        <a:rPr lang="en-US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⁰C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9215343"/>
                  </a:ext>
                </a:extLst>
              </a:tr>
              <a:tr h="3202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anose="020B0606020202030204" pitchFamily="34" charset="0"/>
                        </a:rPr>
                        <a:t>toluene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 Narrow" panose="020B0606020202030204" pitchFamily="34" charset="0"/>
                        </a:rPr>
                        <a:t>111</a:t>
                      </a:r>
                      <a:r>
                        <a:rPr lang="en-US" sz="1200" dirty="0">
                          <a:latin typeface="Arial Narrow" panose="020B0606020202030204" pitchFamily="34" charset="0"/>
                          <a:cs typeface="Calibri" panose="020F0502020204030204" pitchFamily="34" charset="0"/>
                        </a:rPr>
                        <a:t>⁰C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36342619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AA434BC8-31A4-44AE-A3C7-B27D03702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31" y="2692563"/>
            <a:ext cx="2605252" cy="21147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B7D84A-5942-4B07-9B4A-238CD06B71A4}"/>
              </a:ext>
            </a:extLst>
          </p:cNvPr>
          <p:cNvSpPr txBox="1"/>
          <p:nvPr/>
        </p:nvSpPr>
        <p:spPr>
          <a:xfrm>
            <a:off x="5861750" y="4807305"/>
            <a:ext cx="1806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600" b="1" dirty="0">
                <a:solidFill>
                  <a:prstClr val="black"/>
                </a:solidFill>
                <a:latin typeface="Arial" panose="020B0604020202020204"/>
              </a:rPr>
              <a:t>Koch PhD. Thesis, Thermal Sciences Division (TSD-159), Stanford University, p.85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D0C35-5BE8-41FC-8BD7-3DC69AB2FF63}"/>
              </a:ext>
            </a:extLst>
          </p:cNvPr>
          <p:cNvSpPr txBox="1"/>
          <p:nvPr/>
        </p:nvSpPr>
        <p:spPr>
          <a:xfrm>
            <a:off x="3765819" y="2041248"/>
            <a:ext cx="253678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>
                <a:latin typeface="Arial Narrow" panose="020B0606020202030204" pitchFamily="34" charset="0"/>
              </a:rPr>
              <a:t>Base Fuel: </a:t>
            </a:r>
            <a:r>
              <a:rPr lang="en-US" sz="1350" b="1">
                <a:latin typeface="Arial Narrow" panose="020B0606020202030204" pitchFamily="34" charset="0"/>
              </a:rPr>
              <a:t>n-heptane</a:t>
            </a:r>
          </a:p>
          <a:p>
            <a:r>
              <a:rPr lang="en-US" sz="1350">
                <a:latin typeface="Arial Narrow" panose="020B0606020202030204" pitchFamily="34" charset="0"/>
              </a:rPr>
              <a:t>Fuel Tracer: </a:t>
            </a:r>
            <a:r>
              <a:rPr lang="en-US" sz="1350" b="1">
                <a:latin typeface="Arial Narrow" panose="020B0606020202030204" pitchFamily="34" charset="0"/>
              </a:rPr>
              <a:t>toluene (1% vol)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6333289-D9A3-4809-A2E0-10FE65D11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04" y="878327"/>
            <a:ext cx="3272594" cy="3563936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tx1"/>
                </a:solidFill>
              </a:rPr>
              <a:t>Key Considerations</a:t>
            </a:r>
          </a:p>
          <a:p>
            <a:r>
              <a:rPr lang="en-US">
                <a:solidFill>
                  <a:schemeClr val="tx1"/>
                </a:solidFill>
              </a:rPr>
              <a:t>Co-evaporation</a:t>
            </a:r>
          </a:p>
          <a:p>
            <a:r>
              <a:rPr lang="en-US">
                <a:solidFill>
                  <a:schemeClr val="tx1"/>
                </a:solidFill>
              </a:rPr>
              <a:t>Well-characterized photophysics</a:t>
            </a:r>
          </a:p>
          <a:p>
            <a:r>
              <a:rPr lang="en-US">
                <a:solidFill>
                  <a:schemeClr val="tx1"/>
                </a:solidFill>
              </a:rPr>
              <a:t>Accessible excitation</a:t>
            </a:r>
          </a:p>
          <a:p>
            <a:r>
              <a:rPr lang="en-US">
                <a:solidFill>
                  <a:schemeClr val="tx1"/>
                </a:solidFill>
              </a:rPr>
              <a:t>Fuel system campatibility</a:t>
            </a:r>
          </a:p>
          <a:p>
            <a:r>
              <a:rPr lang="en-US">
                <a:solidFill>
                  <a:schemeClr val="tx1"/>
                </a:solidFill>
              </a:rPr>
              <a:t>Quenching</a:t>
            </a:r>
          </a:p>
          <a:p>
            <a:r>
              <a:rPr lang="en-US">
                <a:solidFill>
                  <a:schemeClr val="tx1"/>
                </a:solidFill>
              </a:rPr>
              <a:t>Signal levels and potential trapping</a:t>
            </a:r>
          </a:p>
          <a:p>
            <a:r>
              <a:rPr lang="en-US">
                <a:solidFill>
                  <a:schemeClr val="tx1"/>
                </a:solidFill>
              </a:rPr>
              <a:t>ECN target condition similarity</a:t>
            </a:r>
          </a:p>
          <a:p>
            <a:pPr lvl="1"/>
            <a:r>
              <a:rPr lang="en-US" sz="1500">
                <a:solidFill>
                  <a:schemeClr val="tx1"/>
                </a:solidFill>
              </a:rPr>
              <a:t>Liquid length and evaporation</a:t>
            </a:r>
          </a:p>
          <a:p>
            <a:pPr lvl="1"/>
            <a:r>
              <a:rPr lang="en-US" sz="1500">
                <a:solidFill>
                  <a:schemeClr val="tx1"/>
                </a:solidFill>
              </a:rPr>
              <a:t>Cavitation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AAE893-0DB1-4E47-B926-D2F52C046AEF}"/>
              </a:ext>
            </a:extLst>
          </p:cNvPr>
          <p:cNvSpPr txBox="1"/>
          <p:nvPr/>
        </p:nvSpPr>
        <p:spPr>
          <a:xfrm>
            <a:off x="6307274" y="2757827"/>
            <a:ext cx="127087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/>
              <a:t>*1 bar ambient pressure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D38AB744-ECC5-401A-8C48-999648FB1D72}"/>
              </a:ext>
            </a:extLst>
          </p:cNvPr>
          <p:cNvSpPr txBox="1">
            <a:spLocks/>
          </p:cNvSpPr>
          <p:nvPr/>
        </p:nvSpPr>
        <p:spPr>
          <a:xfrm>
            <a:off x="4139557" y="4866458"/>
            <a:ext cx="323955" cy="273844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B523AF-7FF7-40CC-B957-BC42829FC3E9}" type="slidenum">
              <a:rPr lang="en-US" sz="1050"/>
              <a:pPr/>
              <a:t>4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805054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CDA84A-4FEF-463B-8F05-0F6E7F94570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5938" r="8613"/>
          <a:stretch/>
        </p:blipFill>
        <p:spPr>
          <a:xfrm>
            <a:off x="6237939" y="972260"/>
            <a:ext cx="2750804" cy="351048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53C747C-6530-484F-9D61-3D7D3D4C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38" y="125117"/>
            <a:ext cx="8378327" cy="5193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HTPV with Top Window Access Enables Mixture Fraction Measurements for Multiple Injectors and Configurations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2A782F-1AF7-49CD-804E-C9594B69C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589127"/>
              </p:ext>
            </p:extLst>
          </p:nvPr>
        </p:nvGraphicFramePr>
        <p:xfrm>
          <a:off x="2582247" y="2627165"/>
          <a:ext cx="3556002" cy="7086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00581">
                  <a:extLst>
                    <a:ext uri="{9D8B030D-6E8A-4147-A177-3AD203B41FA5}">
                      <a16:colId xmlns:a16="http://schemas.microsoft.com/office/drawing/2014/main" val="3483686542"/>
                    </a:ext>
                  </a:extLst>
                </a:gridCol>
                <a:gridCol w="1055421">
                  <a:extLst>
                    <a:ext uri="{9D8B030D-6E8A-4147-A177-3AD203B41FA5}">
                      <a16:colId xmlns:a16="http://schemas.microsoft.com/office/drawing/2014/main" val="61208864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Injector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Configuration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67999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ECN </a:t>
                      </a:r>
                      <a:r>
                        <a:rPr lang="en-US" sz="1100"/>
                        <a:t>Spray C - 037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Free Jet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822275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ECN Spray </a:t>
                      </a:r>
                      <a:r>
                        <a:rPr lang="en-US" sz="1100"/>
                        <a:t>D - 134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Free Jet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933353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354EA1C-3BC9-47A0-A453-0B35C4E64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976568"/>
              </p:ext>
            </p:extLst>
          </p:nvPr>
        </p:nvGraphicFramePr>
        <p:xfrm>
          <a:off x="2587027" y="1073672"/>
          <a:ext cx="3551222" cy="1417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75611">
                  <a:extLst>
                    <a:ext uri="{9D8B030D-6E8A-4147-A177-3AD203B41FA5}">
                      <a16:colId xmlns:a16="http://schemas.microsoft.com/office/drawing/2014/main" val="2246405375"/>
                    </a:ext>
                  </a:extLst>
                </a:gridCol>
                <a:gridCol w="1775611">
                  <a:extLst>
                    <a:ext uri="{9D8B030D-6E8A-4147-A177-3AD203B41FA5}">
                      <a16:colId xmlns:a16="http://schemas.microsoft.com/office/drawing/2014/main" val="1426887618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r>
                        <a:rPr lang="en-US" sz="1100" dirty="0"/>
                        <a:t>Test Conditions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1256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Ambient Mixture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</a:t>
                      </a:r>
                      <a:r>
                        <a:rPr lang="en-US" sz="1100" baseline="-25000" dirty="0"/>
                        <a:t>2</a:t>
                      </a:r>
                      <a:r>
                        <a:rPr lang="en-US" sz="1100" dirty="0"/>
                        <a:t> with &lt;0.1% O</a:t>
                      </a:r>
                      <a:r>
                        <a:rPr lang="en-US" sz="1100" baseline="-250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2011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Vessel Pressures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4.0, 4.3, 4.6, 8.6MPa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05220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Vessel Temperatures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600, 650, 700K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26063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Injection Pressures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100, 150, 200, 250MPa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229478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Injection Duration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4000µs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056527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4223AF-A12C-4E87-BF89-471217AEA99D}"/>
              </a:ext>
            </a:extLst>
          </p:cNvPr>
          <p:cNvSpPr txBox="1">
            <a:spLocks/>
          </p:cNvSpPr>
          <p:nvPr/>
        </p:nvSpPr>
        <p:spPr>
          <a:xfrm>
            <a:off x="261536" y="992120"/>
            <a:ext cx="2320711" cy="22742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US" sz="1800" b="1" dirty="0">
                <a:solidFill>
                  <a:prstClr val="black"/>
                </a:solidFill>
              </a:rPr>
              <a:t>Measurement Details</a:t>
            </a: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en-US" sz="1200" dirty="0">
                <a:solidFill>
                  <a:prstClr val="black"/>
                </a:solidFill>
              </a:rPr>
              <a:t>Target Conditions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200" dirty="0">
                <a:solidFill>
                  <a:prstClr val="black"/>
                </a:solidFill>
              </a:rPr>
              <a:t>ECN </a:t>
            </a:r>
            <a:r>
              <a:rPr lang="en-US" sz="1200" i="1">
                <a:solidFill>
                  <a:prstClr val="black"/>
                </a:solidFill>
              </a:rPr>
              <a:t>similar</a:t>
            </a:r>
            <a:r>
              <a:rPr lang="en-US" sz="1200">
                <a:solidFill>
                  <a:prstClr val="black"/>
                </a:solidFill>
              </a:rPr>
              <a:t> conditions        (23 kg</a:t>
            </a:r>
            <a:r>
              <a:rPr lang="en-US" sz="1200" dirty="0">
                <a:solidFill>
                  <a:prstClr val="black"/>
                </a:solidFill>
              </a:rPr>
              <a:t>/m</a:t>
            </a:r>
            <a:r>
              <a:rPr lang="en-US" sz="1200" baseline="30000" dirty="0">
                <a:solidFill>
                  <a:prstClr val="black"/>
                </a:solidFill>
              </a:rPr>
              <a:t>3</a:t>
            </a:r>
            <a:r>
              <a:rPr lang="en-US" sz="1200" dirty="0">
                <a:solidFill>
                  <a:prstClr val="black"/>
                </a:solidFill>
              </a:rPr>
              <a:t>)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200">
                <a:solidFill>
                  <a:prstClr val="black"/>
                </a:solidFill>
              </a:rPr>
              <a:t>Quasi-steady injection     (2000µs aSOI)</a:t>
            </a:r>
            <a:endParaRPr lang="en-US" sz="1200" dirty="0">
              <a:solidFill>
                <a:prstClr val="black"/>
              </a:solidFill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en-US" sz="1200" dirty="0">
                <a:solidFill>
                  <a:prstClr val="black"/>
                </a:solidFill>
              </a:rPr>
              <a:t>Calibration Conditions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200" dirty="0">
                <a:solidFill>
                  <a:prstClr val="black"/>
                </a:solidFill>
              </a:rPr>
              <a:t>Short (~300µs) known mass</a:t>
            </a:r>
          </a:p>
          <a:p>
            <a:pPr marL="514350" lvl="1" indent="-171450" defTabSz="685800">
              <a:spcBef>
                <a:spcPts val="375"/>
              </a:spcBef>
              <a:defRPr/>
            </a:pPr>
            <a:r>
              <a:rPr lang="en-US" sz="1200" dirty="0">
                <a:solidFill>
                  <a:prstClr val="black"/>
                </a:solidFill>
              </a:rPr>
              <a:t>Fully evaporated</a:t>
            </a: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en-US" sz="1200" dirty="0">
                <a:solidFill>
                  <a:prstClr val="black"/>
                </a:solidFill>
              </a:rPr>
              <a:t>Near-Field Measurements </a:t>
            </a:r>
            <a:r>
              <a:rPr lang="en-US" sz="1200">
                <a:solidFill>
                  <a:prstClr val="black"/>
                </a:solidFill>
              </a:rPr>
              <a:t>to verify liquid length</a:t>
            </a:r>
            <a:endParaRPr lang="en-US" sz="1200" dirty="0">
              <a:solidFill>
                <a:prstClr val="black"/>
              </a:solidFill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en-US" sz="1200" dirty="0">
                <a:solidFill>
                  <a:prstClr val="black"/>
                </a:solidFill>
              </a:rPr>
              <a:t>Vapor penetration </a:t>
            </a:r>
            <a:r>
              <a:rPr lang="en-US" sz="1200">
                <a:solidFill>
                  <a:prstClr val="black"/>
                </a:solidFill>
              </a:rPr>
              <a:t>rates inferred </a:t>
            </a:r>
            <a:r>
              <a:rPr lang="en-US" sz="1200" dirty="0">
                <a:solidFill>
                  <a:prstClr val="black"/>
                </a:solidFill>
              </a:rPr>
              <a:t>by average displacement over elapsed </a:t>
            </a:r>
            <a:r>
              <a:rPr lang="en-US" sz="1200">
                <a:solidFill>
                  <a:prstClr val="black"/>
                </a:solidFill>
              </a:rPr>
              <a:t>time.</a:t>
            </a: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en-US" sz="1200">
                <a:solidFill>
                  <a:prstClr val="black"/>
                </a:solidFill>
              </a:rPr>
              <a:t>Local mean jet velocity determined from known steady injected mass flux and integrated fuel mass in domain (assumes symmetry)</a:t>
            </a:r>
            <a:endParaRPr lang="en-US" sz="1200" dirty="0">
              <a:solidFill>
                <a:prstClr val="black"/>
              </a:solidFill>
            </a:endParaRPr>
          </a:p>
          <a:p>
            <a:pPr marL="514350" lvl="1" indent="-171450" defTabSz="685800">
              <a:spcBef>
                <a:spcPts val="375"/>
              </a:spcBef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endParaRPr lang="en-US" sz="1350" dirty="0">
              <a:solidFill>
                <a:prstClr val="black"/>
              </a:solidFill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2100" dirty="0">
              <a:solidFill>
                <a:prstClr val="black"/>
              </a:solidFill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2100" baseline="-25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14350" lvl="1" indent="-171450" defTabSz="685800">
              <a:spcBef>
                <a:spcPts val="375"/>
              </a:spcBef>
              <a:defRPr/>
            </a:pP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D1F6FFB6-DF16-4E49-AC83-5D3EF8411EAA}"/>
              </a:ext>
            </a:extLst>
          </p:cNvPr>
          <p:cNvSpPr txBox="1">
            <a:spLocks/>
          </p:cNvSpPr>
          <p:nvPr/>
        </p:nvSpPr>
        <p:spPr>
          <a:xfrm>
            <a:off x="4139557" y="4866458"/>
            <a:ext cx="323955" cy="273844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B523AF-7FF7-40CC-B957-BC42829FC3E9}" type="slidenum">
              <a:rPr lang="en-US" sz="1050"/>
              <a:pPr/>
              <a:t>5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98832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7035D828-C312-49F1-A1D4-F4E802ED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49" y="70509"/>
            <a:ext cx="7863728" cy="519371"/>
          </a:xfrm>
        </p:spPr>
        <p:txBody>
          <a:bodyPr/>
          <a:lstStyle/>
          <a:p>
            <a:r>
              <a:rPr lang="en-US" sz="2000" dirty="0"/>
              <a:t>Experimental Approach: Laser Induced Fluorescence Excitation and Detection Scheme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19DBA0-0514-4F3B-BB93-3D91AC81A00D}"/>
              </a:ext>
            </a:extLst>
          </p:cNvPr>
          <p:cNvCxnSpPr>
            <a:cxnSpLocks/>
          </p:cNvCxnSpPr>
          <p:nvPr/>
        </p:nvCxnSpPr>
        <p:spPr>
          <a:xfrm flipH="1" flipV="1">
            <a:off x="5149801" y="3291177"/>
            <a:ext cx="1660922" cy="210741"/>
          </a:xfrm>
          <a:prstGeom prst="line">
            <a:avLst/>
          </a:prstGeom>
          <a:ln w="19050">
            <a:solidFill>
              <a:srgbClr val="830BC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9E5BF2-06DD-4549-B79F-FBF531FCB448}"/>
              </a:ext>
            </a:extLst>
          </p:cNvPr>
          <p:cNvCxnSpPr>
            <a:cxnSpLocks/>
          </p:cNvCxnSpPr>
          <p:nvPr/>
        </p:nvCxnSpPr>
        <p:spPr>
          <a:xfrm flipH="1" flipV="1">
            <a:off x="7854782" y="3642292"/>
            <a:ext cx="220241" cy="24647"/>
          </a:xfrm>
          <a:prstGeom prst="line">
            <a:avLst/>
          </a:prstGeom>
          <a:ln w="19050">
            <a:solidFill>
              <a:srgbClr val="830BC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909EB8-6152-4274-8020-C7F659E51391}"/>
              </a:ext>
            </a:extLst>
          </p:cNvPr>
          <p:cNvCxnSpPr>
            <a:cxnSpLocks/>
          </p:cNvCxnSpPr>
          <p:nvPr/>
        </p:nvCxnSpPr>
        <p:spPr>
          <a:xfrm flipV="1">
            <a:off x="4622950" y="3601930"/>
            <a:ext cx="437555" cy="173237"/>
          </a:xfrm>
          <a:prstGeom prst="line">
            <a:avLst/>
          </a:prstGeom>
          <a:ln w="19050">
            <a:solidFill>
              <a:srgbClr val="830BC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E36CDF-8130-4F73-93D2-A719B9D8E93F}"/>
              </a:ext>
            </a:extLst>
          </p:cNvPr>
          <p:cNvCxnSpPr>
            <a:cxnSpLocks/>
          </p:cNvCxnSpPr>
          <p:nvPr/>
        </p:nvCxnSpPr>
        <p:spPr>
          <a:xfrm>
            <a:off x="5060504" y="3535851"/>
            <a:ext cx="0" cy="66079"/>
          </a:xfrm>
          <a:prstGeom prst="line">
            <a:avLst/>
          </a:prstGeom>
          <a:ln w="19050">
            <a:solidFill>
              <a:srgbClr val="830BC5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4B9F5E9-A4FF-42AB-A9C4-D5231CA99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53"/>
          <a:stretch/>
        </p:blipFill>
        <p:spPr>
          <a:xfrm>
            <a:off x="4034305" y="1362208"/>
            <a:ext cx="4279763" cy="28172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E84060-1C29-4FDC-B49F-199E04BED41A}"/>
              </a:ext>
            </a:extLst>
          </p:cNvPr>
          <p:cNvSpPr txBox="1"/>
          <p:nvPr/>
        </p:nvSpPr>
        <p:spPr>
          <a:xfrm>
            <a:off x="6513125" y="797736"/>
            <a:ext cx="18473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Princeton </a:t>
            </a:r>
            <a:r>
              <a:rPr lang="en-US" sz="900"/>
              <a:t>Instruments ICCD 105mm </a:t>
            </a:r>
            <a:r>
              <a:rPr lang="en-US" sz="900" dirty="0"/>
              <a:t>Nikon UV Lens</a:t>
            </a:r>
          </a:p>
          <a:p>
            <a:r>
              <a:rPr lang="en-US" sz="900" dirty="0"/>
              <a:t>LP295 + BP300 40nm FWHM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70A5B1-875F-4A80-B26F-DDDF7322C51F}"/>
              </a:ext>
            </a:extLst>
          </p:cNvPr>
          <p:cNvSpPr txBox="1"/>
          <p:nvPr/>
        </p:nvSpPr>
        <p:spPr>
          <a:xfrm>
            <a:off x="7859885" y="4245182"/>
            <a:ext cx="591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HTPV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299E18-5FA5-4362-8165-F9E46F96501C}"/>
              </a:ext>
            </a:extLst>
          </p:cNvPr>
          <p:cNvSpPr txBox="1"/>
          <p:nvPr/>
        </p:nvSpPr>
        <p:spPr>
          <a:xfrm>
            <a:off x="8314069" y="1984761"/>
            <a:ext cx="727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Top Access Window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9F0CA5-B94B-4C8C-A79A-15D0422D27E2}"/>
              </a:ext>
            </a:extLst>
          </p:cNvPr>
          <p:cNvSpPr txBox="1"/>
          <p:nvPr/>
        </p:nvSpPr>
        <p:spPr>
          <a:xfrm>
            <a:off x="3557174" y="4279806"/>
            <a:ext cx="113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Nd:YAG</a:t>
            </a:r>
            <a:r>
              <a:rPr lang="en-US" sz="900" dirty="0"/>
              <a:t> 266nm </a:t>
            </a:r>
          </a:p>
          <a:p>
            <a:pPr algn="ctr"/>
            <a:r>
              <a:rPr lang="en-US" sz="900" dirty="0"/>
              <a:t>80mJ/pulse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F07F9-E97C-47FF-9523-7174E1BC6C82}"/>
              </a:ext>
            </a:extLst>
          </p:cNvPr>
          <p:cNvSpPr txBox="1"/>
          <p:nvPr/>
        </p:nvSpPr>
        <p:spPr>
          <a:xfrm>
            <a:off x="3257367" y="2726319"/>
            <a:ext cx="7271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Laser Power Meter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310D9D-FB8C-4302-87F8-55057F361E41}"/>
              </a:ext>
            </a:extLst>
          </p:cNvPr>
          <p:cNvSpPr txBox="1"/>
          <p:nvPr/>
        </p:nvSpPr>
        <p:spPr>
          <a:xfrm>
            <a:off x="8375750" y="3328793"/>
            <a:ext cx="59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Beam Stop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41799B-AB28-4DB7-80EC-FFBA2AA67FD3}"/>
              </a:ext>
            </a:extLst>
          </p:cNvPr>
          <p:cNvSpPr txBox="1"/>
          <p:nvPr/>
        </p:nvSpPr>
        <p:spPr>
          <a:xfrm>
            <a:off x="5777309" y="4226451"/>
            <a:ext cx="6933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Sheet Forming Optics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96396C-5FAD-4305-B2E0-D9C134553DC9}"/>
              </a:ext>
            </a:extLst>
          </p:cNvPr>
          <p:cNvSpPr txBox="1"/>
          <p:nvPr/>
        </p:nvSpPr>
        <p:spPr>
          <a:xfrm>
            <a:off x="4602745" y="4179504"/>
            <a:ext cx="8828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Optical Rail with Raster Scanning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B716A0-5210-4F2C-914D-83165ECFB8BE}"/>
              </a:ext>
            </a:extLst>
          </p:cNvPr>
          <p:cNvCxnSpPr>
            <a:cxnSpLocks/>
          </p:cNvCxnSpPr>
          <p:nvPr/>
        </p:nvCxnSpPr>
        <p:spPr>
          <a:xfrm>
            <a:off x="3852881" y="2935753"/>
            <a:ext cx="1543130" cy="215775"/>
          </a:xfrm>
          <a:prstGeom prst="line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BEDFA3-DF19-4310-B100-24D90AD3435D}"/>
              </a:ext>
            </a:extLst>
          </p:cNvPr>
          <p:cNvCxnSpPr>
            <a:cxnSpLocks/>
          </p:cNvCxnSpPr>
          <p:nvPr/>
        </p:nvCxnSpPr>
        <p:spPr>
          <a:xfrm>
            <a:off x="7373400" y="1285304"/>
            <a:ext cx="235638" cy="453894"/>
          </a:xfrm>
          <a:prstGeom prst="line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56A62C-7CF1-45D9-837F-036C40F7F0D7}"/>
              </a:ext>
            </a:extLst>
          </p:cNvPr>
          <p:cNvCxnSpPr>
            <a:cxnSpLocks/>
          </p:cNvCxnSpPr>
          <p:nvPr/>
        </p:nvCxnSpPr>
        <p:spPr>
          <a:xfrm flipH="1">
            <a:off x="8271977" y="3486961"/>
            <a:ext cx="228920" cy="40316"/>
          </a:xfrm>
          <a:prstGeom prst="line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B217F5-4E26-40E1-9A0C-C47273401FF5}"/>
              </a:ext>
            </a:extLst>
          </p:cNvPr>
          <p:cNvCxnSpPr>
            <a:cxnSpLocks/>
          </p:cNvCxnSpPr>
          <p:nvPr/>
        </p:nvCxnSpPr>
        <p:spPr>
          <a:xfrm flipH="1">
            <a:off x="7563317" y="2158779"/>
            <a:ext cx="865211" cy="393098"/>
          </a:xfrm>
          <a:prstGeom prst="line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1C71D2-387E-4EED-B195-C55E7DCD438D}"/>
              </a:ext>
            </a:extLst>
          </p:cNvPr>
          <p:cNvCxnSpPr>
            <a:cxnSpLocks/>
          </p:cNvCxnSpPr>
          <p:nvPr/>
        </p:nvCxnSpPr>
        <p:spPr>
          <a:xfrm flipH="1" flipV="1">
            <a:off x="7854782" y="3535851"/>
            <a:ext cx="195561" cy="709331"/>
          </a:xfrm>
          <a:prstGeom prst="line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DD94F0-7257-4E3B-AE0E-D861C8F30FF7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5044151" y="3420502"/>
            <a:ext cx="665445" cy="759002"/>
          </a:xfrm>
          <a:prstGeom prst="line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AB652C-41F5-4727-84AD-C6FF7FBA7A3D}"/>
              </a:ext>
            </a:extLst>
          </p:cNvPr>
          <p:cNvCxnSpPr>
            <a:cxnSpLocks/>
          </p:cNvCxnSpPr>
          <p:nvPr/>
        </p:nvCxnSpPr>
        <p:spPr>
          <a:xfrm flipV="1">
            <a:off x="6073840" y="3362258"/>
            <a:ext cx="712238" cy="864193"/>
          </a:xfrm>
          <a:prstGeom prst="line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ED2EC7-AE87-40BC-B643-C70AF67CBEAC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6123996" y="3291179"/>
            <a:ext cx="5214" cy="935272"/>
          </a:xfrm>
          <a:prstGeom prst="line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5CD44A-4A9A-4800-A547-AC5B27D56E85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4125781" y="3890518"/>
            <a:ext cx="568607" cy="389288"/>
          </a:xfrm>
          <a:prstGeom prst="line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D0A0A23-7F76-4422-BDA2-B2D4043A23C0}"/>
              </a:ext>
            </a:extLst>
          </p:cNvPr>
          <p:cNvSpPr txBox="1">
            <a:spLocks/>
          </p:cNvSpPr>
          <p:nvPr/>
        </p:nvSpPr>
        <p:spPr>
          <a:xfrm>
            <a:off x="276388" y="797736"/>
            <a:ext cx="3874998" cy="3402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Excitation</a:t>
            </a:r>
          </a:p>
          <a:p>
            <a:r>
              <a:rPr lang="en-US" sz="1200" dirty="0" err="1">
                <a:solidFill>
                  <a:schemeClr val="tx1"/>
                </a:solidFill>
              </a:rPr>
              <a:t>Nd:YAG</a:t>
            </a:r>
            <a:r>
              <a:rPr lang="en-US" sz="1200" dirty="0">
                <a:solidFill>
                  <a:schemeClr val="tx1"/>
                </a:solidFill>
              </a:rPr>
              <a:t> Laser – 4</a:t>
            </a:r>
            <a:r>
              <a:rPr lang="en-US" sz="1200" baseline="30000" dirty="0">
                <a:solidFill>
                  <a:schemeClr val="tx1"/>
                </a:solidFill>
              </a:rPr>
              <a:t>th</a:t>
            </a:r>
            <a:r>
              <a:rPr lang="en-US" sz="1200" dirty="0">
                <a:solidFill>
                  <a:schemeClr val="tx1"/>
                </a:solidFill>
              </a:rPr>
              <a:t> Harmonic (266nm); 10Hz (single-shot)</a:t>
            </a:r>
          </a:p>
          <a:p>
            <a:r>
              <a:rPr lang="en-US" sz="1200" dirty="0">
                <a:solidFill>
                  <a:schemeClr val="tx1"/>
                </a:solidFill>
              </a:rPr>
              <a:t>Translation stages, optical rails, high-reflectivity optics</a:t>
            </a:r>
          </a:p>
          <a:p>
            <a:r>
              <a:rPr lang="en-US" sz="1200" dirty="0">
                <a:solidFill>
                  <a:schemeClr val="tx1"/>
                </a:solidFill>
              </a:rPr>
              <a:t>Continuous laser power monitoring</a:t>
            </a:r>
          </a:p>
          <a:p>
            <a:r>
              <a:rPr lang="en-US" sz="1200" dirty="0">
                <a:solidFill>
                  <a:schemeClr val="tx1"/>
                </a:solidFill>
              </a:rPr>
              <a:t>Planar (PLIF) and Volumetric (VLIF) excitation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Raster scanning: horizontal-axial and vertical-radial</a:t>
            </a:r>
          </a:p>
          <a:p>
            <a:r>
              <a:rPr lang="en-US" sz="1200" dirty="0">
                <a:solidFill>
                  <a:schemeClr val="tx1"/>
                </a:solidFill>
              </a:rPr>
              <a:t>Beam stops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Detection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ICCD with Nikon UV Lens</a:t>
            </a:r>
          </a:p>
          <a:p>
            <a:pPr lvl="1"/>
            <a:r>
              <a:rPr lang="en-US" sz="900" dirty="0">
                <a:solidFill>
                  <a:schemeClr val="tx1"/>
                </a:solidFill>
              </a:rPr>
              <a:t>Princeton Instruments </a:t>
            </a:r>
            <a:r>
              <a:rPr lang="en-US" sz="900" dirty="0" err="1">
                <a:solidFill>
                  <a:schemeClr val="tx1"/>
                </a:solidFill>
              </a:rPr>
              <a:t>emICCD</a:t>
            </a:r>
            <a:r>
              <a:rPr lang="en-US" sz="900" dirty="0">
                <a:solidFill>
                  <a:schemeClr val="tx1"/>
                </a:solidFill>
              </a:rPr>
              <a:t> – 512x512 (loaned by Sandia)</a:t>
            </a:r>
          </a:p>
          <a:p>
            <a:pPr lvl="1"/>
            <a:r>
              <a:rPr lang="en-US" sz="900" dirty="0">
                <a:solidFill>
                  <a:schemeClr val="tx1"/>
                </a:solidFill>
              </a:rPr>
              <a:t>Princeton Instruments ICCD </a:t>
            </a:r>
            <a:r>
              <a:rPr lang="en-US" sz="900">
                <a:solidFill>
                  <a:schemeClr val="tx1"/>
                </a:solidFill>
              </a:rPr>
              <a:t>– 1024x1024</a:t>
            </a:r>
          </a:p>
          <a:p>
            <a:r>
              <a:rPr lang="en-US" sz="1200">
                <a:solidFill>
                  <a:schemeClr val="tx1"/>
                </a:solidFill>
              </a:rPr>
              <a:t>Lens aperture: f/# = 4.5 (maximize signal, narrow depth of field)</a:t>
            </a:r>
          </a:p>
          <a:p>
            <a:r>
              <a:rPr lang="en-US" sz="1200">
                <a:solidFill>
                  <a:schemeClr val="tx1"/>
                </a:solidFill>
              </a:rPr>
              <a:t>Filtering</a:t>
            </a:r>
            <a:r>
              <a:rPr lang="en-US" sz="1200" dirty="0">
                <a:solidFill>
                  <a:schemeClr val="tx1"/>
                </a:solidFill>
              </a:rPr>
              <a:t>: LP295, BP300 40nm FWHM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endParaRPr lang="en-US" sz="135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100" baseline="-25000" dirty="0"/>
          </a:p>
          <a:p>
            <a:pPr lvl="1"/>
            <a:endParaRPr lang="en-US" sz="18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2954A2A-8DF3-4255-A1A0-A0407D3F3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8" r="10066"/>
          <a:stretch/>
        </p:blipFill>
        <p:spPr>
          <a:xfrm>
            <a:off x="3650326" y="546441"/>
            <a:ext cx="2820356" cy="21706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37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A0D5BC-3817-4053-82C1-B6A2592BA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53" y="64557"/>
            <a:ext cx="5703259" cy="51937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Post Processing: Careful Correction and Calibration Needed to Interpret LIF Signal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8EFF5A-DDBF-48A2-95B3-D21FCE502BD9}"/>
              </a:ext>
            </a:extLst>
          </p:cNvPr>
          <p:cNvCxnSpPr/>
          <p:nvPr/>
        </p:nvCxnSpPr>
        <p:spPr>
          <a:xfrm flipV="1">
            <a:off x="1271588" y="2643188"/>
            <a:ext cx="1435894" cy="35719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D23A85-85FC-4551-B28D-9D00EFFE3ADA}"/>
              </a:ext>
            </a:extLst>
          </p:cNvPr>
          <p:cNvSpPr txBox="1">
            <a:spLocks/>
          </p:cNvSpPr>
          <p:nvPr/>
        </p:nvSpPr>
        <p:spPr>
          <a:xfrm>
            <a:off x="339004" y="749139"/>
            <a:ext cx="4690607" cy="20432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350" b="1" dirty="0">
                <a:solidFill>
                  <a:prstClr val="black"/>
                </a:solidFill>
              </a:rPr>
              <a:t>Measured signal proportional to tracer mole fraction</a:t>
            </a:r>
          </a:p>
          <a:p>
            <a:pPr marL="0" indent="0">
              <a:buNone/>
              <a:defRPr/>
            </a:pPr>
            <a:r>
              <a:rPr lang="en-US" sz="1350" b="1" dirty="0">
                <a:solidFill>
                  <a:prstClr val="black"/>
                </a:solidFill>
              </a:rPr>
              <a:t>Required Corrections</a:t>
            </a:r>
          </a:p>
          <a:p>
            <a:pPr>
              <a:defRPr/>
            </a:pPr>
            <a:r>
              <a:rPr lang="en-US" sz="1350" dirty="0">
                <a:solidFill>
                  <a:prstClr val="black"/>
                </a:solidFill>
              </a:rPr>
              <a:t>Background subtraction</a:t>
            </a:r>
          </a:p>
          <a:p>
            <a:pPr>
              <a:defRPr/>
            </a:pPr>
            <a:r>
              <a:rPr lang="en-US" sz="1350" dirty="0">
                <a:solidFill>
                  <a:prstClr val="black"/>
                </a:solidFill>
              </a:rPr>
              <a:t>Local laser fluence</a:t>
            </a:r>
          </a:p>
          <a:p>
            <a:pPr>
              <a:defRPr/>
            </a:pPr>
            <a:r>
              <a:rPr lang="en-US" sz="1350" dirty="0">
                <a:solidFill>
                  <a:prstClr val="black"/>
                </a:solidFill>
              </a:rPr>
              <a:t>Fluorescence temperature dependence</a:t>
            </a:r>
          </a:p>
          <a:p>
            <a:pPr>
              <a:defRPr/>
            </a:pPr>
            <a:r>
              <a:rPr lang="en-US" sz="1350" dirty="0">
                <a:solidFill>
                  <a:prstClr val="black"/>
                </a:solidFill>
              </a:rPr>
              <a:t>Misaligned jet axis (image rotation)</a:t>
            </a:r>
          </a:p>
          <a:p>
            <a:pPr marL="0" indent="0">
              <a:buNone/>
              <a:defRPr/>
            </a:pPr>
            <a:r>
              <a:rPr lang="en-US" sz="1350" b="1" dirty="0">
                <a:solidFill>
                  <a:prstClr val="black"/>
                </a:solidFill>
              </a:rPr>
              <a:t>Iterative approach required to account for local variations in mixture temperature and fuel concentration</a:t>
            </a:r>
          </a:p>
          <a:p>
            <a:pPr marL="0" indent="0">
              <a:buNone/>
              <a:defRPr/>
            </a:pPr>
            <a:endParaRPr lang="en-US" sz="1350" b="1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n-US" sz="1350" b="1" dirty="0">
                <a:solidFill>
                  <a:prstClr val="black"/>
                </a:solidFill>
              </a:rPr>
              <a:t>To avoid direct determination of every term, fluorescence signal is calibrated using short injection of </a:t>
            </a:r>
            <a:r>
              <a:rPr lang="en-US" sz="1350" b="1">
                <a:solidFill>
                  <a:prstClr val="black"/>
                </a:solidFill>
              </a:rPr>
              <a:t>known mass.</a:t>
            </a:r>
            <a:endParaRPr lang="en-US" sz="1350" b="1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US" sz="1350" b="1" dirty="0">
              <a:solidFill>
                <a:prstClr val="black"/>
              </a:solidFill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99948-7EFA-4963-8D58-2487B43C27B8}"/>
              </a:ext>
            </a:extLst>
          </p:cNvPr>
          <p:cNvSpPr txBox="1"/>
          <p:nvPr/>
        </p:nvSpPr>
        <p:spPr>
          <a:xfrm>
            <a:off x="5317533" y="2358596"/>
            <a:ext cx="75595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750" b="1" dirty="0">
                <a:solidFill>
                  <a:prstClr val="white"/>
                </a:solidFill>
                <a:latin typeface="Arial" panose="020B0604020202020204"/>
              </a:rPr>
              <a:t>Rescaled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9F8C135-A4DB-44EB-9508-9EA08780FD6D}"/>
              </a:ext>
            </a:extLst>
          </p:cNvPr>
          <p:cNvGrpSpPr/>
          <p:nvPr/>
        </p:nvGrpSpPr>
        <p:grpSpPr>
          <a:xfrm>
            <a:off x="4063188" y="607891"/>
            <a:ext cx="5448850" cy="1129516"/>
            <a:chOff x="-98428" y="889000"/>
            <a:chExt cx="7265133" cy="15060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CDF29BC-1088-45DB-BDDA-383B4C7D1E43}"/>
                    </a:ext>
                  </a:extLst>
                </p:cNvPr>
                <p:cNvSpPr txBox="1"/>
                <p:nvPr/>
              </p:nvSpPr>
              <p:spPr>
                <a:xfrm>
                  <a:off x="-98428" y="889000"/>
                  <a:ext cx="7265133" cy="7365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68580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35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135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35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135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num>
                              <m:den>
                                <m:r>
                                  <a:rPr lang="en-US" sz="135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35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135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5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sSub>
                          <m:sSubPr>
                            <m:ctrlP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𝑡𝑟𝑎𝑐𝑒𝑟</m:t>
                            </m:r>
                          </m:sub>
                        </m:sSub>
                        <m: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35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35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n-US" sz="135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h𝑐</m:t>
                                </m:r>
                                <m:r>
                                  <a:rPr lang="en-US" sz="135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35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d>
                        <m:r>
                          <a:rPr 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3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35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135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5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135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35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135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35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35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35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sz="135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135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5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sz="135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oMath>
                    </m:oMathPara>
                  </a14:m>
                  <a:endParaRPr lang="en-US" sz="135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CDF29BC-1088-45DB-BDDA-383B4C7D1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8428" y="889000"/>
                  <a:ext cx="7265133" cy="73652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69A6FB3-FBC9-4BCF-82B4-1EC4BD9059B6}"/>
                </a:ext>
              </a:extLst>
            </p:cNvPr>
            <p:cNvCxnSpPr/>
            <p:nvPr/>
          </p:nvCxnSpPr>
          <p:spPr>
            <a:xfrm>
              <a:off x="1125415" y="1671730"/>
              <a:ext cx="1250462" cy="0"/>
            </a:xfrm>
            <a:prstGeom prst="line">
              <a:avLst/>
            </a:prstGeom>
            <a:ln w="222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63A364-1C51-4F3C-8252-C6F185599D08}"/>
                </a:ext>
              </a:extLst>
            </p:cNvPr>
            <p:cNvCxnSpPr/>
            <p:nvPr/>
          </p:nvCxnSpPr>
          <p:spPr>
            <a:xfrm>
              <a:off x="2449767" y="1671730"/>
              <a:ext cx="2279251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A76C28-7224-4449-ADAE-8DC4A1AB4135}"/>
                </a:ext>
              </a:extLst>
            </p:cNvPr>
            <p:cNvCxnSpPr/>
            <p:nvPr/>
          </p:nvCxnSpPr>
          <p:spPr>
            <a:xfrm flipV="1">
              <a:off x="4772712" y="1671730"/>
              <a:ext cx="1618852" cy="4618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629ACD-103B-4658-B5B3-C809EE61F3C7}"/>
                </a:ext>
              </a:extLst>
            </p:cNvPr>
            <p:cNvSpPr txBox="1"/>
            <p:nvPr/>
          </p:nvSpPr>
          <p:spPr>
            <a:xfrm>
              <a:off x="896283" y="1717913"/>
              <a:ext cx="170872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900" dirty="0">
                  <a:solidFill>
                    <a:srgbClr val="7030A0"/>
                  </a:solidFill>
                  <a:latin typeface="Calibri" panose="020F0502020204030204"/>
                </a:rPr>
                <a:t>Interrogation Depth and Collection Efficiency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920DE3-3240-40D3-A0C0-AC389B87F0EE}"/>
                </a:ext>
              </a:extLst>
            </p:cNvPr>
            <p:cNvSpPr txBox="1"/>
            <p:nvPr/>
          </p:nvSpPr>
          <p:spPr>
            <a:xfrm>
              <a:off x="2938228" y="1717913"/>
              <a:ext cx="170872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900" dirty="0">
                  <a:solidFill>
                    <a:srgbClr val="FF0000"/>
                  </a:solidFill>
                  <a:latin typeface="Calibri" panose="020F0502020204030204"/>
                </a:rPr>
                <a:t>Excited Molecular Number Density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2725DF-A23E-49E1-880F-511C42C06116}"/>
                </a:ext>
              </a:extLst>
            </p:cNvPr>
            <p:cNvSpPr txBox="1"/>
            <p:nvPr/>
          </p:nvSpPr>
          <p:spPr>
            <a:xfrm>
              <a:off x="5051869" y="1717913"/>
              <a:ext cx="118048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900" dirty="0">
                  <a:solidFill>
                    <a:srgbClr val="0070C0"/>
                  </a:solidFill>
                  <a:latin typeface="Calibri" panose="020F0502020204030204"/>
                </a:rPr>
                <a:t>Fluorescence Quantum Yield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CA47C7-F432-4034-8254-AD8A27DBA1C3}"/>
                  </a:ext>
                </a:extLst>
              </p:cNvPr>
              <p:cNvSpPr txBox="1"/>
              <p:nvPr/>
            </p:nvSpPr>
            <p:spPr>
              <a:xfrm>
                <a:off x="4111480" y="1965217"/>
                <a:ext cx="4995983" cy="21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𝑡𝑟𝑎𝑐𝑒𝑟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𝑎𝑖𝑟</m:t>
                              </m:r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𝑚𝑖𝑥</m:t>
                              </m:r>
                            </m:sub>
                          </m:sSub>
                        </m:e>
                      </m:d>
                      <m:r>
                        <a:rPr lang="en-US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𝑡𝑟𝑎𝑐𝑒𝑟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𝑓𝑢𝑒𝑙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𝑚𝑖𝑥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𝑓𝑢𝑒𝑙</m:t>
                                  </m:r>
                                  <m:r>
                                    <a:rPr lang="en-US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CA47C7-F432-4034-8254-AD8A27DBA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480" y="1965217"/>
                <a:ext cx="4995983" cy="212687"/>
              </a:xfrm>
              <a:prstGeom prst="rect">
                <a:avLst/>
              </a:prstGeom>
              <a:blipFill>
                <a:blip r:embed="rId3"/>
                <a:stretch>
                  <a:fillRect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4306CD6-437C-426C-BF0D-67C86872DBD3}"/>
              </a:ext>
            </a:extLst>
          </p:cNvPr>
          <p:cNvSpPr txBox="1"/>
          <p:nvPr/>
        </p:nvSpPr>
        <p:spPr>
          <a:xfrm>
            <a:off x="5700659" y="1677712"/>
            <a:ext cx="24529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 Narrow" panose="020B0606020202030204" pitchFamily="34" charset="0"/>
              </a:rPr>
              <a:t>Adiabatic Mixing Calculation: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3C04D3-AC46-4A32-ABC3-6B3ACF34DA14}"/>
              </a:ext>
            </a:extLst>
          </p:cNvPr>
          <p:cNvSpPr txBox="1"/>
          <p:nvPr/>
        </p:nvSpPr>
        <p:spPr>
          <a:xfrm>
            <a:off x="6381622" y="143222"/>
            <a:ext cx="23274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 Narrow" panose="020B0606020202030204" pitchFamily="34" charset="0"/>
              </a:rPr>
              <a:t>Fluorescence Signal Dependence:</a:t>
            </a:r>
          </a:p>
        </p:txBody>
      </p:sp>
      <p:pic>
        <p:nvPicPr>
          <p:cNvPr id="19" name="Content Placeholder 5">
            <a:extLst>
              <a:ext uri="{FF2B5EF4-FFF2-40B4-BE49-F238E27FC236}">
                <a16:creationId xmlns:a16="http://schemas.microsoft.com/office/drawing/2014/main" id="{E0D8393E-8F17-4D93-8806-8137BB268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77881" y="2343171"/>
            <a:ext cx="2545731" cy="1909298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C3FDCD3-FAD0-489C-99AC-C496053F1E1B}"/>
              </a:ext>
            </a:extLst>
          </p:cNvPr>
          <p:cNvSpPr txBox="1"/>
          <p:nvPr/>
        </p:nvSpPr>
        <p:spPr>
          <a:xfrm>
            <a:off x="5372477" y="4370316"/>
            <a:ext cx="310934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rgbClr val="FF0000"/>
                </a:solidFill>
              </a:rPr>
              <a:t>CF = .0015 mol – (</a:t>
            </a:r>
            <a:r>
              <a:rPr lang="en-US" sz="825" dirty="0" err="1">
                <a:solidFill>
                  <a:srgbClr val="FF0000"/>
                </a:solidFill>
              </a:rPr>
              <a:t>mJ</a:t>
            </a:r>
            <a:r>
              <a:rPr lang="en-US" sz="825" dirty="0">
                <a:solidFill>
                  <a:srgbClr val="FF0000"/>
                </a:solidFill>
              </a:rPr>
              <a:t>/mm) / count-m</a:t>
            </a:r>
            <a:r>
              <a:rPr lang="en-US" sz="825" baseline="30000" dirty="0">
                <a:solidFill>
                  <a:srgbClr val="FF0000"/>
                </a:solidFill>
              </a:rPr>
              <a:t>3</a:t>
            </a:r>
            <a:r>
              <a:rPr lang="en-US" sz="825" dirty="0">
                <a:solidFill>
                  <a:srgbClr val="FF0000"/>
                </a:solidFill>
              </a:rPr>
              <a:t> @300K</a:t>
            </a:r>
            <a:endParaRPr lang="en-US" sz="825" baseline="30000" dirty="0">
              <a:solidFill>
                <a:srgbClr val="FF0000"/>
              </a:solidFill>
            </a:endParaRPr>
          </a:p>
          <a:p>
            <a:pPr algn="ctr"/>
            <a:r>
              <a:rPr lang="en-US" sz="825" dirty="0">
                <a:solidFill>
                  <a:srgbClr val="FF0000"/>
                </a:solidFill>
              </a:rPr>
              <a:t>Calibrated Mass: 2.66 mg</a:t>
            </a:r>
          </a:p>
        </p:txBody>
      </p:sp>
    </p:spTree>
    <p:extLst>
      <p:ext uri="{BB962C8B-B14F-4D97-AF65-F5344CB8AC3E}">
        <p14:creationId xmlns:p14="http://schemas.microsoft.com/office/powerpoint/2010/main" val="346435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066BAF-C776-4C4B-B39D-3AA5DFC2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37" y="0"/>
            <a:ext cx="8378327" cy="519371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Spray D Measurements are Self Consistent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121C0-DCA3-41FE-BBD7-CCE6005CD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89"/>
          <a:stretch/>
        </p:blipFill>
        <p:spPr>
          <a:xfrm>
            <a:off x="3949473" y="1016046"/>
            <a:ext cx="5194527" cy="3682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4A8374-2326-4BC5-BB61-7143BEAF949A}"/>
                  </a:ext>
                </a:extLst>
              </p:cNvPr>
              <p:cNvSpPr txBox="1"/>
              <p:nvPr/>
            </p:nvSpPr>
            <p:spPr>
              <a:xfrm>
                <a:off x="7422494" y="1584999"/>
                <a:ext cx="110490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rgbClr val="FF0000"/>
                    </a:solidFill>
                  </a:rPr>
                  <a:t>Naber-Siebers</a:t>
                </a:r>
              </a:p>
              <a:p>
                <a:pPr algn="ctr"/>
                <a:r>
                  <a:rPr lang="en-US" sz="900" b="1" dirty="0">
                    <a:solidFill>
                      <a:srgbClr val="FF0000"/>
                    </a:solidFill>
                  </a:rPr>
                  <a:t>Musculus-</a:t>
                </a:r>
                <a:r>
                  <a:rPr lang="en-US" sz="900" b="1" dirty="0" err="1">
                    <a:solidFill>
                      <a:srgbClr val="FF0000"/>
                    </a:solidFill>
                  </a:rPr>
                  <a:t>Kattke</a:t>
                </a:r>
                <a:r>
                  <a:rPr lang="en-US" sz="900" b="1" dirty="0">
                    <a:solidFill>
                      <a:srgbClr val="FF0000"/>
                    </a:solidFill>
                  </a:rPr>
                  <a:t> Mixing Model</a:t>
                </a:r>
              </a:p>
              <a:p>
                <a:pPr algn="ctr"/>
                <a:r>
                  <a:rPr lang="en-US" sz="900" b="1" dirty="0">
                    <a:solidFill>
                      <a:srgbClr val="FF0000"/>
                    </a:solidFill>
                  </a:rPr>
                  <a:t>Predictions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9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9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𝟐𝟏</m:t>
                      </m:r>
                      <m:r>
                        <a:rPr lang="en-US" sz="9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900" b="1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900" b="1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9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4A8374-2326-4BC5-BB61-7143BEAF9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494" y="1584999"/>
                <a:ext cx="1104900" cy="1061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435051-ACA3-4D13-A2DC-E39B6D9258BF}"/>
              </a:ext>
            </a:extLst>
          </p:cNvPr>
          <p:cNvCxnSpPr>
            <a:cxnSpLocks/>
          </p:cNvCxnSpPr>
          <p:nvPr/>
        </p:nvCxnSpPr>
        <p:spPr>
          <a:xfrm flipH="1" flipV="1">
            <a:off x="7739723" y="1321709"/>
            <a:ext cx="156482" cy="2462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4BDCDA-2EFF-4F6D-92F7-1331DA73C5DC}"/>
              </a:ext>
            </a:extLst>
          </p:cNvPr>
          <p:cNvSpPr txBox="1"/>
          <p:nvPr/>
        </p:nvSpPr>
        <p:spPr>
          <a:xfrm>
            <a:off x="3537911" y="1220173"/>
            <a:ext cx="3110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050" b="1" dirty="0">
                <a:solidFill>
                  <a:prstClr val="black"/>
                </a:solidFill>
                <a:latin typeface="Arial Narrow" panose="020B0606020202030204" pitchFamily="34" charset="0"/>
              </a:rPr>
              <a:t>Spray D</a:t>
            </a:r>
          </a:p>
          <a:p>
            <a:pPr algn="ctr" defTabSz="685800">
              <a:defRPr/>
            </a:pPr>
            <a:r>
              <a:rPr lang="en-US" sz="1050" b="1" dirty="0">
                <a:solidFill>
                  <a:prstClr val="black"/>
                </a:solidFill>
                <a:latin typeface="Arial Narrow" panose="020B0606020202030204" pitchFamily="34" charset="0"/>
              </a:rPr>
              <a:t>P</a:t>
            </a:r>
            <a:r>
              <a:rPr lang="en-US" sz="1050" b="1" baseline="-25000" dirty="0">
                <a:solidFill>
                  <a:prstClr val="black"/>
                </a:solidFill>
                <a:latin typeface="Arial Narrow" panose="020B0606020202030204" pitchFamily="34" charset="0"/>
              </a:rPr>
              <a:t>i</a:t>
            </a:r>
            <a:r>
              <a:rPr lang="en-US" sz="1050" b="1" dirty="0">
                <a:solidFill>
                  <a:prstClr val="black"/>
                </a:solidFill>
                <a:latin typeface="Arial Narrow" panose="020B0606020202030204" pitchFamily="34" charset="0"/>
              </a:rPr>
              <a:t> = 150 MPa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EEE5B8-2F0F-4755-A285-91A2C75DF43A}"/>
              </a:ext>
            </a:extLst>
          </p:cNvPr>
          <p:cNvSpPr txBox="1">
            <a:spLocks/>
          </p:cNvSpPr>
          <p:nvPr/>
        </p:nvSpPr>
        <p:spPr>
          <a:xfrm>
            <a:off x="242141" y="1995770"/>
            <a:ext cx="4059393" cy="11519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</a:rPr>
              <a:t>LIF penetration measurements at reduced temperature are consistent with shadowgraph measurements at ECN target conditions</a:t>
            </a: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</a:rPr>
              <a:t>1-D mixing model simulations of vapor penetration fit experimental data for assumed spreading angle of 21</a:t>
            </a:r>
            <a:r>
              <a:rPr lang="en-US" sz="1350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⁰</a:t>
            </a:r>
          </a:p>
          <a:p>
            <a:pPr marL="171450" indent="-171450" defTabSz="685800">
              <a:spcBef>
                <a:spcPts val="750"/>
              </a:spcBef>
              <a:defRPr/>
            </a:pPr>
            <a:endParaRPr lang="en-US" sz="135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endParaRPr lang="en-US" sz="135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1350" dirty="0">
              <a:solidFill>
                <a:prstClr val="black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US" sz="1350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Model predictions of local equivalence ratio and bulk jet velocity provide a basis for comparing fuel LIF measurements…</a:t>
            </a:r>
            <a:endParaRPr lang="en-US" sz="135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1800" b="1" dirty="0">
              <a:solidFill>
                <a:prstClr val="black"/>
              </a:solidFill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endParaRPr lang="en-US" sz="1350" dirty="0">
              <a:solidFill>
                <a:prstClr val="black"/>
              </a:solidFill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2100" dirty="0">
              <a:solidFill>
                <a:prstClr val="black"/>
              </a:solidFill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2100" baseline="-25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14350" lvl="1" indent="-171450" defTabSz="685800">
              <a:spcBef>
                <a:spcPts val="375"/>
              </a:spcBef>
              <a:defRPr/>
            </a:pP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D45852C-3EEF-49B8-9E32-D1B36E504AD5}"/>
              </a:ext>
            </a:extLst>
          </p:cNvPr>
          <p:cNvSpPr txBox="1">
            <a:spLocks/>
          </p:cNvSpPr>
          <p:nvPr/>
        </p:nvSpPr>
        <p:spPr>
          <a:xfrm>
            <a:off x="4139557" y="4866458"/>
            <a:ext cx="323955" cy="273844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B523AF-7FF7-40CC-B957-BC42829FC3E9}" type="slidenum">
              <a:rPr lang="en-US" sz="1050"/>
              <a:pPr/>
              <a:t>8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86078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BC5CF015-B540-4649-8720-97B136CFF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17" y="1007908"/>
            <a:ext cx="4086636" cy="30649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B5625F7-A585-463E-A288-E8132489C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88" y="20390"/>
            <a:ext cx="8732495" cy="519371"/>
          </a:xfrm>
          <a:prstGeom prst="rect">
            <a:avLst/>
          </a:prstGeom>
        </p:spPr>
        <p:txBody>
          <a:bodyPr/>
          <a:lstStyle/>
          <a:p>
            <a:r>
              <a:rPr lang="en-US" sz="1600" dirty="0"/>
              <a:t>LIF Measurements of Local Equivalence Ratio and Bulk Jet Velocity for Spray D Indicate Reasonable Agreement with 1-D Mixing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2B4AD7-7245-49D5-A7B5-3AE884551411}"/>
                  </a:ext>
                </a:extLst>
              </p:cNvPr>
              <p:cNvSpPr/>
              <p:nvPr/>
            </p:nvSpPr>
            <p:spPr>
              <a:xfrm>
                <a:off x="5221235" y="3017620"/>
                <a:ext cx="840295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sz="135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35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𝟐𝟏</m:t>
                      </m:r>
                      <m:r>
                        <a:rPr lang="en-US" sz="135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135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2B4AD7-7245-49D5-A7B5-3AE884551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235" y="3017620"/>
                <a:ext cx="840295" cy="3000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1CDED80-BC64-48A2-8DA5-9340E88A0352}"/>
              </a:ext>
            </a:extLst>
          </p:cNvPr>
          <p:cNvSpPr txBox="1"/>
          <p:nvPr/>
        </p:nvSpPr>
        <p:spPr>
          <a:xfrm>
            <a:off x="3105467" y="2955275"/>
            <a:ext cx="1034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Spray D</a:t>
            </a:r>
          </a:p>
          <a:p>
            <a:pPr algn="ctr" defTabSz="685800">
              <a:defRPr/>
            </a:pPr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P</a:t>
            </a:r>
            <a:r>
              <a:rPr lang="en-US" sz="1050" b="1" baseline="-25000" dirty="0">
                <a:solidFill>
                  <a:schemeClr val="bg1"/>
                </a:solidFill>
                <a:latin typeface="Arial Narrow" panose="020B0606020202030204" pitchFamily="34" charset="0"/>
              </a:rPr>
              <a:t>i</a:t>
            </a:r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 = </a:t>
            </a:r>
            <a:r>
              <a:rPr lang="en-US" sz="1050" b="1">
                <a:solidFill>
                  <a:schemeClr val="bg1"/>
                </a:solidFill>
                <a:latin typeface="Arial Narrow" panose="020B0606020202030204" pitchFamily="34" charset="0"/>
              </a:rPr>
              <a:t>150 MPa</a:t>
            </a:r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T</a:t>
            </a:r>
            <a:r>
              <a:rPr lang="en-US" sz="1050" b="1" baseline="-25000" dirty="0">
                <a:solidFill>
                  <a:schemeClr val="bg1"/>
                </a:solidFill>
                <a:latin typeface="Arial Narrow" panose="020B0606020202030204" pitchFamily="34" charset="0"/>
              </a:rPr>
              <a:t>a</a:t>
            </a:r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050" b="1">
                <a:solidFill>
                  <a:schemeClr val="bg1"/>
                </a:solidFill>
                <a:latin typeface="Arial Narrow" panose="020B0606020202030204" pitchFamily="34" charset="0"/>
              </a:rPr>
              <a:t>= 650K</a:t>
            </a:r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P</a:t>
            </a:r>
            <a:r>
              <a:rPr lang="en-US" sz="1050" b="1" baseline="-25000" dirty="0">
                <a:solidFill>
                  <a:schemeClr val="bg1"/>
                </a:solidFill>
                <a:latin typeface="Arial Narrow" panose="020B0606020202030204" pitchFamily="34" charset="0"/>
              </a:rPr>
              <a:t>a</a:t>
            </a:r>
            <a:r>
              <a:rPr lang="en-US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 = 43 bar</a:t>
            </a:r>
          </a:p>
          <a:p>
            <a:pPr algn="ctr">
              <a:defRPr/>
            </a:pPr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defTabSz="685800">
              <a:defRPr/>
            </a:pPr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defTabSz="685800">
              <a:defRPr/>
            </a:pPr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08E7EC-31D3-4AEA-8448-102B2954C4DD}"/>
              </a:ext>
            </a:extLst>
          </p:cNvPr>
          <p:cNvSpPr txBox="1">
            <a:spLocks/>
          </p:cNvSpPr>
          <p:nvPr/>
        </p:nvSpPr>
        <p:spPr>
          <a:xfrm>
            <a:off x="220009" y="740522"/>
            <a:ext cx="2568500" cy="21136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Wingdings" charset="2"/>
              <a:buChar char="§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  <a:defRPr/>
            </a:pPr>
            <a:r>
              <a:rPr lang="en-US" sz="1350" dirty="0">
                <a:solidFill>
                  <a:prstClr val="black"/>
                </a:solidFill>
              </a:rPr>
              <a:t>Centerline equivalence ratio decays as 1/x as predicted by model</a:t>
            </a: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en-US" sz="1350" dirty="0">
                <a:solidFill>
                  <a:prstClr val="black"/>
                </a:solidFill>
              </a:rPr>
              <a:t>Despite some expected discrepancies; 1-D mixing model predictions generally consistent with measured equivalence ratios</a:t>
            </a:r>
          </a:p>
          <a:p>
            <a:pPr marL="171450" indent="-171450" defTabSz="685800">
              <a:spcBef>
                <a:spcPts val="750"/>
              </a:spcBef>
              <a:defRPr/>
            </a:pPr>
            <a:r>
              <a:rPr lang="en-US" sz="1350" dirty="0">
                <a:solidFill>
                  <a:prstClr val="black"/>
                </a:solidFill>
              </a:rPr>
              <a:t>Inferred average jet velocity agrees with model predictions downstream of the liquid length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US" sz="1350" b="1" dirty="0">
                <a:solidFill>
                  <a:prstClr val="black"/>
                </a:solidFill>
              </a:rPr>
              <a:t>Sources of Potential Disagreement:</a:t>
            </a:r>
          </a:p>
          <a:p>
            <a:pPr>
              <a:defRPr/>
            </a:pPr>
            <a:r>
              <a:rPr lang="en-US" sz="1350" dirty="0">
                <a:solidFill>
                  <a:prstClr val="black"/>
                </a:solidFill>
              </a:rPr>
              <a:t>LIF measurements confounded </a:t>
            </a:r>
            <a:r>
              <a:rPr lang="en-US" sz="1350" i="1" dirty="0">
                <a:solidFill>
                  <a:prstClr val="black"/>
                </a:solidFill>
              </a:rPr>
              <a:t>upstream</a:t>
            </a:r>
            <a:r>
              <a:rPr lang="en-US" sz="1350" dirty="0">
                <a:solidFill>
                  <a:prstClr val="black"/>
                </a:solidFill>
              </a:rPr>
              <a:t> of liquid length</a:t>
            </a:r>
          </a:p>
          <a:p>
            <a:pPr>
              <a:defRPr/>
            </a:pPr>
            <a:r>
              <a:rPr lang="en-US" sz="1350">
                <a:solidFill>
                  <a:prstClr val="black"/>
                </a:solidFill>
              </a:rPr>
              <a:t>Spray </a:t>
            </a:r>
            <a:r>
              <a:rPr lang="en-US" sz="1350" dirty="0">
                <a:solidFill>
                  <a:prstClr val="black"/>
                </a:solidFill>
              </a:rPr>
              <a:t>is only quasi-steady: 1</a:t>
            </a:r>
            <a:r>
              <a:rPr lang="en-US" sz="1350">
                <a:solidFill>
                  <a:prstClr val="black"/>
                </a:solidFill>
              </a:rPr>
              <a:t>) rail </a:t>
            </a:r>
            <a:r>
              <a:rPr lang="en-US" sz="1350" dirty="0">
                <a:solidFill>
                  <a:prstClr val="black"/>
                </a:solidFill>
              </a:rPr>
              <a:t>dynamics, 2) rear wall interaction</a:t>
            </a:r>
          </a:p>
          <a:p>
            <a:pPr>
              <a:defRPr/>
            </a:pPr>
            <a:r>
              <a:rPr lang="en-US" sz="1350" dirty="0">
                <a:solidFill>
                  <a:prstClr val="black"/>
                </a:solidFill>
              </a:rPr>
              <a:t>Beam reflections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endParaRPr lang="en-US" sz="1350" dirty="0">
              <a:solidFill>
                <a:prstClr val="black"/>
              </a:solidFill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2100" dirty="0">
              <a:solidFill>
                <a:prstClr val="black"/>
              </a:solidFill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sz="2100" baseline="-25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14350" lvl="1" indent="-171450" defTabSz="685800">
              <a:spcBef>
                <a:spcPts val="375"/>
              </a:spcBef>
              <a:defRPr/>
            </a:pP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03ACD3-3D92-4BDC-AD4A-FD68934ED749}"/>
              </a:ext>
            </a:extLst>
          </p:cNvPr>
          <p:cNvSpPr/>
          <p:nvPr/>
        </p:nvSpPr>
        <p:spPr>
          <a:xfrm>
            <a:off x="1680535" y="4401103"/>
            <a:ext cx="5453300" cy="27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Clr>
                <a:srgbClr val="FFC000"/>
              </a:buClr>
              <a:defRPr/>
            </a:pPr>
            <a:r>
              <a:rPr lang="en-US" sz="1350" dirty="0">
                <a:solidFill>
                  <a:srgbClr val="FF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Strong validation effort paves way for Spray C and D comparisons…</a:t>
            </a:r>
            <a:endParaRPr lang="en-US" sz="135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7A91F11-949A-4069-B151-CF982CA45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983" y="574127"/>
            <a:ext cx="2568500" cy="1926375"/>
          </a:xfrm>
          <a:prstGeom prst="rect">
            <a:avLst/>
          </a:prstGeom>
        </p:spPr>
      </p:pic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3B4F3178-0D09-4828-9811-F370B0A3D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984" y="2643000"/>
            <a:ext cx="2603477" cy="1952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727E53-BA0C-414F-80D7-A05BB827B3E1}"/>
                  </a:ext>
                </a:extLst>
              </p:cNvPr>
              <p:cNvSpPr txBox="1"/>
              <p:nvPr/>
            </p:nvSpPr>
            <p:spPr>
              <a:xfrm>
                <a:off x="7133835" y="3802860"/>
                <a:ext cx="1556580" cy="402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10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10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bar>
                      <m:d>
                        <m:dPr>
                          <m:ctrlPr>
                            <a:rPr lang="en-US" sz="10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0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sz="10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num>
                        <m:den>
                          <m:r>
                            <a:rPr lang="el-GR" sz="10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nary>
                            <m:naryPr>
                              <m:ctrlPr>
                                <a:rPr lang="el-GR" sz="10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0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0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10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0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0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el-GR" sz="10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l-GR" sz="10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0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0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05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10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10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0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𝑑𝑟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727E53-BA0C-414F-80D7-A05BB827B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835" y="3802860"/>
                <a:ext cx="1556580" cy="402995"/>
              </a:xfrm>
              <a:prstGeom prst="rect">
                <a:avLst/>
              </a:prstGeom>
              <a:blipFill>
                <a:blip r:embed="rId6"/>
                <a:stretch>
                  <a:fillRect l="-1563" t="-36364" r="-1563" b="-1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C6D73286-581B-4F12-BA97-04C9C9A16E8D}"/>
              </a:ext>
            </a:extLst>
          </p:cNvPr>
          <p:cNvSpPr txBox="1">
            <a:spLocks/>
          </p:cNvSpPr>
          <p:nvPr/>
        </p:nvSpPr>
        <p:spPr>
          <a:xfrm>
            <a:off x="4139557" y="4866458"/>
            <a:ext cx="323955" cy="273844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B523AF-7FF7-40CC-B957-BC42829FC3E9}" type="slidenum">
              <a:rPr lang="en-US" sz="1050"/>
              <a:pPr/>
              <a:t>9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903561110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ation_16x9">
  <a:themeElements>
    <a:clrScheme name="SCC">
      <a:dk1>
        <a:srgbClr val="47484A"/>
      </a:dk1>
      <a:lt1>
        <a:srgbClr val="FFFFFF"/>
      </a:lt1>
      <a:dk2>
        <a:srgbClr val="0082CA"/>
      </a:dk2>
      <a:lt2>
        <a:srgbClr val="FF9933"/>
      </a:lt2>
      <a:accent1>
        <a:srgbClr val="79A838"/>
      </a:accent1>
      <a:accent2>
        <a:srgbClr val="00609C"/>
      </a:accent2>
      <a:accent3>
        <a:srgbClr val="4D008C"/>
      </a:accent3>
      <a:accent4>
        <a:srgbClr val="FF6900"/>
      </a:accent4>
      <a:accent5>
        <a:srgbClr val="00A19C"/>
      </a:accent5>
      <a:accent6>
        <a:srgbClr val="993333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W" id="{8FC9EF07-87DD-004F-A6F5-DF78BF80923D}" vid="{4C503A94-A91E-5B41-9CB5-5C5808B893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9171</TotalTime>
  <Words>2075</Words>
  <Application>Microsoft Office PowerPoint</Application>
  <PresentationFormat>On-screen Show (16:9)</PresentationFormat>
  <Paragraphs>369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Cambria Math</vt:lpstr>
      <vt:lpstr>Symbol</vt:lpstr>
      <vt:lpstr>Wingdings</vt:lpstr>
      <vt:lpstr>1_presentation_16x9</vt:lpstr>
      <vt:lpstr>ECN7 Workshop: Diesel Sprays – Mixing of Spray C &amp; D Downstream of the Liquid length</vt:lpstr>
      <vt:lpstr>Contributors</vt:lpstr>
      <vt:lpstr>background</vt:lpstr>
      <vt:lpstr>Experimental Approach: Mixture Fraction Measurements via Laser Induced Flourescence </vt:lpstr>
      <vt:lpstr>HTPV with Top Window Access Enables Mixture Fraction Measurements for Multiple Injectors and Configurations</vt:lpstr>
      <vt:lpstr>Experimental Approach: Laser Induced Fluorescence Excitation and Detection Scheme</vt:lpstr>
      <vt:lpstr>Post Processing: Careful Correction and Calibration Needed to Interpret LIF Signal</vt:lpstr>
      <vt:lpstr>Spray D Measurements are Self Consistent</vt:lpstr>
      <vt:lpstr>LIF Measurements of Local Equivalence Ratio and Bulk Jet Velocity for Spray D Indicate Reasonable Agreement with 1-D Mixing Predictions</vt:lpstr>
      <vt:lpstr>Results: Subtle Injector Differences Revealed by Mixture Fraction Field Comparisons</vt:lpstr>
      <vt:lpstr>Evaluation of spray C Mixture Fraction asymmetry in FAR Field – LIF Measurements</vt:lpstr>
      <vt:lpstr>Evaluation of spray C Mixture Fraction asymmetry in FAR Field – ANL Simulations</vt:lpstr>
      <vt:lpstr>Comparison of Simulated and measured mixture Fraction for spray D in the far field</vt:lpstr>
      <vt:lpstr>Summary and Points for discussion</vt:lpstr>
      <vt:lpstr>Backup Slides</vt:lpstr>
      <vt:lpstr>Measurements of Local Mixture Fraction at Corresponding Lift-Off Length Further Aids Interpretation of PM Measurements</vt:lpstr>
      <vt:lpstr>Soot Extinction Trends: Orifice Geometry Effects</vt:lpstr>
      <vt:lpstr>Ambient Temperature for Mixture Fraction Measurements is Reduced to Obtain Vaporization Similar to Target ECN Condition</vt:lpstr>
      <vt:lpstr>Adiabatic Mixing Calculations Require Thermodynamic Investigation</vt:lpstr>
      <vt:lpstr>Post Processing: Careful Background Compensation and Image Alignment Needed for Accuracy</vt:lpstr>
      <vt:lpstr>Post Processing: LIF Signal Must Be Corrected for Local Laser Power Variations</vt:lpstr>
      <vt:lpstr>Strong Toluene LIF Temperature Sensitivity Must Be Corrected for Accurate Measurements</vt:lpstr>
      <vt:lpstr>Overview of Simulation approach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Collette, Jonathan</dc:creator>
  <cp:lastModifiedBy>Russ Fitzgerald</cp:lastModifiedBy>
  <cp:revision>295</cp:revision>
  <cp:lastPrinted>2018-03-16T16:57:20Z</cp:lastPrinted>
  <dcterms:created xsi:type="dcterms:W3CDTF">2017-11-21T17:14:05Z</dcterms:created>
  <dcterms:modified xsi:type="dcterms:W3CDTF">2020-06-18T13:44:23Z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626253-7df0-45d1-91d6-3bbbe43bab71_Enabled">
    <vt:lpwstr>False</vt:lpwstr>
  </property>
  <property fmtid="{D5CDD505-2E9C-101B-9397-08002B2CF9AE}" pid="3" name="MSIP_Label_de626253-7df0-45d1-91d6-3bbbe43bab71_SiteId">
    <vt:lpwstr>ceb177bf-013b-49ab-8a9c-4abce32afc1e</vt:lpwstr>
  </property>
  <property fmtid="{D5CDD505-2E9C-101B-9397-08002B2CF9AE}" pid="4" name="MSIP_Label_de626253-7df0-45d1-91d6-3bbbe43bab71_Owner">
    <vt:lpwstr>Fitzgerald_Russell_P@cat.com</vt:lpwstr>
  </property>
  <property fmtid="{D5CDD505-2E9C-101B-9397-08002B2CF9AE}" pid="5" name="MSIP_Label_de626253-7df0-45d1-91d6-3bbbe43bab71_SetDate">
    <vt:lpwstr>2020-06-17T05:35:12.6200284Z</vt:lpwstr>
  </property>
  <property fmtid="{D5CDD505-2E9C-101B-9397-08002B2CF9AE}" pid="6" name="MSIP_Label_de626253-7df0-45d1-91d6-3bbbe43bab71_Name">
    <vt:lpwstr>Cat Non-Confidential</vt:lpwstr>
  </property>
  <property fmtid="{D5CDD505-2E9C-101B-9397-08002B2CF9AE}" pid="7" name="MSIP_Label_de626253-7df0-45d1-91d6-3bbbe43bab71_Application">
    <vt:lpwstr>Microsoft Azure Information Protection</vt:lpwstr>
  </property>
  <property fmtid="{D5CDD505-2E9C-101B-9397-08002B2CF9AE}" pid="8" name="MSIP_Label_de626253-7df0-45d1-91d6-3bbbe43bab71_Extended_MSFT_Method">
    <vt:lpwstr>Manual</vt:lpwstr>
  </property>
</Properties>
</file>