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19"/>
  </p:notesMasterIdLst>
  <p:sldIdLst>
    <p:sldId id="355" r:id="rId2"/>
    <p:sldId id="321" r:id="rId3"/>
    <p:sldId id="387" r:id="rId4"/>
    <p:sldId id="394" r:id="rId5"/>
    <p:sldId id="388" r:id="rId6"/>
    <p:sldId id="330" r:id="rId7"/>
    <p:sldId id="389" r:id="rId8"/>
    <p:sldId id="390" r:id="rId9"/>
    <p:sldId id="391" r:id="rId10"/>
    <p:sldId id="392" r:id="rId11"/>
    <p:sldId id="393" r:id="rId12"/>
    <p:sldId id="395" r:id="rId13"/>
    <p:sldId id="397" r:id="rId14"/>
    <p:sldId id="398" r:id="rId15"/>
    <p:sldId id="299" r:id="rId16"/>
    <p:sldId id="300" r:id="rId17"/>
    <p:sldId id="302" r:id="rId18"/>
  </p:sldIdLst>
  <p:sldSz cx="9144000" cy="5143500" type="screen16x9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  <p:cmAuthor id="1" name="Powell, Christopher" initials="PC" lastIdx="1" clrIdx="1">
    <p:extLst>
      <p:ext uri="{19B8F6BF-5375-455C-9EA6-DF929625EA0E}">
        <p15:presenceInfo xmlns:p15="http://schemas.microsoft.com/office/powerpoint/2012/main" userId="S-1-5-21-2035299757-743199251-48716514-24414" providerId="AD"/>
      </p:ext>
    </p:extLst>
  </p:cmAuthor>
  <p:cmAuthor id="2" name="Aniket Tekawade" initials="AT" lastIdx="2" clrIdx="2">
    <p:extLst>
      <p:ext uri="{19B8F6BF-5375-455C-9EA6-DF929625EA0E}">
        <p15:presenceInfo xmlns:p15="http://schemas.microsoft.com/office/powerpoint/2012/main" userId="07b588a918847361" providerId="Windows Live"/>
      </p:ext>
    </p:extLst>
  </p:cmAuthor>
  <p:cmAuthor id="3" name="Sforzo, Brandon A" initials="SBA" lastIdx="17" clrIdx="3">
    <p:extLst>
      <p:ext uri="{19B8F6BF-5375-455C-9EA6-DF929625EA0E}">
        <p15:presenceInfo xmlns:p15="http://schemas.microsoft.com/office/powerpoint/2012/main" userId="S-1-5-21-2035299757-743199251-48716514-667251" providerId="AD"/>
      </p:ext>
    </p:extLst>
  </p:cmAuthor>
  <p:cmAuthor id="4" name="Tekawade, Aniket" initials="TA" lastIdx="2" clrIdx="4">
    <p:extLst>
      <p:ext uri="{19B8F6BF-5375-455C-9EA6-DF929625EA0E}">
        <p15:presenceInfo xmlns:p15="http://schemas.microsoft.com/office/powerpoint/2012/main" userId="S::atekawade@anl.gov::3e602553-32f2-41c4-bddd-2e288441bf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1720"/>
    <a:srgbClr val="0567AB"/>
    <a:srgbClr val="FFFFFF"/>
    <a:srgbClr val="000000"/>
    <a:srgbClr val="00549F"/>
    <a:srgbClr val="7C9DB6"/>
    <a:srgbClr val="A4C2D4"/>
    <a:srgbClr val="90A47C"/>
    <a:srgbClr val="00AEEF"/>
    <a:srgbClr val="00BE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6" autoAdjust="0"/>
    <p:restoredTop sz="84254" autoAdjust="0"/>
  </p:normalViewPr>
  <p:slideViewPr>
    <p:cSldViewPr snapToGrid="0" showGuides="1">
      <p:cViewPr varScale="1">
        <p:scale>
          <a:sx n="122" d="100"/>
          <a:sy n="122" d="100"/>
        </p:scale>
        <p:origin x="882" y="114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080A489-9093-C54A-B1C3-374F661A0010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rid of</a:t>
            </a:r>
            <a:r>
              <a:rPr lang="en-US" baseline="0" dirty="0"/>
              <a:t> block at lower left or rework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25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7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EA3A4B-8758-497A-8593-BCA3A81F8F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453" y="4711174"/>
            <a:ext cx="865740" cy="35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47B7105-0D29-447C-B5B5-EED39D9016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79494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7A35C27-1D6E-4E51-902D-63DD3FD14F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79494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CFCDBC8-7B76-4EC4-AD99-DC58007FF6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79494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3FF9CAD-178D-4BF8-A4CA-96E4D0E0E0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79494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F15CB3DE-C105-4B3B-8A09-C0CA89418F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79494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55A7B63-9708-4189-BCAC-16D3AE57ED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79494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77457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E834DC0-B1EA-41BE-9AEE-6DBD26EDCD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9713" y="4646445"/>
            <a:ext cx="865740" cy="35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034AF15-73C1-41AB-A22D-CFB1A11306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8127" y="4711173"/>
            <a:ext cx="865740" cy="35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E67EEA-1B41-4690-B5E6-F72B3F99A8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96" y="4702590"/>
            <a:ext cx="865740" cy="35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46871"/>
            <a:ext cx="8372901" cy="621711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78409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79494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ctr">
            <a:noAutofit/>
          </a:bodyPr>
          <a:lstStyle>
            <a:lvl1pPr>
              <a:defRPr lang="en-US" sz="2800" b="1" i="0" kern="1200" cap="all" baseline="0" dirty="0" smtClean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5305AE0-CBD7-4BAA-BACB-19CD255822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79494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7AFF822-D459-47DE-B25C-C7F77D5194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79494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BE8C791-1CD6-42ED-BDDB-8B78AC9FA2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79494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B4E15EB-4194-4774-B722-BD0C7C9B3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79494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02C747C-5EED-4083-AA72-66C341F4DB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79494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37346"/>
            <a:ext cx="8372901" cy="6217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/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B117C1-C797-4B89-9452-9204E0E277CC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457201" y="4760656"/>
            <a:ext cx="865740" cy="35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76" r:id="rId10"/>
    <p:sldLayoutId id="2147483709" r:id="rId11"/>
    <p:sldLayoutId id="2147483695" r:id="rId12"/>
    <p:sldLayoutId id="2147483739" r:id="rId13"/>
    <p:sldLayoutId id="2147483696" r:id="rId14"/>
    <p:sldLayoutId id="2147483689" r:id="rId15"/>
    <p:sldLayoutId id="2147483710" r:id="rId16"/>
    <p:sldLayoutId id="2147483706" r:id="rId17"/>
    <p:sldLayoutId id="2147483704" r:id="rId18"/>
    <p:sldLayoutId id="2147483769" r:id="rId19"/>
    <p:sldLayoutId id="2147483770" r:id="rId20"/>
    <p:sldLayoutId id="2147483771" r:id="rId21"/>
    <p:sldLayoutId id="2147483772" r:id="rId22"/>
    <p:sldLayoutId id="2147483761" r:id="rId23"/>
    <p:sldLayoutId id="2147483762" r:id="rId24"/>
    <p:sldLayoutId id="2147483763" r:id="rId25"/>
    <p:sldLayoutId id="2147483765" r:id="rId26"/>
    <p:sldLayoutId id="2147483766" r:id="rId27"/>
    <p:sldLayoutId id="2147483777" r:id="rId2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lang="en-US" sz="2800" b="1" i="0" kern="1200" cap="all" baseline="0" dirty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hyperlink" Target="https://pdfs.semanticscholar.org/ae43/b4f8914abff64f1613e09f28ddfbc757660b.pdf" TargetMode="External"/><Relationship Id="rId3" Type="http://schemas.microsoft.com/office/2007/relationships/media" Target="../media/media4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27.png"/><Relationship Id="rId5" Type="http://schemas.microsoft.com/office/2007/relationships/media" Target="../media/media5.mp4"/><Relationship Id="rId10" Type="http://schemas.openxmlformats.org/officeDocument/2006/relationships/image" Target="../media/image26.png"/><Relationship Id="rId4" Type="http://schemas.openxmlformats.org/officeDocument/2006/relationships/video" Target="../media/media4.mp4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nl.app.box.com/v/XraySpray" TargetMode="External"/><Relationship Id="rId2" Type="http://schemas.openxmlformats.org/officeDocument/2006/relationships/hyperlink" Target="https://www.youtube.com/channel/UCCUDfAkHUNXep8FGAG7Lu-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hyperlink" Target="https://doi.org/10.1038/s41598-020-65701-x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98-020-65701-x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98-020-65701-x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nl.box.com/v/XRaySpray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27"/>
          </p:nvPr>
        </p:nvSpPr>
        <p:spPr>
          <a:xfrm>
            <a:off x="2048330" y="554526"/>
            <a:ext cx="4719793" cy="304654"/>
          </a:xfrm>
        </p:spPr>
        <p:txBody>
          <a:bodyPr>
            <a:normAutofit/>
          </a:bodyPr>
          <a:lstStyle/>
          <a:p>
            <a:r>
              <a:rPr lang="en-US" dirty="0"/>
              <a:t>ECN7 – Diesel sprays – June 17, 2020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52286"/>
            <a:ext cx="9144000" cy="1432808"/>
          </a:xfrm>
        </p:spPr>
        <p:txBody>
          <a:bodyPr>
            <a:normAutofit/>
          </a:bodyPr>
          <a:lstStyle/>
          <a:p>
            <a:r>
              <a:rPr lang="en-US" dirty="0"/>
              <a:t>Internal and near-nozzle synchrotron x-ray diagnostics for spray “c”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1" y="1252286"/>
            <a:ext cx="239714" cy="1432808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92792D89-74C4-417E-A95D-7E3EEB2C06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7749" y="2863047"/>
            <a:ext cx="2209052" cy="747661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</a:pPr>
            <a:r>
              <a:rPr lang="en-US" sz="1600" cap="none" dirty="0"/>
              <a:t>Aniket Tekawade</a:t>
            </a:r>
          </a:p>
          <a:p>
            <a:pPr>
              <a:spcBef>
                <a:spcPts val="0"/>
              </a:spcBef>
            </a:pPr>
            <a:r>
              <a:rPr lang="en-US" b="0" i="1" cap="none" dirty="0"/>
              <a:t>Postdoctoral Appointee</a:t>
            </a:r>
          </a:p>
          <a:p>
            <a:pPr>
              <a:spcBef>
                <a:spcPts val="0"/>
              </a:spcBef>
            </a:pPr>
            <a:r>
              <a:rPr lang="en-US" b="0" i="1" cap="none" dirty="0"/>
              <a:t>Energy Systems Division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39D2950-9BFF-43B1-90F3-0D790802E4DF}"/>
              </a:ext>
            </a:extLst>
          </p:cNvPr>
          <p:cNvSpPr txBox="1">
            <a:spLocks/>
          </p:cNvSpPr>
          <p:nvPr/>
        </p:nvSpPr>
        <p:spPr>
          <a:xfrm>
            <a:off x="2861635" y="2857841"/>
            <a:ext cx="2209052" cy="7476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None/>
              <a:defRPr sz="1400" b="1" kern="1200" cap="all" baseline="0">
                <a:solidFill>
                  <a:srgbClr val="47484A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spcBef>
                <a:spcPts val="1800"/>
              </a:spcBef>
              <a:spcAft>
                <a:spcPts val="0"/>
              </a:spcAft>
              <a:buFont typeface="Arial"/>
              <a:buNone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cap="none" dirty="0"/>
              <a:t>Brandon Sforzo</a:t>
            </a:r>
          </a:p>
          <a:p>
            <a:pPr>
              <a:spcBef>
                <a:spcPts val="0"/>
              </a:spcBef>
            </a:pPr>
            <a:r>
              <a:rPr lang="en-US" b="0" i="1" cap="none" dirty="0"/>
              <a:t>Mechanical Engineer</a:t>
            </a:r>
          </a:p>
          <a:p>
            <a:pPr>
              <a:spcBef>
                <a:spcPts val="0"/>
              </a:spcBef>
            </a:pPr>
            <a:r>
              <a:rPr lang="en-US" b="0" i="1" cap="none" dirty="0"/>
              <a:t>Energy Systems Division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8121024-8D3C-4EB1-8CB3-F0BE33DDCF36}"/>
              </a:ext>
            </a:extLst>
          </p:cNvPr>
          <p:cNvSpPr txBox="1">
            <a:spLocks/>
          </p:cNvSpPr>
          <p:nvPr/>
        </p:nvSpPr>
        <p:spPr>
          <a:xfrm>
            <a:off x="127749" y="3768643"/>
            <a:ext cx="2209052" cy="7476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None/>
              <a:defRPr sz="1400" b="1" kern="1200" cap="all" baseline="0">
                <a:solidFill>
                  <a:srgbClr val="47484A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spcBef>
                <a:spcPts val="1800"/>
              </a:spcBef>
              <a:spcAft>
                <a:spcPts val="0"/>
              </a:spcAft>
              <a:buFont typeface="Arial"/>
              <a:buNone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cap="none" dirty="0"/>
              <a:t>Alan Kastengren</a:t>
            </a:r>
          </a:p>
          <a:p>
            <a:pPr>
              <a:spcBef>
                <a:spcPts val="0"/>
              </a:spcBef>
            </a:pPr>
            <a:r>
              <a:rPr lang="en-US" b="0" i="1" cap="none" dirty="0"/>
              <a:t>Physicist</a:t>
            </a:r>
          </a:p>
          <a:p>
            <a:pPr>
              <a:spcBef>
                <a:spcPts val="0"/>
              </a:spcBef>
            </a:pPr>
            <a:r>
              <a:rPr lang="en-US" b="0" i="1" cap="none" dirty="0"/>
              <a:t>X-ray Science Division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2558E92-07D1-4CE0-B4AD-BE16412C9325}"/>
              </a:ext>
            </a:extLst>
          </p:cNvPr>
          <p:cNvSpPr txBox="1">
            <a:spLocks/>
          </p:cNvSpPr>
          <p:nvPr/>
        </p:nvSpPr>
        <p:spPr>
          <a:xfrm>
            <a:off x="2861635" y="3768642"/>
            <a:ext cx="2209052" cy="7476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None/>
              <a:defRPr sz="1400" b="1" kern="1200" cap="all" baseline="0">
                <a:solidFill>
                  <a:srgbClr val="47484A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spcBef>
                <a:spcPts val="1800"/>
              </a:spcBef>
              <a:spcAft>
                <a:spcPts val="0"/>
              </a:spcAft>
              <a:buFont typeface="Arial"/>
              <a:buNone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cap="none" dirty="0"/>
              <a:t>Christopher Powell</a:t>
            </a:r>
          </a:p>
          <a:p>
            <a:pPr>
              <a:spcBef>
                <a:spcPts val="0"/>
              </a:spcBef>
            </a:pPr>
            <a:r>
              <a:rPr lang="en-US" b="0" i="1" cap="none" dirty="0"/>
              <a:t>Principal Scientist</a:t>
            </a:r>
          </a:p>
          <a:p>
            <a:pPr>
              <a:spcBef>
                <a:spcPts val="0"/>
              </a:spcBef>
            </a:pPr>
            <a:r>
              <a:rPr lang="en-US" b="0" i="1" cap="none" dirty="0"/>
              <a:t>Energy Systems Division</a:t>
            </a:r>
          </a:p>
        </p:txBody>
      </p:sp>
      <p:pic>
        <p:nvPicPr>
          <p:cNvPr id="15" name="Picture 14" descr="A picture containing game&#10;&#10;Description automatically generated">
            <a:extLst>
              <a:ext uri="{FF2B5EF4-FFF2-40B4-BE49-F238E27FC236}">
                <a16:creationId xmlns:a16="http://schemas.microsoft.com/office/drawing/2014/main" id="{81A509C9-75ED-4A0F-B4AF-AEBE23EDD9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" t="4417" r="65423" b="58889"/>
          <a:stretch/>
        </p:blipFill>
        <p:spPr>
          <a:xfrm>
            <a:off x="5187056" y="2685094"/>
            <a:ext cx="3956944" cy="2458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FB02FD-D375-48C1-AC61-3730A3E26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12" y="448126"/>
            <a:ext cx="1372735" cy="56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69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34FD08A3-058E-4C3D-8396-C59AEFF0E483}"/>
              </a:ext>
            </a:extLst>
          </p:cNvPr>
          <p:cNvSpPr txBox="1"/>
          <p:nvPr/>
        </p:nvSpPr>
        <p:spPr>
          <a:xfrm>
            <a:off x="4267201" y="4100342"/>
            <a:ext cx="1750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CT reconstruction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6BC1E-DC93-499A-8F15-376740A4C9D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D8D7E32-B49F-4955-B147-9705005077D7}"/>
              </a:ext>
            </a:extLst>
          </p:cNvPr>
          <p:cNvGrpSpPr/>
          <p:nvPr/>
        </p:nvGrpSpPr>
        <p:grpSpPr>
          <a:xfrm>
            <a:off x="421927" y="1997214"/>
            <a:ext cx="8504197" cy="2763061"/>
            <a:chOff x="421927" y="1145338"/>
            <a:chExt cx="8504197" cy="27630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D5739FD-0438-432E-A82E-8BC2F0C84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3635" y="1145338"/>
              <a:ext cx="5462489" cy="117663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B3B5007-2EFC-41A3-8F74-6B95791D263A}"/>
                </a:ext>
              </a:extLst>
            </p:cNvPr>
            <p:cNvGrpSpPr/>
            <p:nvPr/>
          </p:nvGrpSpPr>
          <p:grpSpPr>
            <a:xfrm>
              <a:off x="6244174" y="1266664"/>
              <a:ext cx="982582" cy="984443"/>
              <a:chOff x="6031502" y="1617450"/>
              <a:chExt cx="982582" cy="984443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191CA311-CBAF-472A-8720-9D740DCBA4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1502" y="1617450"/>
                <a:ext cx="982582" cy="984443"/>
              </a:xfrm>
              <a:prstGeom prst="rect">
                <a:avLst/>
              </a:prstGeom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0F587095-588F-4997-A6EE-4F66C6E3ADD3}"/>
                  </a:ext>
                </a:extLst>
              </p:cNvPr>
              <p:cNvSpPr/>
              <p:nvPr/>
            </p:nvSpPr>
            <p:spPr>
              <a:xfrm>
                <a:off x="6359167" y="1939538"/>
                <a:ext cx="327252" cy="349092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accent4"/>
                  </a:gs>
                  <a:gs pos="46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</p:grpSp>
        <p:pic>
          <p:nvPicPr>
            <p:cNvPr id="19" name="Picture 18" descr="APS_aerial-72">
              <a:extLst>
                <a:ext uri="{FF2B5EF4-FFF2-40B4-BE49-F238E27FC236}">
                  <a16:creationId xmlns:a16="http://schemas.microsoft.com/office/drawing/2014/main" id="{5A53681C-2AD8-449D-9C3C-6C8F3F1275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723" t="9851"/>
            <a:stretch/>
          </p:blipFill>
          <p:spPr bwMode="auto">
            <a:xfrm>
              <a:off x="479914" y="1482438"/>
              <a:ext cx="1743104" cy="1179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D1E8D92-D200-4A0F-89EF-29EBE0533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7475" y="1649673"/>
              <a:ext cx="1353429" cy="61574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E8C8156-C77E-4E66-832B-BBE4ECFEF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1927" y="1450825"/>
              <a:ext cx="1944793" cy="100592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08614DF-310A-4626-AE77-854AA1AE27F0}"/>
                </a:ext>
              </a:extLst>
            </p:cNvPr>
            <p:cNvSpPr txBox="1"/>
            <p:nvPr/>
          </p:nvSpPr>
          <p:spPr>
            <a:xfrm>
              <a:off x="6668196" y="2074221"/>
              <a:ext cx="7407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(spray)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8B07F12-E775-4BFA-8D45-0DBDD0A6269D}"/>
                </a:ext>
              </a:extLst>
            </p:cNvPr>
            <p:cNvSpPr txBox="1"/>
            <p:nvPr/>
          </p:nvSpPr>
          <p:spPr>
            <a:xfrm>
              <a:off x="6708382" y="1900513"/>
              <a:ext cx="6639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Sample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2A8524D-5B2A-484C-B1C8-896DD60E1E65}"/>
                    </a:ext>
                  </a:extLst>
                </p:cNvPr>
                <p:cNvSpPr txBox="1"/>
                <p:nvPr/>
              </p:nvSpPr>
              <p:spPr>
                <a:xfrm>
                  <a:off x="729394" y="3292012"/>
                  <a:ext cx="3458767" cy="616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num>
                              <m:den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dirty="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2A8524D-5B2A-484C-B1C8-896DD60E1E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394" y="3292012"/>
                  <a:ext cx="3458767" cy="6163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2327BFEB-7625-41EE-B087-BB65A0ACE7CB}"/>
                </a:ext>
              </a:extLst>
            </p:cNvPr>
            <p:cNvSpPr/>
            <p:nvPr/>
          </p:nvSpPr>
          <p:spPr>
            <a:xfrm rot="3163464">
              <a:off x="6489189" y="1506613"/>
              <a:ext cx="492552" cy="492552"/>
            </a:xfrm>
            <a:prstGeom prst="arc">
              <a:avLst/>
            </a:prstGeom>
            <a:ln>
              <a:solidFill>
                <a:srgbClr val="000003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A14087F-23BD-40DD-B4EB-1E448021B51B}"/>
              </a:ext>
            </a:extLst>
          </p:cNvPr>
          <p:cNvSpPr txBox="1"/>
          <p:nvPr/>
        </p:nvSpPr>
        <p:spPr>
          <a:xfrm>
            <a:off x="322729" y="151058"/>
            <a:ext cx="869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X-ray Spray Tomography with radiographic measurements for near-nozzle density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37EFD4-041F-4637-83AD-33039216E92D}"/>
              </a:ext>
            </a:extLst>
          </p:cNvPr>
          <p:cNvSpPr txBox="1"/>
          <p:nvPr/>
        </p:nvSpPr>
        <p:spPr>
          <a:xfrm>
            <a:off x="302082" y="631300"/>
            <a:ext cx="86240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Incoming beam was focused for time-resolved point measurements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Data processing includes projected mass calculation and tomographic reconstruction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Near-nozzle mass/volume slices obtained for Spray C at 0.1, 2 and 5 mm from nozzle exit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6DB2FEA-A74A-48B3-A303-793483285741}"/>
                  </a:ext>
                </a:extLst>
              </p:cNvPr>
              <p:cNvSpPr txBox="1"/>
              <p:nvPr/>
            </p:nvSpPr>
            <p:spPr>
              <a:xfrm>
                <a:off x="3932328" y="2949892"/>
                <a:ext cx="194479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8 keV beam</a:t>
                </a:r>
              </a:p>
              <a:p>
                <a:r>
                  <a:rPr lang="en-US" sz="1400" dirty="0"/>
                  <a:t>(spot-size 4x6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dirty="0"/>
                  <a:t>)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6DB2FEA-A74A-48B3-A303-793483285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328" y="2949892"/>
                <a:ext cx="1944793" cy="523220"/>
              </a:xfrm>
              <a:prstGeom prst="rect">
                <a:avLst/>
              </a:prstGeom>
              <a:blipFill>
                <a:blip r:embed="rId8"/>
                <a:stretch>
                  <a:fillRect l="-940" t="-2326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F4EE9F9C-3C8E-4D34-94C4-0BBB74C25358}"/>
              </a:ext>
            </a:extLst>
          </p:cNvPr>
          <p:cNvSpPr txBox="1"/>
          <p:nvPr/>
        </p:nvSpPr>
        <p:spPr>
          <a:xfrm>
            <a:off x="729394" y="3781628"/>
            <a:ext cx="5064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u="sng" dirty="0"/>
              <a:t>M</a:t>
            </a:r>
            <a:r>
              <a:rPr lang="en-US" sz="1600" u="sng" dirty="0"/>
              <a:t> is the projected mass / unit area</a:t>
            </a:r>
            <a:endParaRPr lang="en-US" sz="1600" i="1" u="sng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D37B3DB-0F6D-49D5-AD2A-4B53A8C426D3}"/>
              </a:ext>
            </a:extLst>
          </p:cNvPr>
          <p:cNvCxnSpPr>
            <a:cxnSpLocks/>
            <a:endCxn id="36" idx="3"/>
          </p:cNvCxnSpPr>
          <p:nvPr/>
        </p:nvCxnSpPr>
        <p:spPr>
          <a:xfrm>
            <a:off x="4343400" y="4423508"/>
            <a:ext cx="167444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40EC26F-CDE8-4498-9FA6-0544F0E87A16}"/>
                  </a:ext>
                </a:extLst>
              </p:cNvPr>
              <p:cNvSpPr/>
              <p:nvPr/>
            </p:nvSpPr>
            <p:spPr>
              <a:xfrm>
                <a:off x="6307921" y="4203139"/>
                <a:ext cx="11074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40EC26F-CDE8-4498-9FA6-0544F0E87A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7921" y="4203139"/>
                <a:ext cx="1107418" cy="369332"/>
              </a:xfrm>
              <a:prstGeom prst="rect">
                <a:avLst/>
              </a:prstGeom>
              <a:blipFill>
                <a:blip r:embed="rId9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C9A938FB-955E-4801-B23D-369BAB763AE4}"/>
              </a:ext>
            </a:extLst>
          </p:cNvPr>
          <p:cNvSpPr txBox="1"/>
          <p:nvPr/>
        </p:nvSpPr>
        <p:spPr>
          <a:xfrm>
            <a:off x="5671838" y="3784253"/>
            <a:ext cx="3347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/>
              <a:t>Mass/volume or density field</a:t>
            </a:r>
          </a:p>
        </p:txBody>
      </p:sp>
    </p:spTree>
    <p:extLst>
      <p:ext uri="{BB962C8B-B14F-4D97-AF65-F5344CB8AC3E}">
        <p14:creationId xmlns:p14="http://schemas.microsoft.com/office/powerpoint/2010/main" val="399670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6BC1E-DC93-499A-8F15-376740A4C9D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4BDA6A-82D3-422C-B24D-98B9C7F6E95A}"/>
              </a:ext>
            </a:extLst>
          </p:cNvPr>
          <p:cNvSpPr txBox="1"/>
          <p:nvPr/>
        </p:nvSpPr>
        <p:spPr>
          <a:xfrm>
            <a:off x="322729" y="151058"/>
            <a:ext cx="869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In addition to flow-separation, spray tomography also show transients in the spray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4369C4-B386-4C6F-BEB6-6B02CDAA14D5}"/>
              </a:ext>
            </a:extLst>
          </p:cNvPr>
          <p:cNvSpPr txBox="1"/>
          <p:nvPr/>
        </p:nvSpPr>
        <p:spPr>
          <a:xfrm>
            <a:off x="283091" y="662851"/>
            <a:ext cx="6643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Results acquired at 20 bar ambient, 55 deg C injector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Consistent vapor void at top inlet corner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“donut shaped” void observed within first 0.2 </a:t>
            </a:r>
            <a:r>
              <a:rPr lang="en-US" dirty="0" err="1"/>
              <a:t>ms</a:t>
            </a:r>
            <a:r>
              <a:rPr lang="en-US" dirty="0"/>
              <a:t> from SOI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0960D47-47CA-4097-8CB9-A4708A75FFF0}"/>
              </a:ext>
            </a:extLst>
          </p:cNvPr>
          <p:cNvGrpSpPr/>
          <p:nvPr/>
        </p:nvGrpSpPr>
        <p:grpSpPr>
          <a:xfrm>
            <a:off x="7054147" y="515475"/>
            <a:ext cx="1803945" cy="1688909"/>
            <a:chOff x="376148" y="4564626"/>
            <a:chExt cx="2150130" cy="2013019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A8FB68F8-20A9-46ED-8751-B52AFFE1F6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94"/>
            <a:stretch/>
          </p:blipFill>
          <p:spPr bwMode="auto">
            <a:xfrm>
              <a:off x="376148" y="4564626"/>
              <a:ext cx="1845330" cy="1788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B22B21-9F98-4AB0-A1AF-BC35DC8C9127}"/>
                </a:ext>
              </a:extLst>
            </p:cNvPr>
            <p:cNvSpPr/>
            <p:nvPr/>
          </p:nvSpPr>
          <p:spPr>
            <a:xfrm>
              <a:off x="1476684" y="5528051"/>
              <a:ext cx="744794" cy="744794"/>
            </a:xfrm>
            <a:prstGeom prst="rect">
              <a:avLst/>
            </a:prstGeom>
            <a:noFill/>
            <a:ln w="19050">
              <a:solidFill>
                <a:srgbClr val="3B518B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3D7F705-A8B8-4C2F-ADDF-18657C7D3409}"/>
                </a:ext>
              </a:extLst>
            </p:cNvPr>
            <p:cNvSpPr/>
            <p:nvPr/>
          </p:nvSpPr>
          <p:spPr>
            <a:xfrm>
              <a:off x="1629084" y="5680451"/>
              <a:ext cx="744794" cy="744794"/>
            </a:xfrm>
            <a:prstGeom prst="rect">
              <a:avLst/>
            </a:prstGeom>
            <a:noFill/>
            <a:ln w="19050">
              <a:solidFill>
                <a:srgbClr val="3B518B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4FDB3B-E908-423D-B23F-6FC731AA0483}"/>
                </a:ext>
              </a:extLst>
            </p:cNvPr>
            <p:cNvSpPr/>
            <p:nvPr/>
          </p:nvSpPr>
          <p:spPr>
            <a:xfrm>
              <a:off x="1781484" y="5832851"/>
              <a:ext cx="744794" cy="744794"/>
            </a:xfrm>
            <a:prstGeom prst="rect">
              <a:avLst/>
            </a:prstGeom>
            <a:noFill/>
            <a:ln w="19050">
              <a:solidFill>
                <a:srgbClr val="3B518B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pic>
        <p:nvPicPr>
          <p:cNvPr id="12" name="Snapshot_SprayC37_ECN_Dodecane_x5000um_shiftedCombined_recon_pml_hybrid_0000-1356_logo">
            <a:hlinkClick r:id="" action="ppaction://media"/>
            <a:extLst>
              <a:ext uri="{FF2B5EF4-FFF2-40B4-BE49-F238E27FC236}">
                <a16:creationId xmlns:a16="http://schemas.microsoft.com/office/drawing/2014/main" id="{1313D116-EFAF-4111-AE74-56751157C2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5701" t="12165"/>
          <a:stretch>
            <a:fillRect/>
          </a:stretch>
        </p:blipFill>
        <p:spPr>
          <a:xfrm>
            <a:off x="5689788" y="1987562"/>
            <a:ext cx="3137164" cy="2451574"/>
          </a:xfrm>
          <a:prstGeom prst="rect">
            <a:avLst/>
          </a:prstGeom>
        </p:spPr>
      </p:pic>
      <p:pic>
        <p:nvPicPr>
          <p:cNvPr id="13" name="Snapshot_SprayC37_ECN_Dodecane_x100um_shiftedCombined_recon_pml_hybrid_0000-0700_logo">
            <a:hlinkClick r:id="" action="ppaction://media"/>
            <a:extLst>
              <a:ext uri="{FF2B5EF4-FFF2-40B4-BE49-F238E27FC236}">
                <a16:creationId xmlns:a16="http://schemas.microsoft.com/office/drawing/2014/main" id="{000B14E6-EDE4-4DEE-BCEE-1D201E469B5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t="12137" r="25282"/>
          <a:stretch>
            <a:fillRect/>
          </a:stretch>
        </p:blipFill>
        <p:spPr>
          <a:xfrm>
            <a:off x="307099" y="1986933"/>
            <a:ext cx="2780624" cy="2452342"/>
          </a:xfrm>
          <a:prstGeom prst="rect">
            <a:avLst/>
          </a:prstGeom>
        </p:spPr>
      </p:pic>
      <p:pic>
        <p:nvPicPr>
          <p:cNvPr id="14" name="Snapshot_SprayC37_ECN_Dodecane_x2000um_shiftedCombined_recon_pml_hybrid_0000-1356_logo">
            <a:hlinkClick r:id="" action="ppaction://media"/>
            <a:extLst>
              <a:ext uri="{FF2B5EF4-FFF2-40B4-BE49-F238E27FC236}">
                <a16:creationId xmlns:a16="http://schemas.microsoft.com/office/drawing/2014/main" id="{3B5D37ED-8FC8-40AC-AD2C-CB8BDFFF64E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15503" t="11788" r="25618"/>
          <a:stretch>
            <a:fillRect/>
          </a:stretch>
        </p:blipFill>
        <p:spPr>
          <a:xfrm>
            <a:off x="3346704" y="1978944"/>
            <a:ext cx="2191146" cy="24620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C1087AB-5BB7-4521-A17C-51A91B9374BE}"/>
              </a:ext>
            </a:extLst>
          </p:cNvPr>
          <p:cNvSpPr txBox="1"/>
          <p:nvPr/>
        </p:nvSpPr>
        <p:spPr>
          <a:xfrm>
            <a:off x="283091" y="4379338"/>
            <a:ext cx="59686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Sforzo et al, </a:t>
            </a:r>
            <a:r>
              <a:rPr lang="en-US" sz="1100" i="1" dirty="0"/>
              <a:t>ILASS-Europe</a:t>
            </a:r>
            <a:r>
              <a:rPr lang="en-US" sz="1100" dirty="0"/>
              <a:t> (2019), Paris, France: </a:t>
            </a:r>
            <a:r>
              <a:rPr lang="en-US" sz="1100" dirty="0">
                <a:hlinkClick r:id="rId13"/>
              </a:rPr>
              <a:t>https://pdfs.semanticscholar.org/ae43/b4f8914abff64f1613e09f28ddfbc757660b.pdf</a:t>
            </a:r>
            <a:endParaRPr lang="en-US" sz="1100" dirty="0"/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6918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3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24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3" repeatCount="indefinite" fill="remove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screenshot of a cell phone&#10;&#10;Description automatically generated">
            <a:extLst>
              <a:ext uri="{FF2B5EF4-FFF2-40B4-BE49-F238E27FC236}">
                <a16:creationId xmlns:a16="http://schemas.microsoft.com/office/drawing/2014/main" id="{8EFEBEE9-F838-4806-9491-EE31AF542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2" t="39287" r="19422" b="5313"/>
          <a:stretch/>
        </p:blipFill>
        <p:spPr>
          <a:xfrm>
            <a:off x="4572000" y="588802"/>
            <a:ext cx="3959471" cy="201892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6BC1E-DC93-499A-8F15-376740A4C9D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4BDA6A-82D3-422C-B24D-98B9C7F6E95A}"/>
              </a:ext>
            </a:extLst>
          </p:cNvPr>
          <p:cNvSpPr txBox="1"/>
          <p:nvPr/>
        </p:nvSpPr>
        <p:spPr>
          <a:xfrm>
            <a:off x="322729" y="151058"/>
            <a:ext cx="869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Comparison with Spray D reveals the SOI transient is unique to Spray 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4FBA91-F43A-4D52-BEFB-0E73772F72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49465" r="30696" b="-1"/>
          <a:stretch/>
        </p:blipFill>
        <p:spPr>
          <a:xfrm>
            <a:off x="4507361" y="2675319"/>
            <a:ext cx="3959472" cy="217581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530E50F-8292-485E-98E8-8BA499E32633}"/>
              </a:ext>
            </a:extLst>
          </p:cNvPr>
          <p:cNvGrpSpPr/>
          <p:nvPr/>
        </p:nvGrpSpPr>
        <p:grpSpPr>
          <a:xfrm>
            <a:off x="3207928" y="1182095"/>
            <a:ext cx="1417768" cy="1223884"/>
            <a:chOff x="5685265" y="3460516"/>
            <a:chExt cx="1417768" cy="122388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6F58A2C-EA86-4B96-8234-6B609B0CA85E}"/>
                </a:ext>
              </a:extLst>
            </p:cNvPr>
            <p:cNvSpPr/>
            <p:nvPr/>
          </p:nvSpPr>
          <p:spPr>
            <a:xfrm>
              <a:off x="5685265" y="3992381"/>
              <a:ext cx="102050" cy="692019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CCB709-628A-47F8-89D3-D06CC71A3F8D}"/>
                </a:ext>
              </a:extLst>
            </p:cNvPr>
            <p:cNvSpPr/>
            <p:nvPr/>
          </p:nvSpPr>
          <p:spPr>
            <a:xfrm>
              <a:off x="6866364" y="3992380"/>
              <a:ext cx="236669" cy="692019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5C2195-B589-4782-BBB5-67E4F56B13BE}"/>
                </a:ext>
              </a:extLst>
            </p:cNvPr>
            <p:cNvSpPr txBox="1"/>
            <p:nvPr/>
          </p:nvSpPr>
          <p:spPr>
            <a:xfrm>
              <a:off x="6054015" y="3460516"/>
              <a:ext cx="8453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22%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E8F7193-A8F3-4581-A0A5-5AA46916D5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41" t="10715" r="23703" b="18474"/>
          <a:stretch/>
        </p:blipFill>
        <p:spPr>
          <a:xfrm>
            <a:off x="389018" y="2172263"/>
            <a:ext cx="2847662" cy="26483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0EBF9CC-918B-4F58-BBC5-61E26D04C9F5}"/>
              </a:ext>
            </a:extLst>
          </p:cNvPr>
          <p:cNvSpPr/>
          <p:nvPr/>
        </p:nvSpPr>
        <p:spPr>
          <a:xfrm>
            <a:off x="5807571" y="3320563"/>
            <a:ext cx="150677" cy="1021764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6E34F4-D7E1-4E26-8238-AA7758CE97C7}"/>
              </a:ext>
            </a:extLst>
          </p:cNvPr>
          <p:cNvSpPr/>
          <p:nvPr/>
        </p:nvSpPr>
        <p:spPr>
          <a:xfrm>
            <a:off x="7369798" y="3341713"/>
            <a:ext cx="349441" cy="1021764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CDAA891-45E4-42D8-BF03-DA2122C64A43}"/>
              </a:ext>
            </a:extLst>
          </p:cNvPr>
          <p:cNvSpPr txBox="1"/>
          <p:nvPr/>
        </p:nvSpPr>
        <p:spPr>
          <a:xfrm>
            <a:off x="6256421" y="850232"/>
            <a:ext cx="111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Spray 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49EEA6-B477-4AC5-B2AE-79B330FEC117}"/>
              </a:ext>
            </a:extLst>
          </p:cNvPr>
          <p:cNvSpPr txBox="1"/>
          <p:nvPr/>
        </p:nvSpPr>
        <p:spPr>
          <a:xfrm>
            <a:off x="6129542" y="2856269"/>
            <a:ext cx="111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Spray 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6172A6-11AB-42EA-AAFB-7BFCA0288DF5}"/>
              </a:ext>
            </a:extLst>
          </p:cNvPr>
          <p:cNvSpPr txBox="1"/>
          <p:nvPr/>
        </p:nvSpPr>
        <p:spPr>
          <a:xfrm>
            <a:off x="372976" y="595412"/>
            <a:ext cx="4049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dirty="0"/>
              <a:t>Transient occurs several frames after the SOI and before EOI and is associated with the needle-lift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dirty="0"/>
              <a:t>Recall that EOI is slower than SOI in Spray-C</a:t>
            </a:r>
          </a:p>
          <a:p>
            <a:pPr algn="just"/>
            <a:endParaRPr lang="en-US" dirty="0"/>
          </a:p>
        </p:txBody>
      </p:sp>
      <p:pic>
        <p:nvPicPr>
          <p:cNvPr id="39" name="Picture 3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ECDC28-8483-4009-B688-524B6D6D60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949" b="7784"/>
          <a:stretch/>
        </p:blipFill>
        <p:spPr>
          <a:xfrm>
            <a:off x="3337572" y="2138110"/>
            <a:ext cx="824796" cy="300539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C3085AC-43B4-4E78-9620-CB48291AD2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030" t="19645" r="15308" b="34157"/>
          <a:stretch/>
        </p:blipFill>
        <p:spPr>
          <a:xfrm>
            <a:off x="4980292" y="2671172"/>
            <a:ext cx="827279" cy="80692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A71863F-50E5-4A47-A04B-2505101983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595" b="36955"/>
          <a:stretch/>
        </p:blipFill>
        <p:spPr>
          <a:xfrm>
            <a:off x="574137" y="2071339"/>
            <a:ext cx="3959473" cy="249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4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60BAB4-9AF4-43D8-A870-8A788F4975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67695D-768A-49EE-9860-3D7E4C594874}"/>
              </a:ext>
            </a:extLst>
          </p:cNvPr>
          <p:cNvSpPr txBox="1"/>
          <p:nvPr/>
        </p:nvSpPr>
        <p:spPr>
          <a:xfrm>
            <a:off x="382954" y="703385"/>
            <a:ext cx="85344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sz="1600" dirty="0"/>
              <a:t>Near-nozzle spray tomography shows transient behavior associated with geometric asymmetry and needle-lift.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/>
              <a:t>Internal flow imaging shows evolution of flow-separation and cavitation as it emerges into a spray.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/>
              <a:t>(previously) USAXS data for Spray C &amp; D reports near-nozzle droplet size distribution.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600" dirty="0"/>
          </a:p>
          <a:p>
            <a:pPr algn="just"/>
            <a:endParaRPr lang="en-US" sz="1600" dirty="0"/>
          </a:p>
          <a:p>
            <a:r>
              <a:rPr lang="en-US" sz="1600" dirty="0"/>
              <a:t>Please check out the following resources:</a:t>
            </a:r>
          </a:p>
          <a:p>
            <a:endParaRPr lang="en-US" sz="1600" dirty="0"/>
          </a:p>
          <a:p>
            <a:r>
              <a:rPr lang="en-US" sz="1600" b="1" dirty="0"/>
              <a:t>YouTube channel</a:t>
            </a:r>
            <a:endParaRPr lang="en-US" sz="1200" dirty="0">
              <a:hlinkClick r:id="rId2"/>
            </a:endParaRPr>
          </a:p>
          <a:p>
            <a:r>
              <a:rPr lang="en-US" sz="1200" dirty="0">
                <a:hlinkClick r:id="rId2"/>
              </a:rPr>
              <a:t>https://www.youtube.com/channel/UCCUDfAkHUNXep8FGAG7Lu-w</a:t>
            </a:r>
            <a:endParaRPr lang="en-US" sz="1200" dirty="0"/>
          </a:p>
          <a:p>
            <a:endParaRPr lang="en-US" dirty="0"/>
          </a:p>
          <a:p>
            <a:r>
              <a:rPr lang="en-US" sz="1600" b="1" dirty="0"/>
              <a:t>Data folder</a:t>
            </a:r>
          </a:p>
          <a:p>
            <a:r>
              <a:rPr lang="en-US" sz="1200" dirty="0">
                <a:hlinkClick r:id="rId3"/>
              </a:rPr>
              <a:t>https://anl.app.box.com/v/XraySpray</a:t>
            </a:r>
            <a:endParaRPr lang="en-US" sz="1200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671A6A-8B80-4595-AFC7-F505A22DDE11}"/>
              </a:ext>
            </a:extLst>
          </p:cNvPr>
          <p:cNvSpPr txBox="1"/>
          <p:nvPr/>
        </p:nvSpPr>
        <p:spPr>
          <a:xfrm>
            <a:off x="322729" y="151058"/>
            <a:ext cx="869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In conclusion</a:t>
            </a:r>
          </a:p>
        </p:txBody>
      </p:sp>
      <p:pic>
        <p:nvPicPr>
          <p:cNvPr id="8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id="{DA7A49CB-38C6-429B-A782-86313CFDD8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4" t="4417" r="65423" b="58889"/>
          <a:stretch/>
        </p:blipFill>
        <p:spPr>
          <a:xfrm>
            <a:off x="5447322" y="2846794"/>
            <a:ext cx="3696677" cy="229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7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6DCC13-6C72-401A-953D-9CD5A726D8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C52C2E-FC39-4D3C-B4A9-32F024784A5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54575"/>
            <a:ext cx="457200" cy="138113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61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 of liquid &amp; GAS 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08346"/>
            <a:ext cx="2385555" cy="3317082"/>
          </a:xfrm>
        </p:spPr>
        <p:txBody>
          <a:bodyPr/>
          <a:lstStyle/>
          <a:p>
            <a:r>
              <a:rPr lang="en-US" sz="1600" dirty="0"/>
              <a:t>Attempt to fit a Gaussian Mixture Model to capture the intensity range for pixels part of the fluid layer</a:t>
            </a:r>
          </a:p>
          <a:p>
            <a:r>
              <a:rPr lang="en-US" sz="1600" dirty="0"/>
              <a:t>Note the extreme values are voxels with phase contrast not completely recovered from </a:t>
            </a:r>
            <a:r>
              <a:rPr lang="en-US" sz="1600" dirty="0" err="1"/>
              <a:t>Paganin</a:t>
            </a:r>
            <a:r>
              <a:rPr lang="en-US" sz="1600" dirty="0"/>
              <a:t> filter – low spatial resolution of liquid-gas interface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Histogram of intensities reveals “two-phase” nature of flow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t="7528" r="8592"/>
          <a:stretch/>
        </p:blipFill>
        <p:spPr>
          <a:xfrm>
            <a:off x="2870701" y="1508021"/>
            <a:ext cx="5739899" cy="31181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5" t="8750" b="6513"/>
          <a:stretch/>
        </p:blipFill>
        <p:spPr>
          <a:xfrm>
            <a:off x="3817664" y="1613793"/>
            <a:ext cx="2244670" cy="227290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4572000" y="1781387"/>
            <a:ext cx="2634827" cy="8195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098912" y="2358197"/>
            <a:ext cx="1563595" cy="16342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06827" y="1715703"/>
            <a:ext cx="1112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“liquid” pixels</a:t>
            </a:r>
          </a:p>
        </p:txBody>
      </p:sp>
      <p:sp>
        <p:nvSpPr>
          <p:cNvPr id="16" name="TextBox 15"/>
          <p:cNvSpPr txBox="1"/>
          <p:nvPr/>
        </p:nvSpPr>
        <p:spPr>
          <a:xfrm rot="20391169">
            <a:off x="5911054" y="3796322"/>
            <a:ext cx="1112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“interface”</a:t>
            </a:r>
          </a:p>
        </p:txBody>
      </p:sp>
      <p:sp>
        <p:nvSpPr>
          <p:cNvPr id="17" name="TextBox 16"/>
          <p:cNvSpPr txBox="1"/>
          <p:nvPr/>
        </p:nvSpPr>
        <p:spPr>
          <a:xfrm rot="2725317">
            <a:off x="4559780" y="3600419"/>
            <a:ext cx="13141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cavitation layer</a:t>
            </a:r>
          </a:p>
        </p:txBody>
      </p:sp>
      <p:sp>
        <p:nvSpPr>
          <p:cNvPr id="13" name="TextBox 12"/>
          <p:cNvSpPr txBox="1"/>
          <p:nvPr/>
        </p:nvSpPr>
        <p:spPr>
          <a:xfrm rot="20391169">
            <a:off x="7832245" y="3732135"/>
            <a:ext cx="1112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phase contrast</a:t>
            </a:r>
          </a:p>
        </p:txBody>
      </p:sp>
      <p:sp>
        <p:nvSpPr>
          <p:cNvPr id="14" name="TextBox 13"/>
          <p:cNvSpPr txBox="1"/>
          <p:nvPr/>
        </p:nvSpPr>
        <p:spPr>
          <a:xfrm rot="20391169">
            <a:off x="3504511" y="3753681"/>
            <a:ext cx="1112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phase contrast</a:t>
            </a:r>
          </a:p>
        </p:txBody>
      </p:sp>
    </p:spTree>
    <p:extLst>
      <p:ext uri="{BB962C8B-B14F-4D97-AF65-F5344CB8AC3E}">
        <p14:creationId xmlns:p14="http://schemas.microsoft.com/office/powerpoint/2010/main" val="348453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" t="10512" r="6411" b="2024"/>
          <a:stretch/>
        </p:blipFill>
        <p:spPr>
          <a:xfrm>
            <a:off x="5479624" y="1288932"/>
            <a:ext cx="3635196" cy="3566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 – LIQUID from gas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08346"/>
            <a:ext cx="4876798" cy="2178916"/>
          </a:xfrm>
        </p:spPr>
        <p:txBody>
          <a:bodyPr/>
          <a:lstStyle/>
          <a:p>
            <a:r>
              <a:rPr lang="en-US" sz="1600" dirty="0"/>
              <a:t>N = 3 is a slightly better choice as the extreme values (phase contrast) are captured in the third component</a:t>
            </a:r>
          </a:p>
          <a:p>
            <a:r>
              <a:rPr lang="en-US" sz="1600" dirty="0"/>
              <a:t>Interpretation of P(Pixel = Liquid): It’s the posterior probability that a given voxel was drawn from the largest component</a:t>
            </a:r>
          </a:p>
          <a:p>
            <a:endParaRPr lang="en-US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Fit a Gaussian Mixture Model to histogram data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t="32015" r="6810"/>
          <a:stretch/>
        </p:blipFill>
        <p:spPr>
          <a:xfrm>
            <a:off x="602826" y="3252538"/>
            <a:ext cx="4585547" cy="124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8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probability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08346"/>
            <a:ext cx="2646217" cy="331708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Intensity map scales with higher liquid fraction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6"/>
          <a:stretch/>
        </p:blipFill>
        <p:spPr>
          <a:xfrm>
            <a:off x="3103418" y="1273549"/>
            <a:ext cx="6027855" cy="32126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1" y="1607523"/>
            <a:ext cx="297766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Mean P(liquid) is shown at various cross-sections in the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Is this correlated with liquid volume fraction predicted by CFD?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7466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anchor="t"/>
          <a:lstStyle/>
          <a:p>
            <a:endParaRPr lang="en-US" dirty="0"/>
          </a:p>
          <a:p>
            <a:r>
              <a:rPr lang="en-US" dirty="0"/>
              <a:t>Acknowledgements: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1105425" y="964315"/>
            <a:ext cx="6278563" cy="170497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Use of APS </a:t>
            </a:r>
            <a:r>
              <a:rPr lang="en-US">
                <a:solidFill>
                  <a:schemeClr val="bg1"/>
                </a:solidFill>
              </a:rPr>
              <a:t>7-BM beamline </a:t>
            </a:r>
            <a:r>
              <a:rPr lang="en-US" dirty="0">
                <a:solidFill>
                  <a:schemeClr val="bg1"/>
                </a:solidFill>
              </a:rPr>
              <a:t>supported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by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U.S. Department of Energy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(DOE)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Contract No. DE-AC0206CH11357</a:t>
            </a:r>
          </a:p>
          <a:p>
            <a:r>
              <a:rPr lang="en-US" dirty="0">
                <a:solidFill>
                  <a:schemeClr val="bg1"/>
                </a:solidFill>
              </a:rPr>
              <a:t>X-ray fuel spray sponsored by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DOE Vehicle Technologies Program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Gurpreet</a:t>
            </a:r>
            <a:r>
              <a:rPr lang="en-US" dirty="0">
                <a:solidFill>
                  <a:schemeClr val="bg1"/>
                </a:solidFill>
              </a:rPr>
              <a:t> Singh &amp; Michael </a:t>
            </a:r>
            <a:r>
              <a:rPr lang="en-US" dirty="0" err="1">
                <a:solidFill>
                  <a:schemeClr val="bg1"/>
                </a:solidFill>
              </a:rPr>
              <a:t>Weismiller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4294967295"/>
          </p:nvPr>
        </p:nvSpPr>
        <p:spPr>
          <a:xfrm>
            <a:off x="0" y="4854575"/>
            <a:ext cx="457200" cy="138113"/>
          </a:xfrm>
        </p:spPr>
        <p:txBody>
          <a:bodyPr/>
          <a:lstStyle/>
          <a:p>
            <a:fld id="{ED278EB1-C8FB-40EE-BB5A-A41569F381C6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2" descr="https://prd-wret.s3-us-west-2.amazonaws.com/assets/palladium/production/s3fs-public/styles/full_width/public/thumbnails/image/DOE%20logo.png?itok=d28VICb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978" y="994555"/>
            <a:ext cx="1660368" cy="164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84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92016-85A4-498A-9FA6-BF0453159B4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2D64A8-9926-48B8-97BE-BD735AF61CF0}"/>
              </a:ext>
            </a:extLst>
          </p:cNvPr>
          <p:cNvSpPr txBox="1"/>
          <p:nvPr/>
        </p:nvSpPr>
        <p:spPr>
          <a:xfrm>
            <a:off x="322729" y="151058"/>
            <a:ext cx="869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Asymmetric inlet corners are a motivation to study internal flow in Spray 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C9CF78-331B-4350-BC66-5B755B68F36C}"/>
              </a:ext>
            </a:extLst>
          </p:cNvPr>
          <p:cNvSpPr txBox="1"/>
          <p:nvPr/>
        </p:nvSpPr>
        <p:spPr>
          <a:xfrm>
            <a:off x="322729" y="629621"/>
            <a:ext cx="82741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CFD modeling carried out using </a:t>
            </a:r>
            <a:r>
              <a:rPr lang="en-US" sz="1600" i="1" dirty="0"/>
              <a:t>real</a:t>
            </a:r>
            <a:r>
              <a:rPr lang="en-US" sz="1600" dirty="0"/>
              <a:t> Spray C (#37) extracted from X-ray CT showed asymmetric internal flow due to cavitation from sharper inlet corner.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Without modifications for optical access, could these predictions be validated?</a:t>
            </a:r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EC073160-D501-4CD2-A16B-EA530049ED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5" t="23615" r="1081" b="22982"/>
          <a:stretch/>
        </p:blipFill>
        <p:spPr>
          <a:xfrm>
            <a:off x="231739" y="2108458"/>
            <a:ext cx="8878278" cy="274682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49B342A-6DFE-401B-A7FE-3929EE8990E1}"/>
              </a:ext>
            </a:extLst>
          </p:cNvPr>
          <p:cNvSpPr txBox="1"/>
          <p:nvPr/>
        </p:nvSpPr>
        <p:spPr>
          <a:xfrm>
            <a:off x="231739" y="1908403"/>
            <a:ext cx="5704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Tekawade et al, </a:t>
            </a:r>
            <a:r>
              <a:rPr lang="en-US" sz="1100" i="1" dirty="0"/>
              <a:t>Scientific Reports</a:t>
            </a:r>
            <a:r>
              <a:rPr lang="en-US" sz="1100" dirty="0"/>
              <a:t> (2020): </a:t>
            </a:r>
            <a:r>
              <a:rPr lang="en-US" sz="1100" dirty="0">
                <a:hlinkClick r:id="rId4"/>
              </a:rPr>
              <a:t>https://doi.org/10.1038/s41598-020-65701-x</a:t>
            </a:r>
            <a:endParaRPr lang="en-US" sz="1100" dirty="0"/>
          </a:p>
          <a:p>
            <a:endParaRPr lang="en-US" sz="11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2D801DC-5130-4553-BDA2-905BB6E0576E}"/>
              </a:ext>
            </a:extLst>
          </p:cNvPr>
          <p:cNvCxnSpPr>
            <a:cxnSpLocks/>
          </p:cNvCxnSpPr>
          <p:nvPr/>
        </p:nvCxnSpPr>
        <p:spPr>
          <a:xfrm>
            <a:off x="7385538" y="2922954"/>
            <a:ext cx="27353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7701CB9-A237-4A1F-BF0D-713230CB2BF6}"/>
              </a:ext>
            </a:extLst>
          </p:cNvPr>
          <p:cNvSpPr txBox="1"/>
          <p:nvPr/>
        </p:nvSpPr>
        <p:spPr>
          <a:xfrm>
            <a:off x="7229231" y="2934229"/>
            <a:ext cx="742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20 um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794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3FC8F9-8221-4518-8CC8-BF7D3EEC4C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3D INTERNAL FLOW IMAGING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D71C0C-F429-4471-93E7-418D986FDDA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54575"/>
            <a:ext cx="457200" cy="138113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8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92016-85A4-498A-9FA6-BF0453159B4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2D64A8-9926-48B8-97BE-BD735AF61CF0}"/>
              </a:ext>
            </a:extLst>
          </p:cNvPr>
          <p:cNvSpPr txBox="1"/>
          <p:nvPr/>
        </p:nvSpPr>
        <p:spPr>
          <a:xfrm>
            <a:off x="322729" y="151058"/>
            <a:ext cx="869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Synchrotron X-ray imaging setup to visualize high-speed flow through ~ 2 mm steel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C9CF78-331B-4350-BC66-5B755B68F36C}"/>
              </a:ext>
            </a:extLst>
          </p:cNvPr>
          <p:cNvSpPr txBox="1"/>
          <p:nvPr/>
        </p:nvSpPr>
        <p:spPr>
          <a:xfrm>
            <a:off x="322729" y="629621"/>
            <a:ext cx="82741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1600" dirty="0"/>
              <a:t>Polychromatic X-ray beam used for full-field imaging</a:t>
            </a:r>
          </a:p>
          <a:p>
            <a:pPr marL="342900" indent="-342900" algn="just">
              <a:buAutoNum type="arabicPeriod"/>
            </a:pPr>
            <a:r>
              <a:rPr lang="en-US" sz="1600" dirty="0"/>
              <a:t>Acquire ~ 200 events, then rotate the fuel injector (~ 0.5 deg) to repeat</a:t>
            </a:r>
          </a:p>
          <a:p>
            <a:pPr marL="342900" indent="-342900" algn="just">
              <a:buAutoNum type="arabicPeriod"/>
            </a:pPr>
            <a:r>
              <a:rPr lang="en-US" sz="1600" dirty="0"/>
              <a:t>Exposure time of acquisition: 1 millisecond (during </a:t>
            </a:r>
            <a:r>
              <a:rPr lang="en-US" sz="1600" i="1" dirty="0"/>
              <a:t>steady-state</a:t>
            </a:r>
            <a:r>
              <a:rPr lang="en-US" sz="1600" dirty="0"/>
              <a:t> phase of injection)</a:t>
            </a:r>
          </a:p>
          <a:p>
            <a:pPr marL="342900" indent="-342900" algn="just">
              <a:buAutoNum type="arabicPeriod"/>
            </a:pPr>
            <a:r>
              <a:rPr lang="en-US" sz="1600" dirty="0"/>
              <a:t>Increase sample-detector distance to produce sufficient “phase-contrast”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9B342A-6DFE-401B-A7FE-3929EE8990E1}"/>
              </a:ext>
            </a:extLst>
          </p:cNvPr>
          <p:cNvSpPr txBox="1"/>
          <p:nvPr/>
        </p:nvSpPr>
        <p:spPr>
          <a:xfrm>
            <a:off x="322729" y="1674377"/>
            <a:ext cx="59686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Tekawade et al, </a:t>
            </a:r>
            <a:r>
              <a:rPr lang="en-US" sz="1100" i="1" dirty="0"/>
              <a:t>Scientific Reports</a:t>
            </a:r>
            <a:r>
              <a:rPr lang="en-US" sz="1100" dirty="0"/>
              <a:t> (2020): </a:t>
            </a:r>
            <a:r>
              <a:rPr lang="en-US" sz="1100" dirty="0">
                <a:hlinkClick r:id="rId3"/>
              </a:rPr>
              <a:t>https://doi.org/10.1038/s41598-020-65701-x</a:t>
            </a:r>
            <a:endParaRPr lang="en-US" sz="1100" dirty="0"/>
          </a:p>
          <a:p>
            <a:endParaRPr lang="en-US" sz="1100" dirty="0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F9588BBF-34A9-4FA7-9FE9-F6A9CFD9D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889" r="5533"/>
          <a:stretch/>
        </p:blipFill>
        <p:spPr>
          <a:xfrm>
            <a:off x="1313710" y="2074488"/>
            <a:ext cx="6059380" cy="272434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78510BF-2D04-437E-9705-05B0D6FDB89B}"/>
              </a:ext>
            </a:extLst>
          </p:cNvPr>
          <p:cNvGrpSpPr/>
          <p:nvPr/>
        </p:nvGrpSpPr>
        <p:grpSpPr>
          <a:xfrm>
            <a:off x="3174918" y="2705669"/>
            <a:ext cx="2141034" cy="1461985"/>
            <a:chOff x="4181707" y="2720898"/>
            <a:chExt cx="2141034" cy="146198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FD3932-4E34-4719-AEF0-98B5D1E009E6}"/>
                </a:ext>
              </a:extLst>
            </p:cNvPr>
            <p:cNvSpPr txBox="1"/>
            <p:nvPr/>
          </p:nvSpPr>
          <p:spPr>
            <a:xfrm>
              <a:off x="4181707" y="2720898"/>
              <a:ext cx="1260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567AB"/>
                  </a:solidFill>
                </a:rPr>
                <a:t>1500 bar pressure fuel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4ECA48-F8A7-4405-9444-E9B13643CB02}"/>
                </a:ext>
              </a:extLst>
            </p:cNvPr>
            <p:cNvSpPr txBox="1"/>
            <p:nvPr/>
          </p:nvSpPr>
          <p:spPr>
            <a:xfrm>
              <a:off x="5631365" y="3905884"/>
              <a:ext cx="6913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567AB"/>
                  </a:solidFill>
                </a:rPr>
                <a:t>N</a:t>
              </a:r>
              <a:r>
                <a:rPr lang="en-US" sz="1200" baseline="-25000" dirty="0">
                  <a:solidFill>
                    <a:srgbClr val="0567AB"/>
                  </a:solidFill>
                </a:rPr>
                <a:t>2</a:t>
              </a:r>
              <a:r>
                <a:rPr lang="en-US" sz="1200" dirty="0">
                  <a:solidFill>
                    <a:srgbClr val="0567AB"/>
                  </a:solidFill>
                </a:rPr>
                <a:t> gas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2968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4" name="Rotating_CavLay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4021" r="46959" b="15771"/>
          <a:stretch/>
        </p:blipFill>
        <p:spPr>
          <a:xfrm>
            <a:off x="737823" y="1212361"/>
            <a:ext cx="2361383" cy="119363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76967" y="645575"/>
            <a:ext cx="4696253" cy="1983214"/>
            <a:chOff x="212581" y="1137940"/>
            <a:chExt cx="4696253" cy="1983214"/>
          </a:xfrm>
        </p:grpSpPr>
        <p:grpSp>
          <p:nvGrpSpPr>
            <p:cNvPr id="18" name="Group 17"/>
            <p:cNvGrpSpPr/>
            <p:nvPr/>
          </p:nvGrpSpPr>
          <p:grpSpPr>
            <a:xfrm>
              <a:off x="212581" y="1137940"/>
              <a:ext cx="4696253" cy="1983214"/>
              <a:chOff x="212581" y="1224549"/>
              <a:chExt cx="4696253" cy="1983214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1714538" y="1456702"/>
                <a:ext cx="3194296" cy="1751061"/>
                <a:chOff x="1714538" y="1456702"/>
                <a:chExt cx="3194296" cy="1751061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364" t="84696" r="51970" b="7652"/>
                <a:stretch/>
              </p:blipFill>
              <p:spPr>
                <a:xfrm>
                  <a:off x="3003855" y="3040458"/>
                  <a:ext cx="1895039" cy="167305"/>
                </a:xfrm>
                <a:prstGeom prst="rect">
                  <a:avLst/>
                </a:prstGeom>
              </p:spPr>
            </p:pic>
            <p:grpSp>
              <p:nvGrpSpPr>
                <p:cNvPr id="33" name="Group 32"/>
                <p:cNvGrpSpPr/>
                <p:nvPr/>
              </p:nvGrpSpPr>
              <p:grpSpPr>
                <a:xfrm>
                  <a:off x="1714538" y="1456702"/>
                  <a:ext cx="3194296" cy="1562080"/>
                  <a:chOff x="1714538" y="1456702"/>
                  <a:chExt cx="3194296" cy="1562080"/>
                </a:xfrm>
              </p:grpSpPr>
              <p:pic>
                <p:nvPicPr>
                  <p:cNvPr id="19" name="Picture 18"/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6364" t="14166" r="51970" b="14395"/>
                  <a:stretch/>
                </p:blipFill>
                <p:spPr>
                  <a:xfrm>
                    <a:off x="3013794" y="1456702"/>
                    <a:ext cx="1895040" cy="1562080"/>
                  </a:xfrm>
                  <a:prstGeom prst="rect">
                    <a:avLst/>
                  </a:prstGeom>
                </p:spPr>
              </p:pic>
              <p:cxnSp>
                <p:nvCxnSpPr>
                  <p:cNvPr id="11" name="Straight Connector 10"/>
                  <p:cNvCxnSpPr/>
                  <p:nvPr/>
                </p:nvCxnSpPr>
                <p:spPr>
                  <a:xfrm flipH="1" flipV="1">
                    <a:off x="1714538" y="2048612"/>
                    <a:ext cx="1" cy="706488"/>
                  </a:xfrm>
                  <a:prstGeom prst="line">
                    <a:avLst/>
                  </a:prstGeom>
                  <a:ln w="19050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Curved Connector 34"/>
                  <p:cNvCxnSpPr/>
                  <p:nvPr/>
                </p:nvCxnSpPr>
                <p:spPr>
                  <a:xfrm flipV="1">
                    <a:off x="1714538" y="1649500"/>
                    <a:ext cx="1698293" cy="308254"/>
                  </a:xfrm>
                  <a:prstGeom prst="curvedConnector3">
                    <a:avLst>
                      <a:gd name="adj1" fmla="val -1081"/>
                    </a:avLst>
                  </a:prstGeom>
                  <a:ln w="28575"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1" name="TextBox 30"/>
              <p:cNvSpPr txBox="1"/>
              <p:nvPr/>
            </p:nvSpPr>
            <p:spPr>
              <a:xfrm>
                <a:off x="212581" y="1224549"/>
                <a:ext cx="16798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  <a:latin typeface="OCR A Extended" panose="02010509020102010303" pitchFamily="50" charset="0"/>
                  </a:rPr>
                  <a:t>Computed</a:t>
                </a:r>
              </a:p>
              <a:p>
                <a:r>
                  <a:rPr lang="en-US" b="1" dirty="0">
                    <a:solidFill>
                      <a:schemeClr val="accent1"/>
                    </a:solidFill>
                    <a:latin typeface="OCR A Extended" panose="02010509020102010303" pitchFamily="50" charset="0"/>
                  </a:rPr>
                  <a:t>Tomography </a:t>
                </a:r>
              </a:p>
            </p:txBody>
          </p:sp>
        </p:grpSp>
        <p:cxnSp>
          <p:nvCxnSpPr>
            <p:cNvPr id="39" name="Straight Connector 38"/>
            <p:cNvCxnSpPr/>
            <p:nvPr/>
          </p:nvCxnSpPr>
          <p:spPr>
            <a:xfrm>
              <a:off x="4094480" y="1442720"/>
              <a:ext cx="0" cy="1354882"/>
            </a:xfrm>
            <a:prstGeom prst="line">
              <a:avLst/>
            </a:prstGeom>
            <a:ln w="34925">
              <a:solidFill>
                <a:srgbClr val="0567A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303128" y="819115"/>
            <a:ext cx="3384446" cy="3811585"/>
            <a:chOff x="6326144" y="1577253"/>
            <a:chExt cx="3384446" cy="381158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0" t="7512" r="6384"/>
            <a:stretch/>
          </p:blipFill>
          <p:spPr>
            <a:xfrm>
              <a:off x="6665827" y="3219622"/>
              <a:ext cx="3044763" cy="216921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34" t="11742" r="29924" b="14157"/>
            <a:stretch/>
          </p:blipFill>
          <p:spPr>
            <a:xfrm>
              <a:off x="7931483" y="1577253"/>
              <a:ext cx="1779107" cy="162025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6326144" y="2052919"/>
              <a:ext cx="1709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4"/>
                  </a:solidFill>
                </a:rPr>
                <a:t>Paganin</a:t>
              </a:r>
              <a:r>
                <a:rPr lang="en-US" dirty="0">
                  <a:solidFill>
                    <a:schemeClr val="accent4"/>
                  </a:solidFill>
                </a:rPr>
                <a:t> filter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6403669" y="2433089"/>
              <a:ext cx="1384674" cy="0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8855510" y="1722095"/>
              <a:ext cx="0" cy="1330569"/>
            </a:xfrm>
            <a:prstGeom prst="line">
              <a:avLst/>
            </a:prstGeom>
            <a:ln w="34925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22729" y="2644876"/>
            <a:ext cx="5265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sz="1600" dirty="0"/>
              <a:t>Reconstruction by Fourier Transform method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/>
              <a:t>Data is dominated by phase contrast and very weak absorption contrast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/>
              <a:t>A low-pass filter for partially reducing phase contrast edges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b="1" dirty="0"/>
              <a:t>Key message: </a:t>
            </a:r>
            <a:r>
              <a:rPr lang="en-US" sz="1600" dirty="0"/>
              <a:t>Data can be </a:t>
            </a:r>
            <a:r>
              <a:rPr lang="en-US" sz="1600" i="1" dirty="0"/>
              <a:t>compared</a:t>
            </a:r>
            <a:r>
              <a:rPr lang="en-US" sz="1600" dirty="0"/>
              <a:t> to liquid volume fraction (LVF) from CFD.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48147F-DD56-489B-8C87-87F1DE7BD8C4}"/>
              </a:ext>
            </a:extLst>
          </p:cNvPr>
          <p:cNvSpPr txBox="1"/>
          <p:nvPr/>
        </p:nvSpPr>
        <p:spPr>
          <a:xfrm>
            <a:off x="322729" y="151058"/>
            <a:ext cx="869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Data-processing pipeline to achieve 3D flow visualization</a:t>
            </a:r>
          </a:p>
        </p:txBody>
      </p:sp>
    </p:spTree>
    <p:extLst>
      <p:ext uri="{BB962C8B-B14F-4D97-AF65-F5344CB8AC3E}">
        <p14:creationId xmlns:p14="http://schemas.microsoft.com/office/powerpoint/2010/main" val="375043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dryer&#10;&#10;Description automatically generated">
            <a:extLst>
              <a:ext uri="{FF2B5EF4-FFF2-40B4-BE49-F238E27FC236}">
                <a16:creationId xmlns:a16="http://schemas.microsoft.com/office/drawing/2014/main" id="{2FFFD9A9-DA8A-4B24-8C87-3C7E494598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86" b="15945"/>
          <a:stretch/>
        </p:blipFill>
        <p:spPr>
          <a:xfrm>
            <a:off x="1078523" y="965419"/>
            <a:ext cx="8003028" cy="386448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6BC1E-DC93-499A-8F15-376740A4C9D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A9DBFE-F598-4DC8-BD30-72DADDF3AAD5}"/>
              </a:ext>
            </a:extLst>
          </p:cNvPr>
          <p:cNvSpPr txBox="1"/>
          <p:nvPr/>
        </p:nvSpPr>
        <p:spPr>
          <a:xfrm>
            <a:off x="322729" y="151058"/>
            <a:ext cx="869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The histogram of the voxel intensity reveals two-phase nature of flow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074A53-3224-4A41-9DD6-7417CDB2A34A}"/>
              </a:ext>
            </a:extLst>
          </p:cNvPr>
          <p:cNvSpPr txBox="1"/>
          <p:nvPr/>
        </p:nvSpPr>
        <p:spPr>
          <a:xfrm>
            <a:off x="434903" y="520390"/>
            <a:ext cx="8274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1600" dirty="0"/>
              <a:t>Voxel intensity does not numerically equate with liquid volume fraction due to presence of extreme values (phase contrast and outliers) and unknown composition of liquid phase (dissolved gas?).</a:t>
            </a:r>
          </a:p>
          <a:p>
            <a:pPr marL="342900" indent="-342900" algn="just">
              <a:buAutoNum type="arabicPeriod"/>
            </a:pPr>
            <a:r>
              <a:rPr lang="en-US" sz="1600" dirty="0"/>
              <a:t>Persistent flow-separation / cavitation is observed from top inlet corner to the exit.</a:t>
            </a:r>
          </a:p>
          <a:p>
            <a:pPr marL="342900" indent="-342900" algn="just">
              <a:buAutoNum type="arabicPeriod"/>
            </a:pP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06C912-7887-4982-ABE3-C7C9FCABD25C}"/>
              </a:ext>
            </a:extLst>
          </p:cNvPr>
          <p:cNvSpPr txBox="1"/>
          <p:nvPr/>
        </p:nvSpPr>
        <p:spPr>
          <a:xfrm>
            <a:off x="434903" y="1582540"/>
            <a:ext cx="59686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Tekawade et al, </a:t>
            </a:r>
            <a:r>
              <a:rPr lang="en-US" sz="1100" i="1" dirty="0"/>
              <a:t>Scientific Reports</a:t>
            </a:r>
            <a:r>
              <a:rPr lang="en-US" sz="1100" dirty="0"/>
              <a:t> (2020): </a:t>
            </a:r>
            <a:r>
              <a:rPr lang="en-US" sz="1100" dirty="0">
                <a:hlinkClick r:id="rId3"/>
              </a:rPr>
              <a:t>https://doi.org/10.1038/s41598-020-65701-x</a:t>
            </a:r>
            <a:endParaRPr lang="en-US" sz="1100" dirty="0"/>
          </a:p>
          <a:p>
            <a:endParaRPr lang="en-US" sz="11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BB1F20D-6754-41E7-87E4-6BB356A10330}"/>
              </a:ext>
            </a:extLst>
          </p:cNvPr>
          <p:cNvCxnSpPr>
            <a:cxnSpLocks/>
          </p:cNvCxnSpPr>
          <p:nvPr/>
        </p:nvCxnSpPr>
        <p:spPr>
          <a:xfrm flipH="1">
            <a:off x="6893169" y="2110154"/>
            <a:ext cx="437662" cy="4742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10CAC24-BD53-4640-861A-78F1DCB04D81}"/>
              </a:ext>
            </a:extLst>
          </p:cNvPr>
          <p:cNvSpPr txBox="1"/>
          <p:nvPr/>
        </p:nvSpPr>
        <p:spPr>
          <a:xfrm>
            <a:off x="7330831" y="1936162"/>
            <a:ext cx="1078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Liquid phase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32DD68-2BF8-4984-A808-94D9FB9C2A15}"/>
              </a:ext>
            </a:extLst>
          </p:cNvPr>
          <p:cNvCxnSpPr/>
          <p:nvPr/>
        </p:nvCxnSpPr>
        <p:spPr>
          <a:xfrm>
            <a:off x="2915138" y="3133969"/>
            <a:ext cx="0" cy="121138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8EF2E5C-E259-4495-B1CA-6C2566181C94}"/>
              </a:ext>
            </a:extLst>
          </p:cNvPr>
          <p:cNvSpPr txBox="1"/>
          <p:nvPr/>
        </p:nvSpPr>
        <p:spPr>
          <a:xfrm>
            <a:off x="3141785" y="2720327"/>
            <a:ext cx="633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liquid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18551C-2AA2-4F19-97BC-A0A6BEBC8588}"/>
              </a:ext>
            </a:extLst>
          </p:cNvPr>
          <p:cNvSpPr txBox="1"/>
          <p:nvPr/>
        </p:nvSpPr>
        <p:spPr>
          <a:xfrm>
            <a:off x="2262554" y="3615188"/>
            <a:ext cx="633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5BF538-140B-4501-8E22-E354EA634BEC}"/>
              </a:ext>
            </a:extLst>
          </p:cNvPr>
          <p:cNvSpPr txBox="1"/>
          <p:nvPr/>
        </p:nvSpPr>
        <p:spPr>
          <a:xfrm>
            <a:off x="6648134" y="4345354"/>
            <a:ext cx="258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Is this hydraulic flip?</a:t>
            </a:r>
          </a:p>
        </p:txBody>
      </p:sp>
    </p:spTree>
    <p:extLst>
      <p:ext uri="{BB962C8B-B14F-4D97-AF65-F5344CB8AC3E}">
        <p14:creationId xmlns:p14="http://schemas.microsoft.com/office/powerpoint/2010/main" val="359172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6BC1E-DC93-499A-8F15-376740A4C9D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674A57-D471-48C0-AB90-E7C6DEFBBD6A}"/>
              </a:ext>
            </a:extLst>
          </p:cNvPr>
          <p:cNvSpPr txBox="1"/>
          <p:nvPr/>
        </p:nvSpPr>
        <p:spPr>
          <a:xfrm>
            <a:off x="322729" y="151058"/>
            <a:ext cx="869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Smaller inlet corner radius causes larger flow separation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E15AB5-5EAA-4D6E-B82D-CC05CD3432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366481" y="1428799"/>
            <a:ext cx="6904410" cy="343429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4E61D43-1003-404A-BE18-38C6932EDB74}"/>
              </a:ext>
            </a:extLst>
          </p:cNvPr>
          <p:cNvGrpSpPr/>
          <p:nvPr/>
        </p:nvGrpSpPr>
        <p:grpSpPr>
          <a:xfrm>
            <a:off x="526215" y="3766092"/>
            <a:ext cx="911962" cy="862455"/>
            <a:chOff x="1818551" y="3611847"/>
            <a:chExt cx="1106616" cy="104654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C58A7F1-E6F3-42AA-A3E2-4867FDD1B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551" y="3611847"/>
              <a:ext cx="1106616" cy="1046542"/>
            </a:xfrm>
            <a:prstGeom prst="rect">
              <a:avLst/>
            </a:prstGeom>
            <a:ln w="38100">
              <a:solidFill>
                <a:schemeClr val="accent3"/>
              </a:solidFill>
            </a:ln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B9F4CB4-1D7F-47EB-ACAF-BDDF25952C71}"/>
                </a:ext>
              </a:extLst>
            </p:cNvPr>
            <p:cNvSpPr/>
            <p:nvPr/>
          </p:nvSpPr>
          <p:spPr>
            <a:xfrm>
              <a:off x="2272190" y="4138322"/>
              <a:ext cx="357278" cy="349130"/>
            </a:xfrm>
            <a:prstGeom prst="ellipse">
              <a:avLst/>
            </a:prstGeom>
            <a:solidFill>
              <a:schemeClr val="tx1">
                <a:alpha val="53000"/>
              </a:schemeClr>
            </a:solidFill>
            <a:ln>
              <a:solidFill>
                <a:schemeClr val="tx1">
                  <a:alpha val="54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2233113-5CC9-428E-AB08-D254875D1B16}"/>
              </a:ext>
            </a:extLst>
          </p:cNvPr>
          <p:cNvSpPr txBox="1"/>
          <p:nvPr/>
        </p:nvSpPr>
        <p:spPr>
          <a:xfrm>
            <a:off x="434903" y="3348224"/>
            <a:ext cx="16655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Inlet corner radius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7D635A3-5630-48EB-920C-D4EAD0B42E09}"/>
              </a:ext>
            </a:extLst>
          </p:cNvPr>
          <p:cNvCxnSpPr>
            <a:cxnSpLocks/>
          </p:cNvCxnSpPr>
          <p:nvPr/>
        </p:nvCxnSpPr>
        <p:spPr>
          <a:xfrm flipH="1">
            <a:off x="1086338" y="3582275"/>
            <a:ext cx="108154" cy="5520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45A02DC-09D0-4705-BFE9-F4DB51F73F1D}"/>
              </a:ext>
            </a:extLst>
          </p:cNvPr>
          <p:cNvSpPr txBox="1"/>
          <p:nvPr/>
        </p:nvSpPr>
        <p:spPr>
          <a:xfrm>
            <a:off x="434903" y="520390"/>
            <a:ext cx="82741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1600" dirty="0"/>
              <a:t>The liquid-gas interface is tracked is segmented and its azimuthal location is plotted against inlet radius of curvature (measured on the real geometry)</a:t>
            </a:r>
          </a:p>
          <a:p>
            <a:pPr marL="342900" indent="-342900" algn="just">
              <a:buAutoNum type="arabicPeriod"/>
            </a:pPr>
            <a:r>
              <a:rPr lang="en-US" sz="1600" dirty="0"/>
              <a:t>The interface appears wrinkled due to geometric irregularities at the inlet</a:t>
            </a:r>
          </a:p>
          <a:p>
            <a:pPr algn="just"/>
            <a:r>
              <a:rPr lang="en-US" sz="1600" dirty="0"/>
              <a:t>Data available at: </a:t>
            </a:r>
            <a:r>
              <a:rPr lang="en-US" sz="1600" dirty="0">
                <a:hlinkClick r:id="rId4"/>
              </a:rPr>
              <a:t>https://anl.box.com/v/XRaySpray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605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low_lift_snapshots">
            <a:hlinkClick r:id="" action="ppaction://media"/>
            <a:extLst>
              <a:ext uri="{FF2B5EF4-FFF2-40B4-BE49-F238E27FC236}">
                <a16:creationId xmlns:a16="http://schemas.microsoft.com/office/drawing/2014/main" id="{FD862FDB-8C38-4A01-A200-4847001F2B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7078" t="5440" r="7313" b="26464"/>
          <a:stretch/>
        </p:blipFill>
        <p:spPr>
          <a:xfrm>
            <a:off x="2368062" y="815291"/>
            <a:ext cx="6775938" cy="395473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6BC1E-DC93-499A-8F15-376740A4C9D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A1266A-8403-4480-88D7-93BB8E2F1739}"/>
              </a:ext>
            </a:extLst>
          </p:cNvPr>
          <p:cNvSpPr txBox="1"/>
          <p:nvPr/>
        </p:nvSpPr>
        <p:spPr>
          <a:xfrm>
            <a:off x="322729" y="151058"/>
            <a:ext cx="869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Additional data at 0.1 </a:t>
            </a:r>
            <a:r>
              <a:rPr lang="en-US" i="1" dirty="0" err="1">
                <a:solidFill>
                  <a:schemeClr val="tx2"/>
                </a:solidFill>
              </a:rPr>
              <a:t>ms</a:t>
            </a:r>
            <a:r>
              <a:rPr lang="en-US" i="1" dirty="0">
                <a:solidFill>
                  <a:schemeClr val="tx2"/>
                </a:solidFill>
              </a:rPr>
              <a:t> time resolution shows flow-development timescales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86F470-535C-4FB6-8F78-88EDDEE10F99}"/>
              </a:ext>
            </a:extLst>
          </p:cNvPr>
          <p:cNvSpPr txBox="1"/>
          <p:nvPr/>
        </p:nvSpPr>
        <p:spPr>
          <a:xfrm>
            <a:off x="322728" y="629138"/>
            <a:ext cx="4702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Flow appears fully developed for needle lift over 100 microns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This data is too noisy (SNR ~ 1) for further analysis</a:t>
            </a:r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710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presentation_16x9</Template>
  <TotalTime>19764</TotalTime>
  <Words>944</Words>
  <Application>Microsoft Office PowerPoint</Application>
  <PresentationFormat>On-screen Show (16:9)</PresentationFormat>
  <Paragraphs>143</Paragraphs>
  <Slides>17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Cambria Math</vt:lpstr>
      <vt:lpstr>OCR A Extended</vt:lpstr>
      <vt:lpstr>Wingdings</vt:lpstr>
      <vt:lpstr>presentation_16x9</vt:lpstr>
      <vt:lpstr>Internal and near-nozzle synchrotron x-ray diagnostics for spray “c”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SEGMENTATION of liquid &amp; GAS phase</vt:lpstr>
      <vt:lpstr>SEGMENTATION – LIQUID from gas</vt:lpstr>
      <vt:lpstr>Liquid probability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Aniket Tekawade</cp:lastModifiedBy>
  <cp:revision>471</cp:revision>
  <cp:lastPrinted>2019-01-30T23:45:02Z</cp:lastPrinted>
  <dcterms:created xsi:type="dcterms:W3CDTF">2018-07-03T17:34:09Z</dcterms:created>
  <dcterms:modified xsi:type="dcterms:W3CDTF">2020-06-16T20:56:46Z</dcterms:modified>
</cp:coreProperties>
</file>