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7" r:id="rId2"/>
  </p:sldMasterIdLst>
  <p:notesMasterIdLst>
    <p:notesMasterId r:id="rId26"/>
  </p:notesMasterIdLst>
  <p:handoutMasterIdLst>
    <p:handoutMasterId r:id="rId27"/>
  </p:handoutMasterIdLst>
  <p:sldIdLst>
    <p:sldId id="492" r:id="rId3"/>
    <p:sldId id="447" r:id="rId4"/>
    <p:sldId id="496" r:id="rId5"/>
    <p:sldId id="501" r:id="rId6"/>
    <p:sldId id="503" r:id="rId7"/>
    <p:sldId id="472" r:id="rId8"/>
    <p:sldId id="469" r:id="rId9"/>
    <p:sldId id="471" r:id="rId10"/>
    <p:sldId id="505" r:id="rId11"/>
    <p:sldId id="475" r:id="rId12"/>
    <p:sldId id="506" r:id="rId13"/>
    <p:sldId id="486" r:id="rId14"/>
    <p:sldId id="485" r:id="rId15"/>
    <p:sldId id="478" r:id="rId16"/>
    <p:sldId id="464" r:id="rId17"/>
    <p:sldId id="507" r:id="rId18"/>
    <p:sldId id="454" r:id="rId19"/>
    <p:sldId id="455" r:id="rId20"/>
    <p:sldId id="489" r:id="rId21"/>
    <p:sldId id="490" r:id="rId22"/>
    <p:sldId id="462" r:id="rId23"/>
    <p:sldId id="479" r:id="rId24"/>
    <p:sldId id="504" r:id="rId25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8C93"/>
    <a:srgbClr val="FFFFFF"/>
    <a:srgbClr val="993333"/>
    <a:srgbClr val="000000"/>
    <a:srgbClr val="0CD45D"/>
    <a:srgbClr val="44769C"/>
    <a:srgbClr val="DEB5FF"/>
    <a:srgbClr val="76777B"/>
    <a:srgbClr val="FF9933"/>
    <a:srgbClr val="0B1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5401" autoAdjust="0"/>
  </p:normalViewPr>
  <p:slideViewPr>
    <p:cSldViewPr snapToGrid="0" showGuides="1">
      <p:cViewPr>
        <p:scale>
          <a:sx n="100" d="100"/>
          <a:sy n="100" d="100"/>
        </p:scale>
        <p:origin x="-614" y="-312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46" Type="http://schemas.microsoft.com/office/2015/10/relationships/revisionInfo" Target="revisionInfo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D9B53-F0DD-2948-A534-E980B28079A3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A943A-159E-AC4E-9A8F-349401F9D20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38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29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29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29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29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C:\pickett\papers\emre\wall\extinctionThroughWall_GBIAJD006.m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C:\pickett\papers\emre\wall\compareExtinctionGBIAJD006.m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C:\pickett\papers\emre\wall\extinctionSideWall_GBIAJD006.m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59802-E9B5-4580-9245-0609D01E4D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31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C:\pickett\AEC\pace\mtgs\2020AMR\coldHotLVF.m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59802-E9B5-4580-9245-0609D01E4D5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47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959802-E9B5-4580-9245-0609D01E4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428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BASIC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to add 1st-level bullet. Click an icon below to add table, graph or other imagery.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4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BASIC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7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358213" y="784905"/>
            <a:ext cx="8427200" cy="4028027"/>
          </a:xfrm>
          <a:prstGeom prst="rect">
            <a:avLst/>
          </a:prstGeom>
        </p:spPr>
        <p:txBody>
          <a:bodyPr/>
          <a:lstStyle>
            <a:lvl1pPr>
              <a:spcBef>
                <a:spcPts val="750"/>
              </a:spcBef>
              <a:buClr>
                <a:schemeClr val="accent5"/>
              </a:buClr>
              <a:defRPr sz="17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71488" indent="-214313">
              <a:spcBef>
                <a:spcPts val="45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00" indent="-171450">
              <a:spcBef>
                <a:spcPts val="225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942975" indent="-171450">
              <a:spcBef>
                <a:spcPts val="150"/>
              </a:spcBef>
              <a:buClr>
                <a:schemeClr val="accent5"/>
              </a:buClr>
              <a:buFont typeface="Wingdings" panose="05000000000000000000" pitchFamily="2" charset="2"/>
              <a:buChar char="Ø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0287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356254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BASIC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to add 1st-level bullet. Click an icon below to add table, graph or other imagery.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56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Optional one line subhead, </a:t>
            </a:r>
            <a:r>
              <a:rPr lang="en-US" dirty="0" err="1" smtClean="0"/>
              <a:t>url</a:t>
            </a:r>
            <a:r>
              <a:rPr lang="en-US" dirty="0" smtClean="0"/>
              <a:t> or date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6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 -Cover option A</a:t>
            </a:r>
            <a:br>
              <a:rPr lang="en-US" dirty="0" smtClean="0"/>
            </a:br>
            <a:r>
              <a:rPr lang="en-US" dirty="0" smtClean="0"/>
              <a:t>can be up to four </a:t>
            </a:r>
            <a:br>
              <a:rPr lang="en-US" dirty="0" smtClean="0"/>
            </a:br>
            <a:r>
              <a:rPr lang="en-US" dirty="0" smtClean="0"/>
              <a:t>or five lines of text</a:t>
            </a:r>
            <a:endParaRPr lang="en-US" dirty="0"/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4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</a:t>
            </a:r>
            <a:br>
              <a:rPr lang="en-US" dirty="0" smtClean="0"/>
            </a:br>
            <a:r>
              <a:rPr lang="en-US" dirty="0" smtClean="0"/>
              <a:t>info if not needed</a:t>
            </a:r>
            <a:endParaRPr lang="en-US" dirty="0"/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</a:t>
            </a:r>
            <a:br>
              <a:rPr lang="en-US" dirty="0" smtClean="0"/>
            </a:br>
            <a:r>
              <a:rPr lang="en-US" dirty="0" smtClean="0"/>
              <a:t>info if not needed</a:t>
            </a:r>
            <a:endParaRPr lang="en-US" dirty="0"/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A961A96-98DB-4B30-B9E9-F36B50B468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54818" y="4744791"/>
            <a:ext cx="865740" cy="35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A961A96-98DB-4B30-B9E9-F36B50B4688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54818" y="4744791"/>
            <a:ext cx="865740" cy="35814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-77764" y="4816527"/>
            <a:ext cx="38412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fld id="{ED278EB1-C8FB-40EE-BB5A-A41569F381C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6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5" r:id="rId3"/>
    <p:sldLayoutId id="2147483816" r:id="rId4"/>
    <p:sldLayoutId id="2147483818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306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156">
          <p15:clr>
            <a:srgbClr val="F26B43"/>
          </p15:clr>
        </p15:guide>
        <p15:guide id="4" orient="horz" pos="3132">
          <p15:clr>
            <a:srgbClr val="F26B43"/>
          </p15:clr>
        </p15:guide>
        <p15:guide id="5" pos="2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hyperlink" Target="mailto:michele.bardi@ifpen.fr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5.wmv"/><Relationship Id="rId7" Type="http://schemas.openxmlformats.org/officeDocument/2006/relationships/image" Target="../media/image35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wmv"/><Relationship Id="rId9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sch-presse.de/pressportal/de/en/gasoline-injection-systems-42304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hyperlink" Target="mailto:michele.bardi@ifpen.fr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wmv"/><Relationship Id="rId7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2.png"/><Relationship Id="rId4" Type="http://schemas.openxmlformats.org/officeDocument/2006/relationships/video" Target="../media/media2.wmv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7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ECN 7 online workshop 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1974850" algn="l"/>
              </a:tabLst>
            </a:pPr>
            <a:r>
              <a:rPr lang="en-US" dirty="0" smtClean="0"/>
              <a:t>TOPIC 10:</a:t>
            </a:r>
            <a:br>
              <a:rPr lang="en-US" dirty="0" smtClean="0"/>
            </a:br>
            <a:r>
              <a:rPr lang="en-US" i="1" cap="none" dirty="0" smtClean="0"/>
              <a:t>Spray </a:t>
            </a:r>
            <a:r>
              <a:rPr lang="en-US" i="1" cap="none" dirty="0"/>
              <a:t>G wall impact and combustion</a:t>
            </a:r>
            <a:br>
              <a:rPr lang="en-US" i="1" cap="none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Michele BARDI  (IFPEN)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2"/>
              </a:rPr>
              <a:t>michele.bardi@ifpen.fr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Topic Lead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r>
              <a:rPr lang="en-US" baseline="30000" dirty="0" smtClean="0"/>
              <a:t>th</a:t>
            </a:r>
            <a:r>
              <a:rPr lang="en-US" dirty="0" smtClean="0"/>
              <a:t> June 2020 – Online Presentation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94" t="19725" r="-8712"/>
          <a:stretch/>
        </p:blipFill>
        <p:spPr bwMode="auto">
          <a:xfrm>
            <a:off x="4861560" y="2348859"/>
            <a:ext cx="2446020" cy="94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" r="-5919"/>
          <a:stretch/>
        </p:blipFill>
        <p:spPr bwMode="auto">
          <a:xfrm>
            <a:off x="4861560" y="1264921"/>
            <a:ext cx="2446020" cy="108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73887" y="778749"/>
            <a:ext cx="1083939" cy="205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5" t="69450" r="12991" b="20765"/>
          <a:stretch/>
        </p:blipFill>
        <p:spPr bwMode="auto">
          <a:xfrm>
            <a:off x="7087714" y="2354580"/>
            <a:ext cx="2056286" cy="93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4815840" y="1234441"/>
            <a:ext cx="718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Argonne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X-ray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087713" y="1265872"/>
            <a:ext cx="6254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Sandia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DBI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087714" y="2858225"/>
            <a:ext cx="14314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Federico II </a:t>
            </a:r>
          </a:p>
          <a:p>
            <a:r>
              <a:rPr lang="en-US" sz="1100" dirty="0" err="1" smtClean="0">
                <a:solidFill>
                  <a:schemeClr val="bg1"/>
                </a:solidFill>
              </a:rPr>
              <a:t>Ist</a:t>
            </a:r>
            <a:r>
              <a:rPr lang="en-US" sz="1100" dirty="0" smtClean="0">
                <a:solidFill>
                  <a:schemeClr val="bg1"/>
                </a:solidFill>
              </a:rPr>
              <a:t>. </a:t>
            </a:r>
            <a:r>
              <a:rPr lang="en-US" sz="1100" dirty="0" err="1" smtClean="0">
                <a:solidFill>
                  <a:schemeClr val="bg1"/>
                </a:solidFill>
              </a:rPr>
              <a:t>Motori</a:t>
            </a:r>
            <a:r>
              <a:rPr lang="en-US" sz="1100" dirty="0" smtClean="0">
                <a:solidFill>
                  <a:schemeClr val="bg1"/>
                </a:solidFill>
              </a:rPr>
              <a:t> - IR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800600" y="2917341"/>
            <a:ext cx="11658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IFPEN 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UV absorption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1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 film formation/evaporation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2" y="1408346"/>
            <a:ext cx="5152776" cy="331708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200" dirty="0" smtClean="0"/>
              <a:t>Constant volume vessel</a:t>
            </a:r>
          </a:p>
          <a:p>
            <a:pPr>
              <a:spcBef>
                <a:spcPts val="0"/>
              </a:spcBef>
            </a:pPr>
            <a:r>
              <a:rPr lang="en-US" sz="1200" dirty="0" err="1" smtClean="0"/>
              <a:t>Twall</a:t>
            </a:r>
            <a:r>
              <a:rPr lang="en-US" sz="1200" dirty="0" smtClean="0"/>
              <a:t> = </a:t>
            </a:r>
            <a:r>
              <a:rPr lang="en-US" sz="1200" dirty="0" err="1" smtClean="0"/>
              <a:t>Tcell</a:t>
            </a:r>
            <a:r>
              <a:rPr lang="en-US" sz="1200" dirty="0" smtClean="0"/>
              <a:t> = T gas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Wall distance = 30mm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UV absorption technique</a:t>
            </a:r>
          </a:p>
          <a:p>
            <a:pPr lvl="1"/>
            <a:r>
              <a:rPr lang="en-US" sz="1200" dirty="0" smtClean="0"/>
              <a:t>Fuel: 70% </a:t>
            </a:r>
            <a:r>
              <a:rPr lang="en-US" sz="1200" dirty="0" err="1" smtClean="0"/>
              <a:t>iso</a:t>
            </a:r>
            <a:r>
              <a:rPr lang="en-US" sz="1200" dirty="0" smtClean="0"/>
              <a:t>-octane / 30% toluene</a:t>
            </a:r>
          </a:p>
          <a:p>
            <a:r>
              <a:rPr lang="en-US" sz="1200" dirty="0"/>
              <a:t>Wide experimental matrix of quantitative data on liquid film thickness (to be soon published): </a:t>
            </a:r>
          </a:p>
          <a:p>
            <a:endParaRPr lang="en-US" sz="12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IFPEN (Kamal </a:t>
            </a:r>
            <a:r>
              <a:rPr lang="en-US" dirty="0" err="1"/>
              <a:t>Shway</a:t>
            </a:r>
            <a:r>
              <a:rPr lang="en-US" dirty="0"/>
              <a:t>, Ongoing PhD thesis)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500" r="80602"/>
          <a:stretch/>
        </p:blipFill>
        <p:spPr bwMode="auto">
          <a:xfrm>
            <a:off x="4395688" y="2699514"/>
            <a:ext cx="1587500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 descr="C:\Julien\ECN Working Group\ECN Web-Meetings\ECN_Meeting_Dec2014\InjectorOrientation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3006757"/>
            <a:ext cx="2406694" cy="145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899" y="2950551"/>
            <a:ext cx="2928259" cy="190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Flèche vers le bas 24"/>
          <p:cNvSpPr/>
          <p:nvPr/>
        </p:nvSpPr>
        <p:spPr>
          <a:xfrm rot="10800000">
            <a:off x="4817327" y="3325624"/>
            <a:ext cx="281940" cy="1005840"/>
          </a:xfrm>
          <a:prstGeom prst="downArrow">
            <a:avLst/>
          </a:prstGeom>
          <a:solidFill>
            <a:srgbClr val="DEB5FF">
              <a:alpha val="4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èche vers le bas 26"/>
          <p:cNvSpPr/>
          <p:nvPr/>
        </p:nvSpPr>
        <p:spPr>
          <a:xfrm rot="5400000">
            <a:off x="4287737" y="2937004"/>
            <a:ext cx="281940" cy="640080"/>
          </a:xfrm>
          <a:prstGeom prst="downArrow">
            <a:avLst/>
          </a:prstGeom>
          <a:solidFill>
            <a:srgbClr val="DEB5FF">
              <a:alpha val="4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308567" y="3007358"/>
            <a:ext cx="533400" cy="5093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460967" y="3116074"/>
            <a:ext cx="533400" cy="27109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ZoneTexte 27"/>
          <p:cNvSpPr txBox="1"/>
          <p:nvPr/>
        </p:nvSpPr>
        <p:spPr>
          <a:xfrm>
            <a:off x="4866857" y="4435167"/>
            <a:ext cx="1486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UV diffused light</a:t>
            </a:r>
          </a:p>
          <a:p>
            <a:r>
              <a:rPr lang="en-US" sz="1400" dirty="0" smtClean="0"/>
              <a:t>(LED ~265nm)</a:t>
            </a:r>
            <a:endParaRPr lang="en-US" sz="1400" dirty="0"/>
          </a:p>
        </p:txBody>
      </p:sp>
      <p:cxnSp>
        <p:nvCxnSpPr>
          <p:cNvPr id="31" name="Connecteur droit 30"/>
          <p:cNvCxnSpPr/>
          <p:nvPr/>
        </p:nvCxnSpPr>
        <p:spPr>
          <a:xfrm>
            <a:off x="4817327" y="3116074"/>
            <a:ext cx="281940" cy="281940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3188026" y="3555990"/>
            <a:ext cx="1429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High speed intensified camera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au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65375385"/>
                  </p:ext>
                </p:extLst>
              </p:nvPr>
            </p:nvGraphicFramePr>
            <p:xfrm>
              <a:off x="5829665" y="1388239"/>
              <a:ext cx="3151968" cy="1310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22595"/>
                    <a:gridCol w="641685"/>
                    <a:gridCol w="574162"/>
                    <a:gridCol w="556763"/>
                    <a:gridCol w="556763"/>
                  </a:tblGrid>
                  <a:tr h="250551"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9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900" b="1" i="1" smtClean="0">
                                      <a:latin typeface="Cambria Math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fr-FR" sz="900" b="1" i="1" smtClean="0">
                                      <a:latin typeface="Cambria Math"/>
                                    </a:rPr>
                                    <m:t>𝒇𝒖𝒆𝒍</m:t>
                                  </m:r>
                                </m:sub>
                              </m:sSub>
                              <m:r>
                                <a:rPr lang="fr-FR" sz="900" b="1" i="1" smtClean="0">
                                  <a:latin typeface="Cambria Math"/>
                                </a:rPr>
                                <m:t>=</m:t>
                              </m:r>
                              <m:r>
                                <a:rPr lang="fr-FR" sz="900" b="1" i="1" smtClean="0">
                                  <a:latin typeface="Cambria Math"/>
                                </a:rPr>
                                <m:t>𝟗𝟎</m:t>
                              </m:r>
                              <m:r>
                                <a:rPr lang="fr-FR" sz="900" b="1" i="1" smtClean="0">
                                  <a:latin typeface="Cambria Math"/>
                                </a:rPr>
                                <m:t>°</m:t>
                              </m:r>
                              <m:r>
                                <a:rPr lang="fr-FR" sz="900" b="1" i="1" smtClean="0">
                                  <a:latin typeface="Cambria Math"/>
                                </a:rPr>
                                <m:t>𝑪</m:t>
                              </m:r>
                            </m:oMath>
                          </a14:m>
                          <a:r>
                            <a:rPr lang="en-US" sz="900" dirty="0" smtClean="0"/>
                            <a:t>/ </a:t>
                          </a:r>
                          <a:r>
                            <a:rPr lang="en-US" sz="900" dirty="0" err="1" smtClean="0"/>
                            <a:t>P</a:t>
                          </a:r>
                          <a:r>
                            <a:rPr lang="en-US" sz="900" baseline="-25000" dirty="0" err="1" smtClean="0"/>
                            <a:t>inj</a:t>
                          </a:r>
                          <a:r>
                            <a:rPr lang="en-US" sz="900" baseline="-25000" dirty="0" smtClean="0"/>
                            <a:t>,</a:t>
                          </a:r>
                          <a:r>
                            <a:rPr lang="en-US" sz="900" baseline="0" dirty="0" smtClean="0"/>
                            <a:t> 200bar / </a:t>
                          </a:r>
                          <a:r>
                            <a:rPr lang="en-US" sz="900" baseline="0" dirty="0" err="1" smtClean="0"/>
                            <a:t>t</a:t>
                          </a:r>
                          <a:r>
                            <a:rPr lang="en-US" sz="900" baseline="-25000" dirty="0" err="1" smtClean="0"/>
                            <a:t>inj</a:t>
                          </a:r>
                          <a:r>
                            <a:rPr lang="en-US" sz="900" baseline="0" dirty="0" smtClean="0"/>
                            <a:t> 780µs</a:t>
                          </a:r>
                          <a:endParaRPr lang="en-US" sz="900" baseline="-250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</a:tr>
                  <a:tr h="25055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100" b="1" i="1" smtClean="0">
                                        <a:latin typeface="Cambria Math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fr-FR" sz="1100" b="1" i="1" smtClean="0">
                                        <a:latin typeface="Cambria Math"/>
                                      </a:rPr>
                                      <m:t>𝒄𝒆𝒍𝒍</m:t>
                                    </m:r>
                                  </m:sub>
                                </m:sSub>
                                <m:r>
                                  <a:rPr lang="fr-FR" sz="1100" b="1" i="1" smtClean="0">
                                    <a:latin typeface="Cambria Math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sz="11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100" b="1" i="1" smtClean="0">
                                        <a:latin typeface="Cambria Math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fr-FR" sz="1100" b="1" i="1" smtClean="0">
                                        <a:latin typeface="Cambria Math"/>
                                      </a:rPr>
                                      <m:t>𝒄𝒆𝒍𝒍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900" dirty="0" smtClean="0"/>
                            <a:t>50°C</a:t>
                          </a:r>
                          <a:endParaRPr lang="en-US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900" dirty="0" smtClean="0"/>
                            <a:t>100°C</a:t>
                          </a:r>
                          <a:endParaRPr lang="en-US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900" dirty="0" smtClean="0"/>
                            <a:t>150°C</a:t>
                          </a:r>
                          <a:endParaRPr lang="en-US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900" dirty="0" smtClean="0"/>
                            <a:t>200°C</a:t>
                          </a:r>
                          <a:endParaRPr lang="en-US" sz="900" dirty="0"/>
                        </a:p>
                      </a:txBody>
                      <a:tcPr/>
                    </a:tc>
                  </a:tr>
                  <a:tr h="250551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dirty="0" smtClean="0"/>
                            <a:t>0.5 bar</a:t>
                          </a:r>
                          <a:endParaRPr lang="en-US" sz="1100" dirty="0" smtClean="0"/>
                        </a:p>
                      </a:txBody>
                      <a:tcPr/>
                    </a:tc>
                    <a:tc rowSpan="3" gridSpan="3">
                      <a:txBody>
                        <a:bodyPr/>
                        <a:lstStyle/>
                        <a:p>
                          <a:pPr algn="ctr"/>
                          <a:endParaRPr lang="fr-FR" sz="1100" b="0" i="1" dirty="0" smtClean="0">
                            <a:latin typeface="Cambria Math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100" b="0" i="1" smtClean="0">
                                    <a:latin typeface="Cambria Math"/>
                                  </a:rPr>
                                  <m:t>10</m:t>
                                </m:r>
                                <m:r>
                                  <a:rPr lang="fr-FR" sz="1100" b="0" i="1" smtClean="0">
                                    <a:latin typeface="Cambria Math"/>
                                  </a:rPr>
                                  <m:t>𝑟𝑒𝑝</m:t>
                                </m:r>
                              </m:oMath>
                            </m:oMathPara>
                          </a14:m>
                          <a:endParaRPr lang="en-US" sz="1100" i="1" dirty="0" smtClean="0">
                            <a:latin typeface="Cambria Math"/>
                          </a:endParaRPr>
                        </a:p>
                        <a:p>
                          <a:pPr algn="ctr"/>
                          <a:endParaRPr lang="en-US" sz="1100" i="1" dirty="0" smtClean="0">
                            <a:latin typeface="Cambria Math"/>
                          </a:endParaRPr>
                        </a:p>
                      </a:txBody>
                      <a:tcPr/>
                    </a:tc>
                    <a:tc rowSpan="3" hMerge="1">
                      <a:txBody>
                        <a:bodyPr/>
                        <a:lstStyle/>
                        <a:p>
                          <a:pPr algn="ctr"/>
                          <a:endParaRPr lang="en-US" sz="1800" i="1" dirty="0" smtClean="0">
                            <a:latin typeface="Cambria Math"/>
                          </a:endParaRPr>
                        </a:p>
                      </a:txBody>
                      <a:tcPr/>
                    </a:tc>
                    <a:tc rowSpan="3" hMerge="1">
                      <a:txBody>
                        <a:bodyPr/>
                        <a:lstStyle/>
                        <a:p>
                          <a:endParaRPr lang="fr-FR" dirty="0" smtClean="0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endParaRPr lang="fr-FR" sz="1100" dirty="0" smtClean="0"/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100" b="0" i="1" smtClean="0">
                                    <a:latin typeface="Cambria Math"/>
                                  </a:rPr>
                                  <m:t>5</m:t>
                                </m:r>
                                <m:r>
                                  <a:rPr lang="fr-FR" sz="1100" b="0" i="1" smtClean="0">
                                    <a:latin typeface="Cambria Math"/>
                                  </a:rPr>
                                  <m:t>𝑟𝑒𝑝</m:t>
                                </m:r>
                              </m:oMath>
                            </m:oMathPara>
                          </a14:m>
                          <a:endParaRPr lang="en-US" sz="1100" i="1" dirty="0" smtClean="0">
                            <a:latin typeface="Cambria Math"/>
                          </a:endParaRPr>
                        </a:p>
                        <a:p>
                          <a:endParaRPr lang="fr-FR" sz="1100" dirty="0" smtClean="0"/>
                        </a:p>
                      </a:txBody>
                      <a:tcPr/>
                    </a:tc>
                  </a:tr>
                  <a:tr h="250551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dirty="0" smtClean="0"/>
                            <a:t>1 bar</a:t>
                          </a:r>
                          <a:endParaRPr lang="en-US" sz="1100" dirty="0" smtClean="0"/>
                        </a:p>
                      </a:txBody>
                      <a:tcPr/>
                    </a:tc>
                    <a:tc gridSpan="3"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250551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dirty="0" smtClean="0"/>
                            <a:t>6bar</a:t>
                          </a:r>
                          <a:endParaRPr lang="en-US" sz="1100" dirty="0" smtClean="0"/>
                        </a:p>
                      </a:txBody>
                      <a:tcPr/>
                    </a:tc>
                    <a:tc gridSpan="3"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au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65375385"/>
                  </p:ext>
                </p:extLst>
              </p:nvPr>
            </p:nvGraphicFramePr>
            <p:xfrm>
              <a:off x="5829665" y="1388239"/>
              <a:ext cx="3151968" cy="1310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22595"/>
                    <a:gridCol w="641685"/>
                    <a:gridCol w="574162"/>
                    <a:gridCol w="556763"/>
                    <a:gridCol w="556763"/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35340" t="-2222" r="-262" b="-391111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t="-106977" r="-283704" b="-30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900" dirty="0" smtClean="0"/>
                            <a:t>50°C</a:t>
                          </a:r>
                          <a:endParaRPr lang="en-US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900" dirty="0" smtClean="0"/>
                            <a:t>100°C</a:t>
                          </a:r>
                          <a:endParaRPr lang="en-US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900" dirty="0" smtClean="0"/>
                            <a:t>150°C</a:t>
                          </a:r>
                          <a:endParaRPr lang="en-US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900" dirty="0" smtClean="0"/>
                            <a:t>200°C</a:t>
                          </a:r>
                          <a:endParaRPr lang="en-US" sz="900" dirty="0"/>
                        </a:p>
                      </a:txBody>
                      <a:tcPr/>
                    </a:tc>
                  </a:tr>
                  <a:tr h="25908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dirty="0" smtClean="0"/>
                            <a:t>0.5 bar</a:t>
                          </a:r>
                          <a:endParaRPr lang="en-US" sz="1100" dirty="0" smtClean="0"/>
                        </a:p>
                      </a:txBody>
                      <a:tcPr/>
                    </a:tc>
                    <a:tc rowSpan="3"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46392" t="-70079" r="-31615" b="-4724"/>
                          </a:stretch>
                        </a:blipFill>
                      </a:tcPr>
                    </a:tc>
                    <a:tc rowSpan="3" hMerge="1">
                      <a:txBody>
                        <a:bodyPr/>
                        <a:lstStyle/>
                        <a:p>
                          <a:pPr algn="ctr"/>
                          <a:endParaRPr lang="en-US" sz="1800" i="1" dirty="0" smtClean="0">
                            <a:latin typeface="Cambria Math"/>
                          </a:endParaRPr>
                        </a:p>
                      </a:txBody>
                      <a:tcPr/>
                    </a:tc>
                    <a:tc rowSpan="3" hMerge="1">
                      <a:txBody>
                        <a:bodyPr/>
                        <a:lstStyle/>
                        <a:p>
                          <a:endParaRPr lang="fr-FR" dirty="0" smtClean="0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468132" t="-70079" r="-1099" b="-4724"/>
                          </a:stretch>
                        </a:blipFill>
                      </a:tcPr>
                    </a:tc>
                  </a:tr>
                  <a:tr h="25908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dirty="0" smtClean="0"/>
                            <a:t>1 bar</a:t>
                          </a:r>
                          <a:endParaRPr lang="en-US" sz="1100" dirty="0" smtClean="0"/>
                        </a:p>
                      </a:txBody>
                      <a:tcPr/>
                    </a:tc>
                    <a:tc gridSpan="3"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25908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dirty="0" smtClean="0"/>
                            <a:t>6bar</a:t>
                          </a:r>
                          <a:endParaRPr lang="en-US" sz="1100" dirty="0" smtClean="0"/>
                        </a:p>
                      </a:txBody>
                      <a:tcPr/>
                    </a:tc>
                    <a:tc gridSpan="3"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Accolade ouvrante 6"/>
          <p:cNvSpPr/>
          <p:nvPr/>
        </p:nvSpPr>
        <p:spPr>
          <a:xfrm>
            <a:off x="5609977" y="1965960"/>
            <a:ext cx="120263" cy="48006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4958296" y="2053590"/>
            <a:ext cx="681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G2, G3</a:t>
            </a:r>
            <a:endParaRPr lang="en-US" sz="1200" dirty="0"/>
          </a:p>
        </p:txBody>
      </p:sp>
      <p:pic>
        <p:nvPicPr>
          <p:cNvPr id="20" name="Triple_UV_videos_T100_VF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Signet 1" time="2307.4688"/>
                    <p14:bmk name="Signet 2" time="14275.3112"/>
                  </p14:bmkLst>
                </p14:media>
              </p:ext>
            </p:extLst>
          </p:nvPr>
        </p:nvPicPr>
        <p:blipFill rotWithShape="1">
          <a:blip r:embed="rId8"/>
          <a:srcRect l="31194" r="38295" b="8500"/>
          <a:stretch/>
        </p:blipFill>
        <p:spPr>
          <a:xfrm>
            <a:off x="6143208" y="2699514"/>
            <a:ext cx="2734092" cy="249113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908" y="2950551"/>
            <a:ext cx="572695" cy="226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58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 Film and soot formation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1408346"/>
            <a:ext cx="4721233" cy="3317082"/>
          </a:xfrm>
        </p:spPr>
        <p:txBody>
          <a:bodyPr/>
          <a:lstStyle/>
          <a:p>
            <a:r>
              <a:rPr lang="en-US" sz="1200" dirty="0" smtClean="0"/>
              <a:t>Application of 2D stagnation flow condition to investigate film evaporation in a 1D model:</a:t>
            </a:r>
          </a:p>
          <a:p>
            <a:pPr lvl="1"/>
            <a:r>
              <a:rPr lang="en-US" sz="1200" dirty="0" smtClean="0"/>
              <a:t>Ambient pressure effect changes depending gas flow (turbulence) level</a:t>
            </a:r>
            <a:endParaRPr lang="en-US" sz="12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Oakland university (</a:t>
            </a:r>
            <a:r>
              <a:rPr lang="en-US" sz="1400" dirty="0" err="1" smtClean="0"/>
              <a:t>Mingyuan</a:t>
            </a:r>
            <a:r>
              <a:rPr lang="en-US" sz="1400" dirty="0" smtClean="0"/>
              <a:t> </a:t>
            </a:r>
            <a:r>
              <a:rPr lang="en-US" sz="1400" dirty="0"/>
              <a:t>Tao et al, IJER </a:t>
            </a:r>
            <a:r>
              <a:rPr lang="en-US" sz="1400" dirty="0" smtClean="0"/>
              <a:t>2018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22" descr="E:\documents\lab\wall_film\wall_film_new\2D_evaporation\Rebuttal\Fig_17b.tif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t="9323" r="2861" b="4391"/>
          <a:stretch/>
        </p:blipFill>
        <p:spPr bwMode="auto">
          <a:xfrm>
            <a:off x="3547754" y="3016248"/>
            <a:ext cx="2934970" cy="20967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1" descr="E:\documents\lab\wall_film\wall_film_new\2D_evaporation\Rebuttal\Fig_17a.t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8690" r="2748" b="4074"/>
          <a:stretch/>
        </p:blipFill>
        <p:spPr bwMode="auto">
          <a:xfrm>
            <a:off x="399137" y="3000728"/>
            <a:ext cx="2934970" cy="20872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31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59918B88-B74B-4FD9-8E39-155CFE73A1E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923115" y="1441104"/>
            <a:ext cx="4220885" cy="126356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43700" y="3025858"/>
            <a:ext cx="23831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</a:rPr>
              <a:t>For engine application the model will have to deal to low and high pressure and different turbulence levels</a:t>
            </a:r>
          </a:p>
          <a:p>
            <a:endParaRPr lang="en-US" sz="1200" dirty="0">
              <a:solidFill>
                <a:srgbClr val="00B050"/>
              </a:solidFill>
            </a:endParaRPr>
          </a:p>
          <a:p>
            <a:r>
              <a:rPr lang="en-US" sz="1200" dirty="0" smtClean="0">
                <a:solidFill>
                  <a:srgbClr val="00B050"/>
                </a:solidFill>
              </a:rPr>
              <a:t>Validation over a wide range of conditions is required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59842" y="2731174"/>
            <a:ext cx="1986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</a:t>
            </a:r>
            <a:r>
              <a:rPr lang="en-US" sz="1400" dirty="0" smtClean="0"/>
              <a:t>ow gas flow condition</a:t>
            </a:r>
            <a:endParaRPr lang="en-US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4049292" y="2752880"/>
            <a:ext cx="2026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High gas flow condition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2241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Spray impingement Heat flux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200" dirty="0"/>
              <a:t>S</a:t>
            </a:r>
            <a:r>
              <a:rPr lang="en-US" sz="1200" dirty="0" smtClean="0"/>
              <a:t>pray impact derived wall flux has been measured via infrared</a:t>
            </a:r>
          </a:p>
          <a:p>
            <a:pPr lvl="1"/>
            <a:r>
              <a:rPr lang="en-US" sz="1200" dirty="0" smtClean="0"/>
              <a:t>Thin </a:t>
            </a:r>
            <a:r>
              <a:rPr lang="en-US" sz="1200" dirty="0"/>
              <a:t>Invar foil (50 </a:t>
            </a:r>
            <a:r>
              <a:rPr lang="en-US" sz="1200" dirty="0" err="1"/>
              <a:t>μm</a:t>
            </a:r>
            <a:r>
              <a:rPr lang="en-US" sz="1200" dirty="0"/>
              <a:t> in thickness</a:t>
            </a:r>
            <a:r>
              <a:rPr lang="en-US" sz="1200" dirty="0" smtClean="0"/>
              <a:t>)</a:t>
            </a:r>
          </a:p>
          <a:p>
            <a:pPr lvl="1"/>
            <a:r>
              <a:rPr lang="en-US" sz="1200" dirty="0" smtClean="0"/>
              <a:t>Atmospheric experiment (G3 relevant)</a:t>
            </a:r>
          </a:p>
          <a:p>
            <a:pPr lvl="1"/>
            <a:r>
              <a:rPr lang="en-US" sz="1200" dirty="0"/>
              <a:t>Control on surface temperature (Ambient  - 490 K</a:t>
            </a:r>
            <a:r>
              <a:rPr lang="en-US" sz="1200" dirty="0" smtClean="0"/>
              <a:t>)</a:t>
            </a:r>
          </a:p>
          <a:p>
            <a:pPr lvl="1"/>
            <a:r>
              <a:rPr lang="en-US" sz="1200" dirty="0"/>
              <a:t>N</a:t>
            </a:r>
            <a:r>
              <a:rPr lang="en-US" sz="1200" dirty="0" smtClean="0"/>
              <a:t>ozzle to plate distance: 11mm</a:t>
            </a:r>
          </a:p>
          <a:p>
            <a:pPr lvl="1"/>
            <a:r>
              <a:rPr lang="en-US" sz="1200" dirty="0" err="1" smtClean="0"/>
              <a:t>Iso</a:t>
            </a:r>
            <a:r>
              <a:rPr lang="en-US" sz="1200" dirty="0" smtClean="0"/>
              <a:t>-octane </a:t>
            </a:r>
          </a:p>
          <a:p>
            <a:r>
              <a:rPr lang="en-US" sz="1200" dirty="0" smtClean="0"/>
              <a:t>Time resolved surface temperature has been measured</a:t>
            </a:r>
          </a:p>
          <a:p>
            <a:pPr lvl="1"/>
            <a:r>
              <a:rPr lang="en-US" sz="1200" dirty="0" smtClean="0"/>
              <a:t>Heat flux can be calculated</a:t>
            </a:r>
          </a:p>
          <a:p>
            <a:pPr lvl="1"/>
            <a:endParaRPr lang="en-US" sz="12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 smtClean="0"/>
              <a:t>Università</a:t>
            </a:r>
            <a:r>
              <a:rPr lang="en-US" dirty="0" smtClean="0"/>
              <a:t> Federico II / </a:t>
            </a:r>
            <a:r>
              <a:rPr lang="en-US" dirty="0" err="1" smtClean="0"/>
              <a:t>Istituto</a:t>
            </a:r>
            <a:r>
              <a:rPr lang="en-US" dirty="0" smtClean="0"/>
              <a:t> </a:t>
            </a:r>
            <a:r>
              <a:rPr lang="en-US" dirty="0" err="1" smtClean="0"/>
              <a:t>Motori</a:t>
            </a:r>
            <a:r>
              <a:rPr lang="en-US" dirty="0" smtClean="0"/>
              <a:t> (</a:t>
            </a:r>
            <a:r>
              <a:rPr lang="en-US" sz="1400" b="0" i="1" dirty="0" err="1"/>
              <a:t>Contino</a:t>
            </a:r>
            <a:r>
              <a:rPr lang="en-US" sz="1400" b="0" i="1" dirty="0"/>
              <a:t>, M</a:t>
            </a:r>
            <a:r>
              <a:rPr lang="en-US" sz="1400" b="0" i="1" dirty="0" smtClean="0"/>
              <a:t>. et al</a:t>
            </a:r>
            <a:r>
              <a:rPr lang="en-US" sz="1400" b="0" i="1" dirty="0"/>
              <a:t>. </a:t>
            </a:r>
            <a:r>
              <a:rPr lang="en-US" sz="1400" b="0" i="1" dirty="0" smtClean="0"/>
              <a:t>SAE 2019-24-0036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12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" y="3129280"/>
            <a:ext cx="3311843" cy="201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1" b="74530"/>
          <a:stretch/>
        </p:blipFill>
        <p:spPr bwMode="auto">
          <a:xfrm>
            <a:off x="4442459" y="2919730"/>
            <a:ext cx="1576705" cy="142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1" t="27316" b="47214"/>
          <a:stretch/>
        </p:blipFill>
        <p:spPr bwMode="auto">
          <a:xfrm>
            <a:off x="5990590" y="2919726"/>
            <a:ext cx="1576705" cy="142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1" t="54790" b="19740"/>
          <a:stretch/>
        </p:blipFill>
        <p:spPr bwMode="auto">
          <a:xfrm>
            <a:off x="7567295" y="2919727"/>
            <a:ext cx="1576705" cy="142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89694" r="-1307" b="-566"/>
          <a:stretch/>
        </p:blipFill>
        <p:spPr bwMode="auto">
          <a:xfrm>
            <a:off x="5746115" y="4344031"/>
            <a:ext cx="182118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652788" y="1993049"/>
            <a:ext cx="30492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 smtClean="0">
                <a:solidFill>
                  <a:srgbClr val="00B050"/>
                </a:solidFill>
              </a:rPr>
              <a:t>Spatio</a:t>
            </a:r>
            <a:r>
              <a:rPr lang="en-US" sz="1600" b="1" dirty="0" smtClean="0">
                <a:solidFill>
                  <a:srgbClr val="00B050"/>
                </a:solidFill>
              </a:rPr>
              <a:t>-temporal temperature field available for model heat flux validation</a:t>
            </a:r>
          </a:p>
        </p:txBody>
      </p:sp>
    </p:spTree>
    <p:extLst>
      <p:ext uri="{BB962C8B-B14F-4D97-AF65-F5344CB8AC3E}">
        <p14:creationId xmlns:p14="http://schemas.microsoft.com/office/powerpoint/2010/main" val="8166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315224" y="1083318"/>
            <a:ext cx="2783614" cy="3679404"/>
          </a:xfrm>
          <a:prstGeom prst="rect">
            <a:avLst/>
          </a:prstGeom>
          <a:solidFill>
            <a:schemeClr val="bg2">
              <a:lumMod val="60000"/>
              <a:lumOff val="40000"/>
              <a:alpha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289805" y="1082097"/>
            <a:ext cx="2783614" cy="3680625"/>
          </a:xfrm>
          <a:prstGeom prst="rect">
            <a:avLst/>
          </a:prstGeom>
          <a:solidFill>
            <a:srgbClr val="0CD45D">
              <a:alpha val="4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64386" y="1104900"/>
            <a:ext cx="2783614" cy="3657822"/>
          </a:xfrm>
          <a:prstGeom prst="rect">
            <a:avLst/>
          </a:prstGeom>
          <a:solidFill>
            <a:srgbClr val="44769C">
              <a:alpha val="4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10: a wide topic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990" y="0"/>
            <a:ext cx="8372901" cy="3317082"/>
          </a:xfrm>
        </p:spPr>
        <p:txBody>
          <a:bodyPr/>
          <a:lstStyle/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13</a:t>
            </a:fld>
            <a:endParaRPr lang="en-US"/>
          </a:p>
        </p:txBody>
      </p:sp>
      <p:pic>
        <p:nvPicPr>
          <p:cNvPr id="3074" name="Picture 2" descr="C:\Users\bardim\Desktop\Image_Schliere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6" b="24342"/>
          <a:stretch/>
        </p:blipFill>
        <p:spPr bwMode="auto">
          <a:xfrm>
            <a:off x="453662" y="1394461"/>
            <a:ext cx="2405062" cy="139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21" t="-121" r="1780" b="-1"/>
          <a:stretch/>
        </p:blipFill>
        <p:spPr bwMode="auto">
          <a:xfrm>
            <a:off x="3450982" y="1394461"/>
            <a:ext cx="2461260" cy="139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e 19"/>
          <p:cNvGrpSpPr/>
          <p:nvPr/>
        </p:nvGrpSpPr>
        <p:grpSpPr>
          <a:xfrm>
            <a:off x="6431157" y="1394461"/>
            <a:ext cx="2597468" cy="1392198"/>
            <a:chOff x="6431157" y="1409701"/>
            <a:chExt cx="2597468" cy="1392198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1157" y="1409701"/>
              <a:ext cx="2597468" cy="1227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6431157" y="2499360"/>
              <a:ext cx="2570253" cy="30253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wall</a:t>
              </a:r>
              <a:endParaRPr lang="en-US" dirty="0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360999" y="1104900"/>
            <a:ext cx="1887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Spray-wall interaction</a:t>
            </a:r>
            <a:endParaRPr lang="en-US" sz="1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3337561" y="1091892"/>
            <a:ext cx="2651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Fuel film formation/evaporation</a:t>
            </a:r>
            <a:endParaRPr lang="en-US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6315224" y="1091891"/>
            <a:ext cx="2561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Film / Flame interaction / Soot</a:t>
            </a:r>
            <a:endParaRPr lang="en-US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97180" y="3008114"/>
            <a:ext cx="26593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Istituto</a:t>
            </a:r>
            <a:r>
              <a:rPr lang="en-US" sz="1100" dirty="0" smtClean="0"/>
              <a:t> </a:t>
            </a:r>
            <a:r>
              <a:rPr lang="en-US" sz="1100" dirty="0" err="1" smtClean="0"/>
              <a:t>Motori</a:t>
            </a:r>
            <a:r>
              <a:rPr lang="en-US" sz="1100" dirty="0" smtClean="0"/>
              <a:t> (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Montanaro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 et al, SAE 2016-01-2199</a:t>
            </a:r>
            <a:r>
              <a:rPr lang="en-US" sz="1100" dirty="0" smtClean="0"/>
              <a:t>)</a:t>
            </a:r>
          </a:p>
          <a:p>
            <a:r>
              <a:rPr lang="en-US" sz="1100" dirty="0" smtClean="0"/>
              <a:t>Spray Macroscopic parameter measurement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/>
              <a:t>Liquid and Vapor phase</a:t>
            </a:r>
          </a:p>
          <a:p>
            <a:endParaRPr lang="en-US" sz="1100" dirty="0" smtClean="0"/>
          </a:p>
          <a:p>
            <a:r>
              <a:rPr lang="en-US" sz="1100" dirty="0" smtClean="0"/>
              <a:t>Argonne (Ref?):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/>
              <a:t>X-ray measurements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/>
              <a:t>3D-CFD simulations</a:t>
            </a:r>
            <a:endParaRPr lang="en-US" sz="1100" dirty="0"/>
          </a:p>
        </p:txBody>
      </p:sp>
      <p:sp>
        <p:nvSpPr>
          <p:cNvPr id="23" name="Rectangle 22"/>
          <p:cNvSpPr/>
          <p:nvPr/>
        </p:nvSpPr>
        <p:spPr>
          <a:xfrm>
            <a:off x="3337560" y="2968047"/>
            <a:ext cx="5663849" cy="674313"/>
          </a:xfrm>
          <a:prstGeom prst="rect">
            <a:avLst/>
          </a:prstGeom>
          <a:solidFill>
            <a:srgbClr val="FFFF00">
              <a:alpha val="4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>
            <a:off x="3299460" y="3015347"/>
            <a:ext cx="5593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IFPEN: film thickness (UV absorption) 	+ Soot extinction (DBI)</a:t>
            </a:r>
          </a:p>
          <a:p>
            <a:r>
              <a:rPr lang="en-US" sz="1100" dirty="0" smtClean="0"/>
              <a:t>Duisburg Essen: Film thickness (LIF) 	+ Soot vol. fraction (LII)</a:t>
            </a:r>
            <a:endParaRPr lang="en-US" sz="1100" dirty="0"/>
          </a:p>
          <a:p>
            <a:r>
              <a:rPr lang="en-US" sz="1100" dirty="0" smtClean="0"/>
              <a:t>Oakland university: film evaporation    +  flame interaction (</a:t>
            </a:r>
            <a:r>
              <a:rPr lang="en-US" sz="1100" dirty="0"/>
              <a:t>1D </a:t>
            </a:r>
            <a:r>
              <a:rPr lang="en-US" sz="1100" dirty="0" smtClean="0"/>
              <a:t>model)</a:t>
            </a:r>
          </a:p>
          <a:p>
            <a:endParaRPr lang="en-US" sz="1100" dirty="0"/>
          </a:p>
          <a:p>
            <a:endParaRPr lang="en-US" sz="11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 smtClean="0"/>
          </a:p>
        </p:txBody>
      </p:sp>
      <p:sp>
        <p:nvSpPr>
          <p:cNvPr id="24" name="ZoneTexte 23"/>
          <p:cNvSpPr txBox="1"/>
          <p:nvPr/>
        </p:nvSpPr>
        <p:spPr>
          <a:xfrm>
            <a:off x="3289805" y="3662422"/>
            <a:ext cx="2870025" cy="1100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Istituto</a:t>
            </a:r>
            <a:r>
              <a:rPr lang="en-US" sz="1100" dirty="0" smtClean="0"/>
              <a:t> </a:t>
            </a:r>
            <a:r>
              <a:rPr lang="en-US" sz="1100" dirty="0" err="1" smtClean="0"/>
              <a:t>Motori</a:t>
            </a:r>
            <a:r>
              <a:rPr lang="en-US" sz="1100" dirty="0" smtClean="0"/>
              <a:t>/Fed. II: Wall Heat-flux (IR)</a:t>
            </a:r>
          </a:p>
          <a:p>
            <a:endParaRPr lang="en-US" sz="1100" dirty="0"/>
          </a:p>
          <a:p>
            <a:r>
              <a:rPr lang="en-US" sz="1050" dirty="0" smtClean="0"/>
              <a:t>IFPEN: Film evap. and wall temp. (1D model)</a:t>
            </a:r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 smtClean="0"/>
          </a:p>
        </p:txBody>
      </p:sp>
      <p:sp>
        <p:nvSpPr>
          <p:cNvPr id="25" name="ZoneTexte 24"/>
          <p:cNvSpPr txBox="1"/>
          <p:nvPr/>
        </p:nvSpPr>
        <p:spPr>
          <a:xfrm>
            <a:off x="6321885" y="3662422"/>
            <a:ext cx="277695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Sandia: spray impact and soot formation (soot extinction / DBI )</a:t>
            </a:r>
            <a:endParaRPr lang="en-US" sz="105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 smtClean="0"/>
          </a:p>
        </p:txBody>
      </p:sp>
      <p:sp>
        <p:nvSpPr>
          <p:cNvPr id="27" name="Rectangle 26"/>
          <p:cNvSpPr/>
          <p:nvPr/>
        </p:nvSpPr>
        <p:spPr>
          <a:xfrm>
            <a:off x="241526" y="998220"/>
            <a:ext cx="5918304" cy="38481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6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 Film and soot formation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CV vessels are employed to simulate GDI pre-mixed combustion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Investigation in CV vessels (IFPEN and Sandia approach)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16" descr="pressure and temperature rising in vessel during combustion">
            <a:extLst>
              <a:ext uri="{FF2B5EF4-FFF2-40B4-BE49-F238E27FC236}">
                <a16:creationId xmlns="" xmlns:a16="http://schemas.microsoft.com/office/drawing/2014/main" id="{3D393702-6341-4319-B006-DD70177B3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979" y="1761218"/>
            <a:ext cx="2906338" cy="2405175"/>
          </a:xfrm>
          <a:prstGeom prst="rect">
            <a:avLst/>
          </a:prstGeom>
        </p:spPr>
      </p:pic>
      <p:cxnSp>
        <p:nvCxnSpPr>
          <p:cNvPr id="7" name="Straight Connector 20">
            <a:extLst>
              <a:ext uri="{FF2B5EF4-FFF2-40B4-BE49-F238E27FC236}">
                <a16:creationId xmlns="" xmlns:a16="http://schemas.microsoft.com/office/drawing/2014/main" id="{6E863D66-1FA2-4831-A8F4-03092A307B65}"/>
              </a:ext>
            </a:extLst>
          </p:cNvPr>
          <p:cNvCxnSpPr>
            <a:cxnSpLocks/>
          </p:cNvCxnSpPr>
          <p:nvPr/>
        </p:nvCxnSpPr>
        <p:spPr>
          <a:xfrm>
            <a:off x="6637715" y="3689144"/>
            <a:ext cx="145932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4">
            <a:extLst>
              <a:ext uri="{FF2B5EF4-FFF2-40B4-BE49-F238E27FC236}">
                <a16:creationId xmlns="" xmlns:a16="http://schemas.microsoft.com/office/drawing/2014/main" id="{AC0A8C47-133F-4876-9AC3-45BD9FAD3ADE}"/>
              </a:ext>
            </a:extLst>
          </p:cNvPr>
          <p:cNvCxnSpPr/>
          <p:nvPr/>
        </p:nvCxnSpPr>
        <p:spPr>
          <a:xfrm>
            <a:off x="7423251" y="3562379"/>
            <a:ext cx="67378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26">
            <a:extLst>
              <a:ext uri="{FF2B5EF4-FFF2-40B4-BE49-F238E27FC236}">
                <a16:creationId xmlns="" xmlns:a16="http://schemas.microsoft.com/office/drawing/2014/main" id="{433F53EB-2103-46E2-AA99-0BCBA9E248E7}"/>
              </a:ext>
            </a:extLst>
          </p:cNvPr>
          <p:cNvCxnSpPr>
            <a:cxnSpLocks/>
          </p:cNvCxnSpPr>
          <p:nvPr/>
        </p:nvCxnSpPr>
        <p:spPr>
          <a:xfrm flipV="1">
            <a:off x="7753820" y="3562380"/>
            <a:ext cx="0" cy="13560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28">
            <a:extLst>
              <a:ext uri="{FF2B5EF4-FFF2-40B4-BE49-F238E27FC236}">
                <a16:creationId xmlns="" xmlns:a16="http://schemas.microsoft.com/office/drawing/2014/main" id="{521B1CF6-9E33-4C10-B974-0434A33B1106}"/>
              </a:ext>
            </a:extLst>
          </p:cNvPr>
          <p:cNvSpPr txBox="1"/>
          <p:nvPr/>
        </p:nvSpPr>
        <p:spPr>
          <a:xfrm>
            <a:off x="7612023" y="3254230"/>
            <a:ext cx="87648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900" b="1" dirty="0"/>
              <a:t>compression heating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49"/>
          <a:stretch/>
        </p:blipFill>
        <p:spPr bwMode="auto">
          <a:xfrm>
            <a:off x="792479" y="1722921"/>
            <a:ext cx="4747261" cy="244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685799" y="4074153"/>
            <a:ext cx="52164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B050"/>
                </a:solidFill>
              </a:rPr>
              <a:t>Fine control on Initial pressure and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B050"/>
                </a:solidFill>
              </a:rPr>
              <a:t>Fine control on Residual oxygen content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Pressure rise time, and range determined by reacting gases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isochoric process (no density variation)</a:t>
            </a:r>
            <a:endParaRPr lang="en-US" sz="1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1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D47C0E-FC7C-4C6F-8916-01E48F3A6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4028"/>
            <a:ext cx="7921217" cy="609600"/>
          </a:xfrm>
        </p:spPr>
        <p:txBody>
          <a:bodyPr/>
          <a:lstStyle/>
          <a:p>
            <a:r>
              <a:rPr lang="en-US" sz="1500" dirty="0"/>
              <a:t>Soot </a:t>
            </a:r>
            <a:r>
              <a:rPr lang="en-US" sz="1500" dirty="0" smtClean="0"/>
              <a:t>Fuel film and soot formation </a:t>
            </a:r>
            <a:endParaRPr lang="en-US" sz="1500" dirty="0"/>
          </a:p>
        </p:txBody>
      </p:sp>
      <p:sp>
        <p:nvSpPr>
          <p:cNvPr id="34" name="Content Placeholder 5">
            <a:extLst>
              <a:ext uri="{FF2B5EF4-FFF2-40B4-BE49-F238E27FC236}">
                <a16:creationId xmlns="" xmlns:a16="http://schemas.microsoft.com/office/drawing/2014/main" id="{BFE4A6F0-4BD1-4F2B-8E41-510B370970A5}"/>
              </a:ext>
            </a:extLst>
          </p:cNvPr>
          <p:cNvSpPr txBox="1">
            <a:spLocks/>
          </p:cNvSpPr>
          <p:nvPr/>
        </p:nvSpPr>
        <p:spPr>
          <a:xfrm>
            <a:off x="76802" y="1055110"/>
            <a:ext cx="3123113" cy="1765586"/>
          </a:xfrm>
          <a:prstGeom prst="rect">
            <a:avLst/>
          </a:prstGeom>
        </p:spPr>
        <p:txBody>
          <a:bodyPr lIns="68580" tIns="34290" rIns="68580" bIns="34290"/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•"/>
              <a:defRPr sz="2200" b="1" kern="1200">
                <a:solidFill>
                  <a:srgbClr val="282B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Courier New" panose="02070309020205020404" pitchFamily="49" charset="0"/>
              <a:buChar char="o"/>
              <a:defRPr sz="2000" kern="1200">
                <a:solidFill>
                  <a:srgbClr val="282B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282B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314450" indent="-2857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282B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Side-view</a:t>
            </a:r>
            <a:r>
              <a:rPr lang="en-US" sz="1100" dirty="0" smtClean="0"/>
              <a:t>:</a:t>
            </a:r>
          </a:p>
          <a:p>
            <a:pPr lvl="1"/>
            <a:r>
              <a:rPr lang="en-US" sz="1050" dirty="0" smtClean="0"/>
              <a:t>Film </a:t>
            </a:r>
            <a:r>
              <a:rPr lang="en-US" sz="1050" dirty="0"/>
              <a:t>clearly remains along wall until after flame passes</a:t>
            </a:r>
          </a:p>
          <a:p>
            <a:pPr lvl="1"/>
            <a:r>
              <a:rPr lang="en-US" sz="1050" dirty="0"/>
              <a:t>No measureable soot until AFTER flame passes</a:t>
            </a:r>
          </a:p>
          <a:p>
            <a:pPr lvl="1"/>
            <a:r>
              <a:rPr lang="en-US" sz="1050" dirty="0"/>
              <a:t>Soot forms AWAY from wall (in high T gases</a:t>
            </a:r>
            <a:r>
              <a:rPr lang="en-US" sz="1050" dirty="0" smtClean="0"/>
              <a:t>)</a:t>
            </a:r>
            <a:endParaRPr lang="en-US" sz="1050" dirty="0"/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985A6F3A-5A41-45CC-AD39-63E88425D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4537" y="1812839"/>
            <a:ext cx="11303485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" name="Content Placeholder 5">
            <a:extLst>
              <a:ext uri="{FF2B5EF4-FFF2-40B4-BE49-F238E27FC236}">
                <a16:creationId xmlns="" xmlns:a16="http://schemas.microsoft.com/office/drawing/2014/main" id="{00C0F2A3-D142-45DC-82E0-0CF8CD85A884}"/>
              </a:ext>
            </a:extLst>
          </p:cNvPr>
          <p:cNvSpPr txBox="1">
            <a:spLocks/>
          </p:cNvSpPr>
          <p:nvPr/>
        </p:nvSpPr>
        <p:spPr>
          <a:xfrm>
            <a:off x="3010444" y="1028180"/>
            <a:ext cx="3123113" cy="1765586"/>
          </a:xfrm>
          <a:prstGeom prst="rect">
            <a:avLst/>
          </a:prstGeom>
        </p:spPr>
        <p:txBody>
          <a:bodyPr lIns="68580" tIns="34290" rIns="68580" bIns="34290"/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•"/>
              <a:defRPr sz="2200" b="1" kern="1200">
                <a:solidFill>
                  <a:srgbClr val="282B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Courier New" panose="02070309020205020404" pitchFamily="49" charset="0"/>
              <a:buChar char="o"/>
              <a:defRPr sz="2000" kern="1200">
                <a:solidFill>
                  <a:srgbClr val="282B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282B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314450" indent="-2857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282B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Wall-view</a:t>
            </a:r>
            <a:r>
              <a:rPr lang="en-US" sz="1200" dirty="0" smtClean="0"/>
              <a:t>:</a:t>
            </a:r>
          </a:p>
          <a:p>
            <a:pPr lvl="1"/>
            <a:r>
              <a:rPr lang="en-US" sz="1100" dirty="0" smtClean="0"/>
              <a:t>Film </a:t>
            </a:r>
            <a:r>
              <a:rPr lang="en-US" sz="1100" dirty="0"/>
              <a:t>texture changes as it vaporizes</a:t>
            </a:r>
          </a:p>
          <a:p>
            <a:pPr lvl="1"/>
            <a:r>
              <a:rPr lang="en-US" sz="1100" dirty="0"/>
              <a:t>Soot zones concentrated towards the original film at the center</a:t>
            </a:r>
          </a:p>
        </p:txBody>
      </p:sp>
      <p:sp>
        <p:nvSpPr>
          <p:cNvPr id="56" name="Content Placeholder 5">
            <a:extLst>
              <a:ext uri="{FF2B5EF4-FFF2-40B4-BE49-F238E27FC236}">
                <a16:creationId xmlns="" xmlns:a16="http://schemas.microsoft.com/office/drawing/2014/main" id="{418B4ED7-F5A9-490D-92D0-6A604F9A92D5}"/>
              </a:ext>
            </a:extLst>
          </p:cNvPr>
          <p:cNvSpPr txBox="1">
            <a:spLocks/>
          </p:cNvSpPr>
          <p:nvPr/>
        </p:nvSpPr>
        <p:spPr>
          <a:xfrm>
            <a:off x="6050828" y="1103170"/>
            <a:ext cx="3123113" cy="1765586"/>
          </a:xfrm>
          <a:prstGeom prst="rect">
            <a:avLst/>
          </a:prstGeom>
        </p:spPr>
        <p:txBody>
          <a:bodyPr lIns="68580" tIns="34290" rIns="68580" bIns="34290"/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•"/>
              <a:defRPr sz="2200" b="1" kern="1200">
                <a:solidFill>
                  <a:srgbClr val="282B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Courier New" panose="02070309020205020404" pitchFamily="49" charset="0"/>
              <a:buChar char="o"/>
              <a:defRPr sz="2000" kern="1200">
                <a:solidFill>
                  <a:srgbClr val="282B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282B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314450" indent="-2857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282B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Soot increases as T &amp; P increase in core of vessel, even after film appears to be gone</a:t>
            </a:r>
          </a:p>
          <a:p>
            <a:r>
              <a:rPr lang="en-US" sz="1200" dirty="0"/>
              <a:t>Soot forms SLOWLY in oxygen-deficient ambient, likely contributing to young (and small) particles</a:t>
            </a:r>
          </a:p>
          <a:p>
            <a:r>
              <a:rPr lang="en-US" sz="1200" dirty="0"/>
              <a:t>Wall temperature and gas temperature in boundary layer expected to be critical for CFD to capture this problem</a:t>
            </a:r>
          </a:p>
        </p:txBody>
      </p:sp>
      <p:pic>
        <p:nvPicPr>
          <p:cNvPr id="7" name="biadjd006wall" descr="soot in thin filaments looking through a transparent wall">
            <a:hlinkClick r:id="" action="ppaction://media"/>
            <a:extLst>
              <a:ext uri="{FF2B5EF4-FFF2-40B4-BE49-F238E27FC236}">
                <a16:creationId xmlns="" xmlns:a16="http://schemas.microsoft.com/office/drawing/2014/main" id="{56C59BB9-5625-40F4-A8C7-AE6AA01FD3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1321" y="2868756"/>
            <a:ext cx="2171700" cy="2057400"/>
          </a:xfrm>
          <a:prstGeom prst="rect">
            <a:avLst/>
          </a:prstGeom>
        </p:spPr>
      </p:pic>
      <p:pic>
        <p:nvPicPr>
          <p:cNvPr id="8" name="biadjd006side" descr="soot in layer by wall">
            <a:hlinkClick r:id="" action="ppaction://media"/>
            <a:extLst>
              <a:ext uri="{FF2B5EF4-FFF2-40B4-BE49-F238E27FC236}">
                <a16:creationId xmlns="" xmlns:a16="http://schemas.microsoft.com/office/drawing/2014/main" id="{E85B25D0-1945-48AC-8338-820CB1AC24F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80429" y="2868510"/>
            <a:ext cx="2171700" cy="2057400"/>
          </a:xfrm>
          <a:prstGeom prst="rect">
            <a:avLst/>
          </a:prstGeom>
        </p:spPr>
      </p:pic>
      <p:pic>
        <p:nvPicPr>
          <p:cNvPr id="16" name="Picture 16" descr="pressure and temperature rising in vessel during combustion">
            <a:extLst>
              <a:ext uri="{FF2B5EF4-FFF2-40B4-BE49-F238E27FC236}">
                <a16:creationId xmlns="" xmlns:a16="http://schemas.microsoft.com/office/drawing/2014/main" id="{3D393702-6341-4319-B006-DD70177B30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840" y="3108506"/>
            <a:ext cx="2286606" cy="1892308"/>
          </a:xfrm>
          <a:prstGeom prst="rect">
            <a:avLst/>
          </a:prstGeom>
        </p:spPr>
      </p:pic>
      <p:sp>
        <p:nvSpPr>
          <p:cNvPr id="20" name="Espace réservé du texte 3"/>
          <p:cNvSpPr txBox="1">
            <a:spLocks/>
          </p:cNvSpPr>
          <p:nvPr/>
        </p:nvSpPr>
        <p:spPr>
          <a:xfrm>
            <a:off x="457200" y="575572"/>
            <a:ext cx="8372901" cy="3747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baseline="0">
                <a:solidFill>
                  <a:schemeClr val="accent6"/>
                </a:solidFill>
              </a:defRPr>
            </a:lvl1pPr>
            <a:lvl2pPr marL="520700" indent="-236538" defTabSz="457200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 marL="803275" indent="-187325" defTabSz="45720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 marL="1087438" indent="-171450" defTabSz="457200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 marL="1371600" indent="-171450" defTabSz="4572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>
                <a:solidFill>
                  <a:schemeClr val="tx1">
                    <a:lumMod val="50000"/>
                  </a:schemeClr>
                </a:solidFill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/>
              <a:t>Sandia (Spray D </a:t>
            </a:r>
            <a:r>
              <a:rPr lang="en-US" dirty="0" smtClean="0"/>
              <a:t>– wall impact)</a:t>
            </a:r>
            <a:endParaRPr lang="en-US" dirty="0"/>
          </a:p>
        </p:txBody>
      </p:sp>
      <p:graphicFrame>
        <p:nvGraphicFramePr>
          <p:cNvPr id="21" name="Table 11" descr="E00 fuel composition, which was demonstrated as a good gasoline surrogate fuel.  " title="Gasoline surrage composition">
            <a:extLst>
              <a:ext uri="{FF2B5EF4-FFF2-40B4-BE49-F238E27FC236}">
                <a16:creationId xmlns="" xmlns:a16="http://schemas.microsoft.com/office/drawing/2014/main" id="{C76037E1-D853-4477-879F-B2D87DAFE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667555"/>
              </p:ext>
            </p:extLst>
          </p:nvPr>
        </p:nvGraphicFramePr>
        <p:xfrm>
          <a:off x="7039560" y="91425"/>
          <a:ext cx="1454836" cy="968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374">
                  <a:extLst>
                    <a:ext uri="{9D8B030D-6E8A-4147-A177-3AD203B41FA5}">
                      <a16:colId xmlns="" xmlns:a16="http://schemas.microsoft.com/office/drawing/2014/main" val="1189047315"/>
                    </a:ext>
                  </a:extLst>
                </a:gridCol>
                <a:gridCol w="671462">
                  <a:extLst>
                    <a:ext uri="{9D8B030D-6E8A-4147-A177-3AD203B41FA5}">
                      <a16:colId xmlns="" xmlns:a16="http://schemas.microsoft.com/office/drawing/2014/main" val="3333428618"/>
                    </a:ext>
                  </a:extLst>
                </a:gridCol>
              </a:tblGrid>
              <a:tr h="145333">
                <a:tc gridSpan="2"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A2142F"/>
                        </a:solidFill>
                      </a:endParaRPr>
                    </a:p>
                  </a:txBody>
                  <a:tcPr marL="27432" marR="20574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99385781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r>
                        <a:rPr lang="en-US" sz="900" b="1" dirty="0"/>
                        <a:t>Fuel</a:t>
                      </a:r>
                    </a:p>
                  </a:txBody>
                  <a:tcPr marL="27432" marR="20574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/>
                        <a:t>RD-587</a:t>
                      </a:r>
                    </a:p>
                  </a:txBody>
                  <a:tcPr marL="27432" marR="20574" marT="0" marB="0" anchor="ctr"/>
                </a:tc>
                <a:extLst>
                  <a:ext uri="{0D108BD9-81ED-4DB2-BD59-A6C34878D82A}">
                    <a16:rowId xmlns="" xmlns:a16="http://schemas.microsoft.com/office/drawing/2014/main" val="1230729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r>
                        <a:rPr lang="en-US" sz="900" dirty="0"/>
                        <a:t>10% ethanol PACE gasoline</a:t>
                      </a:r>
                    </a:p>
                  </a:txBody>
                  <a:tcPr marL="27432" marR="20574" marT="0" marB="0" anchor="ctr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36576" marR="27432" marT="0" marB="0" anchor="ctr"/>
                </a:tc>
                <a:extLst>
                  <a:ext uri="{0D108BD9-81ED-4DB2-BD59-A6C34878D82A}">
                    <a16:rowId xmlns="" xmlns:a16="http://schemas.microsoft.com/office/drawing/2014/main" val="3799631013"/>
                  </a:ext>
                </a:extLst>
              </a:tr>
              <a:tr h="88441">
                <a:tc>
                  <a:txBody>
                    <a:bodyPr/>
                    <a:lstStyle/>
                    <a:p>
                      <a:r>
                        <a:rPr lang="en-US" sz="900" dirty="0" err="1"/>
                        <a:t>Inj</a:t>
                      </a:r>
                      <a:r>
                        <a:rPr lang="en-US" sz="900" dirty="0"/>
                        <a:t> Pressure</a:t>
                      </a:r>
                    </a:p>
                  </a:txBody>
                  <a:tcPr marL="27432" marR="20574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350 bar</a:t>
                      </a:r>
                      <a:endParaRPr lang="en-US" sz="900" dirty="0"/>
                    </a:p>
                  </a:txBody>
                  <a:tcPr marL="27432" marR="20574" marT="0" marB="0" anchor="ctr"/>
                </a:tc>
                <a:extLst>
                  <a:ext uri="{0D108BD9-81ED-4DB2-BD59-A6C34878D82A}">
                    <a16:rowId xmlns="" xmlns:a16="http://schemas.microsoft.com/office/drawing/2014/main" val="411425068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r>
                        <a:rPr lang="en-US" sz="900" dirty="0"/>
                        <a:t>Wall diameter</a:t>
                      </a:r>
                    </a:p>
                  </a:txBody>
                  <a:tcPr marL="27432" marR="20574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50 mm</a:t>
                      </a:r>
                    </a:p>
                  </a:txBody>
                  <a:tcPr marL="27432" marR="20574" marT="0" marB="0" anchor="ctr"/>
                </a:tc>
                <a:extLst>
                  <a:ext uri="{0D108BD9-81ED-4DB2-BD59-A6C34878D82A}">
                    <a16:rowId xmlns="" xmlns:a16="http://schemas.microsoft.com/office/drawing/2014/main" val="2516287114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r>
                        <a:rPr lang="en-US" sz="900" b="1"/>
                        <a:t>Wall Initial T</a:t>
                      </a:r>
                      <a:endParaRPr lang="en-US" sz="900" b="1" dirty="0"/>
                    </a:p>
                  </a:txBody>
                  <a:tcPr marL="27432" marR="20574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/>
                        <a:t>102 °C</a:t>
                      </a:r>
                    </a:p>
                  </a:txBody>
                  <a:tcPr marL="27432" marR="20574" marT="0" marB="0" anchor="ctr"/>
                </a:tc>
                <a:extLst>
                  <a:ext uri="{0D108BD9-81ED-4DB2-BD59-A6C34878D82A}">
                    <a16:rowId xmlns="" xmlns:a16="http://schemas.microsoft.com/office/drawing/2014/main" val="2011062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48492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 Film and soot formation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1408346"/>
            <a:ext cx="4721233" cy="3317082"/>
          </a:xfrm>
        </p:spPr>
        <p:txBody>
          <a:bodyPr/>
          <a:lstStyle/>
          <a:p>
            <a:r>
              <a:rPr lang="en-US" sz="1200" dirty="0" smtClean="0"/>
              <a:t>1D model used to investigate:</a:t>
            </a:r>
          </a:p>
          <a:p>
            <a:pPr lvl="1"/>
            <a:r>
              <a:rPr lang="en-US" sz="1200" dirty="0" smtClean="0"/>
              <a:t> Flame liquid film interaction: quenching distance calculation</a:t>
            </a:r>
          </a:p>
          <a:p>
            <a:pPr lvl="1"/>
            <a:r>
              <a:rPr lang="en-US" sz="1200" dirty="0" smtClean="0"/>
              <a:t>Liquid film increases quenching distance due to rich fuel/air mixture</a:t>
            </a:r>
          </a:p>
          <a:p>
            <a:endParaRPr lang="en-US" sz="120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Oakland university (</a:t>
            </a:r>
            <a:r>
              <a:rPr lang="en-US" sz="1400" dirty="0" err="1" smtClean="0"/>
              <a:t>Mingyuan</a:t>
            </a:r>
            <a:r>
              <a:rPr lang="en-US" sz="1400" dirty="0" smtClean="0"/>
              <a:t> </a:t>
            </a:r>
            <a:r>
              <a:rPr lang="en-US" sz="1400" dirty="0"/>
              <a:t>Tao et al, IJER </a:t>
            </a:r>
            <a:r>
              <a:rPr lang="en-US" sz="1400" dirty="0" smtClean="0"/>
              <a:t>2018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1953513"/>
            <a:ext cx="4220295" cy="623509"/>
          </a:xfrm>
          <a:prstGeom prst="rect">
            <a:avLst/>
          </a:prstGeom>
          <a:noFill/>
        </p:spPr>
      </p:pic>
      <p:pic>
        <p:nvPicPr>
          <p:cNvPr id="10" name="Picture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9427" r="12111" b="3165"/>
          <a:stretch/>
        </p:blipFill>
        <p:spPr>
          <a:xfrm>
            <a:off x="3192780" y="2756749"/>
            <a:ext cx="2682241" cy="216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5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fuel Film </a:t>
            </a:r>
            <a:r>
              <a:rPr lang="en-US" dirty="0"/>
              <a:t>and soot formation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1200" dirty="0" smtClean="0"/>
              <a:t>Model experiment in an constant flow cell</a:t>
            </a:r>
          </a:p>
          <a:p>
            <a:pPr lvl="1"/>
            <a:r>
              <a:rPr lang="en-US" sz="1200" dirty="0" smtClean="0"/>
              <a:t>LIF (</a:t>
            </a:r>
            <a:r>
              <a:rPr lang="en-US" sz="1200" dirty="0" err="1" smtClean="0"/>
              <a:t>Iso</a:t>
            </a:r>
            <a:r>
              <a:rPr lang="en-US" sz="1200" dirty="0" smtClean="0"/>
              <a:t>-octane + 1% toluene)</a:t>
            </a:r>
          </a:p>
          <a:p>
            <a:pPr lvl="1"/>
            <a:r>
              <a:rPr lang="en-US" sz="1200" dirty="0" smtClean="0"/>
              <a:t>GDI injector (Not spray G) / ~30 mm wall distance / perpendicular</a:t>
            </a:r>
          </a:p>
          <a:p>
            <a:pPr lvl="1"/>
            <a:r>
              <a:rPr lang="en-US" sz="1200" dirty="0" smtClean="0"/>
              <a:t>Low ambient pressure (1bar) heterogeneous mixture </a:t>
            </a:r>
          </a:p>
          <a:p>
            <a:pPr lvl="1"/>
            <a:r>
              <a:rPr lang="en-US" sz="1200" dirty="0" smtClean="0"/>
              <a:t>controlled gas flow (air flow 2.23 m/s)</a:t>
            </a:r>
          </a:p>
          <a:p>
            <a:pPr lvl="1"/>
            <a:r>
              <a:rPr lang="en-US" sz="1200" dirty="0" smtClean="0"/>
              <a:t>Premixed combustion does not affect significantly liquid film evaporation</a:t>
            </a:r>
          </a:p>
          <a:p>
            <a:pPr lvl="2"/>
            <a:r>
              <a:rPr lang="en-US" sz="1200" dirty="0"/>
              <a:t>Wall conduction &gt;&gt; Gas convection</a:t>
            </a:r>
          </a:p>
          <a:p>
            <a:pPr lvl="1"/>
            <a:endParaRPr lang="en-US" sz="12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1600" dirty="0"/>
              <a:t>Duisburg-Essen University (</a:t>
            </a:r>
            <a:r>
              <a:rPr lang="de-DE" sz="1200" dirty="0"/>
              <a:t>Jüngst N. </a:t>
            </a:r>
            <a:r>
              <a:rPr lang="de-DE" sz="1200" dirty="0" err="1"/>
              <a:t>and</a:t>
            </a:r>
            <a:r>
              <a:rPr lang="de-DE" sz="1200" dirty="0"/>
              <a:t> Kaiser S. SAE </a:t>
            </a:r>
            <a:r>
              <a:rPr lang="de-DE" sz="1200" dirty="0" smtClean="0"/>
              <a:t>2019-01-0293</a:t>
            </a:r>
            <a:r>
              <a:rPr lang="de-DE" sz="1600" dirty="0" smtClean="0"/>
              <a:t>)</a:t>
            </a:r>
            <a:endParaRPr lang="en-US" sz="16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78" y="2697002"/>
            <a:ext cx="3653151" cy="228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912" y="1878881"/>
            <a:ext cx="2333038" cy="219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989" y="1871477"/>
            <a:ext cx="2824404" cy="218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4572000" y="4251960"/>
            <a:ext cx="42793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Wall-Heat conduction has a very important impact:</a:t>
            </a:r>
          </a:p>
          <a:p>
            <a:r>
              <a:rPr lang="en-US" sz="1400" dirty="0" smtClean="0">
                <a:solidFill>
                  <a:srgbClr val="00B050"/>
                </a:solidFill>
              </a:rPr>
              <a:t>The correct definition of this boundary condition in modeling will be pivotal </a:t>
            </a:r>
            <a:endParaRPr 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9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2061" y="365016"/>
            <a:ext cx="8372901" cy="621711"/>
          </a:xfrm>
        </p:spPr>
        <p:txBody>
          <a:bodyPr/>
          <a:lstStyle/>
          <a:p>
            <a:r>
              <a:rPr lang="en-US" sz="2400" dirty="0"/>
              <a:t>fuel Film and soot formation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6699" y="1408346"/>
            <a:ext cx="3234859" cy="3317082"/>
          </a:xfrm>
        </p:spPr>
        <p:txBody>
          <a:bodyPr/>
          <a:lstStyle/>
          <a:p>
            <a:r>
              <a:rPr lang="en-US" sz="1400" dirty="0" smtClean="0"/>
              <a:t>Simultaneous liquid film and Soot extinction measurement</a:t>
            </a:r>
          </a:p>
          <a:p>
            <a:r>
              <a:rPr lang="en-US" sz="1400" dirty="0" smtClean="0"/>
              <a:t>Once soot start forming it is impossible to distinguish film from soot on wall view</a:t>
            </a:r>
          </a:p>
          <a:p>
            <a:r>
              <a:rPr lang="en-US" sz="1400" dirty="0" smtClean="0"/>
              <a:t>Liquid persists long time after combustion</a:t>
            </a:r>
          </a:p>
          <a:p>
            <a:r>
              <a:rPr lang="en-US" sz="1400" dirty="0" smtClean="0"/>
              <a:t>Delay between flame arrival and first soot detection ~10ms</a:t>
            </a:r>
          </a:p>
          <a:p>
            <a:r>
              <a:rPr lang="en-US" sz="1400" dirty="0" smtClean="0"/>
              <a:t>Ongoing experiment Oxygen excess impact:	</a:t>
            </a:r>
          </a:p>
          <a:p>
            <a:pPr lvl="1"/>
            <a:r>
              <a:rPr lang="en-US" sz="1400" dirty="0" smtClean="0"/>
              <a:t>Timing of soot formation seems similar</a:t>
            </a:r>
          </a:p>
          <a:p>
            <a:pPr lvl="1"/>
            <a:r>
              <a:rPr lang="en-US" sz="1400" dirty="0" smtClean="0"/>
              <a:t>Spatial distribution is different</a:t>
            </a:r>
          </a:p>
          <a:p>
            <a:pPr marL="284162" lvl="1" indent="0">
              <a:buNone/>
            </a:pPr>
            <a:endParaRPr lang="en-US" sz="14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IFPEN </a:t>
            </a:r>
            <a:r>
              <a:rPr lang="en-US" dirty="0" smtClean="0"/>
              <a:t>(</a:t>
            </a:r>
            <a:r>
              <a:rPr lang="en-US" dirty="0"/>
              <a:t>Kamal </a:t>
            </a:r>
            <a:r>
              <a:rPr lang="en-US" dirty="0" err="1"/>
              <a:t>Shway</a:t>
            </a:r>
            <a:r>
              <a:rPr lang="en-US" dirty="0"/>
              <a:t> PhD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18</a:t>
            </a:fld>
            <a:endParaRPr lang="en-US"/>
          </a:p>
        </p:txBody>
      </p:sp>
      <p:sp>
        <p:nvSpPr>
          <p:cNvPr id="35" name="ZoneTexte 34"/>
          <p:cNvSpPr txBox="1"/>
          <p:nvPr/>
        </p:nvSpPr>
        <p:spPr>
          <a:xfrm rot="16200000">
            <a:off x="2646486" y="2431225"/>
            <a:ext cx="1987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Wall view  (UV absorption)</a:t>
            </a:r>
            <a:endParaRPr lang="en-US" sz="1200" dirty="0"/>
          </a:p>
        </p:txBody>
      </p:sp>
      <p:sp>
        <p:nvSpPr>
          <p:cNvPr id="39" name="ZoneTexte 38"/>
          <p:cNvSpPr txBox="1"/>
          <p:nvPr/>
        </p:nvSpPr>
        <p:spPr>
          <a:xfrm rot="16200000">
            <a:off x="2893247" y="4032420"/>
            <a:ext cx="1493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Side view (DBI)</a:t>
            </a:r>
            <a:endParaRPr lang="en-US" sz="1200" dirty="0"/>
          </a:p>
        </p:txBody>
      </p:sp>
      <p:pic>
        <p:nvPicPr>
          <p:cNvPr id="7" name="UV_DBI_time_in_the_middl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Signet 4" time="101.626"/>
                    <p14:bmk name="Signet 1" time="1422.7642"/>
                    <p14:bmk name="Signet 2" time="2591.4634"/>
                    <p14:bmk name="Signet 3" time="3455.2845"/>
                  </p14:bmkLst>
                </p14:media>
              </p:ext>
            </p:extLst>
          </p:nvPr>
        </p:nvPicPr>
        <p:blipFill rotWithShape="1">
          <a:blip r:embed="rId4"/>
          <a:srcRect l="34333"/>
          <a:stretch/>
        </p:blipFill>
        <p:spPr>
          <a:xfrm>
            <a:off x="3778558" y="1626732"/>
            <a:ext cx="5365441" cy="339170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465320" y="4610100"/>
            <a:ext cx="1080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Impact wall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155180" y="4625340"/>
            <a:ext cx="1080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Impact wall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 rot="16200000">
            <a:off x="6199027" y="4084967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Artifacts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3570127" y="4069727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Artifacts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D47C0E-FC7C-4C6F-8916-01E48F3A6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431" y="-28575"/>
            <a:ext cx="6582270" cy="609600"/>
          </a:xfrm>
        </p:spPr>
        <p:txBody>
          <a:bodyPr/>
          <a:lstStyle/>
          <a:p>
            <a:r>
              <a:rPr lang="en-US" sz="1500" dirty="0" smtClean="0"/>
              <a:t>Future activities: Spray G measurements at Sandia and heat flux probe (Sandia and ORNL)</a:t>
            </a:r>
            <a:endParaRPr lang="en-US" sz="15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9331C5EB-326D-4D7D-90F5-AD7790F1A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743" y="781492"/>
            <a:ext cx="3037658" cy="33751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657F092-6E33-4500-8437-192CE1932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06" t="25519" r="58149" b="32000"/>
          <a:stretch/>
        </p:blipFill>
        <p:spPr>
          <a:xfrm>
            <a:off x="171848" y="867518"/>
            <a:ext cx="1758171" cy="3221448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9300FE9B-ACC4-49E0-BBEE-52D02DEABAB5}"/>
              </a:ext>
            </a:extLst>
          </p:cNvPr>
          <p:cNvSpPr/>
          <p:nvPr/>
        </p:nvSpPr>
        <p:spPr>
          <a:xfrm>
            <a:off x="1930020" y="967849"/>
            <a:ext cx="449036" cy="3020786"/>
          </a:xfrm>
          <a:prstGeom prst="rect">
            <a:avLst/>
          </a:prstGeom>
          <a:solidFill>
            <a:srgbClr val="FFFFFF">
              <a:lumMod val="65000"/>
            </a:srgbClr>
          </a:solidFill>
          <a:ln w="6350" cap="flat" cmpd="sng" algn="ctr">
            <a:solidFill>
              <a:srgbClr val="FFFFFF">
                <a:lumMod val="50000"/>
              </a:srgbClr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514325">
              <a:defRPr/>
            </a:pPr>
            <a:endParaRPr lang="en-US" sz="100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B116261-E713-407A-8F98-A5287D0E2EBE}"/>
              </a:ext>
            </a:extLst>
          </p:cNvPr>
          <p:cNvSpPr/>
          <p:nvPr/>
        </p:nvSpPr>
        <p:spPr>
          <a:xfrm>
            <a:off x="1930020" y="1358757"/>
            <a:ext cx="449036" cy="889907"/>
          </a:xfrm>
          <a:prstGeom prst="roundRect">
            <a:avLst/>
          </a:prstGeom>
          <a:solidFill>
            <a:srgbClr val="71CEE8">
              <a:lumMod val="20000"/>
              <a:lumOff val="80000"/>
            </a:srgbClr>
          </a:solidFill>
          <a:ln w="6350" cap="flat" cmpd="sng" algn="ctr">
            <a:solidFill>
              <a:srgbClr val="71CEE8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514325">
              <a:defRPr/>
            </a:pPr>
            <a:endParaRPr lang="en-US" sz="100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D6559DAA-35BC-4657-926F-7E7BCA539179}"/>
              </a:ext>
            </a:extLst>
          </p:cNvPr>
          <p:cNvSpPr/>
          <p:nvPr/>
        </p:nvSpPr>
        <p:spPr>
          <a:xfrm>
            <a:off x="1948067" y="995277"/>
            <a:ext cx="146956" cy="146956"/>
          </a:xfrm>
          <a:prstGeom prst="ellipse">
            <a:avLst/>
          </a:prstGeom>
          <a:solidFill>
            <a:srgbClr val="003359">
              <a:lumMod val="50000"/>
              <a:lumOff val="50000"/>
            </a:srgbClr>
          </a:solidFill>
          <a:ln w="6350" cap="flat" cmpd="sng" algn="ctr">
            <a:solidFill>
              <a:srgbClr val="003359">
                <a:lumMod val="75000"/>
                <a:lumOff val="25000"/>
              </a:srgbClr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514325">
              <a:defRPr/>
            </a:pPr>
            <a:endParaRPr lang="en-US" sz="100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2CF459B0-A3DB-40D4-A03C-F8EE4AF7815B}"/>
              </a:ext>
            </a:extLst>
          </p:cNvPr>
          <p:cNvSpPr/>
          <p:nvPr/>
        </p:nvSpPr>
        <p:spPr>
          <a:xfrm>
            <a:off x="1948067" y="3818367"/>
            <a:ext cx="146956" cy="146956"/>
          </a:xfrm>
          <a:prstGeom prst="ellipse">
            <a:avLst/>
          </a:prstGeom>
          <a:solidFill>
            <a:srgbClr val="003359">
              <a:lumMod val="50000"/>
              <a:lumOff val="50000"/>
            </a:srgbClr>
          </a:solidFill>
          <a:ln w="6350" cap="flat" cmpd="sng" algn="ctr">
            <a:solidFill>
              <a:srgbClr val="003359">
                <a:lumMod val="75000"/>
                <a:lumOff val="25000"/>
              </a:srgbClr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514325">
              <a:defRPr/>
            </a:pPr>
            <a:endParaRPr lang="en-US" sz="100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52ED8283-9986-4774-BDCA-7BAAB40896D0}"/>
              </a:ext>
            </a:extLst>
          </p:cNvPr>
          <p:cNvSpPr/>
          <p:nvPr/>
        </p:nvSpPr>
        <p:spPr>
          <a:xfrm>
            <a:off x="2157543" y="987539"/>
            <a:ext cx="146956" cy="146956"/>
          </a:xfrm>
          <a:prstGeom prst="ellipse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50000"/>
              </a:srgbClr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514325">
              <a:defRPr/>
            </a:pPr>
            <a:endParaRPr lang="en-US" sz="100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7750C1AE-B5D7-4BFF-AED8-99788A41B3F7}"/>
              </a:ext>
            </a:extLst>
          </p:cNvPr>
          <p:cNvSpPr/>
          <p:nvPr/>
        </p:nvSpPr>
        <p:spPr>
          <a:xfrm>
            <a:off x="2149379" y="3801610"/>
            <a:ext cx="146956" cy="146956"/>
          </a:xfrm>
          <a:prstGeom prst="ellipse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50000"/>
              </a:srgbClr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514325">
              <a:defRPr/>
            </a:pPr>
            <a:endParaRPr lang="en-US" sz="1000" kern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51B13692-769E-42EB-8EA3-D85C3C1AF36A}"/>
              </a:ext>
            </a:extLst>
          </p:cNvPr>
          <p:cNvGrpSpPr/>
          <p:nvPr/>
        </p:nvGrpSpPr>
        <p:grpSpPr>
          <a:xfrm>
            <a:off x="1922984" y="2695047"/>
            <a:ext cx="504285" cy="853055"/>
            <a:chOff x="6064878" y="3217160"/>
            <a:chExt cx="759125" cy="1137407"/>
          </a:xfrm>
        </p:grpSpPr>
        <p:sp>
          <p:nvSpPr>
            <p:cNvPr id="57" name="Freeform: Shape 31">
              <a:extLst>
                <a:ext uri="{FF2B5EF4-FFF2-40B4-BE49-F238E27FC236}">
                  <a16:creationId xmlns:a16="http://schemas.microsoft.com/office/drawing/2014/main" xmlns="" id="{DEEA7378-2B7B-4A7B-91C0-D8904A7BDE5E}"/>
                </a:ext>
              </a:extLst>
            </p:cNvPr>
            <p:cNvSpPr/>
            <p:nvPr/>
          </p:nvSpPr>
          <p:spPr>
            <a:xfrm>
              <a:off x="6064878" y="3217160"/>
              <a:ext cx="759125" cy="569344"/>
            </a:xfrm>
            <a:custGeom>
              <a:avLst/>
              <a:gdLst>
                <a:gd name="connsiteX0" fmla="*/ 0 w 759124"/>
                <a:gd name="connsiteY0" fmla="*/ 569344 h 569344"/>
                <a:gd name="connsiteX1" fmla="*/ 615351 w 759124"/>
                <a:gd name="connsiteY1" fmla="*/ 569344 h 569344"/>
                <a:gd name="connsiteX2" fmla="*/ 759124 w 759124"/>
                <a:gd name="connsiteY2" fmla="*/ 569344 h 569344"/>
                <a:gd name="connsiteX3" fmla="*/ 759124 w 759124"/>
                <a:gd name="connsiteY3" fmla="*/ 0 h 569344"/>
                <a:gd name="connsiteX4" fmla="*/ 609600 w 759124"/>
                <a:gd name="connsiteY4" fmla="*/ 0 h 569344"/>
                <a:gd name="connsiteX5" fmla="*/ 609600 w 759124"/>
                <a:gd name="connsiteY5" fmla="*/ 92015 h 569344"/>
                <a:gd name="connsiteX6" fmla="*/ 11502 w 759124"/>
                <a:gd name="connsiteY6" fmla="*/ 92015 h 569344"/>
                <a:gd name="connsiteX7" fmla="*/ 0 w 759124"/>
                <a:gd name="connsiteY7" fmla="*/ 569344 h 569344"/>
                <a:gd name="connsiteX0" fmla="*/ 17253 w 776377"/>
                <a:gd name="connsiteY0" fmla="*/ 569344 h 569344"/>
                <a:gd name="connsiteX1" fmla="*/ 632604 w 776377"/>
                <a:gd name="connsiteY1" fmla="*/ 569344 h 569344"/>
                <a:gd name="connsiteX2" fmla="*/ 776377 w 776377"/>
                <a:gd name="connsiteY2" fmla="*/ 569344 h 569344"/>
                <a:gd name="connsiteX3" fmla="*/ 776377 w 776377"/>
                <a:gd name="connsiteY3" fmla="*/ 0 h 569344"/>
                <a:gd name="connsiteX4" fmla="*/ 626853 w 776377"/>
                <a:gd name="connsiteY4" fmla="*/ 0 h 569344"/>
                <a:gd name="connsiteX5" fmla="*/ 626853 w 776377"/>
                <a:gd name="connsiteY5" fmla="*/ 92015 h 569344"/>
                <a:gd name="connsiteX6" fmla="*/ 0 w 776377"/>
                <a:gd name="connsiteY6" fmla="*/ 86264 h 569344"/>
                <a:gd name="connsiteX7" fmla="*/ 17253 w 776377"/>
                <a:gd name="connsiteY7" fmla="*/ 569344 h 569344"/>
                <a:gd name="connsiteX0" fmla="*/ 1 w 759125"/>
                <a:gd name="connsiteY0" fmla="*/ 569344 h 569344"/>
                <a:gd name="connsiteX1" fmla="*/ 615352 w 759125"/>
                <a:gd name="connsiteY1" fmla="*/ 569344 h 569344"/>
                <a:gd name="connsiteX2" fmla="*/ 759125 w 759125"/>
                <a:gd name="connsiteY2" fmla="*/ 569344 h 569344"/>
                <a:gd name="connsiteX3" fmla="*/ 759125 w 759125"/>
                <a:gd name="connsiteY3" fmla="*/ 0 h 569344"/>
                <a:gd name="connsiteX4" fmla="*/ 609601 w 759125"/>
                <a:gd name="connsiteY4" fmla="*/ 0 h 569344"/>
                <a:gd name="connsiteX5" fmla="*/ 609601 w 759125"/>
                <a:gd name="connsiteY5" fmla="*/ 92015 h 569344"/>
                <a:gd name="connsiteX6" fmla="*/ 0 w 759125"/>
                <a:gd name="connsiteY6" fmla="*/ 92015 h 569344"/>
                <a:gd name="connsiteX7" fmla="*/ 1 w 759125"/>
                <a:gd name="connsiteY7" fmla="*/ 569344 h 56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9125" h="569344">
                  <a:moveTo>
                    <a:pt x="1" y="569344"/>
                  </a:moveTo>
                  <a:lnTo>
                    <a:pt x="615352" y="569344"/>
                  </a:lnTo>
                  <a:lnTo>
                    <a:pt x="759125" y="569344"/>
                  </a:lnTo>
                  <a:lnTo>
                    <a:pt x="759125" y="0"/>
                  </a:lnTo>
                  <a:lnTo>
                    <a:pt x="609601" y="0"/>
                  </a:lnTo>
                  <a:lnTo>
                    <a:pt x="609601" y="92015"/>
                  </a:lnTo>
                  <a:lnTo>
                    <a:pt x="0" y="92015"/>
                  </a:lnTo>
                  <a:cubicBezTo>
                    <a:pt x="0" y="251125"/>
                    <a:pt x="1" y="410234"/>
                    <a:pt x="1" y="569344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25">
                <a:defRPr/>
              </a:pPr>
              <a:endParaRPr lang="en-US" sz="1000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1" name="Freeform: Shape 32">
              <a:extLst>
                <a:ext uri="{FF2B5EF4-FFF2-40B4-BE49-F238E27FC236}">
                  <a16:creationId xmlns:a16="http://schemas.microsoft.com/office/drawing/2014/main" xmlns="" id="{3476E8D3-9FF8-4C9C-B13F-5A01B8DEA8E3}"/>
                </a:ext>
              </a:extLst>
            </p:cNvPr>
            <p:cNvSpPr/>
            <p:nvPr/>
          </p:nvSpPr>
          <p:spPr>
            <a:xfrm flipV="1">
              <a:off x="6064878" y="3785223"/>
              <a:ext cx="759125" cy="569344"/>
            </a:xfrm>
            <a:custGeom>
              <a:avLst/>
              <a:gdLst>
                <a:gd name="connsiteX0" fmla="*/ 0 w 759124"/>
                <a:gd name="connsiteY0" fmla="*/ 569344 h 569344"/>
                <a:gd name="connsiteX1" fmla="*/ 615351 w 759124"/>
                <a:gd name="connsiteY1" fmla="*/ 569344 h 569344"/>
                <a:gd name="connsiteX2" fmla="*/ 759124 w 759124"/>
                <a:gd name="connsiteY2" fmla="*/ 569344 h 569344"/>
                <a:gd name="connsiteX3" fmla="*/ 759124 w 759124"/>
                <a:gd name="connsiteY3" fmla="*/ 0 h 569344"/>
                <a:gd name="connsiteX4" fmla="*/ 609600 w 759124"/>
                <a:gd name="connsiteY4" fmla="*/ 0 h 569344"/>
                <a:gd name="connsiteX5" fmla="*/ 609600 w 759124"/>
                <a:gd name="connsiteY5" fmla="*/ 92015 h 569344"/>
                <a:gd name="connsiteX6" fmla="*/ 11502 w 759124"/>
                <a:gd name="connsiteY6" fmla="*/ 92015 h 569344"/>
                <a:gd name="connsiteX7" fmla="*/ 0 w 759124"/>
                <a:gd name="connsiteY7" fmla="*/ 569344 h 569344"/>
                <a:gd name="connsiteX0" fmla="*/ 17253 w 776377"/>
                <a:gd name="connsiteY0" fmla="*/ 569344 h 569344"/>
                <a:gd name="connsiteX1" fmla="*/ 632604 w 776377"/>
                <a:gd name="connsiteY1" fmla="*/ 569344 h 569344"/>
                <a:gd name="connsiteX2" fmla="*/ 776377 w 776377"/>
                <a:gd name="connsiteY2" fmla="*/ 569344 h 569344"/>
                <a:gd name="connsiteX3" fmla="*/ 776377 w 776377"/>
                <a:gd name="connsiteY3" fmla="*/ 0 h 569344"/>
                <a:gd name="connsiteX4" fmla="*/ 626853 w 776377"/>
                <a:gd name="connsiteY4" fmla="*/ 0 h 569344"/>
                <a:gd name="connsiteX5" fmla="*/ 626853 w 776377"/>
                <a:gd name="connsiteY5" fmla="*/ 92015 h 569344"/>
                <a:gd name="connsiteX6" fmla="*/ 0 w 776377"/>
                <a:gd name="connsiteY6" fmla="*/ 86264 h 569344"/>
                <a:gd name="connsiteX7" fmla="*/ 17253 w 776377"/>
                <a:gd name="connsiteY7" fmla="*/ 569344 h 569344"/>
                <a:gd name="connsiteX0" fmla="*/ 1 w 759125"/>
                <a:gd name="connsiteY0" fmla="*/ 569344 h 569344"/>
                <a:gd name="connsiteX1" fmla="*/ 615352 w 759125"/>
                <a:gd name="connsiteY1" fmla="*/ 569344 h 569344"/>
                <a:gd name="connsiteX2" fmla="*/ 759125 w 759125"/>
                <a:gd name="connsiteY2" fmla="*/ 569344 h 569344"/>
                <a:gd name="connsiteX3" fmla="*/ 759125 w 759125"/>
                <a:gd name="connsiteY3" fmla="*/ 0 h 569344"/>
                <a:gd name="connsiteX4" fmla="*/ 609601 w 759125"/>
                <a:gd name="connsiteY4" fmla="*/ 0 h 569344"/>
                <a:gd name="connsiteX5" fmla="*/ 609601 w 759125"/>
                <a:gd name="connsiteY5" fmla="*/ 92015 h 569344"/>
                <a:gd name="connsiteX6" fmla="*/ 0 w 759125"/>
                <a:gd name="connsiteY6" fmla="*/ 92015 h 569344"/>
                <a:gd name="connsiteX7" fmla="*/ 1 w 759125"/>
                <a:gd name="connsiteY7" fmla="*/ 569344 h 56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9125" h="569344">
                  <a:moveTo>
                    <a:pt x="1" y="569344"/>
                  </a:moveTo>
                  <a:lnTo>
                    <a:pt x="615352" y="569344"/>
                  </a:lnTo>
                  <a:lnTo>
                    <a:pt x="759125" y="569344"/>
                  </a:lnTo>
                  <a:lnTo>
                    <a:pt x="759125" y="0"/>
                  </a:lnTo>
                  <a:lnTo>
                    <a:pt x="609601" y="0"/>
                  </a:lnTo>
                  <a:lnTo>
                    <a:pt x="609601" y="92015"/>
                  </a:lnTo>
                  <a:lnTo>
                    <a:pt x="0" y="92015"/>
                  </a:lnTo>
                  <a:cubicBezTo>
                    <a:pt x="0" y="251125"/>
                    <a:pt x="1" y="410234"/>
                    <a:pt x="1" y="569344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25">
                <a:defRPr/>
              </a:pPr>
              <a:endParaRPr lang="en-US" sz="1000" kern="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B8A565E6-796A-4F36-B180-314E5C7CADA8}"/>
              </a:ext>
            </a:extLst>
          </p:cNvPr>
          <p:cNvSpPr/>
          <p:nvPr/>
        </p:nvSpPr>
        <p:spPr>
          <a:xfrm>
            <a:off x="1948067" y="3609756"/>
            <a:ext cx="146956" cy="146956"/>
          </a:xfrm>
          <a:prstGeom prst="ellipse">
            <a:avLst/>
          </a:prstGeom>
          <a:solidFill>
            <a:srgbClr val="003359">
              <a:lumMod val="50000"/>
              <a:lumOff val="50000"/>
            </a:srgbClr>
          </a:solidFill>
          <a:ln w="6350" cap="flat" cmpd="sng" algn="ctr">
            <a:solidFill>
              <a:srgbClr val="003359">
                <a:lumMod val="75000"/>
                <a:lumOff val="25000"/>
              </a:srgbClr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514325">
              <a:defRPr/>
            </a:pPr>
            <a:endParaRPr lang="en-US" sz="100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C443C4A4-7010-4354-922F-8C4623242005}"/>
              </a:ext>
            </a:extLst>
          </p:cNvPr>
          <p:cNvSpPr/>
          <p:nvPr/>
        </p:nvSpPr>
        <p:spPr>
          <a:xfrm>
            <a:off x="1948067" y="1180974"/>
            <a:ext cx="146956" cy="146956"/>
          </a:xfrm>
          <a:prstGeom prst="ellipse">
            <a:avLst/>
          </a:prstGeom>
          <a:solidFill>
            <a:srgbClr val="003359">
              <a:lumMod val="50000"/>
              <a:lumOff val="50000"/>
            </a:srgbClr>
          </a:solidFill>
          <a:ln w="6350" cap="flat" cmpd="sng" algn="ctr">
            <a:solidFill>
              <a:srgbClr val="003359">
                <a:lumMod val="75000"/>
                <a:lumOff val="25000"/>
              </a:srgbClr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514325">
              <a:defRPr/>
            </a:pPr>
            <a:endParaRPr lang="en-US" sz="100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373496A1-E735-4ED3-A03D-D344DAD270EF}"/>
              </a:ext>
            </a:extLst>
          </p:cNvPr>
          <p:cNvSpPr txBox="1"/>
          <p:nvPr/>
        </p:nvSpPr>
        <p:spPr>
          <a:xfrm>
            <a:off x="496275" y="4232440"/>
            <a:ext cx="1451792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514325"/>
            <a:r>
              <a:rPr lang="en-US" sz="1200" dirty="0">
                <a:latin typeface="Calibri"/>
              </a:rPr>
              <a:t>Cooling/heating fluid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4723B4C2-0FCB-4AC9-A548-E8C3B8ED0CB1}"/>
              </a:ext>
            </a:extLst>
          </p:cNvPr>
          <p:cNvSpPr txBox="1"/>
          <p:nvPr/>
        </p:nvSpPr>
        <p:spPr>
          <a:xfrm>
            <a:off x="484438" y="4502872"/>
            <a:ext cx="1610585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514325"/>
            <a:r>
              <a:rPr lang="en-US" sz="1200" dirty="0">
                <a:latin typeface="Calibri"/>
              </a:rPr>
              <a:t>Pressurized air channel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xmlns="" id="{B0B62FB8-5F8D-43C4-B6D4-E0BC24B7B593}"/>
              </a:ext>
            </a:extLst>
          </p:cNvPr>
          <p:cNvCxnSpPr>
            <a:cxnSpLocks/>
            <a:stCxn id="71" idx="3"/>
            <a:endCxn id="53" idx="5"/>
          </p:cNvCxnSpPr>
          <p:nvPr/>
        </p:nvCxnSpPr>
        <p:spPr>
          <a:xfrm flipV="1">
            <a:off x="2095023" y="3927045"/>
            <a:ext cx="179791" cy="702785"/>
          </a:xfrm>
          <a:prstGeom prst="straightConnector1">
            <a:avLst/>
          </a:prstGeom>
          <a:noFill/>
          <a:ln w="6350" cap="flat" cmpd="sng" algn="ctr">
            <a:solidFill>
              <a:srgbClr val="71CEE8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xmlns="" id="{24190F75-9223-41BE-8160-05C290B5C873}"/>
              </a:ext>
            </a:extLst>
          </p:cNvPr>
          <p:cNvCxnSpPr>
            <a:cxnSpLocks/>
            <a:stCxn id="64" idx="3"/>
            <a:endCxn id="49" idx="4"/>
          </p:cNvCxnSpPr>
          <p:nvPr/>
        </p:nvCxnSpPr>
        <p:spPr>
          <a:xfrm flipV="1">
            <a:off x="1948067" y="3965322"/>
            <a:ext cx="73478" cy="394076"/>
          </a:xfrm>
          <a:prstGeom prst="straightConnector1">
            <a:avLst/>
          </a:prstGeom>
          <a:noFill/>
          <a:ln w="6350" cap="flat" cmpd="sng" algn="ctr">
            <a:solidFill>
              <a:srgbClr val="71CEE8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8D601F64-7056-410E-8E26-C91165F15F9E}"/>
              </a:ext>
            </a:extLst>
          </p:cNvPr>
          <p:cNvSpPr txBox="1"/>
          <p:nvPr/>
        </p:nvSpPr>
        <p:spPr>
          <a:xfrm>
            <a:off x="6835909" y="993087"/>
            <a:ext cx="229026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514325">
              <a:defRPr/>
            </a:pPr>
            <a:r>
              <a:rPr lang="en-US" sz="1200" dirty="0">
                <a:latin typeface="Calibri"/>
              </a:rPr>
              <a:t>Heat flux probe: </a:t>
            </a:r>
          </a:p>
          <a:p>
            <a:pPr marL="214313" indent="-214313" defTabSz="514325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Calibri"/>
              </a:rPr>
              <a:t>9 surface TC’s (type K)</a:t>
            </a:r>
          </a:p>
          <a:p>
            <a:pPr marL="214313" indent="-214313" defTabSz="514325">
              <a:buFont typeface="Arial" panose="020B0604020202020204" pitchFamily="34" charset="0"/>
              <a:buChar char="•"/>
              <a:defRPr/>
            </a:pPr>
            <a:r>
              <a:rPr lang="en-US" sz="1200">
                <a:latin typeface="Calibri"/>
              </a:rPr>
              <a:t>FKFS custom design</a:t>
            </a:r>
            <a:endParaRPr lang="en-US" sz="1200" dirty="0">
              <a:latin typeface="Calibri"/>
            </a:endParaRPr>
          </a:p>
          <a:p>
            <a:pPr marL="214313" indent="-214313" defTabSz="514325">
              <a:buFont typeface="Arial" panose="020B0604020202020204" pitchFamily="34" charset="0"/>
              <a:buChar char="•"/>
              <a:defRPr/>
            </a:pPr>
            <a:r>
              <a:rPr lang="en-US" sz="1200">
                <a:latin typeface="Calibri"/>
              </a:rPr>
              <a:t>Group order from Sandia and ORNL</a:t>
            </a:r>
            <a:endParaRPr lang="en-US" sz="1200" dirty="0">
              <a:latin typeface="Calibri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CB9A9BF3-3C66-4E07-A167-06E40125B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909" y="1937810"/>
            <a:ext cx="2125337" cy="2212212"/>
          </a:xfrm>
          <a:prstGeom prst="rect">
            <a:avLst/>
          </a:prstGeom>
        </p:spPr>
      </p:pic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xmlns="" id="{04FD0B02-49AF-4EE0-B057-7AE846F94C4A}"/>
              </a:ext>
            </a:extLst>
          </p:cNvPr>
          <p:cNvCxnSpPr>
            <a:cxnSpLocks/>
          </p:cNvCxnSpPr>
          <p:nvPr/>
        </p:nvCxnSpPr>
        <p:spPr>
          <a:xfrm flipH="1" flipV="1">
            <a:off x="5633335" y="3097033"/>
            <a:ext cx="1312968" cy="21137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37E20F72-ABFE-4A51-B19D-020CF14D8C6B}"/>
              </a:ext>
            </a:extLst>
          </p:cNvPr>
          <p:cNvSpPr txBox="1"/>
          <p:nvPr/>
        </p:nvSpPr>
        <p:spPr>
          <a:xfrm>
            <a:off x="2157543" y="707575"/>
            <a:ext cx="1014173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514325"/>
            <a:r>
              <a:rPr lang="en-US" sz="1200" dirty="0">
                <a:latin typeface="Calibri"/>
              </a:rPr>
              <a:t>Optical access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xmlns="" id="{4CB8FA98-9C34-491D-AED3-9774EC671148}"/>
              </a:ext>
            </a:extLst>
          </p:cNvPr>
          <p:cNvCxnSpPr>
            <a:cxnSpLocks/>
          </p:cNvCxnSpPr>
          <p:nvPr/>
        </p:nvCxnSpPr>
        <p:spPr>
          <a:xfrm flipH="1">
            <a:off x="2296334" y="947470"/>
            <a:ext cx="225374" cy="676898"/>
          </a:xfrm>
          <a:prstGeom prst="straightConnector1">
            <a:avLst/>
          </a:prstGeom>
          <a:noFill/>
          <a:ln w="6350" cap="flat" cmpd="sng" algn="ctr">
            <a:solidFill>
              <a:srgbClr val="71CEE8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07187572-82F9-4DAD-8133-3447FD93427E}"/>
              </a:ext>
            </a:extLst>
          </p:cNvPr>
          <p:cNvSpPr txBox="1"/>
          <p:nvPr/>
        </p:nvSpPr>
        <p:spPr>
          <a:xfrm>
            <a:off x="2706178" y="2908551"/>
            <a:ext cx="1104774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514325"/>
            <a:r>
              <a:rPr lang="en-US" sz="1200" dirty="0">
                <a:latin typeface="Calibri"/>
              </a:rPr>
              <a:t>Heat flux probe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xmlns="" id="{D2C42C17-505A-4DBF-84CB-67DF9D980E69}"/>
              </a:ext>
            </a:extLst>
          </p:cNvPr>
          <p:cNvCxnSpPr>
            <a:cxnSpLocks/>
            <a:stCxn id="82" idx="1"/>
          </p:cNvCxnSpPr>
          <p:nvPr/>
        </p:nvCxnSpPr>
        <p:spPr>
          <a:xfrm flipH="1">
            <a:off x="2274814" y="3035509"/>
            <a:ext cx="431364" cy="211980"/>
          </a:xfrm>
          <a:prstGeom prst="straightConnector1">
            <a:avLst/>
          </a:prstGeom>
          <a:noFill/>
          <a:ln w="6350" cap="flat" cmpd="sng" algn="ctr">
            <a:solidFill>
              <a:srgbClr val="71CEE8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69DE67B8-73BB-4B83-8A45-5588256B426F}"/>
              </a:ext>
            </a:extLst>
          </p:cNvPr>
          <p:cNvSpPr txBox="1"/>
          <p:nvPr/>
        </p:nvSpPr>
        <p:spPr>
          <a:xfrm>
            <a:off x="3772087" y="598644"/>
            <a:ext cx="3439788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514325">
              <a:defRPr/>
            </a:pPr>
            <a:r>
              <a:rPr lang="en-US" sz="1200" dirty="0">
                <a:latin typeface="Calibri"/>
              </a:rPr>
              <a:t>3D printed wall allows for inner geometry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9A8ED8A3-82E8-476B-BA70-FBFC228174FA}"/>
              </a:ext>
            </a:extLst>
          </p:cNvPr>
          <p:cNvSpPr txBox="1"/>
          <p:nvPr/>
        </p:nvSpPr>
        <p:spPr>
          <a:xfrm>
            <a:off x="2565963" y="3645594"/>
            <a:ext cx="205156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514325"/>
            <a:r>
              <a:rPr lang="en-US" sz="1200" dirty="0">
                <a:latin typeface="Calibri"/>
              </a:rPr>
              <a:t>Air channel – Air-jet nozzle to evaporate left-over fuel &amp; potentially clear soot deposits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xmlns="" id="{F8A2DF9D-9C16-405A-9A33-4A8FD8070EDF}"/>
              </a:ext>
            </a:extLst>
          </p:cNvPr>
          <p:cNvCxnSpPr>
            <a:cxnSpLocks/>
          </p:cNvCxnSpPr>
          <p:nvPr/>
        </p:nvCxnSpPr>
        <p:spPr>
          <a:xfrm flipV="1">
            <a:off x="3862463" y="3383311"/>
            <a:ext cx="368077" cy="373401"/>
          </a:xfrm>
          <a:prstGeom prst="straightConnector1">
            <a:avLst/>
          </a:prstGeom>
          <a:noFill/>
          <a:ln w="6350" cap="flat" cmpd="sng" algn="ctr">
            <a:solidFill>
              <a:srgbClr val="71CEE8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AAB90CB1-9C11-4320-809B-38A6E62483DD}"/>
              </a:ext>
            </a:extLst>
          </p:cNvPr>
          <p:cNvSpPr txBox="1"/>
          <p:nvPr/>
        </p:nvSpPr>
        <p:spPr>
          <a:xfrm>
            <a:off x="5325110" y="3912677"/>
            <a:ext cx="1911128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514325">
              <a:defRPr/>
            </a:pPr>
            <a:r>
              <a:rPr lang="en-US" sz="1200" dirty="0">
                <a:latin typeface="Calibri"/>
              </a:rPr>
              <a:t>Circulating-fluid channels for heating or cooling 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xmlns="" id="{E8D59EA4-10B3-4EF9-861F-D86019843CD6}"/>
              </a:ext>
            </a:extLst>
          </p:cNvPr>
          <p:cNvCxnSpPr>
            <a:cxnSpLocks/>
            <a:stCxn id="87" idx="0"/>
          </p:cNvCxnSpPr>
          <p:nvPr/>
        </p:nvCxnSpPr>
        <p:spPr>
          <a:xfrm flipH="1" flipV="1">
            <a:off x="5722620" y="3622875"/>
            <a:ext cx="558054" cy="289802"/>
          </a:xfrm>
          <a:prstGeom prst="straightConnector1">
            <a:avLst/>
          </a:prstGeom>
          <a:noFill/>
          <a:ln w="6350" cap="flat" cmpd="sng" algn="ctr">
            <a:solidFill>
              <a:srgbClr val="71CEE8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xmlns="" id="{74706550-DFF0-443E-BF59-714A5E79E4D0}"/>
              </a:ext>
            </a:extLst>
          </p:cNvPr>
          <p:cNvCxnSpPr>
            <a:cxnSpLocks/>
          </p:cNvCxnSpPr>
          <p:nvPr/>
        </p:nvCxnSpPr>
        <p:spPr>
          <a:xfrm>
            <a:off x="3862463" y="2082007"/>
            <a:ext cx="108906" cy="641064"/>
          </a:xfrm>
          <a:prstGeom prst="straightConnector1">
            <a:avLst/>
          </a:prstGeom>
          <a:noFill/>
          <a:ln w="6350" cap="flat" cmpd="sng" algn="ctr">
            <a:solidFill>
              <a:srgbClr val="71CEE8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xmlns="" id="{6B2CEA2D-8059-4CF7-B8A1-9246EEFEBDCD}"/>
              </a:ext>
            </a:extLst>
          </p:cNvPr>
          <p:cNvCxnSpPr>
            <a:cxnSpLocks/>
          </p:cNvCxnSpPr>
          <p:nvPr/>
        </p:nvCxnSpPr>
        <p:spPr>
          <a:xfrm>
            <a:off x="3902611" y="2088878"/>
            <a:ext cx="361316" cy="841453"/>
          </a:xfrm>
          <a:prstGeom prst="straightConnector1">
            <a:avLst/>
          </a:prstGeom>
          <a:noFill/>
          <a:ln w="6350" cap="flat" cmpd="sng" algn="ctr">
            <a:solidFill>
              <a:srgbClr val="71CEE8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9B078F4D-8ED4-477C-AFAB-C11A135914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493" t="39192" r="30320" b="51080"/>
          <a:stretch/>
        </p:blipFill>
        <p:spPr>
          <a:xfrm rot="16200000" flipV="1">
            <a:off x="-2191412" y="2211577"/>
            <a:ext cx="4604363" cy="557393"/>
          </a:xfrm>
          <a:prstGeom prst="rect">
            <a:avLst/>
          </a:prstGeom>
        </p:spPr>
      </p:pic>
      <p:sp>
        <p:nvSpPr>
          <p:cNvPr id="94" name="Arrow: Down 93">
            <a:extLst>
              <a:ext uri="{FF2B5EF4-FFF2-40B4-BE49-F238E27FC236}">
                <a16:creationId xmlns:a16="http://schemas.microsoft.com/office/drawing/2014/main" xmlns="" id="{F7DFAC6B-7397-4690-A7E9-766B905A20AD}"/>
              </a:ext>
            </a:extLst>
          </p:cNvPr>
          <p:cNvSpPr/>
          <p:nvPr/>
        </p:nvSpPr>
        <p:spPr>
          <a:xfrm rot="16200000">
            <a:off x="1358564" y="582899"/>
            <a:ext cx="171998" cy="2667586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95" name="Arrow: Down 94">
            <a:extLst>
              <a:ext uri="{FF2B5EF4-FFF2-40B4-BE49-F238E27FC236}">
                <a16:creationId xmlns:a16="http://schemas.microsoft.com/office/drawing/2014/main" xmlns="" id="{36E63777-44A0-4FC7-B525-0E9CD8B40D04}"/>
              </a:ext>
            </a:extLst>
          </p:cNvPr>
          <p:cNvSpPr/>
          <p:nvPr/>
        </p:nvSpPr>
        <p:spPr>
          <a:xfrm>
            <a:off x="20280" y="395874"/>
            <a:ext cx="206710" cy="157019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6EC9B1AF-9C1E-4BCC-B314-EE0C4B8CC03A}"/>
              </a:ext>
            </a:extLst>
          </p:cNvPr>
          <p:cNvSpPr txBox="1"/>
          <p:nvPr/>
        </p:nvSpPr>
        <p:spPr>
          <a:xfrm>
            <a:off x="536015" y="570915"/>
            <a:ext cx="1460111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514325"/>
            <a:r>
              <a:rPr lang="en-US" sz="1200" dirty="0">
                <a:latin typeface="Calibri"/>
              </a:rPr>
              <a:t>Reconfigurable prism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xmlns="" id="{DDE69132-3E03-48D6-A426-D3854D77B400}"/>
              </a:ext>
            </a:extLst>
          </p:cNvPr>
          <p:cNvCxnSpPr>
            <a:cxnSpLocks/>
            <a:stCxn id="96" idx="1"/>
          </p:cNvCxnSpPr>
          <p:nvPr/>
        </p:nvCxnSpPr>
        <p:spPr>
          <a:xfrm flipH="1">
            <a:off x="345574" y="697873"/>
            <a:ext cx="190441" cy="71738"/>
          </a:xfrm>
          <a:prstGeom prst="straightConnector1">
            <a:avLst/>
          </a:prstGeom>
          <a:noFill/>
          <a:ln w="19050" cap="flat" cmpd="sng" algn="ctr">
            <a:solidFill>
              <a:srgbClr val="71CEE8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FC0FA540-D45A-4A9A-9B8E-0A3026390F01}"/>
              </a:ext>
            </a:extLst>
          </p:cNvPr>
          <p:cNvSpPr txBox="1"/>
          <p:nvPr/>
        </p:nvSpPr>
        <p:spPr>
          <a:xfrm>
            <a:off x="2452942" y="1102973"/>
            <a:ext cx="1499882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514325"/>
            <a:r>
              <a:rPr lang="en-US" sz="1200" dirty="0">
                <a:latin typeface="Calibri"/>
              </a:rPr>
              <a:t>Absorption diagnostic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xmlns="" id="{D50E424C-344D-48F0-BF7F-4D8A135B440F}"/>
              </a:ext>
            </a:extLst>
          </p:cNvPr>
          <p:cNvCxnSpPr>
            <a:cxnSpLocks/>
            <a:stCxn id="98" idx="2"/>
          </p:cNvCxnSpPr>
          <p:nvPr/>
        </p:nvCxnSpPr>
        <p:spPr>
          <a:xfrm flipH="1">
            <a:off x="2733691" y="1356889"/>
            <a:ext cx="469193" cy="433394"/>
          </a:xfrm>
          <a:prstGeom prst="straightConnector1">
            <a:avLst/>
          </a:prstGeom>
          <a:noFill/>
          <a:ln w="6350" cap="flat" cmpd="sng" algn="ctr">
            <a:solidFill>
              <a:srgbClr val="71CEE8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DD0789DD-EF05-4DAE-8309-20D811E3F822}"/>
              </a:ext>
            </a:extLst>
          </p:cNvPr>
          <p:cNvSpPr txBox="1"/>
          <p:nvPr/>
        </p:nvSpPr>
        <p:spPr>
          <a:xfrm>
            <a:off x="3285049" y="1648711"/>
            <a:ext cx="1662504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514325"/>
            <a:r>
              <a:rPr lang="en-US" sz="1200" dirty="0">
                <a:latin typeface="Calibri"/>
              </a:rPr>
              <a:t>(Optical) insert with retainers </a:t>
            </a:r>
            <a:r>
              <a:rPr lang="en-US" sz="1200">
                <a:latin typeface="Calibri"/>
              </a:rPr>
              <a:t>and setscrew</a:t>
            </a:r>
          </a:p>
        </p:txBody>
      </p:sp>
      <p:sp>
        <p:nvSpPr>
          <p:cNvPr id="5" name="Rectangle 4"/>
          <p:cNvSpPr/>
          <p:nvPr/>
        </p:nvSpPr>
        <p:spPr>
          <a:xfrm>
            <a:off x="2295865" y="4366470"/>
            <a:ext cx="67414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B050"/>
                </a:solidFill>
              </a:rPr>
              <a:t>Diagnostic comparison with IFPEN (UV-Absorption)/CV vessel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B050"/>
                </a:solidFill>
              </a:rPr>
              <a:t>Investigation of heat-flux (before and after combustion)</a:t>
            </a:r>
          </a:p>
          <a:p>
            <a:endParaRPr lang="en-US" sz="1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6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1" y="1408345"/>
            <a:ext cx="5362922" cy="3597493"/>
          </a:xfrm>
        </p:spPr>
        <p:txBody>
          <a:bodyPr/>
          <a:lstStyle/>
          <a:p>
            <a:r>
              <a:rPr lang="en-US" sz="1200" dirty="0"/>
              <a:t>Soot formation in GDI is mainly related to fuel wall wetting</a:t>
            </a:r>
            <a:endParaRPr lang="en-US" sz="1200" dirty="0" smtClean="0"/>
          </a:p>
          <a:p>
            <a:r>
              <a:rPr lang="en-US" sz="1200" dirty="0" smtClean="0"/>
              <a:t>The </a:t>
            </a:r>
            <a:r>
              <a:rPr lang="en-US" sz="1200" dirty="0"/>
              <a:t>physics/chemistry related to liquid fuel film, its interaction with premixed flame and soot formation is not fully understood yet:</a:t>
            </a:r>
          </a:p>
          <a:p>
            <a:pPr lvl="1"/>
            <a:r>
              <a:rPr lang="en-US" sz="1200" dirty="0"/>
              <a:t>it is not correctly predicted by current models</a:t>
            </a:r>
          </a:p>
          <a:p>
            <a:pPr lvl="1"/>
            <a:r>
              <a:rPr lang="en-US" sz="1200" dirty="0"/>
              <a:t>experimental investigations can be found in the literature (growing interest) but results are still </a:t>
            </a:r>
            <a:r>
              <a:rPr lang="en-US" sz="1200" dirty="0" smtClean="0"/>
              <a:t>sparse</a:t>
            </a:r>
          </a:p>
          <a:p>
            <a:endParaRPr lang="en-US" sz="1200" dirty="0"/>
          </a:p>
          <a:p>
            <a:r>
              <a:rPr lang="en-US" sz="1200" dirty="0" smtClean="0"/>
              <a:t>Objective of Topic 10:</a:t>
            </a:r>
          </a:p>
          <a:p>
            <a:pPr lvl="1"/>
            <a:r>
              <a:rPr lang="en-US" sz="1200" dirty="0" smtClean="0"/>
              <a:t>to build a database of consistent data for model validation following the “Spray A” approach</a:t>
            </a:r>
          </a:p>
          <a:p>
            <a:pPr lvl="1"/>
            <a:endParaRPr lang="en-US" sz="1200" dirty="0"/>
          </a:p>
          <a:p>
            <a:r>
              <a:rPr lang="en-US" sz="1200" dirty="0" smtClean="0"/>
              <a:t>Objective of the current presentation:</a:t>
            </a:r>
          </a:p>
          <a:p>
            <a:pPr lvl="1"/>
            <a:r>
              <a:rPr lang="en-US" sz="1200" dirty="0" smtClean="0"/>
              <a:t>Provide a state of the art of the activities carried out on this topic by ECN community</a:t>
            </a:r>
          </a:p>
          <a:p>
            <a:pPr lvl="2"/>
            <a:r>
              <a:rPr lang="en-US" sz="1200" dirty="0" smtClean="0"/>
              <a:t>ongoing and future activities</a:t>
            </a:r>
          </a:p>
          <a:p>
            <a:pPr lvl="2"/>
            <a:r>
              <a:rPr lang="en-US" sz="1200" dirty="0" smtClean="0"/>
              <a:t>set main challenges for future investigations</a:t>
            </a:r>
          </a:p>
          <a:p>
            <a:pPr marL="284162" lvl="1" indent="0">
              <a:buNone/>
            </a:pPr>
            <a:endParaRPr lang="en-US" sz="12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776" y="1591671"/>
            <a:ext cx="2956178" cy="292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875020" y="4521622"/>
            <a:ext cx="2621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</a:t>
            </a:r>
            <a:r>
              <a:rPr lang="en-US" sz="1100" dirty="0" smtClean="0"/>
              <a:t>rom online </a:t>
            </a:r>
            <a:r>
              <a:rPr lang="en-US" sz="1100" dirty="0"/>
              <a:t>B</a:t>
            </a:r>
            <a:r>
              <a:rPr lang="en-US" sz="1100" dirty="0" smtClean="0"/>
              <a:t>osch press release</a:t>
            </a:r>
          </a:p>
          <a:p>
            <a:r>
              <a:rPr lang="en-US" sz="500" dirty="0">
                <a:hlinkClick r:id="rId3"/>
              </a:rPr>
              <a:t>https://www.bosch-presse.de/pressportal/de/en/gasoline-injection-systems-42304.html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260586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ED9EE8-7BBD-41EB-8069-E96DE7A9A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Future activities: </a:t>
            </a:r>
            <a:r>
              <a:rPr lang="en-US" sz="1600" dirty="0" smtClean="0"/>
              <a:t>new flow chamber and neutron imaging (ORNL</a:t>
            </a:r>
            <a:r>
              <a:rPr lang="en-US" sz="1600" dirty="0"/>
              <a:t>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3A5C885C-EE90-4AD1-889A-0C23D216BE3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7640" y="1375975"/>
            <a:ext cx="4404360" cy="3881981"/>
          </a:xfrm>
        </p:spPr>
        <p:txBody>
          <a:bodyPr/>
          <a:lstStyle/>
          <a:p>
            <a:r>
              <a:rPr lang="en-US" sz="1400" dirty="0"/>
              <a:t>Facility features</a:t>
            </a:r>
          </a:p>
          <a:p>
            <a:pPr lvl="1">
              <a:spcBef>
                <a:spcPts val="225"/>
              </a:spcBef>
            </a:pPr>
            <a:r>
              <a:rPr lang="en-US" sz="1200" b="1" dirty="0"/>
              <a:t>Chamber:</a:t>
            </a:r>
            <a:r>
              <a:rPr lang="en-US" sz="1200" dirty="0"/>
              <a:t> neutron transparent box, T/P controlled sweep gas</a:t>
            </a:r>
          </a:p>
          <a:p>
            <a:pPr lvl="1">
              <a:spcBef>
                <a:spcPts val="225"/>
              </a:spcBef>
            </a:pPr>
            <a:r>
              <a:rPr lang="en-US" sz="1200" b="1" dirty="0" smtClean="0"/>
              <a:t>Wall</a:t>
            </a:r>
            <a:r>
              <a:rPr lang="en-US" sz="1200" b="1" dirty="0"/>
              <a:t>:</a:t>
            </a:r>
            <a:r>
              <a:rPr lang="en-US" sz="1200" dirty="0"/>
              <a:t> temperature-controlled neutron transparent substrate </a:t>
            </a:r>
          </a:p>
          <a:p>
            <a:pPr lvl="2"/>
            <a:r>
              <a:rPr lang="en-US" sz="1100" dirty="0"/>
              <a:t>Aluminum with thermal control via fluorocarbon coolant</a:t>
            </a:r>
          </a:p>
          <a:p>
            <a:pPr lvl="2"/>
            <a:r>
              <a:rPr lang="en-US" sz="1100" dirty="0"/>
              <a:t>Option to integrate heat flux probe</a:t>
            </a:r>
          </a:p>
          <a:p>
            <a:pPr>
              <a:spcBef>
                <a:spcPts val="225"/>
              </a:spcBef>
            </a:pPr>
            <a:r>
              <a:rPr lang="en-US" sz="1400" dirty="0" smtClean="0"/>
              <a:t>Boundary conditions:</a:t>
            </a:r>
            <a:endParaRPr lang="en-US" sz="1400" dirty="0"/>
          </a:p>
          <a:p>
            <a:pPr lvl="1">
              <a:spcBef>
                <a:spcPts val="225"/>
              </a:spcBef>
            </a:pPr>
            <a:r>
              <a:rPr lang="en-US" sz="1100" dirty="0"/>
              <a:t>ECN G2 &amp; G3, other “cold” or low-pressure gas conditions         </a:t>
            </a:r>
            <a:endParaRPr lang="en-US" sz="1100" dirty="0" smtClean="0"/>
          </a:p>
          <a:p>
            <a:pPr marL="257175" lvl="1" indent="0">
              <a:spcBef>
                <a:spcPts val="225"/>
              </a:spcBef>
              <a:buNone/>
            </a:pPr>
            <a:r>
              <a:rPr lang="en-US" sz="1100" dirty="0" smtClean="0"/>
              <a:t>(-</a:t>
            </a:r>
            <a:r>
              <a:rPr lang="en-US" sz="1100" dirty="0"/>
              <a:t>20 to 150 °C, 0 to 2 bar abs.)</a:t>
            </a:r>
          </a:p>
          <a:p>
            <a:pPr lvl="1">
              <a:spcBef>
                <a:spcPts val="225"/>
              </a:spcBef>
            </a:pPr>
            <a:r>
              <a:rPr lang="en-US" sz="1100" dirty="0" smtClean="0"/>
              <a:t>View </a:t>
            </a:r>
            <a:r>
              <a:rPr lang="en-US" sz="1100" dirty="0"/>
              <a:t>from </a:t>
            </a:r>
            <a:r>
              <a:rPr lang="en-US" sz="1100" dirty="0" smtClean="0"/>
              <a:t>almost </a:t>
            </a:r>
            <a:r>
              <a:rPr lang="en-US" sz="1100" dirty="0"/>
              <a:t>any angle about the vertical </a:t>
            </a:r>
            <a:r>
              <a:rPr lang="en-US" sz="1100" dirty="0" smtClean="0"/>
              <a:t>axis</a:t>
            </a:r>
          </a:p>
          <a:p>
            <a:r>
              <a:rPr lang="en-US" sz="1400" dirty="0" smtClean="0"/>
              <a:t>Diagnostics:</a:t>
            </a:r>
          </a:p>
          <a:p>
            <a:pPr lvl="1"/>
            <a:r>
              <a:rPr lang="en-US" sz="1200" dirty="0" smtClean="0"/>
              <a:t>Neutron imaging</a:t>
            </a:r>
          </a:p>
          <a:p>
            <a:pPr lvl="2"/>
            <a:r>
              <a:rPr lang="en-US" sz="1100" dirty="0" smtClean="0"/>
              <a:t>spatiotemporal </a:t>
            </a:r>
            <a:r>
              <a:rPr lang="en-US" sz="1100" dirty="0"/>
              <a:t>evolution of the film </a:t>
            </a:r>
            <a:endParaRPr lang="en-US" sz="1100" dirty="0" smtClean="0"/>
          </a:p>
          <a:p>
            <a:pPr lvl="2"/>
            <a:r>
              <a:rPr lang="en-US" sz="1100" dirty="0" smtClean="0"/>
              <a:t>thermally-controlled </a:t>
            </a:r>
            <a:r>
              <a:rPr lang="en-US" sz="1100" b="1" u="sng" dirty="0"/>
              <a:t>metal</a:t>
            </a:r>
            <a:r>
              <a:rPr lang="en-US" sz="1100" dirty="0"/>
              <a:t> </a:t>
            </a:r>
            <a:r>
              <a:rPr lang="en-US" sz="1100" dirty="0" smtClean="0"/>
              <a:t>substrate (engine representative thermal properties)</a:t>
            </a:r>
          </a:p>
          <a:p>
            <a:pPr lvl="1"/>
            <a:r>
              <a:rPr lang="en-US" sz="1200" dirty="0" smtClean="0"/>
              <a:t>Heat flux probe</a:t>
            </a:r>
          </a:p>
          <a:p>
            <a:pPr marL="257175" lvl="1" indent="0">
              <a:buNone/>
            </a:pPr>
            <a:r>
              <a:rPr lang="en-US" sz="1200" b="1" dirty="0" smtClean="0">
                <a:solidFill>
                  <a:srgbClr val="00B050"/>
                </a:solidFill>
              </a:rPr>
              <a:t>Important cross check for optical diagnostics film results</a:t>
            </a:r>
          </a:p>
          <a:p>
            <a:pPr marL="257175" lvl="1" indent="0">
              <a:buNone/>
            </a:pPr>
            <a:r>
              <a:rPr lang="en-US" sz="1800" dirty="0"/>
              <a:t> </a:t>
            </a:r>
          </a:p>
          <a:p>
            <a:pPr marL="257175" lvl="1" indent="0">
              <a:spcBef>
                <a:spcPts val="225"/>
              </a:spcBef>
              <a:buNone/>
            </a:pP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4F877A-7CE7-47D9-8FD8-4467AF18F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105" y="1542376"/>
            <a:ext cx="2691410" cy="31767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376346D-B313-4CC0-9EFE-CB3782A197CB}"/>
              </a:ext>
            </a:extLst>
          </p:cNvPr>
          <p:cNvSpPr txBox="1"/>
          <p:nvPr/>
        </p:nvSpPr>
        <p:spPr>
          <a:xfrm>
            <a:off x="5136499" y="1195497"/>
            <a:ext cx="1270220" cy="28469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concept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CCD6FA-051D-4FD4-B004-BB212AB276A3}"/>
              </a:ext>
            </a:extLst>
          </p:cNvPr>
          <p:cNvSpPr txBox="1"/>
          <p:nvPr/>
        </p:nvSpPr>
        <p:spPr>
          <a:xfrm>
            <a:off x="7508152" y="1195497"/>
            <a:ext cx="1197124" cy="28469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 progress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C9C392D-7F29-4790-A0B6-395D99C0C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674" y="1542377"/>
            <a:ext cx="1748720" cy="331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0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Future activities: engine experiments</a:t>
            </a:r>
            <a:endParaRPr lang="en-US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1408346"/>
            <a:ext cx="7162799" cy="3317082"/>
          </a:xfrm>
        </p:spPr>
        <p:txBody>
          <a:bodyPr/>
          <a:lstStyle/>
          <a:p>
            <a:r>
              <a:rPr lang="en-US" sz="1100" dirty="0"/>
              <a:t>Optical engine (pent-roof cylinder head, 4 valves, centrally mounted injector, flat </a:t>
            </a:r>
            <a:r>
              <a:rPr lang="en-US" sz="1000" dirty="0"/>
              <a:t>piston</a:t>
            </a:r>
            <a:r>
              <a:rPr lang="en-US" sz="1100" dirty="0"/>
              <a:t>)</a:t>
            </a:r>
            <a:br>
              <a:rPr lang="en-US" sz="1100" dirty="0"/>
            </a:br>
            <a:r>
              <a:rPr lang="en-US" sz="1100" dirty="0"/>
              <a:t>designed for model validation (well-characterized boundary conditions)</a:t>
            </a:r>
          </a:p>
          <a:p>
            <a:r>
              <a:rPr lang="en-US" sz="1100" dirty="0"/>
              <a:t>Sequence of experiments with increasing complexity: Steady-State Flow-Bench </a:t>
            </a:r>
            <a:r>
              <a:rPr lang="en-US" sz="1100" dirty="0">
                <a:sym typeface="Wingdings" panose="05000000000000000000" pitchFamily="2" charset="2"/>
              </a:rPr>
              <a:t> Single Hole Injector  Spray G (Multi-Hole Injector)  Motored Engine  Fired Engine</a:t>
            </a:r>
          </a:p>
          <a:p>
            <a:r>
              <a:rPr lang="en-US" sz="1100" dirty="0"/>
              <a:t>Investigations on </a:t>
            </a:r>
            <a:r>
              <a:rPr lang="en-US" sz="1100" b="1" dirty="0"/>
              <a:t>near-wall flows </a:t>
            </a:r>
            <a:r>
              <a:rPr lang="en-US" sz="1100" dirty="0"/>
              <a:t>(ongoing) and </a:t>
            </a:r>
            <a:r>
              <a:rPr lang="en-US" sz="1100" b="1" dirty="0"/>
              <a:t>spray-wall-interactions</a:t>
            </a:r>
            <a:r>
              <a:rPr lang="en-US" sz="1100" dirty="0"/>
              <a:t> (planned 2021</a:t>
            </a:r>
            <a:r>
              <a:rPr lang="en-US" sz="1100" dirty="0" smtClean="0"/>
              <a:t>)</a:t>
            </a:r>
          </a:p>
          <a:p>
            <a:pPr marL="0" indent="0">
              <a:buNone/>
            </a:pPr>
            <a:r>
              <a:rPr lang="en-US" sz="1100" b="1" dirty="0" smtClean="0">
                <a:solidFill>
                  <a:srgbClr val="00B050"/>
                </a:solidFill>
              </a:rPr>
              <a:t>Fundamental to understand the relevance of model experiment and set new guidelines </a:t>
            </a:r>
            <a:endParaRPr lang="en-US" sz="1100" b="1" dirty="0">
              <a:solidFill>
                <a:srgbClr val="00B050"/>
              </a:solidFill>
            </a:endParaRPr>
          </a:p>
          <a:p>
            <a:endParaRPr lang="en-US" sz="11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 smtClean="0"/>
              <a:t>Tu</a:t>
            </a:r>
            <a:r>
              <a:rPr lang="en-US" dirty="0" smtClean="0"/>
              <a:t>/Darmstadt 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21</a:t>
            </a:fld>
            <a:endParaRPr lang="en-US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-477209" y="-1400717"/>
            <a:ext cx="9515438" cy="1708349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 smtClean="0"/>
          </a:p>
          <a:p>
            <a:endParaRPr lang="en-US" sz="1600" dirty="0" smtClean="0"/>
          </a:p>
          <a:p>
            <a:endParaRPr lang="de-DE" sz="1600" dirty="0"/>
          </a:p>
        </p:txBody>
      </p:sp>
      <p:pic>
        <p:nvPicPr>
          <p:cNvPr id="8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3" r="33929" b="59597"/>
          <a:stretch/>
        </p:blipFill>
        <p:spPr>
          <a:xfrm>
            <a:off x="7876271" y="2538830"/>
            <a:ext cx="1071541" cy="7225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25"/>
          <p:cNvGrpSpPr/>
          <p:nvPr/>
        </p:nvGrpSpPr>
        <p:grpSpPr>
          <a:xfrm>
            <a:off x="2536873" y="2777950"/>
            <a:ext cx="3284808" cy="2221906"/>
            <a:chOff x="5239204" y="2941076"/>
            <a:chExt cx="4490358" cy="3037362"/>
          </a:xfrm>
        </p:grpSpPr>
        <p:grpSp>
          <p:nvGrpSpPr>
            <p:cNvPr id="10" name="Gruppieren 11"/>
            <p:cNvGrpSpPr/>
            <p:nvPr/>
          </p:nvGrpSpPr>
          <p:grpSpPr>
            <a:xfrm>
              <a:off x="5239204" y="2941076"/>
              <a:ext cx="4490358" cy="3037362"/>
              <a:chOff x="1255485" y="2330314"/>
              <a:chExt cx="4490358" cy="3037362"/>
            </a:xfrm>
          </p:grpSpPr>
          <p:grpSp>
            <p:nvGrpSpPr>
              <p:cNvPr id="15" name="Gruppieren 9"/>
              <p:cNvGrpSpPr/>
              <p:nvPr/>
            </p:nvGrpSpPr>
            <p:grpSpPr>
              <a:xfrm>
                <a:off x="1255485" y="2330314"/>
                <a:ext cx="4490358" cy="3037362"/>
                <a:chOff x="512535" y="2035039"/>
                <a:chExt cx="4490358" cy="3037362"/>
              </a:xfrm>
            </p:grpSpPr>
            <p:pic>
              <p:nvPicPr>
                <p:cNvPr id="17" name="Grafik 3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248" t="23433" r="11116" b="13628"/>
                <a:stretch/>
              </p:blipFill>
              <p:spPr>
                <a:xfrm>
                  <a:off x="512535" y="2035039"/>
                  <a:ext cx="4490358" cy="3037362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8" name="Rechteck 7"/>
                <p:cNvSpPr/>
                <p:nvPr/>
              </p:nvSpPr>
              <p:spPr>
                <a:xfrm>
                  <a:off x="1719489" y="3673643"/>
                  <a:ext cx="2076450" cy="907881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6" name="Textfeld 10"/>
              <p:cNvSpPr txBox="1"/>
              <p:nvPr/>
            </p:nvSpPr>
            <p:spPr>
              <a:xfrm>
                <a:off x="3143250" y="3968918"/>
                <a:ext cx="12622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Piston</a:t>
                </a:r>
              </a:p>
            </p:txBody>
          </p:sp>
        </p:grpSp>
        <p:cxnSp>
          <p:nvCxnSpPr>
            <p:cNvPr id="11" name="Gerader Verbinder 13"/>
            <p:cNvCxnSpPr/>
            <p:nvPr/>
          </p:nvCxnSpPr>
          <p:spPr>
            <a:xfrm>
              <a:off x="7361300" y="3665220"/>
              <a:ext cx="123083" cy="8734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20"/>
            <p:cNvSpPr txBox="1"/>
            <p:nvPr/>
          </p:nvSpPr>
          <p:spPr>
            <a:xfrm>
              <a:off x="6253391" y="3252804"/>
              <a:ext cx="1230992" cy="37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solidFill>
                    <a:schemeClr val="bg1"/>
                  </a:solidFill>
                </a:rPr>
                <a:t>8° angle</a:t>
              </a:r>
            </a:p>
          </p:txBody>
        </p:sp>
        <p:sp>
          <p:nvSpPr>
            <p:cNvPr id="13" name="Rechteck 21"/>
            <p:cNvSpPr/>
            <p:nvPr/>
          </p:nvSpPr>
          <p:spPr>
            <a:xfrm>
              <a:off x="7758113" y="3252804"/>
              <a:ext cx="1010636" cy="6310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bg1"/>
                  </a:solidFill>
                </a:rPr>
                <a:t>@TDC </a:t>
              </a:r>
            </a:p>
            <a:p>
              <a:r>
                <a:rPr lang="de-DE" sz="1200" dirty="0">
                  <a:solidFill>
                    <a:schemeClr val="bg1"/>
                  </a:solidFill>
                </a:rPr>
                <a:t>13.3mm</a:t>
              </a:r>
            </a:p>
          </p:txBody>
        </p:sp>
        <p:cxnSp>
          <p:nvCxnSpPr>
            <p:cNvPr id="14" name="Gerader Verbinder 22"/>
            <p:cNvCxnSpPr/>
            <p:nvPr/>
          </p:nvCxnSpPr>
          <p:spPr>
            <a:xfrm>
              <a:off x="7675367" y="3951525"/>
              <a:ext cx="7422" cy="587137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fik 24"/>
          <p:cNvPicPr>
            <a:picLocks noChangeAspect="1"/>
          </p:cNvPicPr>
          <p:nvPr/>
        </p:nvPicPr>
        <p:blipFill rotWithShape="1">
          <a:blip r:embed="rId4"/>
          <a:srcRect l="3766" t="9596" r="3437" b="9688"/>
          <a:stretch/>
        </p:blipFill>
        <p:spPr>
          <a:xfrm>
            <a:off x="7861220" y="3324710"/>
            <a:ext cx="1073300" cy="933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Inhaltsplatzhalter 2"/>
          <p:cNvSpPr txBox="1">
            <a:spLocks/>
          </p:cNvSpPr>
          <p:nvPr/>
        </p:nvSpPr>
        <p:spPr>
          <a:xfrm>
            <a:off x="6237486" y="2703763"/>
            <a:ext cx="1557140" cy="717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/>
              </a:buBlip>
              <a:defRPr sz="22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0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6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600" kern="1200">
                <a:solidFill>
                  <a:srgbClr val="0070C0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200" dirty="0"/>
              <a:t>Spray morphology</a:t>
            </a:r>
          </a:p>
          <a:p>
            <a:pPr marL="0" indent="0" algn="r">
              <a:buNone/>
            </a:pPr>
            <a:r>
              <a:rPr lang="en-US" sz="1200" i="1" dirty="0"/>
              <a:t>Mie-</a:t>
            </a:r>
            <a:r>
              <a:rPr lang="en-US" sz="1200" i="1" dirty="0" err="1"/>
              <a:t>scatt</a:t>
            </a:r>
            <a:r>
              <a:rPr lang="en-US" sz="1200" i="1" dirty="0"/>
              <a:t>./DBI</a:t>
            </a:r>
            <a:endParaRPr lang="de-DE" sz="1200" i="1" dirty="0"/>
          </a:p>
        </p:txBody>
      </p:sp>
      <p:sp>
        <p:nvSpPr>
          <p:cNvPr id="21" name="Inhaltsplatzhalter 2"/>
          <p:cNvSpPr txBox="1">
            <a:spLocks/>
          </p:cNvSpPr>
          <p:nvPr/>
        </p:nvSpPr>
        <p:spPr>
          <a:xfrm>
            <a:off x="6035632" y="3304492"/>
            <a:ext cx="1557140" cy="955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/>
              </a:buBlip>
              <a:defRPr sz="22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0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6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600" kern="1200">
                <a:solidFill>
                  <a:srgbClr val="0070C0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200" dirty="0"/>
              <a:t>Spray foot-print/  Wall wetting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200" i="1" dirty="0"/>
              <a:t>Qualitative RIM</a:t>
            </a:r>
            <a:endParaRPr lang="de-DE" sz="1200" i="1" dirty="0"/>
          </a:p>
        </p:txBody>
      </p:sp>
      <p:pic>
        <p:nvPicPr>
          <p:cNvPr id="22" name="Grafik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9" t="22256" r="46813" b="35745"/>
          <a:stretch/>
        </p:blipFill>
        <p:spPr>
          <a:xfrm>
            <a:off x="8072666" y="4296263"/>
            <a:ext cx="875146" cy="786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Inhaltsplatzhalter 2"/>
          <p:cNvSpPr txBox="1">
            <a:spLocks/>
          </p:cNvSpPr>
          <p:nvPr/>
        </p:nvSpPr>
        <p:spPr>
          <a:xfrm>
            <a:off x="5974295" y="4258280"/>
            <a:ext cx="1679814" cy="880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/>
              </a:buBlip>
              <a:defRPr sz="22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0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6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600" kern="1200">
                <a:solidFill>
                  <a:srgbClr val="0070C0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200" dirty="0"/>
              <a:t>(near wall) </a:t>
            </a:r>
            <a:br>
              <a:rPr lang="en-US" sz="1200" dirty="0"/>
            </a:br>
            <a:r>
              <a:rPr lang="en-US" sz="1200" dirty="0"/>
              <a:t>mixture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200" i="1" dirty="0"/>
              <a:t>LIF</a:t>
            </a:r>
            <a:endParaRPr lang="de-DE" sz="1200" i="1" dirty="0"/>
          </a:p>
        </p:txBody>
      </p:sp>
      <p:pic>
        <p:nvPicPr>
          <p:cNvPr id="24" name="Inhaltsplatzhalter 94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t="6173" r="45537" b="47052"/>
          <a:stretch/>
        </p:blipFill>
        <p:spPr>
          <a:xfrm>
            <a:off x="397294" y="3687964"/>
            <a:ext cx="908969" cy="7662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Grafik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142" y="2783146"/>
            <a:ext cx="1050798" cy="88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Grafik 38"/>
          <p:cNvPicPr>
            <a:picLocks noChangeAspect="1"/>
          </p:cNvPicPr>
          <p:nvPr/>
        </p:nvPicPr>
        <p:blipFill rotWithShape="1">
          <a:blip r:embed="rId9"/>
          <a:srcRect t="1" r="3178" b="2645"/>
          <a:stretch/>
        </p:blipFill>
        <p:spPr>
          <a:xfrm>
            <a:off x="397292" y="4487731"/>
            <a:ext cx="834269" cy="617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Inhaltsplatzhalter 2"/>
          <p:cNvSpPr txBox="1">
            <a:spLocks/>
          </p:cNvSpPr>
          <p:nvPr/>
        </p:nvSpPr>
        <p:spPr>
          <a:xfrm>
            <a:off x="1419940" y="2783146"/>
            <a:ext cx="1557140" cy="717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/>
              </a:buBlip>
              <a:defRPr sz="22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0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6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600" kern="1200">
                <a:solidFill>
                  <a:srgbClr val="0070C0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Near-wall flow</a:t>
            </a:r>
          </a:p>
          <a:p>
            <a:pPr marL="0" indent="0">
              <a:buNone/>
            </a:pPr>
            <a:r>
              <a:rPr lang="en-US" sz="1200" i="1" dirty="0"/>
              <a:t>PIV/PTV</a:t>
            </a:r>
            <a:endParaRPr lang="de-DE" sz="1200" i="1" dirty="0"/>
          </a:p>
        </p:txBody>
      </p:sp>
      <p:sp>
        <p:nvSpPr>
          <p:cNvPr id="28" name="Inhaltsplatzhalter 2"/>
          <p:cNvSpPr txBox="1">
            <a:spLocks/>
          </p:cNvSpPr>
          <p:nvPr/>
        </p:nvSpPr>
        <p:spPr>
          <a:xfrm>
            <a:off x="1306263" y="3663256"/>
            <a:ext cx="1557140" cy="717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/>
              </a:buBlip>
              <a:defRPr sz="22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0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6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600" kern="1200">
                <a:solidFill>
                  <a:srgbClr val="0070C0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Boundary layer</a:t>
            </a:r>
          </a:p>
          <a:p>
            <a:pPr marL="0" indent="0">
              <a:buNone/>
            </a:pPr>
            <a:r>
              <a:rPr lang="en-US" sz="1200" i="1" dirty="0"/>
              <a:t>PIV/PTV</a:t>
            </a:r>
            <a:endParaRPr lang="de-DE" sz="1200" i="1" dirty="0"/>
          </a:p>
        </p:txBody>
      </p:sp>
      <p:sp>
        <p:nvSpPr>
          <p:cNvPr id="29" name="Inhaltsplatzhalter 2"/>
          <p:cNvSpPr txBox="1">
            <a:spLocks/>
          </p:cNvSpPr>
          <p:nvPr/>
        </p:nvSpPr>
        <p:spPr>
          <a:xfrm>
            <a:off x="1306263" y="4465833"/>
            <a:ext cx="1557140" cy="846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/>
              </a:buBlip>
              <a:defRPr sz="22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0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6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600" kern="1200">
                <a:solidFill>
                  <a:srgbClr val="0070C0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Near-wall flame development</a:t>
            </a:r>
          </a:p>
          <a:p>
            <a:pPr marL="0" indent="0">
              <a:buNone/>
            </a:pPr>
            <a:r>
              <a:rPr lang="en-US" sz="1200" i="1" dirty="0"/>
              <a:t>LIF </a:t>
            </a:r>
            <a:endParaRPr lang="de-DE" sz="1200" i="1" dirty="0"/>
          </a:p>
        </p:txBody>
      </p:sp>
    </p:spTree>
    <p:extLst>
      <p:ext uri="{BB962C8B-B14F-4D97-AF65-F5344CB8AC3E}">
        <p14:creationId xmlns:p14="http://schemas.microsoft.com/office/powerpoint/2010/main" val="335676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1019726"/>
            <a:ext cx="8372901" cy="3317082"/>
          </a:xfrm>
        </p:spPr>
        <p:txBody>
          <a:bodyPr/>
          <a:lstStyle/>
          <a:p>
            <a:r>
              <a:rPr lang="en-US" sz="1200" dirty="0" smtClean="0"/>
              <a:t>Significant amount of data is available and important evidences have been showed</a:t>
            </a:r>
          </a:p>
          <a:p>
            <a:pPr lvl="1"/>
            <a:r>
              <a:rPr lang="en-US" sz="1200" dirty="0" smtClean="0"/>
              <a:t>Quantitative data:</a:t>
            </a:r>
          </a:p>
          <a:p>
            <a:pPr lvl="2"/>
            <a:r>
              <a:rPr lang="en-US" sz="1200" dirty="0" smtClean="0"/>
              <a:t>spray impact mixing field</a:t>
            </a:r>
          </a:p>
          <a:p>
            <a:pPr lvl="2"/>
            <a:r>
              <a:rPr lang="en-US" sz="1200" dirty="0" smtClean="0"/>
              <a:t>Liquid film thickness</a:t>
            </a:r>
          </a:p>
          <a:p>
            <a:pPr lvl="2"/>
            <a:r>
              <a:rPr lang="en-US" sz="1200" dirty="0" smtClean="0"/>
              <a:t>film – wall Heat </a:t>
            </a:r>
            <a:r>
              <a:rPr lang="en-US" sz="1200" dirty="0" smtClean="0"/>
              <a:t>flux</a:t>
            </a:r>
          </a:p>
          <a:p>
            <a:pPr lvl="1"/>
            <a:r>
              <a:rPr lang="en-US" sz="1200" dirty="0" smtClean="0"/>
              <a:t>Persistence of liquid film after flame</a:t>
            </a:r>
          </a:p>
          <a:p>
            <a:pPr lvl="1"/>
            <a:r>
              <a:rPr lang="en-US" sz="1200" dirty="0" smtClean="0"/>
              <a:t>Delay between flame and soot formation</a:t>
            </a:r>
          </a:p>
          <a:p>
            <a:pPr lvl="1"/>
            <a:r>
              <a:rPr lang="en-US" sz="1200" dirty="0"/>
              <a:t>D</a:t>
            </a:r>
            <a:r>
              <a:rPr lang="en-US" sz="1200" dirty="0" smtClean="0"/>
              <a:t>istance of soot </a:t>
            </a:r>
            <a:r>
              <a:rPr lang="en-US" sz="1200" dirty="0" smtClean="0"/>
              <a:t>formation (flame quenching, local temperature, local mixture, </a:t>
            </a:r>
            <a:r>
              <a:rPr lang="en-US" sz="1200" dirty="0" err="1" smtClean="0"/>
              <a:t>etc</a:t>
            </a:r>
            <a:r>
              <a:rPr lang="en-US" sz="1200" smtClean="0"/>
              <a:t>)</a:t>
            </a:r>
            <a:endParaRPr lang="en-US" sz="1200" dirty="0" smtClean="0"/>
          </a:p>
          <a:p>
            <a:r>
              <a:rPr lang="en-US" sz="1200" dirty="0" smtClean="0"/>
              <a:t>Much more information is needed to understand the process:</a:t>
            </a:r>
          </a:p>
          <a:p>
            <a:pPr lvl="1"/>
            <a:r>
              <a:rPr lang="en-US" sz="1200" dirty="0" smtClean="0"/>
              <a:t>cross check of experiments and creation of a consistent database</a:t>
            </a:r>
          </a:p>
          <a:p>
            <a:pPr lvl="1"/>
            <a:r>
              <a:rPr lang="en-US" sz="1200" dirty="0" smtClean="0"/>
              <a:t>Effect of fuel: The diagnostic employed depends on the fuel, however each process is strongly fuel dependent</a:t>
            </a:r>
          </a:p>
          <a:p>
            <a:pPr lvl="1"/>
            <a:r>
              <a:rPr lang="en-US" sz="1200" dirty="0" smtClean="0"/>
              <a:t>Two main fuel are identified:</a:t>
            </a:r>
          </a:p>
          <a:p>
            <a:pPr lvl="2"/>
            <a:r>
              <a:rPr lang="en-US" sz="1200" dirty="0" err="1" smtClean="0"/>
              <a:t>Iso</a:t>
            </a:r>
            <a:r>
              <a:rPr lang="en-US" sz="1200" dirty="0" smtClean="0"/>
              <a:t>-octane</a:t>
            </a:r>
          </a:p>
          <a:p>
            <a:pPr lvl="2"/>
            <a:r>
              <a:rPr lang="en-US" sz="1200" dirty="0" smtClean="0"/>
              <a:t>70% </a:t>
            </a:r>
            <a:r>
              <a:rPr lang="en-US" sz="1200" dirty="0" err="1" smtClean="0"/>
              <a:t>iso</a:t>
            </a:r>
            <a:r>
              <a:rPr lang="en-US" sz="1200" dirty="0" smtClean="0"/>
              <a:t>-octane / 30% toluene</a:t>
            </a:r>
            <a:endParaRPr lang="en-US" sz="1200" dirty="0"/>
          </a:p>
          <a:p>
            <a:r>
              <a:rPr lang="en-US" sz="1200" dirty="0" smtClean="0"/>
              <a:t>Two reference conditions were previously defined based on G3 condition:</a:t>
            </a:r>
          </a:p>
          <a:p>
            <a:endParaRPr lang="en-US" sz="1200" dirty="0" smtClean="0"/>
          </a:p>
          <a:p>
            <a:pPr marL="284162" lvl="1" indent="0">
              <a:buNone/>
            </a:pPr>
            <a:endParaRPr lang="en-US" sz="1200" dirty="0" smtClean="0"/>
          </a:p>
          <a:p>
            <a:pPr lvl="1"/>
            <a:endParaRPr lang="en-US" sz="12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22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71600" y="4158426"/>
                <a:ext cx="6720840" cy="4461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sz="1050" b="1" dirty="0"/>
                  <a:t>G3 – “Cold start”: </a:t>
                </a:r>
                <a14:m>
                  <m:oMath xmlns:m="http://schemas.openxmlformats.org/officeDocument/2006/math">
                    <m:r>
                      <a:rPr lang="en-US" sz="1050" b="1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105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050" b="1" i="1">
                            <a:latin typeface="Cambria Math"/>
                          </a:rPr>
                          <m:t>𝑷</m:t>
                        </m:r>
                      </m:e>
                      <m:sub>
                        <m:r>
                          <a:rPr lang="en-US" sz="1050" b="1" i="1">
                            <a:latin typeface="Cambria Math"/>
                          </a:rPr>
                          <m:t>𝒄𝒆𝒍𝒍</m:t>
                        </m:r>
                      </m:sub>
                    </m:sSub>
                    <m:r>
                      <a:rPr lang="en-US" sz="1050" b="1" i="1">
                        <a:latin typeface="Cambria Math"/>
                      </a:rPr>
                      <m:t>= </m:t>
                    </m:r>
                  </m:oMath>
                </a14:m>
                <a:r>
                  <a:rPr lang="en-US" sz="1050" b="1" dirty="0"/>
                  <a:t>1 bar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050" b="1" i="1">
                            <a:latin typeface="Cambria Math"/>
                          </a:rPr>
                          <m:t>𝑻</m:t>
                        </m:r>
                      </m:e>
                      <m:sub>
                        <m:r>
                          <a:rPr lang="en-US" sz="1050" b="1" i="1">
                            <a:latin typeface="Cambria Math"/>
                          </a:rPr>
                          <m:t>𝒄𝒆𝒍𝒍</m:t>
                        </m:r>
                      </m:sub>
                    </m:sSub>
                    <m:r>
                      <a:rPr lang="en-US" sz="1050" b="1" i="1">
                        <a:latin typeface="Cambria Math"/>
                      </a:rPr>
                      <m:t>=</m:t>
                    </m:r>
                  </m:oMath>
                </a14:m>
                <a:r>
                  <a:rPr lang="en-US" sz="1050" b="1" dirty="0"/>
                  <a:t> 50°C 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050" b="1" i="1">
                            <a:latin typeface="Cambria Math"/>
                          </a:rPr>
                          <m:t>𝑻</m:t>
                        </m:r>
                      </m:e>
                      <m:sub>
                        <m:r>
                          <a:rPr lang="en-US" sz="1050" b="1" i="1">
                            <a:latin typeface="Cambria Math"/>
                          </a:rPr>
                          <m:t>𝒇𝒖𝒆𝒍</m:t>
                        </m:r>
                      </m:sub>
                    </m:sSub>
                    <m:r>
                      <a:rPr lang="en-US" sz="1050" b="1" i="1">
                        <a:latin typeface="Cambria Math"/>
                      </a:rPr>
                      <m:t>=</m:t>
                    </m:r>
                  </m:oMath>
                </a14:m>
                <a:r>
                  <a:rPr lang="en-US" sz="1050" b="1" dirty="0"/>
                  <a:t> 25 °C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050" b="1" i="1">
                            <a:latin typeface="Cambria Math"/>
                          </a:rPr>
                          <m:t>𝒅</m:t>
                        </m:r>
                      </m:e>
                      <m:sub>
                        <m:r>
                          <a:rPr lang="en-US" sz="1050" b="1" i="1">
                            <a:latin typeface="Cambria Math"/>
                          </a:rPr>
                          <m:t>𝒊𝒏𝒋𝒆𝒄𝒕𝒐𝒓</m:t>
                        </m:r>
                        <m:r>
                          <a:rPr lang="en-US" sz="1050" b="1" i="1">
                            <a:latin typeface="Cambria Math"/>
                          </a:rPr>
                          <m:t>−</m:t>
                        </m:r>
                        <m:r>
                          <a:rPr lang="en-US" sz="1050" b="1" i="1">
                            <a:latin typeface="Cambria Math"/>
                          </a:rPr>
                          <m:t>𝒑𝒍𝒂𝒕𝒆</m:t>
                        </m:r>
                      </m:sub>
                    </m:sSub>
                    <m:r>
                      <a:rPr lang="en-US" sz="1050" b="1" i="1">
                        <a:latin typeface="Cambria Math"/>
                      </a:rPr>
                      <m:t>=</m:t>
                    </m:r>
                  </m:oMath>
                </a14:m>
                <a:r>
                  <a:rPr lang="en-US" sz="1050" b="1" dirty="0"/>
                  <a:t>30mm</a:t>
                </a:r>
              </a:p>
              <a:p>
                <a:pPr lvl="1"/>
                <a:r>
                  <a:rPr lang="en-US" sz="1050" b="1" dirty="0"/>
                  <a:t>G3 – “Cold start – 10 seconds” :</a:t>
                </a:r>
                <a14:m>
                  <m:oMath xmlns:m="http://schemas.openxmlformats.org/officeDocument/2006/math">
                    <m:r>
                      <a:rPr lang="en-US" sz="1050" b="1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105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050" b="1" i="1">
                            <a:latin typeface="Cambria Math"/>
                          </a:rPr>
                          <m:t>𝑷</m:t>
                        </m:r>
                      </m:e>
                      <m:sub>
                        <m:r>
                          <a:rPr lang="en-US" sz="1050" b="1" i="1">
                            <a:latin typeface="Cambria Math"/>
                          </a:rPr>
                          <m:t>𝒄𝒆𝒍𝒍</m:t>
                        </m:r>
                      </m:sub>
                    </m:sSub>
                    <m:r>
                      <a:rPr lang="en-US" sz="1050" b="1" i="1">
                        <a:latin typeface="Cambria Math"/>
                      </a:rPr>
                      <m:t>= </m:t>
                    </m:r>
                  </m:oMath>
                </a14:m>
                <a:r>
                  <a:rPr lang="en-US" sz="1050" b="1" dirty="0"/>
                  <a:t>1 bar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050" b="1" i="1">
                            <a:latin typeface="Cambria Math"/>
                          </a:rPr>
                          <m:t>𝑻</m:t>
                        </m:r>
                      </m:e>
                      <m:sub>
                        <m:r>
                          <a:rPr lang="en-US" sz="1050" b="1" i="1">
                            <a:latin typeface="Cambria Math"/>
                          </a:rPr>
                          <m:t>𝒄𝒆𝒍𝒍</m:t>
                        </m:r>
                      </m:sub>
                    </m:sSub>
                    <m:r>
                      <a:rPr lang="en-US" sz="1050" b="1" i="1">
                        <a:latin typeface="Cambria Math"/>
                      </a:rPr>
                      <m:t>=</m:t>
                    </m:r>
                  </m:oMath>
                </a14:m>
                <a:r>
                  <a:rPr lang="en-US" sz="1050" b="1" dirty="0"/>
                  <a:t> 100°C 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050" b="1" i="1">
                            <a:latin typeface="Cambria Math"/>
                          </a:rPr>
                          <m:t>𝑻</m:t>
                        </m:r>
                      </m:e>
                      <m:sub>
                        <m:r>
                          <a:rPr lang="en-US" sz="1050" b="1" i="1">
                            <a:latin typeface="Cambria Math"/>
                          </a:rPr>
                          <m:t>𝒇𝒖𝒆𝒍</m:t>
                        </m:r>
                      </m:sub>
                    </m:sSub>
                    <m:r>
                      <a:rPr lang="en-US" sz="1050" b="1" i="1">
                        <a:latin typeface="Cambria Math"/>
                      </a:rPr>
                      <m:t>=</m:t>
                    </m:r>
                  </m:oMath>
                </a14:m>
                <a:r>
                  <a:rPr lang="en-US" sz="1050" b="1" dirty="0"/>
                  <a:t> 90 °C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050" b="1" i="1">
                            <a:latin typeface="Cambria Math"/>
                          </a:rPr>
                          <m:t>𝒅</m:t>
                        </m:r>
                      </m:e>
                      <m:sub>
                        <m:r>
                          <a:rPr lang="en-US" sz="1050" b="1" i="1">
                            <a:latin typeface="Cambria Math"/>
                          </a:rPr>
                          <m:t>𝒊𝒏𝒋</m:t>
                        </m:r>
                        <m:r>
                          <a:rPr lang="en-US" sz="1050" b="1" i="1">
                            <a:latin typeface="Cambria Math"/>
                          </a:rPr>
                          <m:t>−</m:t>
                        </m:r>
                        <m:r>
                          <a:rPr lang="en-US" sz="1050" b="1" i="1">
                            <a:latin typeface="Cambria Math"/>
                          </a:rPr>
                          <m:t>𝒑𝒍𝒂𝒕𝒆</m:t>
                        </m:r>
                      </m:sub>
                    </m:sSub>
                    <m:r>
                      <a:rPr lang="en-US" sz="1050" b="1" i="1">
                        <a:latin typeface="Cambria Math"/>
                      </a:rPr>
                      <m:t>=</m:t>
                    </m:r>
                  </m:oMath>
                </a14:m>
                <a:r>
                  <a:rPr lang="en-US" sz="1050" b="1" dirty="0"/>
                  <a:t>30mm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158426"/>
                <a:ext cx="6720840" cy="446148"/>
              </a:xfrm>
              <a:prstGeom prst="rect">
                <a:avLst/>
              </a:prstGeom>
              <a:blipFill rotWithShape="1">
                <a:blip r:embed="rId2"/>
                <a:stretch>
                  <a:fillRect b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497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7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ECN 7 online workshop 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1974850" algn="l"/>
              </a:tabLst>
            </a:pPr>
            <a:r>
              <a:rPr lang="en-US" dirty="0" smtClean="0"/>
              <a:t>TOPIC 10:</a:t>
            </a:r>
            <a:br>
              <a:rPr lang="en-US" dirty="0" smtClean="0"/>
            </a:br>
            <a:r>
              <a:rPr lang="en-US" i="1" cap="none" dirty="0" smtClean="0"/>
              <a:t>Spray </a:t>
            </a:r>
            <a:r>
              <a:rPr lang="en-US" i="1" cap="none" dirty="0"/>
              <a:t>G wall impact and </a:t>
            </a:r>
            <a:r>
              <a:rPr lang="en-US" i="1" cap="none" dirty="0" smtClean="0"/>
              <a:t>combustion</a:t>
            </a:r>
            <a:br>
              <a:rPr lang="en-US" i="1" cap="none" dirty="0" smtClean="0"/>
            </a:br>
            <a:r>
              <a:rPr lang="en-US" i="1" cap="none" dirty="0"/>
              <a:t/>
            </a:r>
            <a:br>
              <a:rPr lang="en-US" i="1" cap="none" dirty="0"/>
            </a:br>
            <a:r>
              <a:rPr lang="en-US" i="1" cap="none" dirty="0" smtClean="0"/>
              <a:t>Thanks for the attention!!!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Michele BARDI  (IFPEN)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2"/>
              </a:rPr>
              <a:t>michele.bardi@ifpen.fr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Topic Lead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r>
              <a:rPr lang="en-US" baseline="30000" dirty="0" smtClean="0"/>
              <a:t>th</a:t>
            </a:r>
            <a:r>
              <a:rPr lang="en-US" dirty="0" smtClean="0"/>
              <a:t> June 2020 – Online Presentation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94" t="19725" r="-8712"/>
          <a:stretch/>
        </p:blipFill>
        <p:spPr bwMode="auto">
          <a:xfrm>
            <a:off x="4861560" y="2348859"/>
            <a:ext cx="2446020" cy="94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" r="-5919"/>
          <a:stretch/>
        </p:blipFill>
        <p:spPr bwMode="auto">
          <a:xfrm>
            <a:off x="4861560" y="1264921"/>
            <a:ext cx="2446020" cy="108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73887" y="778749"/>
            <a:ext cx="1083939" cy="205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5" t="69450" r="12991" b="20765"/>
          <a:stretch/>
        </p:blipFill>
        <p:spPr bwMode="auto">
          <a:xfrm>
            <a:off x="7087714" y="2354580"/>
            <a:ext cx="2056286" cy="93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4815840" y="1234441"/>
            <a:ext cx="718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Argonne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X-ray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087713" y="1265872"/>
            <a:ext cx="6254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Sandia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DBI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087714" y="2858225"/>
            <a:ext cx="14314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Federico II </a:t>
            </a:r>
          </a:p>
          <a:p>
            <a:r>
              <a:rPr lang="en-US" sz="1100" dirty="0" err="1" smtClean="0">
                <a:solidFill>
                  <a:schemeClr val="bg1"/>
                </a:solidFill>
              </a:rPr>
              <a:t>Ist</a:t>
            </a:r>
            <a:r>
              <a:rPr lang="en-US" sz="1100" dirty="0" smtClean="0">
                <a:solidFill>
                  <a:schemeClr val="bg1"/>
                </a:solidFill>
              </a:rPr>
              <a:t>. </a:t>
            </a:r>
            <a:r>
              <a:rPr lang="en-US" sz="1100" dirty="0" err="1" smtClean="0">
                <a:solidFill>
                  <a:schemeClr val="bg1"/>
                </a:solidFill>
              </a:rPr>
              <a:t>Motori</a:t>
            </a:r>
            <a:r>
              <a:rPr lang="en-US" sz="1100" dirty="0" smtClean="0">
                <a:solidFill>
                  <a:schemeClr val="bg1"/>
                </a:solidFill>
              </a:rPr>
              <a:t> - IR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800600" y="2917341"/>
            <a:ext cx="11658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IFPEN 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UV absorption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3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Contributors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457201" y="1002292"/>
            <a:ext cx="8372901" cy="37478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3</a:t>
            </a:fld>
            <a:endParaRPr lang="en-US"/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457200" y="1408345"/>
            <a:ext cx="6530340" cy="3597493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A lot of material has been received… Thanks to the topic contributors!</a:t>
            </a:r>
          </a:p>
          <a:p>
            <a:endParaRPr lang="en-US" sz="1200" dirty="0"/>
          </a:p>
          <a:p>
            <a:r>
              <a:rPr lang="en-US" sz="1200" dirty="0" smtClean="0"/>
              <a:t>Argonne: B. </a:t>
            </a:r>
            <a:r>
              <a:rPr lang="en-US" sz="1200" dirty="0" err="1" smtClean="0"/>
              <a:t>Sforzo</a:t>
            </a:r>
            <a:r>
              <a:rPr lang="en-US" sz="1200" dirty="0" smtClean="0"/>
              <a:t>, R. </a:t>
            </a:r>
            <a:r>
              <a:rPr lang="en-US" sz="1200" dirty="0" err="1" smtClean="0"/>
              <a:t>Torelli</a:t>
            </a:r>
            <a:r>
              <a:rPr lang="en-US" sz="1200" dirty="0" smtClean="0"/>
              <a:t>, C. Powell, S. </a:t>
            </a:r>
            <a:r>
              <a:rPr lang="en-US" sz="1200" dirty="0" err="1" smtClean="0"/>
              <a:t>Som</a:t>
            </a:r>
            <a:endParaRPr lang="en-US" sz="1200" dirty="0" smtClean="0"/>
          </a:p>
          <a:p>
            <a:r>
              <a:rPr lang="en-US" sz="1200" dirty="0" smtClean="0"/>
              <a:t>Darmstadt University : B. </a:t>
            </a:r>
            <a:r>
              <a:rPr lang="en-US" sz="1200" dirty="0" err="1" smtClean="0"/>
              <a:t>Böhm</a:t>
            </a:r>
            <a:endParaRPr lang="en-US" sz="1200" dirty="0" smtClean="0"/>
          </a:p>
          <a:p>
            <a:r>
              <a:rPr lang="en-US" sz="1200" dirty="0" smtClean="0"/>
              <a:t>Duisburg-Essen </a:t>
            </a:r>
            <a:r>
              <a:rPr lang="en-US" sz="1200" dirty="0" err="1" smtClean="0"/>
              <a:t>Universtiy</a:t>
            </a:r>
            <a:r>
              <a:rPr lang="en-US" sz="1200" dirty="0" smtClean="0"/>
              <a:t> : N. </a:t>
            </a:r>
            <a:r>
              <a:rPr lang="en-US" sz="1200" dirty="0" err="1" smtClean="0"/>
              <a:t>Jüngst</a:t>
            </a:r>
            <a:r>
              <a:rPr lang="en-US" sz="1200" dirty="0" smtClean="0"/>
              <a:t>, S. Kaiser </a:t>
            </a:r>
          </a:p>
          <a:p>
            <a:r>
              <a:rPr lang="en-US" sz="1200" dirty="0" smtClean="0"/>
              <a:t>IFPEN</a:t>
            </a:r>
            <a:r>
              <a:rPr lang="en-US" sz="1200" dirty="0"/>
              <a:t>: D. </a:t>
            </a:r>
            <a:r>
              <a:rPr lang="en-US" sz="1200" dirty="0" err="1"/>
              <a:t>Aubagnac-Karkar</a:t>
            </a:r>
            <a:r>
              <a:rPr lang="en-US" sz="1200" dirty="0"/>
              <a:t> , K. </a:t>
            </a:r>
            <a:r>
              <a:rPr lang="en-US" sz="1200" dirty="0" err="1"/>
              <a:t>Shway</a:t>
            </a:r>
            <a:r>
              <a:rPr lang="en-US" sz="1200" dirty="0"/>
              <a:t>, M. </a:t>
            </a:r>
            <a:r>
              <a:rPr lang="en-US" sz="1200" dirty="0" err="1" smtClean="0"/>
              <a:t>Chemak</a:t>
            </a:r>
            <a:endParaRPr lang="en-US" sz="1200" dirty="0" smtClean="0"/>
          </a:p>
          <a:p>
            <a:r>
              <a:rPr lang="en-US" sz="1200" dirty="0" err="1" smtClean="0"/>
              <a:t>Istituto</a:t>
            </a:r>
            <a:r>
              <a:rPr lang="en-US" sz="1200" dirty="0" smtClean="0"/>
              <a:t> </a:t>
            </a:r>
            <a:r>
              <a:rPr lang="en-US" sz="1200" dirty="0" err="1" smtClean="0"/>
              <a:t>Motori</a:t>
            </a:r>
            <a:r>
              <a:rPr lang="en-US" sz="1200" dirty="0" smtClean="0"/>
              <a:t>: L. </a:t>
            </a:r>
            <a:r>
              <a:rPr lang="en-US" sz="1200" dirty="0" err="1" smtClean="0"/>
              <a:t>Allocca</a:t>
            </a:r>
            <a:r>
              <a:rPr lang="en-US" sz="1200" dirty="0" smtClean="0"/>
              <a:t>, A. </a:t>
            </a:r>
            <a:r>
              <a:rPr lang="en-US" sz="1200" dirty="0" err="1" smtClean="0"/>
              <a:t>Montanaro</a:t>
            </a:r>
            <a:endParaRPr lang="en-US" sz="1200" dirty="0" smtClean="0"/>
          </a:p>
          <a:p>
            <a:r>
              <a:rPr lang="en-US" sz="1200" dirty="0" smtClean="0"/>
              <a:t>Oakland </a:t>
            </a:r>
            <a:r>
              <a:rPr lang="en-US" sz="1200" dirty="0"/>
              <a:t>University: </a:t>
            </a:r>
            <a:r>
              <a:rPr lang="en-US" sz="1200" dirty="0" err="1"/>
              <a:t>Mingyuan</a:t>
            </a:r>
            <a:r>
              <a:rPr lang="en-US" sz="1200" dirty="0"/>
              <a:t> </a:t>
            </a:r>
            <a:r>
              <a:rPr lang="en-US" sz="1200" dirty="0" smtClean="0"/>
              <a:t>Tao, </a:t>
            </a:r>
            <a:r>
              <a:rPr lang="en-US" sz="1200" dirty="0" err="1"/>
              <a:t>Peng</a:t>
            </a:r>
            <a:r>
              <a:rPr lang="en-US" sz="1200" dirty="0"/>
              <a:t> </a:t>
            </a:r>
            <a:r>
              <a:rPr lang="en-US" sz="1200" dirty="0" smtClean="0"/>
              <a:t>Zhao</a:t>
            </a:r>
          </a:p>
          <a:p>
            <a:r>
              <a:rPr lang="en-US" sz="1200" dirty="0" smtClean="0"/>
              <a:t>ORNL: M. </a:t>
            </a:r>
            <a:r>
              <a:rPr lang="en-US" sz="1200" dirty="0" err="1" smtClean="0"/>
              <a:t>Wissink</a:t>
            </a:r>
            <a:endParaRPr lang="en-US" sz="1200" dirty="0"/>
          </a:p>
          <a:p>
            <a:r>
              <a:rPr lang="en-US" sz="1200" dirty="0" smtClean="0"/>
              <a:t>Sandia</a:t>
            </a:r>
            <a:r>
              <a:rPr lang="en-US" sz="1200" dirty="0"/>
              <a:t>: L. Pickett, S. Skeen, E. </a:t>
            </a:r>
            <a:r>
              <a:rPr lang="en-US" sz="1200" dirty="0" err="1"/>
              <a:t>Cenker</a:t>
            </a:r>
            <a:r>
              <a:rPr lang="en-US" sz="1200" dirty="0"/>
              <a:t>, J. Manin, M. </a:t>
            </a:r>
            <a:r>
              <a:rPr lang="en-US" sz="1200" dirty="0" err="1" smtClean="0"/>
              <a:t>Arienti</a:t>
            </a:r>
            <a:endParaRPr lang="en-US" sz="1200" dirty="0" smtClean="0"/>
          </a:p>
          <a:p>
            <a:r>
              <a:rPr lang="en-US" sz="1200" dirty="0" err="1" smtClean="0"/>
              <a:t>Università</a:t>
            </a:r>
            <a:r>
              <a:rPr lang="en-US" sz="1200" dirty="0" smtClean="0"/>
              <a:t> Federico II: M. </a:t>
            </a:r>
            <a:r>
              <a:rPr lang="en-US" sz="1200" dirty="0" err="1" smtClean="0"/>
              <a:t>Contino</a:t>
            </a:r>
            <a:r>
              <a:rPr lang="en-US" sz="1200" dirty="0" smtClean="0"/>
              <a:t>, </a:t>
            </a:r>
            <a:r>
              <a:rPr lang="it-IT" sz="1200" dirty="0" smtClean="0"/>
              <a:t>G. Cardone </a:t>
            </a:r>
            <a:endParaRPr lang="en-US" sz="1200" dirty="0" smtClean="0"/>
          </a:p>
          <a:p>
            <a:r>
              <a:rPr lang="en-US" sz="1200" dirty="0" smtClean="0"/>
              <a:t>Wisconsin University: Todd </a:t>
            </a:r>
            <a:r>
              <a:rPr lang="en-US" sz="1200" dirty="0" err="1" smtClean="0"/>
              <a:t>Fansler</a:t>
            </a:r>
            <a:endParaRPr lang="en-US" sz="1200" dirty="0" smtClean="0"/>
          </a:p>
          <a:p>
            <a:pPr marL="284162" lvl="1" indent="0">
              <a:buFont typeface="Arial"/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3977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315224" y="1083318"/>
            <a:ext cx="2783614" cy="3309792"/>
          </a:xfrm>
          <a:prstGeom prst="rect">
            <a:avLst/>
          </a:prstGeom>
          <a:solidFill>
            <a:schemeClr val="bg2">
              <a:lumMod val="60000"/>
              <a:lumOff val="40000"/>
              <a:alpha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289805" y="1082098"/>
            <a:ext cx="2783614" cy="3311012"/>
          </a:xfrm>
          <a:prstGeom prst="rect">
            <a:avLst/>
          </a:prstGeom>
          <a:solidFill>
            <a:srgbClr val="0CD45D">
              <a:alpha val="4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64386" y="1104900"/>
            <a:ext cx="2783614" cy="3288209"/>
          </a:xfrm>
          <a:prstGeom prst="rect">
            <a:avLst/>
          </a:prstGeom>
          <a:solidFill>
            <a:srgbClr val="44769C">
              <a:alpha val="4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10: a wide topic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990" y="0"/>
            <a:ext cx="8372901" cy="3317082"/>
          </a:xfrm>
        </p:spPr>
        <p:txBody>
          <a:bodyPr/>
          <a:lstStyle/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4</a:t>
            </a:fld>
            <a:endParaRPr lang="en-US"/>
          </a:p>
        </p:txBody>
      </p:sp>
      <p:pic>
        <p:nvPicPr>
          <p:cNvPr id="3074" name="Picture 2" descr="C:\Users\bardim\Desktop\Image_Schliere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6" b="24342"/>
          <a:stretch/>
        </p:blipFill>
        <p:spPr bwMode="auto">
          <a:xfrm>
            <a:off x="453662" y="1394461"/>
            <a:ext cx="2405062" cy="139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21" t="-121" r="1780" b="-1"/>
          <a:stretch/>
        </p:blipFill>
        <p:spPr bwMode="auto">
          <a:xfrm>
            <a:off x="3450982" y="1394461"/>
            <a:ext cx="2461260" cy="139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e 19"/>
          <p:cNvGrpSpPr/>
          <p:nvPr/>
        </p:nvGrpSpPr>
        <p:grpSpPr>
          <a:xfrm>
            <a:off x="6431157" y="1394461"/>
            <a:ext cx="2597468" cy="1392198"/>
            <a:chOff x="6431157" y="1409701"/>
            <a:chExt cx="2597468" cy="1392198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1157" y="1409701"/>
              <a:ext cx="2597468" cy="1227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6431157" y="2499360"/>
              <a:ext cx="2570253" cy="30253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wall</a:t>
              </a:r>
              <a:endParaRPr lang="en-US" dirty="0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360999" y="1104900"/>
            <a:ext cx="1887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Spray-wall interaction</a:t>
            </a:r>
            <a:endParaRPr lang="en-US" sz="1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3337561" y="1091892"/>
            <a:ext cx="2651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Fuel film formation/evaporation</a:t>
            </a:r>
            <a:endParaRPr lang="en-US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6315224" y="1091891"/>
            <a:ext cx="2561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Film / Flame interaction / Soot</a:t>
            </a:r>
            <a:endParaRPr lang="en-US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97180" y="3008114"/>
            <a:ext cx="26593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/>
              <a:t>Istituto</a:t>
            </a:r>
            <a:r>
              <a:rPr lang="en-US" sz="1050" dirty="0" smtClean="0"/>
              <a:t> </a:t>
            </a:r>
            <a:r>
              <a:rPr lang="en-US" sz="1050" dirty="0" err="1" smtClean="0"/>
              <a:t>Motori</a:t>
            </a:r>
            <a:r>
              <a:rPr lang="en-US" sz="1050" dirty="0" smtClean="0"/>
              <a:t>* </a:t>
            </a:r>
            <a:r>
              <a:rPr lang="en-US" sz="600" i="1" dirty="0" err="1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Montanaro</a:t>
            </a:r>
            <a:r>
              <a:rPr lang="en-US" sz="600" i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600" i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et al, SAE </a:t>
            </a:r>
            <a:r>
              <a:rPr lang="en-US" sz="600" i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2016-01-2199</a:t>
            </a:r>
            <a:endParaRPr lang="en-US" sz="1050" dirty="0" smtClean="0"/>
          </a:p>
          <a:p>
            <a:r>
              <a:rPr lang="en-US" sz="1050" dirty="0" smtClean="0"/>
              <a:t>Spray Macroscopic parameter measurement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smtClean="0"/>
              <a:t>Liquid and Vapor phase</a:t>
            </a:r>
          </a:p>
          <a:p>
            <a:endParaRPr lang="en-US" sz="1050" dirty="0" smtClean="0"/>
          </a:p>
          <a:p>
            <a:r>
              <a:rPr lang="en-US" sz="1050" dirty="0" smtClean="0"/>
              <a:t>Argonne: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smtClean="0"/>
              <a:t>X-ray measurements</a:t>
            </a: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smtClean="0"/>
              <a:t>3D-CFD simulations</a:t>
            </a:r>
            <a:endParaRPr lang="en-US" sz="1050" dirty="0"/>
          </a:p>
        </p:txBody>
      </p:sp>
      <p:sp>
        <p:nvSpPr>
          <p:cNvPr id="23" name="Rectangle 22"/>
          <p:cNvSpPr/>
          <p:nvPr/>
        </p:nvSpPr>
        <p:spPr>
          <a:xfrm>
            <a:off x="3337560" y="3592887"/>
            <a:ext cx="5663849" cy="726973"/>
          </a:xfrm>
          <a:prstGeom prst="rect">
            <a:avLst/>
          </a:prstGeom>
          <a:solidFill>
            <a:srgbClr val="FFFF00">
              <a:alpha val="4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>
            <a:off x="3299459" y="3640187"/>
            <a:ext cx="5729165" cy="679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050" dirty="0" smtClean="0"/>
              <a:t>IFPEN: film thickness (UV absorption) 	+ Soot extinction (DBI)</a:t>
            </a:r>
          </a:p>
          <a:p>
            <a:pPr>
              <a:spcAft>
                <a:spcPts val="400"/>
              </a:spcAft>
            </a:pPr>
            <a:r>
              <a:rPr lang="en-US" sz="1050" dirty="0" smtClean="0"/>
              <a:t>Duisburg Essen: Film thickness (LIF) 	+ Soot vol. fraction (LII)* </a:t>
            </a:r>
            <a:r>
              <a:rPr lang="de-DE" sz="600" dirty="0" smtClean="0"/>
              <a:t>*Jüngst </a:t>
            </a:r>
            <a:r>
              <a:rPr lang="de-DE" sz="600" dirty="0" err="1" smtClean="0"/>
              <a:t>and</a:t>
            </a:r>
            <a:r>
              <a:rPr lang="de-DE" sz="600" dirty="0" smtClean="0"/>
              <a:t> </a:t>
            </a:r>
            <a:r>
              <a:rPr lang="de-DE" sz="600" dirty="0"/>
              <a:t>Kaiser </a:t>
            </a:r>
            <a:r>
              <a:rPr lang="de-DE" sz="600" dirty="0" smtClean="0"/>
              <a:t> SAE2019-01-0293</a:t>
            </a:r>
            <a:endParaRPr lang="en-US" sz="600" dirty="0"/>
          </a:p>
          <a:p>
            <a:pPr>
              <a:spcAft>
                <a:spcPts val="400"/>
              </a:spcAft>
            </a:pPr>
            <a:r>
              <a:rPr lang="en-US" sz="1050" dirty="0" smtClean="0"/>
              <a:t>Oakland university: film evaporation    +  flame interaction (</a:t>
            </a:r>
            <a:r>
              <a:rPr lang="en-US" sz="1050" dirty="0"/>
              <a:t>1D </a:t>
            </a:r>
            <a:r>
              <a:rPr lang="en-US" sz="1050" dirty="0" smtClean="0"/>
              <a:t>model)* </a:t>
            </a:r>
            <a:r>
              <a:rPr lang="en-US" sz="600" dirty="0" smtClean="0"/>
              <a:t>*</a:t>
            </a:r>
            <a:r>
              <a:rPr lang="en-US" sz="600" dirty="0" err="1" smtClean="0"/>
              <a:t>Mingyuan</a:t>
            </a:r>
            <a:r>
              <a:rPr lang="en-US" sz="600" dirty="0" smtClean="0"/>
              <a:t> </a:t>
            </a:r>
            <a:r>
              <a:rPr lang="en-US" sz="600" dirty="0"/>
              <a:t>Tao et al, IJER </a:t>
            </a:r>
            <a:r>
              <a:rPr lang="en-US" sz="600" dirty="0" smtClean="0"/>
              <a:t>2018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289805" y="2922409"/>
            <a:ext cx="2870025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/>
              <a:t>Istituto</a:t>
            </a:r>
            <a:r>
              <a:rPr lang="en-US" sz="1050" dirty="0" smtClean="0"/>
              <a:t> </a:t>
            </a:r>
            <a:r>
              <a:rPr lang="en-US" sz="1050" dirty="0" err="1" smtClean="0"/>
              <a:t>Motori</a:t>
            </a:r>
            <a:r>
              <a:rPr lang="en-US" sz="1050" dirty="0" smtClean="0"/>
              <a:t>/Fed. II: Wall Heat-flux (IR)</a:t>
            </a:r>
          </a:p>
          <a:p>
            <a:endParaRPr lang="en-US" sz="1050" dirty="0"/>
          </a:p>
          <a:p>
            <a:r>
              <a:rPr lang="en-US" sz="1050" dirty="0" smtClean="0"/>
              <a:t>IFPEN: Film evap. and wall temp. (1D model)</a:t>
            </a:r>
          </a:p>
          <a:p>
            <a:endParaRPr lang="en-US" sz="1050" dirty="0"/>
          </a:p>
          <a:p>
            <a:endParaRPr lang="en-US" sz="1050" dirty="0" smtClean="0"/>
          </a:p>
          <a:p>
            <a:endParaRPr lang="en-US" sz="1050" dirty="0" smtClean="0"/>
          </a:p>
        </p:txBody>
      </p:sp>
      <p:sp>
        <p:nvSpPr>
          <p:cNvPr id="25" name="ZoneTexte 24"/>
          <p:cNvSpPr txBox="1"/>
          <p:nvPr/>
        </p:nvSpPr>
        <p:spPr>
          <a:xfrm>
            <a:off x="6327806" y="2922409"/>
            <a:ext cx="277695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Sandia: spray impact and soot formation (soot extinction / DBI )</a:t>
            </a:r>
            <a:endParaRPr lang="en-US" sz="1000" dirty="0" smtClean="0"/>
          </a:p>
          <a:p>
            <a:endParaRPr lang="en-US" sz="1050" dirty="0"/>
          </a:p>
          <a:p>
            <a:endParaRPr lang="en-US" sz="1050" dirty="0" smtClean="0"/>
          </a:p>
          <a:p>
            <a:endParaRPr lang="en-US" sz="1050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297180" y="4495800"/>
            <a:ext cx="643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C8C93"/>
                </a:solidFill>
              </a:rPr>
              <a:t>Boundary conditions not consistent yet: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C8C93"/>
                </a:solidFill>
              </a:rPr>
              <a:t>	</a:t>
            </a:r>
            <a:r>
              <a:rPr lang="en-US" sz="1600" dirty="0" smtClean="0">
                <a:solidFill>
                  <a:srgbClr val="3C8C93"/>
                </a:solidFill>
              </a:rPr>
              <a:t>wall distance, fuel, ambient conditions… </a:t>
            </a:r>
            <a:endParaRPr lang="en-US" sz="1600" dirty="0">
              <a:solidFill>
                <a:srgbClr val="3C8C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15" grpId="0" animBg="1"/>
      <p:bldP spid="13" grpId="0"/>
      <p:bldP spid="16" grpId="0"/>
      <p:bldP spid="17" grpId="0"/>
      <p:bldP spid="14" grpId="0"/>
      <p:bldP spid="23" grpId="0" animBg="1"/>
      <p:bldP spid="19" grpId="0"/>
      <p:bldP spid="24" grpId="0"/>
      <p:bldP spid="25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315224" y="1083318"/>
            <a:ext cx="2783614" cy="3309792"/>
          </a:xfrm>
          <a:prstGeom prst="rect">
            <a:avLst/>
          </a:prstGeom>
          <a:solidFill>
            <a:schemeClr val="bg2">
              <a:lumMod val="60000"/>
              <a:lumOff val="40000"/>
              <a:alpha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289805" y="1082098"/>
            <a:ext cx="2783614" cy="3311012"/>
          </a:xfrm>
          <a:prstGeom prst="rect">
            <a:avLst/>
          </a:prstGeom>
          <a:solidFill>
            <a:srgbClr val="0CD45D">
              <a:alpha val="4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64386" y="1104900"/>
            <a:ext cx="2783614" cy="3288209"/>
          </a:xfrm>
          <a:prstGeom prst="rect">
            <a:avLst/>
          </a:prstGeom>
          <a:solidFill>
            <a:srgbClr val="44769C">
              <a:alpha val="4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10: a wide topic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990" y="0"/>
            <a:ext cx="8372901" cy="3317082"/>
          </a:xfrm>
        </p:spPr>
        <p:txBody>
          <a:bodyPr/>
          <a:lstStyle/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5</a:t>
            </a:fld>
            <a:endParaRPr lang="en-US"/>
          </a:p>
        </p:txBody>
      </p:sp>
      <p:pic>
        <p:nvPicPr>
          <p:cNvPr id="3074" name="Picture 2" descr="C:\Users\bardim\Desktop\Image_Schliere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6" b="24342"/>
          <a:stretch/>
        </p:blipFill>
        <p:spPr bwMode="auto">
          <a:xfrm>
            <a:off x="453662" y="1394461"/>
            <a:ext cx="2405062" cy="139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21" t="-121" r="1780" b="-1"/>
          <a:stretch/>
        </p:blipFill>
        <p:spPr bwMode="auto">
          <a:xfrm>
            <a:off x="3450982" y="1394461"/>
            <a:ext cx="2461260" cy="139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e 19"/>
          <p:cNvGrpSpPr/>
          <p:nvPr/>
        </p:nvGrpSpPr>
        <p:grpSpPr>
          <a:xfrm>
            <a:off x="6431157" y="1394461"/>
            <a:ext cx="2597468" cy="1392198"/>
            <a:chOff x="6431157" y="1409701"/>
            <a:chExt cx="2597468" cy="1392198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1157" y="1409701"/>
              <a:ext cx="2597468" cy="1227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6431157" y="2499360"/>
              <a:ext cx="2570253" cy="30253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wall</a:t>
              </a:r>
              <a:endParaRPr lang="en-US" dirty="0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360999" y="1104900"/>
            <a:ext cx="1887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Spray-wall interaction</a:t>
            </a:r>
            <a:endParaRPr lang="en-US" sz="1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3337561" y="1091892"/>
            <a:ext cx="2651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Fuel film formation/evaporation</a:t>
            </a:r>
            <a:endParaRPr lang="en-US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6315224" y="1091891"/>
            <a:ext cx="2561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Film / Flame interaction / Soot</a:t>
            </a:r>
            <a:endParaRPr lang="en-US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97180" y="3008114"/>
            <a:ext cx="26593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/>
              <a:t>Istituto</a:t>
            </a:r>
            <a:r>
              <a:rPr lang="en-US" sz="1050" dirty="0" smtClean="0"/>
              <a:t> </a:t>
            </a:r>
            <a:r>
              <a:rPr lang="en-US" sz="1050" dirty="0" err="1" smtClean="0"/>
              <a:t>Motori</a:t>
            </a:r>
            <a:r>
              <a:rPr lang="en-US" sz="1050" dirty="0" smtClean="0"/>
              <a:t>* </a:t>
            </a:r>
            <a:r>
              <a:rPr lang="en-US" sz="600" i="1" dirty="0" err="1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Montanaro</a:t>
            </a:r>
            <a:r>
              <a:rPr lang="en-US" sz="600" i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600" i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et al, SAE </a:t>
            </a:r>
            <a:r>
              <a:rPr lang="en-US" sz="600" i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2016-01-2199</a:t>
            </a:r>
            <a:endParaRPr lang="en-US" sz="1050" dirty="0" smtClean="0"/>
          </a:p>
          <a:p>
            <a:r>
              <a:rPr lang="en-US" sz="1050" dirty="0" smtClean="0"/>
              <a:t>Spray Macroscopic parameter measurement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smtClean="0"/>
              <a:t>Liquid and Vapor phase</a:t>
            </a:r>
          </a:p>
          <a:p>
            <a:endParaRPr lang="en-US" sz="1050" dirty="0" smtClean="0"/>
          </a:p>
          <a:p>
            <a:r>
              <a:rPr lang="en-US" sz="1050" dirty="0" smtClean="0"/>
              <a:t>Argonne: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smtClean="0"/>
              <a:t>X-ray measurements</a:t>
            </a: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smtClean="0"/>
              <a:t>3D-CFD simulations</a:t>
            </a:r>
            <a:endParaRPr lang="en-US" sz="1050" dirty="0"/>
          </a:p>
        </p:txBody>
      </p:sp>
      <p:sp>
        <p:nvSpPr>
          <p:cNvPr id="23" name="Rectangle 22"/>
          <p:cNvSpPr/>
          <p:nvPr/>
        </p:nvSpPr>
        <p:spPr>
          <a:xfrm>
            <a:off x="3337560" y="3592887"/>
            <a:ext cx="5663849" cy="726973"/>
          </a:xfrm>
          <a:prstGeom prst="rect">
            <a:avLst/>
          </a:prstGeom>
          <a:solidFill>
            <a:srgbClr val="FFFF00">
              <a:alpha val="4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>
            <a:off x="3299459" y="3640187"/>
            <a:ext cx="5729165" cy="679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050" dirty="0" smtClean="0"/>
              <a:t>IFPEN: film thickness (UV absorption) 	+ Soot extinction (DBI)</a:t>
            </a:r>
          </a:p>
          <a:p>
            <a:pPr>
              <a:spcAft>
                <a:spcPts val="400"/>
              </a:spcAft>
            </a:pPr>
            <a:r>
              <a:rPr lang="en-US" sz="1050" dirty="0" smtClean="0"/>
              <a:t>Duisburg Essen: Film thickness (LIF) 	+ Soot vol. fraction (LII)* </a:t>
            </a:r>
            <a:r>
              <a:rPr lang="de-DE" sz="600" dirty="0" smtClean="0"/>
              <a:t>*Jüngst </a:t>
            </a:r>
            <a:r>
              <a:rPr lang="de-DE" sz="600" dirty="0" err="1" smtClean="0"/>
              <a:t>and</a:t>
            </a:r>
            <a:r>
              <a:rPr lang="de-DE" sz="600" dirty="0" smtClean="0"/>
              <a:t> </a:t>
            </a:r>
            <a:r>
              <a:rPr lang="de-DE" sz="600" dirty="0"/>
              <a:t>Kaiser </a:t>
            </a:r>
            <a:r>
              <a:rPr lang="de-DE" sz="600" dirty="0" smtClean="0"/>
              <a:t> SAE2019-01-0293</a:t>
            </a:r>
            <a:endParaRPr lang="en-US" sz="600" dirty="0"/>
          </a:p>
          <a:p>
            <a:pPr>
              <a:spcAft>
                <a:spcPts val="400"/>
              </a:spcAft>
            </a:pPr>
            <a:r>
              <a:rPr lang="en-US" sz="1050" dirty="0" smtClean="0"/>
              <a:t>Oakland university: film evaporation    +  flame interaction (</a:t>
            </a:r>
            <a:r>
              <a:rPr lang="en-US" sz="1050" dirty="0"/>
              <a:t>1D </a:t>
            </a:r>
            <a:r>
              <a:rPr lang="en-US" sz="1050" dirty="0" smtClean="0"/>
              <a:t>model)* </a:t>
            </a:r>
            <a:r>
              <a:rPr lang="en-US" sz="600" dirty="0" smtClean="0"/>
              <a:t>*</a:t>
            </a:r>
            <a:r>
              <a:rPr lang="en-US" sz="600" dirty="0" err="1" smtClean="0"/>
              <a:t>Mingyuan</a:t>
            </a:r>
            <a:r>
              <a:rPr lang="en-US" sz="600" dirty="0" smtClean="0"/>
              <a:t> </a:t>
            </a:r>
            <a:r>
              <a:rPr lang="en-US" sz="600" dirty="0"/>
              <a:t>Tao et al, IJER </a:t>
            </a:r>
            <a:r>
              <a:rPr lang="en-US" sz="600" dirty="0" smtClean="0"/>
              <a:t>2018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289805" y="2922409"/>
            <a:ext cx="2870025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/>
              <a:t>Istituto</a:t>
            </a:r>
            <a:r>
              <a:rPr lang="en-US" sz="1050" dirty="0" smtClean="0"/>
              <a:t> </a:t>
            </a:r>
            <a:r>
              <a:rPr lang="en-US" sz="1050" dirty="0" err="1" smtClean="0"/>
              <a:t>Motori</a:t>
            </a:r>
            <a:r>
              <a:rPr lang="en-US" sz="1050" dirty="0" smtClean="0"/>
              <a:t>/Fed. II: Wall Heat-flux (IR)</a:t>
            </a:r>
          </a:p>
          <a:p>
            <a:endParaRPr lang="en-US" sz="1050" dirty="0"/>
          </a:p>
          <a:p>
            <a:r>
              <a:rPr lang="en-US" sz="1050" dirty="0" smtClean="0"/>
              <a:t>IFPEN: Film evap. and wall temp. (1D model)</a:t>
            </a:r>
          </a:p>
          <a:p>
            <a:endParaRPr lang="en-US" sz="1050" dirty="0"/>
          </a:p>
          <a:p>
            <a:endParaRPr lang="en-US" sz="1050" dirty="0" smtClean="0"/>
          </a:p>
          <a:p>
            <a:endParaRPr lang="en-US" sz="1050" dirty="0" smtClean="0"/>
          </a:p>
        </p:txBody>
      </p:sp>
      <p:sp>
        <p:nvSpPr>
          <p:cNvPr id="25" name="ZoneTexte 24"/>
          <p:cNvSpPr txBox="1"/>
          <p:nvPr/>
        </p:nvSpPr>
        <p:spPr>
          <a:xfrm>
            <a:off x="6327806" y="2922409"/>
            <a:ext cx="277695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Sandia: spray impact and soot formation (soot extinction / DBI )</a:t>
            </a:r>
            <a:endParaRPr lang="en-US" sz="1000" dirty="0" smtClean="0"/>
          </a:p>
          <a:p>
            <a:endParaRPr lang="en-US" sz="1050" dirty="0"/>
          </a:p>
          <a:p>
            <a:endParaRPr lang="en-US" sz="1050" dirty="0" smtClean="0"/>
          </a:p>
          <a:p>
            <a:endParaRPr lang="en-US" sz="1050" dirty="0" smtClean="0"/>
          </a:p>
        </p:txBody>
      </p:sp>
      <p:sp>
        <p:nvSpPr>
          <p:cNvPr id="26" name="Rectangle 25"/>
          <p:cNvSpPr/>
          <p:nvPr/>
        </p:nvSpPr>
        <p:spPr>
          <a:xfrm>
            <a:off x="3180410" y="1009761"/>
            <a:ext cx="5958840" cy="356223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Spray-Wall interaction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2" y="1408346"/>
            <a:ext cx="5308720" cy="331708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adiography </a:t>
            </a:r>
            <a:r>
              <a:rPr lang="en-US" dirty="0">
                <a:solidFill>
                  <a:schemeClr val="tx1"/>
                </a:solidFill>
              </a:rPr>
              <a:t>for 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Perpendicular wall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ide wall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Imaging </a:t>
            </a:r>
            <a:r>
              <a:rPr lang="en-US" dirty="0">
                <a:solidFill>
                  <a:schemeClr val="tx1"/>
                </a:solidFill>
              </a:rPr>
              <a:t>performed for </a:t>
            </a:r>
            <a:r>
              <a:rPr lang="en-US" dirty="0" smtClean="0">
                <a:solidFill>
                  <a:schemeClr val="tx1"/>
                </a:solidFill>
              </a:rPr>
              <a:t>side-wall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G3 (</a:t>
            </a:r>
            <a:r>
              <a:rPr lang="en-US" dirty="0" err="1">
                <a:solidFill>
                  <a:schemeClr val="tx1"/>
                </a:solidFill>
              </a:rPr>
              <a:t>Pamb</a:t>
            </a:r>
            <a:r>
              <a:rPr lang="en-US" dirty="0">
                <a:solidFill>
                  <a:schemeClr val="tx1"/>
                </a:solidFill>
              </a:rPr>
              <a:t>= 1 bar, </a:t>
            </a:r>
            <a:r>
              <a:rPr lang="en-US" dirty="0" err="1">
                <a:solidFill>
                  <a:schemeClr val="tx1"/>
                </a:solidFill>
              </a:rPr>
              <a:t>Pinj</a:t>
            </a:r>
            <a:r>
              <a:rPr lang="en-US" dirty="0">
                <a:solidFill>
                  <a:schemeClr val="tx1"/>
                </a:solidFill>
              </a:rPr>
              <a:t> = 200 bar)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G2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Pamb</a:t>
            </a:r>
            <a:r>
              <a:rPr lang="en-US" dirty="0">
                <a:solidFill>
                  <a:schemeClr val="tx1"/>
                </a:solidFill>
              </a:rPr>
              <a:t>= 0.5 bar, </a:t>
            </a:r>
            <a:r>
              <a:rPr lang="en-US" dirty="0" err="1">
                <a:solidFill>
                  <a:schemeClr val="tx1"/>
                </a:solidFill>
              </a:rPr>
              <a:t>Pinj</a:t>
            </a:r>
            <a:r>
              <a:rPr lang="en-US" dirty="0">
                <a:solidFill>
                  <a:schemeClr val="tx1"/>
                </a:solidFill>
              </a:rPr>
              <a:t> = 200 bar, </a:t>
            </a:r>
            <a:r>
              <a:rPr lang="en-US" dirty="0" err="1">
                <a:solidFill>
                  <a:schemeClr val="tx1"/>
                </a:solidFill>
              </a:rPr>
              <a:t>Tinj</a:t>
            </a:r>
            <a:r>
              <a:rPr lang="en-US" dirty="0">
                <a:solidFill>
                  <a:schemeClr val="tx1"/>
                </a:solidFill>
              </a:rPr>
              <a:t> = 90 C)</a:t>
            </a:r>
          </a:p>
          <a:p>
            <a:r>
              <a:rPr lang="en-US" dirty="0" err="1">
                <a:solidFill>
                  <a:schemeClr val="tx1"/>
                </a:solidFill>
              </a:rPr>
              <a:t>Iso</a:t>
            </a:r>
            <a:r>
              <a:rPr lang="en-US" dirty="0">
                <a:solidFill>
                  <a:schemeClr val="tx1"/>
                </a:solidFill>
              </a:rPr>
              <a:t>-octane used for all </a:t>
            </a:r>
            <a:r>
              <a:rPr lang="en-US" dirty="0" smtClean="0">
                <a:solidFill>
                  <a:schemeClr val="tx1"/>
                </a:solidFill>
              </a:rPr>
              <a:t>experiments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Wall-distance: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12.3 mm for perpendicular </a:t>
            </a:r>
            <a:r>
              <a:rPr lang="en-US" dirty="0" err="1" smtClean="0">
                <a:solidFill>
                  <a:schemeClr val="tx1"/>
                </a:solidFill>
              </a:rPr>
              <a:t>config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7.3 mm wall plane from injector axis in side configuration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Argonne radiography and imaging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6</a:t>
            </a:fld>
            <a:endParaRPr lang="en-US"/>
          </a:p>
        </p:txBody>
      </p:sp>
      <p:sp>
        <p:nvSpPr>
          <p:cNvPr id="6" name="Content Placeholder 23"/>
          <p:cNvSpPr txBox="1">
            <a:spLocks/>
          </p:cNvSpPr>
          <p:nvPr/>
        </p:nvSpPr>
        <p:spPr>
          <a:xfrm>
            <a:off x="-154451" y="3055579"/>
            <a:ext cx="4174282" cy="1361198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921" y="1449890"/>
            <a:ext cx="1486462" cy="156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600" y="1449890"/>
            <a:ext cx="1714966" cy="164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r="12004" b="6814"/>
          <a:stretch/>
        </p:blipFill>
        <p:spPr>
          <a:xfrm flipH="1">
            <a:off x="5729327" y="3055579"/>
            <a:ext cx="1523056" cy="159588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0" r="21299" b="6636"/>
          <a:stretch/>
        </p:blipFill>
        <p:spPr>
          <a:xfrm>
            <a:off x="7427231" y="3083408"/>
            <a:ext cx="1552945" cy="15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0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5078" y="0"/>
            <a:ext cx="8372901" cy="621711"/>
          </a:xfrm>
        </p:spPr>
        <p:txBody>
          <a:bodyPr anchor="ctr"/>
          <a:lstStyle/>
          <a:p>
            <a:r>
              <a:rPr lang="en-US" sz="2400" dirty="0"/>
              <a:t>Spray-Wall interaction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29968" y="763114"/>
            <a:ext cx="8659372" cy="764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lnSpc>
                <a:spcPct val="90000"/>
              </a:lnSpc>
            </a:pPr>
            <a:r>
              <a:rPr lang="en-US" b="1" dirty="0" smtClean="0">
                <a:solidFill>
                  <a:srgbClr val="00609C"/>
                </a:solidFill>
              </a:rPr>
              <a:t>CFD 3D simulations at Argonne </a:t>
            </a:r>
          </a:p>
          <a:p>
            <a:pPr marL="285743" indent="-285743" algn="just" defTabSz="685800" fontAlgn="base">
              <a:buFont typeface="Wingdings" panose="05000000000000000000" pitchFamily="2" charset="2"/>
              <a:buChar char="q"/>
              <a:tabLst>
                <a:tab pos="171446" algn="l"/>
              </a:tabLst>
            </a:pPr>
            <a:r>
              <a:rPr lang="en-US" sz="1350" dirty="0" smtClean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Software: 		</a:t>
            </a:r>
            <a:r>
              <a:rPr lang="en-US" sz="1350" b="1" dirty="0" smtClean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CONVERGE v3.0</a:t>
            </a:r>
            <a:r>
              <a:rPr lang="en-US" sz="1350" b="1" u="sng" baseline="30000" dirty="0" smtClean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endParaRPr lang="en-US" sz="1350" dirty="0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285743" indent="-285743" algn="just" defTabSz="685800" fontAlgn="base">
              <a:buFont typeface="Wingdings" panose="05000000000000000000" pitchFamily="2" charset="2"/>
              <a:buChar char="q"/>
              <a:tabLst>
                <a:tab pos="171446" algn="l"/>
              </a:tabLst>
            </a:pPr>
            <a:r>
              <a:rPr lang="en-US" sz="1350" dirty="0" smtClean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Wall-film </a:t>
            </a: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model: 	</a:t>
            </a: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O’Rourke and </a:t>
            </a:r>
            <a:r>
              <a:rPr lang="en-US" sz="135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Amsden</a:t>
            </a:r>
            <a:r>
              <a:rPr lang="en-US" sz="1350" b="1" dirty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1350" b="1" dirty="0" smtClean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sz="1400" b="1" i="1" dirty="0">
                <a:solidFill>
                  <a:srgbClr val="000000"/>
                </a:solidFill>
                <a:latin typeface="Franklin Gothic Book" charset="0"/>
              </a:rPr>
              <a:t>SAE 2000-01-0271</a:t>
            </a:r>
            <a:r>
              <a:rPr lang="en-US" sz="1350" b="1" dirty="0" smtClean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)</a:t>
            </a:r>
            <a:endParaRPr lang="en-US" sz="1350" b="1" u="sng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2" name="SMD_2f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7122" y="1788313"/>
            <a:ext cx="2765923" cy="3110583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197" y="1788455"/>
            <a:ext cx="2766613" cy="3111886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03" y="1802332"/>
            <a:ext cx="2766841" cy="3112143"/>
          </a:xfrm>
          <a:prstGeom prst="rect">
            <a:avLst/>
          </a:prstGeom>
        </p:spPr>
      </p:pic>
      <p:pic>
        <p:nvPicPr>
          <p:cNvPr id="16" name="OutputVide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5059" y="1580637"/>
            <a:ext cx="4001866" cy="3409874"/>
          </a:xfrm>
          <a:prstGeom prst="rect">
            <a:avLst/>
          </a:prstGeom>
        </p:spPr>
      </p:pic>
      <p:sp>
        <p:nvSpPr>
          <p:cNvPr id="17" name="TextBox 8"/>
          <p:cNvSpPr txBox="1"/>
          <p:nvPr/>
        </p:nvSpPr>
        <p:spPr>
          <a:xfrm rot="16200000">
            <a:off x="238389" y="4028639"/>
            <a:ext cx="68571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[mm]</a:t>
            </a:r>
          </a:p>
        </p:txBody>
      </p:sp>
      <p:sp>
        <p:nvSpPr>
          <p:cNvPr id="21" name="TextBox 3"/>
          <p:cNvSpPr txBox="1"/>
          <p:nvPr/>
        </p:nvSpPr>
        <p:spPr>
          <a:xfrm>
            <a:off x="6020490" y="2088815"/>
            <a:ext cx="743477" cy="2564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1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mm from injector</a:t>
            </a:r>
            <a:endParaRPr lang="en-US" sz="11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9744" r="9744" b="12222"/>
          <a:stretch/>
        </p:blipFill>
        <p:spPr>
          <a:xfrm>
            <a:off x="7410537" y="188150"/>
            <a:ext cx="1232410" cy="821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TextBox 21"/>
          <p:cNvSpPr txBox="1"/>
          <p:nvPr/>
        </p:nvSpPr>
        <p:spPr>
          <a:xfrm>
            <a:off x="828953" y="3680150"/>
            <a:ext cx="74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</a:t>
            </a:r>
          </a:p>
        </p:txBody>
      </p:sp>
      <p:sp>
        <p:nvSpPr>
          <p:cNvPr id="24" name="TextBox 21"/>
          <p:cNvSpPr txBox="1"/>
          <p:nvPr/>
        </p:nvSpPr>
        <p:spPr>
          <a:xfrm>
            <a:off x="643650" y="1695957"/>
            <a:ext cx="1496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CFD-Argonne</a:t>
            </a:r>
            <a:endParaRPr lang="en-US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85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 noChangeAspect="1"/>
          </p:cNvSpPr>
          <p:nvPr>
            <p:ph type="sldNum" sz="quarter" idx="13"/>
          </p:nvPr>
        </p:nvSpPr>
        <p:spPr>
          <a:xfrm>
            <a:off x="-77765" y="4816527"/>
            <a:ext cx="410273" cy="21971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40660" y="527447"/>
            <a:ext cx="8372901" cy="374786"/>
          </a:xfrm>
        </p:spPr>
        <p:txBody>
          <a:bodyPr/>
          <a:lstStyle/>
          <a:p>
            <a:r>
              <a:rPr lang="en-US" sz="1800" dirty="0"/>
              <a:t>Front wall impingement at 12.3 mm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5078" y="0"/>
            <a:ext cx="8372901" cy="621711"/>
          </a:xfrm>
        </p:spPr>
        <p:txBody>
          <a:bodyPr anchor="ctr"/>
          <a:lstStyle/>
          <a:p>
            <a:r>
              <a:rPr lang="en-US" sz="2400" dirty="0"/>
              <a:t>X-ray fuel mass per unit volume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3158324" y="1817312"/>
            <a:ext cx="2829744" cy="3183462"/>
            <a:chOff x="5906040" y="906780"/>
            <a:chExt cx="4716240" cy="530577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040" y="906780"/>
              <a:ext cx="4716240" cy="530577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363119" y="5396839"/>
              <a:ext cx="2620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300 µm from wall</a:t>
              </a:r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3158324" y="1817312"/>
            <a:ext cx="2829744" cy="3183462"/>
            <a:chOff x="5906040" y="906780"/>
            <a:chExt cx="4716240" cy="53057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040" y="906780"/>
              <a:ext cx="4716240" cy="530577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363119" y="5396839"/>
              <a:ext cx="2741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800 µm </a:t>
              </a:r>
              <a:r>
                <a:rPr lang="en-US" sz="12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from wall</a:t>
              </a:r>
              <a:endParaRPr lang="en-US" sz="1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3158324" y="1817312"/>
            <a:ext cx="2829744" cy="3183462"/>
            <a:chOff x="5906040" y="906780"/>
            <a:chExt cx="4716240" cy="530577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040" y="906780"/>
              <a:ext cx="4716240" cy="530577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363119" y="5396839"/>
              <a:ext cx="27351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550 µm from wall</a:t>
              </a:r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3158324" y="1817312"/>
            <a:ext cx="2829744" cy="3183462"/>
            <a:chOff x="5906040" y="906780"/>
            <a:chExt cx="4716240" cy="530577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040" y="906780"/>
              <a:ext cx="4716240" cy="530577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363118" y="5339113"/>
              <a:ext cx="2735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 µm from wall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78" y="1824239"/>
            <a:ext cx="2829744" cy="318346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17888" y="4449861"/>
            <a:ext cx="1828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µm from </a:t>
            </a:r>
            <a:r>
              <a:rPr lang="en-US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wall</a:t>
            </a:r>
            <a:endParaRPr lang="en-US" sz="11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054" y="2269680"/>
            <a:ext cx="74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t="25967"/>
          <a:stretch/>
        </p:blipFill>
        <p:spPr>
          <a:xfrm>
            <a:off x="7340543" y="2872544"/>
            <a:ext cx="1190082" cy="9517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3683" y="2932328"/>
            <a:ext cx="1715397" cy="876196"/>
          </a:xfrm>
          <a:prstGeom prst="rect">
            <a:avLst/>
          </a:prstGeom>
        </p:spPr>
      </p:pic>
      <p:sp>
        <p:nvSpPr>
          <p:cNvPr id="27" name="TextBox 14"/>
          <p:cNvSpPr txBox="1"/>
          <p:nvPr/>
        </p:nvSpPr>
        <p:spPr>
          <a:xfrm>
            <a:off x="6836116" y="1814280"/>
            <a:ext cx="238125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srgbClr val="000000"/>
                </a:solidFill>
                <a:latin typeface="Franklin Gothic Book" charset="0"/>
              </a:rPr>
              <a:t>There are uncertainties about where the wall is located with respect to the injector. A 1</a:t>
            </a:r>
            <a:r>
              <a:rPr lang="it-IT" sz="1350" dirty="0">
                <a:solidFill>
                  <a:srgbClr val="000000"/>
                </a:solidFill>
                <a:latin typeface="Franklin Gothic Book" charset="0"/>
              </a:rPr>
              <a:t>° rotational uncertainty results into </a:t>
            </a:r>
            <a:r>
              <a:rPr lang="en-US" sz="1350" dirty="0">
                <a:solidFill>
                  <a:srgbClr val="000000"/>
                </a:solidFill>
                <a:latin typeface="Franklin Gothic Book" charset="0"/>
              </a:rPr>
              <a:t>~500 </a:t>
            </a: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µ</a:t>
            </a:r>
            <a:r>
              <a:rPr lang="en-US" sz="1350" dirty="0">
                <a:solidFill>
                  <a:srgbClr val="000000"/>
                </a:solidFill>
                <a:latin typeface="Franklin Gothic Book" charset="0"/>
              </a:rPr>
              <a:t>m difference</a:t>
            </a:r>
          </a:p>
        </p:txBody>
      </p:sp>
      <p:pic>
        <p:nvPicPr>
          <p:cNvPr id="28" name="Picture 2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9744" r="9744" b="12222"/>
          <a:stretch/>
        </p:blipFill>
        <p:spPr>
          <a:xfrm>
            <a:off x="7410537" y="188150"/>
            <a:ext cx="1232410" cy="821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Espace réservé du contenu 2"/>
          <p:cNvSpPr>
            <a:spLocks noGrp="1"/>
          </p:cNvSpPr>
          <p:nvPr>
            <p:ph idx="1"/>
          </p:nvPr>
        </p:nvSpPr>
        <p:spPr>
          <a:xfrm>
            <a:off x="454904" y="895728"/>
            <a:ext cx="6865959" cy="3317082"/>
          </a:xfrm>
        </p:spPr>
        <p:txBody>
          <a:bodyPr/>
          <a:lstStyle/>
          <a:p>
            <a:r>
              <a:rPr lang="en-US" dirty="0" smtClean="0"/>
              <a:t>X-ray tomography enables to compare the spray prints close to the wall</a:t>
            </a:r>
            <a:endParaRPr lang="en-US" dirty="0"/>
          </a:p>
        </p:txBody>
      </p:sp>
      <p:sp>
        <p:nvSpPr>
          <p:cNvPr id="30" name="TextBox 21"/>
          <p:cNvSpPr txBox="1"/>
          <p:nvPr/>
        </p:nvSpPr>
        <p:spPr>
          <a:xfrm>
            <a:off x="3314807" y="2283256"/>
            <a:ext cx="1496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CFD-Argonne</a:t>
            </a:r>
            <a:endParaRPr lang="en-US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988068" y="3790370"/>
            <a:ext cx="30492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B050"/>
                </a:solidFill>
              </a:rPr>
              <a:t>Quantitative mixing field data was collected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B050"/>
                </a:solidFill>
              </a:rPr>
              <a:t>First 3D impinging </a:t>
            </a:r>
            <a:r>
              <a:rPr lang="en-US" sz="1600" b="1" dirty="0" err="1" smtClean="0">
                <a:solidFill>
                  <a:srgbClr val="00B050"/>
                </a:solidFill>
              </a:rPr>
              <a:t>SprayG</a:t>
            </a:r>
            <a:r>
              <a:rPr lang="en-US" sz="1600" b="1" dirty="0" smtClean="0">
                <a:solidFill>
                  <a:srgbClr val="00B050"/>
                </a:solidFill>
              </a:rPr>
              <a:t> simulations performed</a:t>
            </a:r>
          </a:p>
          <a:p>
            <a:endParaRPr lang="en-US" sz="1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07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315224" y="1083318"/>
            <a:ext cx="2783614" cy="3309792"/>
          </a:xfrm>
          <a:prstGeom prst="rect">
            <a:avLst/>
          </a:prstGeom>
          <a:solidFill>
            <a:schemeClr val="bg2">
              <a:lumMod val="60000"/>
              <a:lumOff val="40000"/>
              <a:alpha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289805" y="1082098"/>
            <a:ext cx="2783614" cy="3311012"/>
          </a:xfrm>
          <a:prstGeom prst="rect">
            <a:avLst/>
          </a:prstGeom>
          <a:solidFill>
            <a:srgbClr val="0CD45D">
              <a:alpha val="4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64386" y="1104900"/>
            <a:ext cx="2783614" cy="3288209"/>
          </a:xfrm>
          <a:prstGeom prst="rect">
            <a:avLst/>
          </a:prstGeom>
          <a:solidFill>
            <a:srgbClr val="44769C">
              <a:alpha val="4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10: a wide topic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990" y="0"/>
            <a:ext cx="8372901" cy="3317082"/>
          </a:xfrm>
        </p:spPr>
        <p:txBody>
          <a:bodyPr/>
          <a:lstStyle/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9</a:t>
            </a:fld>
            <a:endParaRPr lang="en-US"/>
          </a:p>
        </p:txBody>
      </p:sp>
      <p:pic>
        <p:nvPicPr>
          <p:cNvPr id="3074" name="Picture 2" descr="C:\Users\bardim\Desktop\Image_Schliere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6" b="24342"/>
          <a:stretch/>
        </p:blipFill>
        <p:spPr bwMode="auto">
          <a:xfrm>
            <a:off x="453662" y="1394461"/>
            <a:ext cx="2405062" cy="139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21" t="-121" r="1780" b="-1"/>
          <a:stretch/>
        </p:blipFill>
        <p:spPr bwMode="auto">
          <a:xfrm>
            <a:off x="3450982" y="1394461"/>
            <a:ext cx="2461260" cy="139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e 19"/>
          <p:cNvGrpSpPr/>
          <p:nvPr/>
        </p:nvGrpSpPr>
        <p:grpSpPr>
          <a:xfrm>
            <a:off x="6431157" y="1394461"/>
            <a:ext cx="2597468" cy="1392198"/>
            <a:chOff x="6431157" y="1409701"/>
            <a:chExt cx="2597468" cy="1392198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1157" y="1409701"/>
              <a:ext cx="2597468" cy="1227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6431157" y="2499360"/>
              <a:ext cx="2570253" cy="30253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wall</a:t>
              </a:r>
              <a:endParaRPr lang="en-US" dirty="0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360999" y="1104900"/>
            <a:ext cx="1887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Spray-wall interaction</a:t>
            </a:r>
            <a:endParaRPr lang="en-US" sz="1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3337561" y="1091892"/>
            <a:ext cx="2651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Fuel film formation/evaporation</a:t>
            </a:r>
            <a:endParaRPr lang="en-US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6315224" y="1091891"/>
            <a:ext cx="2561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Film / Flame interaction / Soot</a:t>
            </a:r>
            <a:endParaRPr lang="en-US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97180" y="3008114"/>
            <a:ext cx="26593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/>
              <a:t>Istituto</a:t>
            </a:r>
            <a:r>
              <a:rPr lang="en-US" sz="1050" dirty="0" smtClean="0"/>
              <a:t> </a:t>
            </a:r>
            <a:r>
              <a:rPr lang="en-US" sz="1050" dirty="0" err="1" smtClean="0"/>
              <a:t>Motori</a:t>
            </a:r>
            <a:r>
              <a:rPr lang="en-US" sz="1050" dirty="0" smtClean="0"/>
              <a:t>* </a:t>
            </a:r>
            <a:r>
              <a:rPr lang="en-US" sz="600" i="1" dirty="0" err="1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Montanaro</a:t>
            </a:r>
            <a:r>
              <a:rPr lang="en-US" sz="600" i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600" i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et al, SAE </a:t>
            </a:r>
            <a:r>
              <a:rPr lang="en-US" sz="600" i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2016-01-2199</a:t>
            </a:r>
            <a:endParaRPr lang="en-US" sz="1050" dirty="0" smtClean="0"/>
          </a:p>
          <a:p>
            <a:r>
              <a:rPr lang="en-US" sz="1050" dirty="0" smtClean="0"/>
              <a:t>Spray Macroscopic parameter measurement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smtClean="0"/>
              <a:t>Liquid and Vapor phase</a:t>
            </a:r>
          </a:p>
          <a:p>
            <a:endParaRPr lang="en-US" sz="1050" dirty="0" smtClean="0"/>
          </a:p>
          <a:p>
            <a:r>
              <a:rPr lang="en-US" sz="1050" dirty="0" smtClean="0"/>
              <a:t>Argonne: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smtClean="0"/>
              <a:t>X-ray measurements</a:t>
            </a: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smtClean="0"/>
              <a:t>3D-CFD simulations</a:t>
            </a:r>
            <a:endParaRPr lang="en-US" sz="1050" dirty="0"/>
          </a:p>
        </p:txBody>
      </p:sp>
      <p:sp>
        <p:nvSpPr>
          <p:cNvPr id="23" name="Rectangle 22"/>
          <p:cNvSpPr/>
          <p:nvPr/>
        </p:nvSpPr>
        <p:spPr>
          <a:xfrm>
            <a:off x="3337560" y="3592887"/>
            <a:ext cx="5663849" cy="726973"/>
          </a:xfrm>
          <a:prstGeom prst="rect">
            <a:avLst/>
          </a:prstGeom>
          <a:solidFill>
            <a:srgbClr val="FFFF00">
              <a:alpha val="4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>
            <a:off x="3299459" y="3640187"/>
            <a:ext cx="5729165" cy="679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050" dirty="0" smtClean="0"/>
              <a:t>IFPEN: film thickness (UV absorption) 	+ Soot extinction (DBI)</a:t>
            </a:r>
          </a:p>
          <a:p>
            <a:pPr>
              <a:spcAft>
                <a:spcPts val="400"/>
              </a:spcAft>
            </a:pPr>
            <a:r>
              <a:rPr lang="en-US" sz="1050" dirty="0" smtClean="0"/>
              <a:t>Duisburg Essen: Film thickness (LIF) 	+ Soot vol. fraction (LII)* </a:t>
            </a:r>
            <a:r>
              <a:rPr lang="de-DE" sz="600" dirty="0" smtClean="0"/>
              <a:t>*Jüngst </a:t>
            </a:r>
            <a:r>
              <a:rPr lang="de-DE" sz="600" dirty="0" err="1" smtClean="0"/>
              <a:t>and</a:t>
            </a:r>
            <a:r>
              <a:rPr lang="de-DE" sz="600" dirty="0" smtClean="0"/>
              <a:t> </a:t>
            </a:r>
            <a:r>
              <a:rPr lang="de-DE" sz="600" dirty="0"/>
              <a:t>Kaiser </a:t>
            </a:r>
            <a:r>
              <a:rPr lang="de-DE" sz="600" dirty="0" smtClean="0"/>
              <a:t> SAE2019-01-0293</a:t>
            </a:r>
            <a:endParaRPr lang="en-US" sz="600" dirty="0"/>
          </a:p>
          <a:p>
            <a:pPr>
              <a:spcAft>
                <a:spcPts val="400"/>
              </a:spcAft>
            </a:pPr>
            <a:r>
              <a:rPr lang="en-US" sz="1050" dirty="0" smtClean="0"/>
              <a:t>Oakland university: film evaporation    +  flame interaction (</a:t>
            </a:r>
            <a:r>
              <a:rPr lang="en-US" sz="1050" dirty="0"/>
              <a:t>1D </a:t>
            </a:r>
            <a:r>
              <a:rPr lang="en-US" sz="1050" dirty="0" smtClean="0"/>
              <a:t>model)* </a:t>
            </a:r>
            <a:r>
              <a:rPr lang="en-US" sz="600" dirty="0" smtClean="0"/>
              <a:t>*</a:t>
            </a:r>
            <a:r>
              <a:rPr lang="en-US" sz="600" dirty="0" err="1" smtClean="0"/>
              <a:t>Mingyuan</a:t>
            </a:r>
            <a:r>
              <a:rPr lang="en-US" sz="600" dirty="0" smtClean="0"/>
              <a:t> </a:t>
            </a:r>
            <a:r>
              <a:rPr lang="en-US" sz="600" dirty="0"/>
              <a:t>Tao et al, IJER </a:t>
            </a:r>
            <a:r>
              <a:rPr lang="en-US" sz="600" dirty="0" smtClean="0"/>
              <a:t>2018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289805" y="2922409"/>
            <a:ext cx="2870025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/>
              <a:t>Istituto</a:t>
            </a:r>
            <a:r>
              <a:rPr lang="en-US" sz="1050" dirty="0" smtClean="0"/>
              <a:t> </a:t>
            </a:r>
            <a:r>
              <a:rPr lang="en-US" sz="1050" dirty="0" err="1" smtClean="0"/>
              <a:t>Motori</a:t>
            </a:r>
            <a:r>
              <a:rPr lang="en-US" sz="1050" dirty="0" smtClean="0"/>
              <a:t>/Fed. II: Wall Heat-flux (IR)</a:t>
            </a:r>
          </a:p>
          <a:p>
            <a:endParaRPr lang="en-US" sz="1050" dirty="0"/>
          </a:p>
          <a:p>
            <a:r>
              <a:rPr lang="en-US" sz="1050" dirty="0" smtClean="0"/>
              <a:t>IFPEN: Film evap. and wall temp. (1D model)</a:t>
            </a:r>
          </a:p>
          <a:p>
            <a:endParaRPr lang="en-US" sz="1050" dirty="0"/>
          </a:p>
          <a:p>
            <a:endParaRPr lang="en-US" sz="1050" dirty="0" smtClean="0"/>
          </a:p>
          <a:p>
            <a:endParaRPr lang="en-US" sz="1050" dirty="0" smtClean="0"/>
          </a:p>
        </p:txBody>
      </p:sp>
      <p:sp>
        <p:nvSpPr>
          <p:cNvPr id="25" name="ZoneTexte 24"/>
          <p:cNvSpPr txBox="1"/>
          <p:nvPr/>
        </p:nvSpPr>
        <p:spPr>
          <a:xfrm>
            <a:off x="6327806" y="2922409"/>
            <a:ext cx="277695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Sandia: spray impact and soot formation (soot extinction / DBI )</a:t>
            </a:r>
            <a:endParaRPr lang="en-US" sz="1000" dirty="0" smtClean="0"/>
          </a:p>
          <a:p>
            <a:endParaRPr lang="en-US" sz="1050" dirty="0"/>
          </a:p>
          <a:p>
            <a:endParaRPr lang="en-US" sz="1050" dirty="0" smtClean="0"/>
          </a:p>
          <a:p>
            <a:endParaRPr lang="en-US" sz="1050" dirty="0" smtClean="0"/>
          </a:p>
        </p:txBody>
      </p:sp>
      <p:sp>
        <p:nvSpPr>
          <p:cNvPr id="26" name="Rectangle 25"/>
          <p:cNvSpPr/>
          <p:nvPr/>
        </p:nvSpPr>
        <p:spPr>
          <a:xfrm>
            <a:off x="6169484" y="1009761"/>
            <a:ext cx="2969766" cy="356223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49146" y="1040511"/>
            <a:ext cx="2969766" cy="356223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5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presentation_16x9">
  <a:themeElements>
    <a:clrScheme name="SCC">
      <a:dk1>
        <a:srgbClr val="47484A"/>
      </a:dk1>
      <a:lt1>
        <a:srgbClr val="FFFFFF"/>
      </a:lt1>
      <a:dk2>
        <a:srgbClr val="0082CA"/>
      </a:dk2>
      <a:lt2>
        <a:srgbClr val="FF9933"/>
      </a:lt2>
      <a:accent1>
        <a:srgbClr val="79A838"/>
      </a:accent1>
      <a:accent2>
        <a:srgbClr val="00609C"/>
      </a:accent2>
      <a:accent3>
        <a:srgbClr val="4D008C"/>
      </a:accent3>
      <a:accent4>
        <a:srgbClr val="FF6900"/>
      </a:accent4>
      <a:accent5>
        <a:srgbClr val="00A19C"/>
      </a:accent5>
      <a:accent6>
        <a:srgbClr val="993333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ADW" id="{8FC9EF07-87DD-004F-A6F5-DF78BF80923D}" vid="{4C503A94-A91E-5B41-9CB5-5C5808B893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ontrol xmlns="http://schemas.microsoft.com/VisualStudio/2011/storyboarding/control">
  <Id Name="7b1e8fd2-01a1-426b-bd91-61729c4fb15a" Revision="1" Stencil="System.MyShapes" StencilVersion="1.0"/>
</Control>
</file>

<file path=customXml/itemProps1.xml><?xml version="1.0" encoding="utf-8"?>
<ds:datastoreItem xmlns:ds="http://schemas.openxmlformats.org/officeDocument/2006/customXml" ds:itemID="{B59ABD6C-A61F-4121-BC23-522623C25B78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13170</TotalTime>
  <Words>1955</Words>
  <Application>Microsoft Office PowerPoint</Application>
  <PresentationFormat>Affichage à l'écran (16:9)</PresentationFormat>
  <Paragraphs>390</Paragraphs>
  <Slides>23</Slides>
  <Notes>7</Notes>
  <HiddenSlides>0</HiddenSlides>
  <MMClips>6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1_presentation_16x9</vt:lpstr>
      <vt:lpstr>TOPIC 10: Spray G wall impact and combustion </vt:lpstr>
      <vt:lpstr>Objectives</vt:lpstr>
      <vt:lpstr>Topic Contributors</vt:lpstr>
      <vt:lpstr>Topic 10: a wide topic</vt:lpstr>
      <vt:lpstr>Topic 10: a wide topic</vt:lpstr>
      <vt:lpstr>Spray-Wall interaction</vt:lpstr>
      <vt:lpstr>Spray-Wall interaction</vt:lpstr>
      <vt:lpstr>X-ray fuel mass per unit volume</vt:lpstr>
      <vt:lpstr>Topic 10: a wide topic</vt:lpstr>
      <vt:lpstr>Fuel film formation/evaporation</vt:lpstr>
      <vt:lpstr>fuel Film and soot formation </vt:lpstr>
      <vt:lpstr>Spray impingement Heat flux</vt:lpstr>
      <vt:lpstr>Topic 10: a wide topic</vt:lpstr>
      <vt:lpstr>fuel Film and soot formation </vt:lpstr>
      <vt:lpstr>Soot Fuel film and soot formation </vt:lpstr>
      <vt:lpstr>fuel Film and soot formation </vt:lpstr>
      <vt:lpstr>fuel Film and soot formation </vt:lpstr>
      <vt:lpstr>fuel Film and soot formation </vt:lpstr>
      <vt:lpstr>Future activities: Spray G measurements at Sandia and heat flux probe (Sandia and ORNL)</vt:lpstr>
      <vt:lpstr>Future activities: new flow chamber and neutron imaging (ORNL)</vt:lpstr>
      <vt:lpstr>Future activities: engine experiments</vt:lpstr>
      <vt:lpstr>Conclusions</vt:lpstr>
      <vt:lpstr>TOPIC 10: Spray G wall impact and combustion  Thanks for the attention!!!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Sforzo, Brandon A</dc:creator>
  <cp:lastModifiedBy>BARDI Michele</cp:lastModifiedBy>
  <cp:revision>401</cp:revision>
  <cp:lastPrinted>2018-03-16T16:57:20Z</cp:lastPrinted>
  <dcterms:created xsi:type="dcterms:W3CDTF">2017-11-21T17:14:05Z</dcterms:created>
  <dcterms:modified xsi:type="dcterms:W3CDTF">2020-06-10T13:50:39Z</dcterms:modified>
</cp:coreProperties>
</file>