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7" r:id="rId1"/>
  </p:sldMasterIdLst>
  <p:notesMasterIdLst>
    <p:notesMasterId r:id="rId22"/>
  </p:notesMasterIdLst>
  <p:handoutMasterIdLst>
    <p:handoutMasterId r:id="rId23"/>
  </p:handoutMasterIdLst>
  <p:sldIdLst>
    <p:sldId id="436" r:id="rId2"/>
    <p:sldId id="440" r:id="rId3"/>
    <p:sldId id="468" r:id="rId4"/>
    <p:sldId id="442" r:id="rId5"/>
    <p:sldId id="462" r:id="rId6"/>
    <p:sldId id="446" r:id="rId7"/>
    <p:sldId id="463" r:id="rId8"/>
    <p:sldId id="452" r:id="rId9"/>
    <p:sldId id="441" r:id="rId10"/>
    <p:sldId id="459" r:id="rId11"/>
    <p:sldId id="453" r:id="rId12"/>
    <p:sldId id="454" r:id="rId13"/>
    <p:sldId id="467" r:id="rId14"/>
    <p:sldId id="455" r:id="rId15"/>
    <p:sldId id="471" r:id="rId16"/>
    <p:sldId id="474" r:id="rId17"/>
    <p:sldId id="456" r:id="rId18"/>
    <p:sldId id="444" r:id="rId19"/>
    <p:sldId id="473" r:id="rId20"/>
    <p:sldId id="472" r:id="rId21"/>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1">
          <p15:clr>
            <a:srgbClr val="A4A3A4"/>
          </p15:clr>
        </p15:guide>
        <p15:guide id="2" orient="horz" pos="3092">
          <p15:clr>
            <a:srgbClr val="A4A3A4"/>
          </p15:clr>
        </p15:guide>
        <p15:guide id="3" orient="horz" pos="517">
          <p15:clr>
            <a:srgbClr val="A4A3A4"/>
          </p15:clr>
        </p15:guide>
        <p15:guide id="4" orient="horz" pos="895">
          <p15:clr>
            <a:srgbClr val="A4A3A4"/>
          </p15:clr>
        </p15:guide>
        <p15:guide id="5" orient="horz" pos="2387">
          <p15:clr>
            <a:srgbClr val="A4A3A4"/>
          </p15:clr>
        </p15:guide>
        <p15:guide id="6" pos="5565">
          <p15:clr>
            <a:srgbClr val="A4A3A4"/>
          </p15:clr>
        </p15:guide>
        <p15:guide id="7" pos="317">
          <p15:clr>
            <a:srgbClr val="A4A3A4"/>
          </p15:clr>
        </p15:guide>
        <p15:guide id="8" pos="15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76AD"/>
    <a:srgbClr val="EF4A2D"/>
    <a:srgbClr val="3385B7"/>
    <a:srgbClr val="F79A2A"/>
    <a:srgbClr val="17ADA7"/>
    <a:srgbClr val="01609B"/>
    <a:srgbClr val="70B10D"/>
    <a:srgbClr val="000000"/>
    <a:srgbClr val="76777B"/>
    <a:srgbClr val="3C8C9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84" autoAdjust="0"/>
    <p:restoredTop sz="79250" autoAdjust="0"/>
  </p:normalViewPr>
  <p:slideViewPr>
    <p:cSldViewPr snapToGrid="0" showGuides="1">
      <p:cViewPr>
        <p:scale>
          <a:sx n="70" d="100"/>
          <a:sy n="70" d="100"/>
        </p:scale>
        <p:origin x="2808" y="809"/>
      </p:cViewPr>
      <p:guideLst>
        <p:guide orient="horz" pos="271"/>
        <p:guide orient="horz" pos="3092"/>
        <p:guide orient="horz" pos="517"/>
        <p:guide orient="horz" pos="895"/>
        <p:guide orient="horz" pos="2387"/>
        <p:guide pos="5565"/>
        <p:guide pos="317"/>
        <p:guide pos="151"/>
      </p:guideLst>
    </p:cSldViewPr>
  </p:slideViewPr>
  <p:notesTextViewPr>
    <p:cViewPr>
      <p:scale>
        <a:sx n="100" d="100"/>
        <a:sy n="100" d="100"/>
      </p:scale>
      <p:origin x="0" y="0"/>
    </p:cViewPr>
  </p:notesTextViewPr>
  <p:sorterViewPr>
    <p:cViewPr>
      <p:scale>
        <a:sx n="194" d="100"/>
        <a:sy n="194" d="100"/>
      </p:scale>
      <p:origin x="0" y="-93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A1D9B53-F0DD-2948-A534-E980B28079A3}" type="datetimeFigureOut">
              <a:rPr lang="en-US" smtClean="0"/>
              <a:t>6/9/2020</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0DA943A-159E-AC4E-9A8F-349401F9D202}" type="slidenum">
              <a:rPr lang="en-US" smtClean="0"/>
              <a:t>‹#›</a:t>
            </a:fld>
            <a:endParaRPr lang="en-US"/>
          </a:p>
        </p:txBody>
      </p:sp>
    </p:spTree>
    <p:extLst>
      <p:ext uri="{BB962C8B-B14F-4D97-AF65-F5344CB8AC3E}">
        <p14:creationId xmlns:p14="http://schemas.microsoft.com/office/powerpoint/2010/main" val="661638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8080A489-9093-C54A-B1C3-374F661A0010}" type="datetimeFigureOut">
              <a:rPr lang="en-US" smtClean="0"/>
              <a:t>6/9/2020</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What condition is of greatest interest</a:t>
            </a:r>
            <a:r>
              <a:rPr lang="en-US" baseline="0" dirty="0" smtClean="0"/>
              <a:t> in sprays?</a:t>
            </a:r>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3</a:t>
            </a:fld>
            <a:endParaRPr lang="en-US"/>
          </a:p>
        </p:txBody>
      </p:sp>
    </p:spTree>
    <p:extLst>
      <p:ext uri="{BB962C8B-B14F-4D97-AF65-F5344CB8AC3E}">
        <p14:creationId xmlns:p14="http://schemas.microsoft.com/office/powerpoint/2010/main" val="43478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What presentations</a:t>
            </a:r>
            <a:r>
              <a:rPr lang="en-US" baseline="0" dirty="0" smtClean="0"/>
              <a:t> would you like to hear more from?</a:t>
            </a:r>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19</a:t>
            </a:fld>
            <a:endParaRPr lang="en-US"/>
          </a:p>
        </p:txBody>
      </p:sp>
    </p:spTree>
    <p:extLst>
      <p:ext uri="{BB962C8B-B14F-4D97-AF65-F5344CB8AC3E}">
        <p14:creationId xmlns:p14="http://schemas.microsoft.com/office/powerpoint/2010/main" val="3694988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 1: Nominal Geometry</a:t>
            </a:r>
          </a:p>
          <a:p>
            <a:r>
              <a:rPr lang="en-US" dirty="0" smtClean="0"/>
              <a:t>Gen 2:</a:t>
            </a:r>
            <a:r>
              <a:rPr lang="en-US" baseline="0" dirty="0" smtClean="0"/>
              <a:t> X-ray CT from </a:t>
            </a:r>
            <a:r>
              <a:rPr lang="en-US" baseline="0" dirty="0" err="1" smtClean="0"/>
              <a:t>Northstar</a:t>
            </a:r>
            <a:r>
              <a:rPr lang="en-US" baseline="0" dirty="0" smtClean="0"/>
              <a:t> (~100 MB) – coarse resolution</a:t>
            </a:r>
          </a:p>
          <a:p>
            <a:r>
              <a:rPr lang="en-US" baseline="0" dirty="0" smtClean="0"/>
              <a:t>Gen 3: “Raw” X-ray CT from Argonne (~1GB) – still required cleanup</a:t>
            </a:r>
          </a:p>
          <a:p>
            <a:r>
              <a:rPr lang="en-US" baseline="0" dirty="0" smtClean="0"/>
              <a:t>Gen 3.1: Prepared by </a:t>
            </a:r>
            <a:r>
              <a:rPr lang="en-US" baseline="0" dirty="0" err="1" smtClean="0"/>
              <a:t>Umass-Amhurst</a:t>
            </a:r>
            <a:r>
              <a:rPr lang="en-US" baseline="0" dirty="0" smtClean="0"/>
              <a:t> – informed by Gen 3</a:t>
            </a:r>
          </a:p>
          <a:p>
            <a:r>
              <a:rPr lang="en-US" baseline="0" dirty="0" smtClean="0"/>
              <a:t>Gen 3.2: Reprocessed Gen 3, includes inflow from early X-ray CT</a:t>
            </a:r>
          </a:p>
          <a:p>
            <a:endParaRPr lang="en-US" baseline="0" dirty="0" smtClean="0"/>
          </a:p>
          <a:p>
            <a:r>
              <a:rPr lang="en-US" dirty="0" smtClean="0"/>
              <a:t>QUESTION: Is the Gen 3.2 surface usable? Do you have experience using it? </a:t>
            </a:r>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4</a:t>
            </a:fld>
            <a:endParaRPr lang="en-US"/>
          </a:p>
        </p:txBody>
      </p:sp>
    </p:spTree>
    <p:extLst>
      <p:ext uri="{BB962C8B-B14F-4D97-AF65-F5344CB8AC3E}">
        <p14:creationId xmlns:p14="http://schemas.microsoft.com/office/powerpoint/2010/main" val="940326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959802-E9B5-4580-9245-0609D01E4D59}" type="slidenum">
              <a:rPr lang="en-US" smtClean="0"/>
              <a:t>5</a:t>
            </a:fld>
            <a:endParaRPr lang="en-US"/>
          </a:p>
        </p:txBody>
      </p:sp>
    </p:spTree>
    <p:extLst>
      <p:ext uri="{BB962C8B-B14F-4D97-AF65-F5344CB8AC3E}">
        <p14:creationId xmlns:p14="http://schemas.microsoft.com/office/powerpoint/2010/main" val="446785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panel in movie shows neutron transmission. Low-pass time filtering and spatial Poisson filtering have been performed to improve signal-to-noise. Ensemble of 6.4M injection events. Red areas have low transmission due to attenuation from hydrocarbon fuel (iso-octane). Yellow areas have moderate attenuation from steel injector body. Blue areas are open beam.</a:t>
            </a:r>
          </a:p>
          <a:p>
            <a:endParaRPr lang="en-US" dirty="0"/>
          </a:p>
          <a:p>
            <a:r>
              <a:rPr lang="en-US" dirty="0"/>
              <a:t>Reference frame was constructed by averaging together ~1 </a:t>
            </a:r>
            <a:r>
              <a:rPr lang="en-US" dirty="0" err="1"/>
              <a:t>ms</a:t>
            </a:r>
            <a:r>
              <a:rPr lang="en-US" dirty="0"/>
              <a:t> of frames before SOI where the injector internals are static. Middle panel shows a qualitative normalization in which 95% of the reference frame count rate value is subtracted from the current frame.</a:t>
            </a:r>
          </a:p>
          <a:p>
            <a:endParaRPr lang="en-US" dirty="0"/>
          </a:p>
          <a:p>
            <a:r>
              <a:rPr lang="en-US" dirty="0"/>
              <a:t>Right panel shows quantitative normalization - the natural logarithm of the ratio of the current frame to the reference frame. In this visualization, blue regions have greater neutron count rate than the reference frame, and red regions have lower count rate. Blue region at the top of armature shows that steel armature is occupying a location previously filled with fuel. Red region at bottom of armature shows that fuel is occupying a region previously occupied by steel.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959802-E9B5-4580-9245-0609D01E4D5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1064892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Other diagnostic</a:t>
            </a:r>
            <a:r>
              <a:rPr lang="en-US" baseline="0" dirty="0" smtClean="0"/>
              <a:t> data for validation?</a:t>
            </a:r>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8</a:t>
            </a:fld>
            <a:endParaRPr lang="en-US"/>
          </a:p>
        </p:txBody>
      </p:sp>
    </p:spTree>
    <p:extLst>
      <p:ext uri="{BB962C8B-B14F-4D97-AF65-F5344CB8AC3E}">
        <p14:creationId xmlns:p14="http://schemas.microsoft.com/office/powerpoint/2010/main" val="4282556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including</a:t>
            </a:r>
            <a:r>
              <a:rPr lang="en-US" baseline="0" dirty="0" smtClean="0"/>
              <a:t> E00, G3, &amp; LES Gen 1</a:t>
            </a:r>
          </a:p>
          <a:p>
            <a:endParaRPr lang="en-US" baseline="0" dirty="0" smtClean="0"/>
          </a:p>
          <a:p>
            <a:r>
              <a:rPr lang="en-US" baseline="0" dirty="0" smtClean="0"/>
              <a:t>QUESTION: What fuels are of interest other than </a:t>
            </a:r>
            <a:r>
              <a:rPr lang="en-US" baseline="0" dirty="0" err="1" smtClean="0"/>
              <a:t>iso</a:t>
            </a:r>
            <a:r>
              <a:rPr lang="en-US" baseline="0" dirty="0" smtClean="0"/>
              <a:t>-octane?</a:t>
            </a:r>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9</a:t>
            </a:fld>
            <a:endParaRPr lang="en-US"/>
          </a:p>
        </p:txBody>
      </p:sp>
    </p:spTree>
    <p:extLst>
      <p:ext uri="{BB962C8B-B14F-4D97-AF65-F5344CB8AC3E}">
        <p14:creationId xmlns:p14="http://schemas.microsoft.com/office/powerpoint/2010/main" val="3723998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baseline="0" dirty="0" smtClean="0">
                <a:solidFill>
                  <a:srgbClr val="FF0000"/>
                </a:solidFill>
              </a:rPr>
              <a:t>QUESTION: HRM model constants…</a:t>
            </a:r>
            <a:endParaRPr lang="en-US" b="0" baseline="0" dirty="0" smtClean="0">
              <a:solidFill>
                <a:srgbClr val="FF0000"/>
              </a:solidFill>
            </a:endParaRPr>
          </a:p>
        </p:txBody>
      </p:sp>
      <p:sp>
        <p:nvSpPr>
          <p:cNvPr id="4" name="Slide Number Placeholder 3"/>
          <p:cNvSpPr>
            <a:spLocks noGrp="1"/>
          </p:cNvSpPr>
          <p:nvPr>
            <p:ph type="sldNum" sz="quarter" idx="10"/>
          </p:nvPr>
        </p:nvSpPr>
        <p:spPr/>
        <p:txBody>
          <a:bodyPr/>
          <a:lstStyle/>
          <a:p>
            <a:fld id="{3EAA7A1A-8011-3A42-91B8-EE1BD44E4455}" type="slidenum">
              <a:rPr lang="en-US" smtClean="0"/>
              <a:t>15</a:t>
            </a:fld>
            <a:endParaRPr lang="en-US"/>
          </a:p>
        </p:txBody>
      </p:sp>
    </p:spTree>
    <p:extLst>
      <p:ext uri="{BB962C8B-B14F-4D97-AF65-F5344CB8AC3E}">
        <p14:creationId xmlns:p14="http://schemas.microsoft.com/office/powerpoint/2010/main" val="99585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baseline="0" dirty="0" smtClean="0">
              <a:solidFill>
                <a:srgbClr val="FF0000"/>
              </a:solidFill>
            </a:endParaRPr>
          </a:p>
        </p:txBody>
      </p:sp>
      <p:sp>
        <p:nvSpPr>
          <p:cNvPr id="4" name="Slide Number Placeholder 3"/>
          <p:cNvSpPr>
            <a:spLocks noGrp="1"/>
          </p:cNvSpPr>
          <p:nvPr>
            <p:ph type="sldNum" sz="quarter" idx="10"/>
          </p:nvPr>
        </p:nvSpPr>
        <p:spPr/>
        <p:txBody>
          <a:bodyPr/>
          <a:lstStyle/>
          <a:p>
            <a:fld id="{3EAA7A1A-8011-3A42-91B8-EE1BD44E4455}" type="slidenum">
              <a:rPr lang="en-US" smtClean="0"/>
              <a:t>16</a:t>
            </a:fld>
            <a:endParaRPr lang="en-US"/>
          </a:p>
        </p:txBody>
      </p:sp>
    </p:spTree>
    <p:extLst>
      <p:ext uri="{BB962C8B-B14F-4D97-AF65-F5344CB8AC3E}">
        <p14:creationId xmlns:p14="http://schemas.microsoft.com/office/powerpoint/2010/main" val="2826616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CFD_ref</a:t>
            </a:r>
            <a:r>
              <a:rPr lang="en-US" dirty="0" smtClean="0"/>
              <a:t>:</a:t>
            </a:r>
            <a:r>
              <a:rPr lang="en-US" baseline="0" dirty="0" smtClean="0"/>
              <a:t> </a:t>
            </a:r>
            <a:r>
              <a:rPr lang="en-US" baseline="0" dirty="0" err="1" smtClean="0"/>
              <a:t>Polimi</a:t>
            </a:r>
            <a:r>
              <a:rPr lang="en-US" baseline="0" dirty="0" smtClean="0"/>
              <a:t> </a:t>
            </a:r>
            <a:r>
              <a:rPr lang="en-US" baseline="0" dirty="0" err="1" smtClean="0"/>
              <a:t>Lagrangian</a:t>
            </a:r>
            <a:r>
              <a:rPr lang="en-US" baseline="0" dirty="0" smtClean="0"/>
              <a:t> simulation shared in ECN 6</a:t>
            </a:r>
            <a:endParaRPr lang="en-US" dirty="0" smtClean="0"/>
          </a:p>
          <a:p>
            <a:r>
              <a:rPr lang="en-US" dirty="0" smtClean="0"/>
              <a:t>Question</a:t>
            </a:r>
            <a:r>
              <a:rPr lang="en-US" baseline="0" dirty="0" smtClean="0"/>
              <a:t> </a:t>
            </a:r>
            <a:r>
              <a:rPr lang="en-US" baseline="0" dirty="0" smtClean="0"/>
              <a:t>about wall impingement….</a:t>
            </a:r>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17</a:t>
            </a:fld>
            <a:endParaRPr lang="en-US"/>
          </a:p>
        </p:txBody>
      </p:sp>
    </p:spTree>
    <p:extLst>
      <p:ext uri="{BB962C8B-B14F-4D97-AF65-F5344CB8AC3E}">
        <p14:creationId xmlns:p14="http://schemas.microsoft.com/office/powerpoint/2010/main" val="3742729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smtClean="0"/>
              <a:t>Optional one line subhead, </a:t>
            </a:r>
            <a:r>
              <a:rPr lang="en-US" dirty="0" err="1" smtClean="0"/>
              <a:t>url</a:t>
            </a:r>
            <a:r>
              <a:rPr lang="en-US" dirty="0" smtClean="0"/>
              <a:t> or date</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266825"/>
            <a:ext cx="4863724" cy="2029968"/>
          </a:xfrm>
          <a:solidFill>
            <a:schemeClr val="accent6"/>
          </a:solidFill>
        </p:spPr>
        <p:txBody>
          <a:bodyPr lIns="457200" rIns="91440" anchor="ctr">
            <a:normAutofit/>
          </a:bodyPr>
          <a:lstStyle>
            <a:lvl1pPr>
              <a:defRPr sz="2800" baseline="0">
                <a:solidFill>
                  <a:schemeClr val="bg1"/>
                </a:solidFill>
              </a:defRPr>
            </a:lvl1pPr>
          </a:lstStyle>
          <a:p>
            <a:r>
              <a:rPr lang="en-US" dirty="0" smtClean="0"/>
              <a:t>presentation title -Cover option A</a:t>
            </a:r>
            <a:br>
              <a:rPr lang="en-US" dirty="0" smtClean="0"/>
            </a:br>
            <a:r>
              <a:rPr lang="en-US" dirty="0" smtClean="0"/>
              <a:t>can be up to four </a:t>
            </a:r>
            <a:br>
              <a:rPr lang="en-US" dirty="0" smtClean="0"/>
            </a:br>
            <a:r>
              <a:rPr lang="en-US" dirty="0" smtClean="0"/>
              <a:t>or five lines of text</a:t>
            </a:r>
            <a:endParaRPr lang="en-US" dirty="0"/>
          </a:p>
        </p:txBody>
      </p:sp>
      <p:sp>
        <p:nvSpPr>
          <p:cNvPr id="45" name="Text Placeholder 4"/>
          <p:cNvSpPr>
            <a:spLocks noGrp="1"/>
          </p:cNvSpPr>
          <p:nvPr>
            <p:ph type="body" sz="quarter" idx="12" hasCustomPrompt="1"/>
          </p:nvPr>
        </p:nvSpPr>
        <p:spPr>
          <a:xfrm>
            <a:off x="-1" y="1266825"/>
            <a:ext cx="239714" cy="2029968"/>
          </a:xfrm>
          <a:solidFill>
            <a:schemeClr val="accent4"/>
          </a:solidFill>
        </p:spPr>
        <p:txBody>
          <a:bodyPr bIns="0" anchor="b"/>
          <a:lstStyle>
            <a:lvl1pPr marL="0" indent="0">
              <a:buNone/>
              <a:defRPr sz="100"/>
            </a:lvl1pPr>
          </a:lstStyle>
          <a:p>
            <a:pPr lvl="0"/>
            <a:r>
              <a:rPr lang="en-US" dirty="0" smtClean="0"/>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smtClean="0"/>
              <a:t>PRESENTER NAME</a:t>
            </a:r>
            <a:endParaRPr lang="en-US" dirty="0"/>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a:t>
            </a:r>
            <a:br>
              <a:rPr lang="en-US" dirty="0" smtClean="0"/>
            </a:br>
            <a:r>
              <a:rPr lang="en-US" dirty="0" smtClean="0"/>
              <a:t>info if not needed</a:t>
            </a:r>
            <a:endParaRPr lang="en-US" dirty="0"/>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smtClean="0"/>
              <a:t>PRESENTER NAME</a:t>
            </a:r>
            <a:endParaRPr lang="en-US" dirty="0"/>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a:t>
            </a:r>
            <a:br>
              <a:rPr lang="en-US" dirty="0" smtClean="0"/>
            </a:br>
            <a:r>
              <a:rPr lang="en-US" dirty="0" smtClean="0"/>
              <a:t>info if not needed</a:t>
            </a:r>
            <a:endParaRPr lang="en-US" dirty="0"/>
          </a:p>
        </p:txBody>
      </p:sp>
      <p:sp>
        <p:nvSpPr>
          <p:cNvPr id="47" name="Text Placeholder 45"/>
          <p:cNvSpPr>
            <a:spLocks noGrp="1"/>
          </p:cNvSpPr>
          <p:nvPr>
            <p:ph type="body" sz="quarter" idx="19" hasCustomPrompt="1"/>
          </p:nvPr>
        </p:nvSpPr>
        <p:spPr>
          <a:xfrm>
            <a:off x="469900" y="4570711"/>
            <a:ext cx="589449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pic>
        <p:nvPicPr>
          <p:cNvPr id="18" name="Picture 17">
            <a:extLst>
              <a:ext uri="{FF2B5EF4-FFF2-40B4-BE49-F238E27FC236}">
                <a16:creationId xmlns:a16="http://schemas.microsoft.com/office/drawing/2014/main" id="{1A961A96-98DB-4B30-B9E9-F36B50B4688D}"/>
              </a:ext>
            </a:extLst>
          </p:cNvPr>
          <p:cNvPicPr>
            <a:picLocks noChangeAspect="1"/>
          </p:cNvPicPr>
          <p:nvPr userDrawn="1"/>
        </p:nvPicPr>
        <p:blipFill>
          <a:blip r:embed="rId2"/>
          <a:stretch>
            <a:fillRect/>
          </a:stretch>
        </p:blipFill>
        <p:spPr>
          <a:xfrm>
            <a:off x="8254818" y="4744791"/>
            <a:ext cx="865740" cy="358140"/>
          </a:xfrm>
          <a:prstGeom prst="rect">
            <a:avLst/>
          </a:prstGeom>
        </p:spPr>
      </p:pic>
    </p:spTree>
    <p:extLst>
      <p:ext uri="{BB962C8B-B14F-4D97-AF65-F5344CB8AC3E}">
        <p14:creationId xmlns:p14="http://schemas.microsoft.com/office/powerpoint/2010/main" val="1628958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BASIC CONTENT SLIDE</a:t>
            </a:r>
            <a:br>
              <a:rPr lang="en-US" dirty="0" smtClean="0"/>
            </a:br>
            <a:r>
              <a:rPr lang="en-US" dirty="0" smtClean="0"/>
              <a:t>one or two lines for headline</a:t>
            </a:r>
            <a:endParaRPr lang="en-US" dirty="0"/>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dirty="0" smtClean="0"/>
              <a:t>Click to add 1st-level bullet. Click an icon below to add table, graph or other imagery.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6"/>
                </a:solidFill>
              </a:defRPr>
            </a:lvl1pPr>
          </a:lstStyle>
          <a:p>
            <a:r>
              <a:rPr lang="en-US" dirty="0" smtClean="0"/>
              <a:t>Slide subtitle optional -  delete as needed</a:t>
            </a:r>
            <a:endParaRPr lang="en-US" dirty="0"/>
          </a:p>
        </p:txBody>
      </p:sp>
      <p:sp>
        <p:nvSpPr>
          <p:cNvPr id="4" name="Slide Number Placeholder 3"/>
          <p:cNvSpPr>
            <a:spLocks noGrp="1"/>
          </p:cNvSpPr>
          <p:nvPr>
            <p:ph type="sldNum" sz="quarter" idx="13"/>
          </p:nvPr>
        </p:nvSpPr>
        <p:spPr/>
        <p:txBody>
          <a:bodyPr/>
          <a:lstStyle/>
          <a:p>
            <a:fld id="{ED278EB1-C8FB-40EE-BB5A-A41569F381C6}" type="slidenum">
              <a:rPr lang="en-US" smtClean="0"/>
              <a:t>‹#›</a:t>
            </a:fld>
            <a:endParaRPr lang="en-US"/>
          </a:p>
        </p:txBody>
      </p:sp>
    </p:spTree>
    <p:extLst>
      <p:ext uri="{BB962C8B-B14F-4D97-AF65-F5344CB8AC3E}">
        <p14:creationId xmlns:p14="http://schemas.microsoft.com/office/powerpoint/2010/main" val="3847345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BASIC CONTENT SLIDE</a:t>
            </a:r>
            <a:br>
              <a:rPr lang="en-US" dirty="0" smtClean="0"/>
            </a:br>
            <a:r>
              <a:rPr lang="en-US" dirty="0" smtClean="0"/>
              <a:t>one or two lines for headline</a:t>
            </a:r>
            <a:endParaRPr lang="en-US" dirty="0"/>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6"/>
                </a:solidFill>
              </a:defRPr>
            </a:lvl1pPr>
          </a:lstStyle>
          <a:p>
            <a:r>
              <a:rPr lang="en-US" dirty="0" smtClean="0"/>
              <a:t>Slide subtitle optional -  delete as needed</a:t>
            </a:r>
            <a:endParaRPr lang="en-US" dirty="0"/>
          </a:p>
        </p:txBody>
      </p:sp>
      <p:sp>
        <p:nvSpPr>
          <p:cNvPr id="4" name="Slide Number Placeholder 3"/>
          <p:cNvSpPr>
            <a:spLocks noGrp="1"/>
          </p:cNvSpPr>
          <p:nvPr>
            <p:ph type="sldNum" sz="quarter" idx="13"/>
          </p:nvPr>
        </p:nvSpPr>
        <p:spPr/>
        <p:txBody>
          <a:bodyPr/>
          <a:lstStyle/>
          <a:p>
            <a:fld id="{ED278EB1-C8FB-40EE-BB5A-A41569F381C6}" type="slidenum">
              <a:rPr lang="en-US" smtClean="0"/>
              <a:t>‹#›</a:t>
            </a:fld>
            <a:endParaRPr lang="en-US"/>
          </a:p>
        </p:txBody>
      </p:sp>
    </p:spTree>
    <p:extLst>
      <p:ext uri="{BB962C8B-B14F-4D97-AF65-F5344CB8AC3E}">
        <p14:creationId xmlns:p14="http://schemas.microsoft.com/office/powerpoint/2010/main" val="901077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D278EB1-C8FB-40EE-BB5A-A41569F381C6}" type="slidenum">
              <a:rPr lang="en-US" smtClean="0"/>
              <a:pPr/>
              <a:t>‹#›</a:t>
            </a:fld>
            <a:endParaRPr lang="en-US"/>
          </a:p>
        </p:txBody>
      </p:sp>
    </p:spTree>
    <p:extLst>
      <p:ext uri="{BB962C8B-B14F-4D97-AF65-F5344CB8AC3E}">
        <p14:creationId xmlns:p14="http://schemas.microsoft.com/office/powerpoint/2010/main" val="249838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gradFill flip="none" rotWithShape="1">
          <a:gsLst>
            <a:gs pos="0">
              <a:srgbClr val="17ADA7"/>
            </a:gs>
            <a:gs pos="76000">
              <a:srgbClr val="EF4A2D"/>
            </a:gs>
            <a:gs pos="52000">
              <a:srgbClr val="9076AD"/>
            </a:gs>
            <a:gs pos="26000">
              <a:srgbClr val="3385B7"/>
            </a:gs>
            <a:gs pos="100000">
              <a:srgbClr val="F79A2A"/>
            </a:gs>
          </a:gsLst>
          <a:lin ang="8100000" scaled="1"/>
          <a:tileRect/>
        </a:gradFill>
        <a:effectLst/>
      </p:bgPr>
    </p:bg>
    <p:spTree>
      <p:nvGrpSpPr>
        <p:cNvPr id="1" name=""/>
        <p:cNvGrpSpPr/>
        <p:nvPr/>
      </p:nvGrpSpPr>
      <p:grpSpPr>
        <a:xfrm>
          <a:off x="0" y="0"/>
          <a:ext cx="0" cy="0"/>
          <a:chOff x="0" y="0"/>
          <a:chExt cx="0" cy="0"/>
        </a:xfrm>
      </p:grpSpPr>
      <p:sp>
        <p:nvSpPr>
          <p:cNvPr id="5" name="Rectangle 4"/>
          <p:cNvSpPr/>
          <p:nvPr userDrawn="1"/>
        </p:nvSpPr>
        <p:spPr>
          <a:xfrm>
            <a:off x="2871216" y="1879854"/>
            <a:ext cx="3401568" cy="13837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8957" y="2000249"/>
            <a:ext cx="2926086" cy="1143002"/>
          </a:xfrm>
          <a:prstGeom prst="rect">
            <a:avLst/>
          </a:prstGeom>
          <a:ln>
            <a:noFill/>
          </a:ln>
          <a:effectLst>
            <a:outerShdw blurRad="292100" dist="139700" dir="2700000" algn="tl" rotWithShape="0">
              <a:srgbClr val="333333">
                <a:alpha val="65000"/>
              </a:srgbClr>
            </a:outerShdw>
          </a:effectLst>
        </p:spPr>
      </p:pic>
      <p:sp>
        <p:nvSpPr>
          <p:cNvPr id="9" name="Title 8"/>
          <p:cNvSpPr>
            <a:spLocks noGrp="1"/>
          </p:cNvSpPr>
          <p:nvPr>
            <p:ph type="title" hasCustomPrompt="1"/>
          </p:nvPr>
        </p:nvSpPr>
        <p:spPr>
          <a:xfrm>
            <a:off x="457201" y="358378"/>
            <a:ext cx="2279903" cy="621711"/>
          </a:xfrm>
        </p:spPr>
        <p:txBody>
          <a:bodyPr/>
          <a:lstStyle>
            <a:lvl1pPr>
              <a:defRPr>
                <a:solidFill>
                  <a:schemeClr val="bg1"/>
                </a:solidFill>
              </a:defRPr>
            </a:lvl1pPr>
          </a:lstStyle>
          <a:p>
            <a:r>
              <a:rPr lang="en-US" dirty="0" smtClean="0"/>
              <a:t>Thank You</a:t>
            </a:r>
            <a:endParaRPr lang="en-US" dirty="0"/>
          </a:p>
        </p:txBody>
      </p:sp>
    </p:spTree>
    <p:extLst>
      <p:ext uri="{BB962C8B-B14F-4D97-AF65-F5344CB8AC3E}">
        <p14:creationId xmlns:p14="http://schemas.microsoft.com/office/powerpoint/2010/main" val="1495210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Rectangle 48"/>
          <p:cNvSpPr/>
          <p:nvPr/>
        </p:nvSpPr>
        <p:spPr>
          <a:xfrm>
            <a:off x="0" y="-2"/>
            <a:ext cx="228600" cy="5143502"/>
          </a:xfrm>
          <a:prstGeom prst="rect">
            <a:avLst/>
          </a:prstGeom>
          <a:solidFill>
            <a:schemeClr val="bg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5" name="Picture 4">
            <a:extLst>
              <a:ext uri="{FF2B5EF4-FFF2-40B4-BE49-F238E27FC236}">
                <a16:creationId xmlns:a16="http://schemas.microsoft.com/office/drawing/2014/main" id="{1A961A96-98DB-4B30-B9E9-F36B50B4688D}"/>
              </a:ext>
            </a:extLst>
          </p:cNvPr>
          <p:cNvPicPr>
            <a:picLocks noChangeAspect="1"/>
          </p:cNvPicPr>
          <p:nvPr userDrawn="1"/>
        </p:nvPicPr>
        <p:blipFill>
          <a:blip r:embed="rId7"/>
          <a:stretch>
            <a:fillRect/>
          </a:stretch>
        </p:blipFill>
        <p:spPr>
          <a:xfrm>
            <a:off x="8254818" y="4744791"/>
            <a:ext cx="865740" cy="358140"/>
          </a:xfrm>
          <a:prstGeom prst="rect">
            <a:avLst/>
          </a:prstGeom>
        </p:spPr>
      </p:pic>
      <p:sp>
        <p:nvSpPr>
          <p:cNvPr id="8" name="Slide Number Placeholder 7"/>
          <p:cNvSpPr>
            <a:spLocks noGrp="1"/>
          </p:cNvSpPr>
          <p:nvPr>
            <p:ph type="sldNum" sz="quarter" idx="4"/>
          </p:nvPr>
        </p:nvSpPr>
        <p:spPr>
          <a:xfrm>
            <a:off x="-77764" y="4816527"/>
            <a:ext cx="384128" cy="274637"/>
          </a:xfrm>
          <a:prstGeom prst="rect">
            <a:avLst/>
          </a:prstGeom>
        </p:spPr>
        <p:txBody>
          <a:bodyPr vert="horz" lIns="91440" tIns="45720" rIns="91440" bIns="45720" rtlCol="0" anchor="ctr"/>
          <a:lstStyle>
            <a:lvl1pPr algn="ctr">
              <a:defRPr sz="1200">
                <a:solidFill>
                  <a:srgbClr val="000000"/>
                </a:solidFill>
              </a:defRPr>
            </a:lvl1pPr>
          </a:lstStyle>
          <a:p>
            <a:fld id="{ED278EB1-C8FB-40EE-BB5A-A41569F381C6}" type="slidenum">
              <a:rPr lang="en-US" smtClean="0"/>
              <a:pPr/>
              <a:t>‹#›</a:t>
            </a:fld>
            <a:endParaRPr lang="en-US"/>
          </a:p>
        </p:txBody>
      </p:sp>
    </p:spTree>
    <p:extLst>
      <p:ext uri="{BB962C8B-B14F-4D97-AF65-F5344CB8AC3E}">
        <p14:creationId xmlns:p14="http://schemas.microsoft.com/office/powerpoint/2010/main" val="454865473"/>
      </p:ext>
    </p:extLst>
  </p:cSld>
  <p:clrMap bg1="lt1" tx1="dk1" bg2="lt2" tx2="dk2" accent1="accent1" accent2="accent2" accent3="accent3" accent4="accent4" accent5="accent5" accent6="accent6" hlink="hlink" folHlink="folHlink"/>
  <p:sldLayoutIdLst>
    <p:sldLayoutId id="2147483814" r:id="rId1"/>
    <p:sldLayoutId id="2147483811" r:id="rId2"/>
    <p:sldLayoutId id="2147483812" r:id="rId3"/>
    <p:sldLayoutId id="2147483818" r:id="rId4"/>
    <p:sldLayoutId id="2147483819" r:id="rId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60">
          <p15:clr>
            <a:srgbClr val="F26B43"/>
          </p15:clr>
        </p15:guide>
        <p15:guide id="2" pos="2880">
          <p15:clr>
            <a:srgbClr val="F26B43"/>
          </p15:clr>
        </p15:guide>
        <p15:guide id="3" orient="horz" pos="3156">
          <p15:clr>
            <a:srgbClr val="F26B43"/>
          </p15:clr>
        </p15:guide>
        <p15:guide id="4" orient="horz" pos="3132">
          <p15:clr>
            <a:srgbClr val="F26B43"/>
          </p15:clr>
        </p15:guide>
        <p15:guide id="5" pos="2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8.png"/><Relationship Id="rId7"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video" Target="../media/media6.avi"/><Relationship Id="rId13" Type="http://schemas.openxmlformats.org/officeDocument/2006/relationships/image" Target="../media/image57.png"/><Relationship Id="rId3" Type="http://schemas.microsoft.com/office/2007/relationships/media" Target="../media/media4.avi"/><Relationship Id="rId7" Type="http://schemas.microsoft.com/office/2007/relationships/media" Target="../media/media6.avi"/><Relationship Id="rId12" Type="http://schemas.openxmlformats.org/officeDocument/2006/relationships/image" Target="../media/image56.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video" Target="../media/media5.avi"/><Relationship Id="rId11" Type="http://schemas.openxmlformats.org/officeDocument/2006/relationships/image" Target="../media/image55.png"/><Relationship Id="rId5" Type="http://schemas.microsoft.com/office/2007/relationships/media" Target="../media/media5.avi"/><Relationship Id="rId10" Type="http://schemas.openxmlformats.org/officeDocument/2006/relationships/image" Target="../media/image54.png"/><Relationship Id="rId4" Type="http://schemas.openxmlformats.org/officeDocument/2006/relationships/video" Target="../media/media4.avi"/><Relationship Id="rId9" Type="http://schemas.openxmlformats.org/officeDocument/2006/relationships/slideLayout" Target="../slideLayouts/slideLayout3.xml"/><Relationship Id="rId1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4.png"/><Relationship Id="rId7" Type="http://schemas.openxmlformats.org/officeDocument/2006/relationships/image" Target="../media/image60.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7.xml"/><Relationship Id="rId7"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8.xml"/><Relationship Id="rId7" Type="http://schemas.openxmlformats.org/officeDocument/2006/relationships/image" Target="../media/image71.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6.gif"/><Relationship Id="rId5" Type="http://schemas.openxmlformats.org/officeDocument/2006/relationships/image" Target="../media/image75.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png"/><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2" Type="http://schemas.openxmlformats.org/officeDocument/2006/relationships/notesSlide" Target="../notesSlides/notesSlide10.xml"/><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4.xml"/><Relationship Id="rId6" Type="http://schemas.openxmlformats.org/officeDocument/2006/relationships/image" Target="../media/image82.png"/><Relationship Id="rId11" Type="http://schemas.openxmlformats.org/officeDocument/2006/relationships/image" Target="../media/image87.png"/><Relationship Id="rId24" Type="http://schemas.openxmlformats.org/officeDocument/2006/relationships/image" Target="../media/image100.pn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99.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5.gif"/><Relationship Id="rId12"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9.png"/><Relationship Id="rId7" Type="http://schemas.openxmlformats.org/officeDocument/2006/relationships/image" Target="../media/image6.png"/><Relationship Id="rId12"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27"/>
          </p:nvPr>
        </p:nvSpPr>
        <p:spPr/>
        <p:txBody>
          <a:bodyPr/>
          <a:lstStyle/>
          <a:p>
            <a:r>
              <a:rPr lang="en-US" smtClean="0"/>
              <a:t>ECN 7 Online Workshop</a:t>
            </a:r>
            <a:endParaRPr lang="en-US" dirty="0"/>
          </a:p>
        </p:txBody>
      </p:sp>
      <p:pic>
        <p:nvPicPr>
          <p:cNvPr id="12" name="Picture Placeholder 11"/>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5030" b="5030"/>
          <a:stretch>
            <a:fillRect/>
          </a:stretch>
        </p:blipFill>
        <p:spPr/>
      </p:pic>
      <p:sp>
        <p:nvSpPr>
          <p:cNvPr id="2" name="Title 1"/>
          <p:cNvSpPr>
            <a:spLocks noGrp="1"/>
          </p:cNvSpPr>
          <p:nvPr>
            <p:ph type="title"/>
          </p:nvPr>
        </p:nvSpPr>
        <p:spPr/>
        <p:txBody>
          <a:bodyPr/>
          <a:lstStyle/>
          <a:p>
            <a:r>
              <a:rPr lang="en-US" smtClean="0"/>
              <a:t>Topic 7: Internal &amp; Near-Nozzle Flow</a:t>
            </a:r>
            <a:endParaRPr lang="en-US" dirty="0"/>
          </a:p>
        </p:txBody>
      </p:sp>
      <p:sp>
        <p:nvSpPr>
          <p:cNvPr id="13" name="Text Placeholder 12"/>
          <p:cNvSpPr>
            <a:spLocks noGrp="1"/>
          </p:cNvSpPr>
          <p:nvPr>
            <p:ph type="body" sz="quarter" idx="12"/>
          </p:nvPr>
        </p:nvSpPr>
        <p:spPr/>
        <p:txBody>
          <a:bodyPr/>
          <a:lstStyle/>
          <a:p>
            <a:r>
              <a:rPr lang="en-US" smtClean="0"/>
              <a:t>erhtjhtyhy</a:t>
            </a:r>
            <a:endParaRPr lang="en-US" dirty="0"/>
          </a:p>
        </p:txBody>
      </p:sp>
      <p:sp>
        <p:nvSpPr>
          <p:cNvPr id="3" name="Text Placeholder 2"/>
          <p:cNvSpPr>
            <a:spLocks noGrp="1"/>
          </p:cNvSpPr>
          <p:nvPr>
            <p:ph type="body" sz="quarter" idx="17"/>
          </p:nvPr>
        </p:nvSpPr>
        <p:spPr/>
        <p:txBody>
          <a:bodyPr/>
          <a:lstStyle/>
          <a:p>
            <a:r>
              <a:rPr lang="en-US" smtClean="0"/>
              <a:t>Brandon Sforzo</a:t>
            </a:r>
            <a:endParaRPr lang="en-US" dirty="0"/>
          </a:p>
        </p:txBody>
      </p:sp>
      <p:sp>
        <p:nvSpPr>
          <p:cNvPr id="16" name="Text Placeholder 15"/>
          <p:cNvSpPr>
            <a:spLocks noGrp="1"/>
          </p:cNvSpPr>
          <p:nvPr>
            <p:ph type="body" sz="quarter" idx="18"/>
          </p:nvPr>
        </p:nvSpPr>
        <p:spPr/>
        <p:txBody>
          <a:bodyPr/>
          <a:lstStyle/>
          <a:p>
            <a:r>
              <a:rPr lang="en-US" smtClean="0"/>
              <a:t>Topic Leader</a:t>
            </a:r>
            <a:endParaRPr lang="en-US" dirty="0" smtClean="0"/>
          </a:p>
        </p:txBody>
      </p:sp>
      <p:sp>
        <p:nvSpPr>
          <p:cNvPr id="14" name="Text Placeholder 13"/>
          <p:cNvSpPr>
            <a:spLocks noGrp="1"/>
          </p:cNvSpPr>
          <p:nvPr>
            <p:ph type="body" sz="quarter" idx="21"/>
          </p:nvPr>
        </p:nvSpPr>
        <p:spPr/>
        <p:txBody>
          <a:bodyPr/>
          <a:lstStyle/>
          <a:p>
            <a:r>
              <a:rPr lang="en-US" dirty="0" smtClean="0"/>
              <a:t>Lorenzo </a:t>
            </a:r>
            <a:r>
              <a:rPr lang="en-US" dirty="0" err="1" smtClean="0"/>
              <a:t>Nocivelli</a:t>
            </a:r>
            <a:endParaRPr lang="en-US" dirty="0"/>
          </a:p>
        </p:txBody>
      </p:sp>
      <p:sp>
        <p:nvSpPr>
          <p:cNvPr id="15" name="Text Placeholder 14"/>
          <p:cNvSpPr>
            <a:spLocks noGrp="1"/>
          </p:cNvSpPr>
          <p:nvPr>
            <p:ph type="body" sz="quarter" idx="22"/>
          </p:nvPr>
        </p:nvSpPr>
        <p:spPr/>
        <p:txBody>
          <a:bodyPr/>
          <a:lstStyle/>
          <a:p>
            <a:r>
              <a:rPr lang="en-US" dirty="0" smtClean="0"/>
              <a:t>Topic Organizer</a:t>
            </a:r>
            <a:endParaRPr lang="en-US" dirty="0"/>
          </a:p>
        </p:txBody>
      </p:sp>
      <p:sp>
        <p:nvSpPr>
          <p:cNvPr id="21" name="Text Placeholder 20"/>
          <p:cNvSpPr>
            <a:spLocks noGrp="1"/>
          </p:cNvSpPr>
          <p:nvPr>
            <p:ph type="body" sz="quarter" idx="19"/>
          </p:nvPr>
        </p:nvSpPr>
        <p:spPr/>
        <p:txBody>
          <a:bodyPr/>
          <a:lstStyle/>
          <a:p>
            <a:r>
              <a:rPr lang="en-US" smtClean="0"/>
              <a:t>June 10, 2020</a:t>
            </a:r>
            <a:endParaRPr lang="en-US" dirty="0"/>
          </a:p>
        </p:txBody>
      </p:sp>
    </p:spTree>
    <p:extLst>
      <p:ext uri="{BB962C8B-B14F-4D97-AF65-F5344CB8AC3E}">
        <p14:creationId xmlns:p14="http://schemas.microsoft.com/office/powerpoint/2010/main" val="29643380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Approaches</a:t>
            </a:r>
            <a:endParaRPr lang="en-US" dirty="0"/>
          </a:p>
        </p:txBody>
      </p:sp>
      <p:sp>
        <p:nvSpPr>
          <p:cNvPr id="5" name="Slide Number Placeholder 4"/>
          <p:cNvSpPr>
            <a:spLocks noGrp="1"/>
          </p:cNvSpPr>
          <p:nvPr>
            <p:ph type="sldNum" sz="quarter" idx="13"/>
          </p:nvPr>
        </p:nvSpPr>
        <p:spPr/>
        <p:txBody>
          <a:bodyPr/>
          <a:lstStyle/>
          <a:p>
            <a:fld id="{ED278EB1-C8FB-40EE-BB5A-A41569F381C6}" type="slidenum">
              <a:rPr lang="en-US" smtClean="0"/>
              <a:t>10</a:t>
            </a:fld>
            <a:endParaRPr lang="en-US"/>
          </a:p>
        </p:txBody>
      </p:sp>
      <p:graphicFrame>
        <p:nvGraphicFramePr>
          <p:cNvPr id="11" name="Content Placeholder 5"/>
          <p:cNvGraphicFramePr>
            <a:graphicFrameLocks noGrp="1"/>
          </p:cNvGraphicFramePr>
          <p:nvPr>
            <p:ph idx="1"/>
            <p:extLst>
              <p:ext uri="{D42A27DB-BD31-4B8C-83A1-F6EECF244321}">
                <p14:modId xmlns:p14="http://schemas.microsoft.com/office/powerpoint/2010/main" val="69293675"/>
              </p:ext>
            </p:extLst>
          </p:nvPr>
        </p:nvGraphicFramePr>
        <p:xfrm>
          <a:off x="457200" y="1042087"/>
          <a:ext cx="8401352" cy="3774440"/>
        </p:xfrm>
        <a:graphic>
          <a:graphicData uri="http://schemas.openxmlformats.org/drawingml/2006/table">
            <a:tbl>
              <a:tblPr firstRow="1" bandRow="1">
                <a:tableStyleId>{21E4AEA4-8DFA-4A89-87EB-49C32662AFE0}</a:tableStyleId>
              </a:tblPr>
              <a:tblGrid>
                <a:gridCol w="1828800">
                  <a:extLst>
                    <a:ext uri="{9D8B030D-6E8A-4147-A177-3AD203B41FA5}">
                      <a16:colId xmlns:a16="http://schemas.microsoft.com/office/drawing/2014/main" val="1827682057"/>
                    </a:ext>
                  </a:extLst>
                </a:gridCol>
                <a:gridCol w="1643138">
                  <a:extLst>
                    <a:ext uri="{9D8B030D-6E8A-4147-A177-3AD203B41FA5}">
                      <a16:colId xmlns:a16="http://schemas.microsoft.com/office/drawing/2014/main" val="2483025247"/>
                    </a:ext>
                  </a:extLst>
                </a:gridCol>
                <a:gridCol w="1643138">
                  <a:extLst>
                    <a:ext uri="{9D8B030D-6E8A-4147-A177-3AD203B41FA5}">
                      <a16:colId xmlns:a16="http://schemas.microsoft.com/office/drawing/2014/main" val="467474157"/>
                    </a:ext>
                  </a:extLst>
                </a:gridCol>
                <a:gridCol w="1643138">
                  <a:extLst>
                    <a:ext uri="{9D8B030D-6E8A-4147-A177-3AD203B41FA5}">
                      <a16:colId xmlns:a16="http://schemas.microsoft.com/office/drawing/2014/main" val="3641581701"/>
                    </a:ext>
                  </a:extLst>
                </a:gridCol>
                <a:gridCol w="1643138">
                  <a:extLst>
                    <a:ext uri="{9D8B030D-6E8A-4147-A177-3AD203B41FA5}">
                      <a16:colId xmlns:a16="http://schemas.microsoft.com/office/drawing/2014/main" val="79693840"/>
                    </a:ext>
                  </a:extLst>
                </a:gridCol>
              </a:tblGrid>
              <a:tr h="370840">
                <a:tc>
                  <a:txBody>
                    <a:bodyPr/>
                    <a:lstStyle/>
                    <a:p>
                      <a:endParaRPr lang="en-US" dirty="0"/>
                    </a:p>
                  </a:txBody>
                  <a:tcPr/>
                </a:tc>
                <a:tc>
                  <a:txBody>
                    <a:bodyPr/>
                    <a:lstStyle/>
                    <a:p>
                      <a:r>
                        <a:rPr lang="en-US" dirty="0" smtClean="0"/>
                        <a:t>Argonne</a:t>
                      </a:r>
                      <a:endParaRPr lang="en-US" dirty="0"/>
                    </a:p>
                  </a:txBody>
                  <a:tcPr/>
                </a:tc>
                <a:tc>
                  <a:txBody>
                    <a:bodyPr/>
                    <a:lstStyle/>
                    <a:p>
                      <a:r>
                        <a:rPr lang="en-US" dirty="0" smtClean="0"/>
                        <a:t>CMT</a:t>
                      </a:r>
                      <a:endParaRPr lang="en-US" dirty="0"/>
                    </a:p>
                  </a:txBody>
                  <a:tcPr/>
                </a:tc>
                <a:tc>
                  <a:txBody>
                    <a:bodyPr/>
                    <a:lstStyle/>
                    <a:p>
                      <a:r>
                        <a:rPr lang="en-US" dirty="0" smtClean="0"/>
                        <a:t>Sandia</a:t>
                      </a:r>
                      <a:endParaRPr lang="en-US" dirty="0"/>
                    </a:p>
                  </a:txBody>
                  <a:tcPr/>
                </a:tc>
                <a:tc>
                  <a:txBody>
                    <a:bodyPr/>
                    <a:lstStyle/>
                    <a:p>
                      <a:r>
                        <a:rPr lang="en-US" dirty="0" smtClean="0"/>
                        <a:t>AVL</a:t>
                      </a:r>
                      <a:endParaRPr lang="en-US" dirty="0"/>
                    </a:p>
                  </a:txBody>
                  <a:tcPr/>
                </a:tc>
                <a:extLst>
                  <a:ext uri="{0D108BD9-81ED-4DB2-BD59-A6C34878D82A}">
                    <a16:rowId xmlns:a16="http://schemas.microsoft.com/office/drawing/2014/main" val="2438014229"/>
                  </a:ext>
                </a:extLst>
              </a:tr>
              <a:tr h="370840">
                <a:tc>
                  <a:txBody>
                    <a:bodyPr/>
                    <a:lstStyle/>
                    <a:p>
                      <a:r>
                        <a:rPr lang="en-US" dirty="0" smtClean="0"/>
                        <a:t>Compressibility</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Yes</a:t>
                      </a:r>
                      <a:endParaRPr lang="en-US" dirty="0" smtClean="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Yes</a:t>
                      </a:r>
                    </a:p>
                  </a:txBody>
                  <a:tcPr/>
                </a:tc>
                <a:tc>
                  <a:txBody>
                    <a:bodyPr/>
                    <a:lstStyle/>
                    <a:p>
                      <a:r>
                        <a:rPr lang="en-US" dirty="0" smtClean="0"/>
                        <a:t>Yes</a:t>
                      </a:r>
                      <a:endParaRPr lang="en-US" dirty="0"/>
                    </a:p>
                  </a:txBody>
                  <a:tcPr/>
                </a:tc>
                <a:tc>
                  <a:txBody>
                    <a:bodyPr/>
                    <a:lstStyle/>
                    <a:p>
                      <a:endParaRPr lang="en-US" dirty="0"/>
                    </a:p>
                  </a:txBody>
                  <a:tcPr/>
                </a:tc>
                <a:extLst>
                  <a:ext uri="{0D108BD9-81ED-4DB2-BD59-A6C34878D82A}">
                    <a16:rowId xmlns:a16="http://schemas.microsoft.com/office/drawing/2014/main" val="2164558082"/>
                  </a:ext>
                </a:extLst>
              </a:tr>
              <a:tr h="370840">
                <a:tc>
                  <a:txBody>
                    <a:bodyPr/>
                    <a:lstStyle/>
                    <a:p>
                      <a:r>
                        <a:rPr lang="en-US" dirty="0" smtClean="0"/>
                        <a:t>Cavitation</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Yes</a:t>
                      </a:r>
                      <a:endParaRPr lang="en-US" dirty="0" smtClean="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Yes</a:t>
                      </a:r>
                    </a:p>
                  </a:txBody>
                  <a:tcPr/>
                </a:tc>
                <a:tc>
                  <a:txBody>
                    <a:bodyPr/>
                    <a:lstStyle/>
                    <a:p>
                      <a:r>
                        <a:rPr lang="en-US" dirty="0" smtClean="0"/>
                        <a:t>Yes</a:t>
                      </a:r>
                      <a:endParaRPr lang="en-US" dirty="0"/>
                    </a:p>
                  </a:txBody>
                  <a:tcPr/>
                </a:tc>
                <a:tc>
                  <a:txBody>
                    <a:bodyPr/>
                    <a:lstStyle/>
                    <a:p>
                      <a:r>
                        <a:rPr lang="en-US" dirty="0" smtClean="0"/>
                        <a:t>Yes</a:t>
                      </a:r>
                      <a:endParaRPr lang="en-US" dirty="0"/>
                    </a:p>
                  </a:txBody>
                  <a:tcPr/>
                </a:tc>
                <a:extLst>
                  <a:ext uri="{0D108BD9-81ED-4DB2-BD59-A6C34878D82A}">
                    <a16:rowId xmlns:a16="http://schemas.microsoft.com/office/drawing/2014/main" val="4053567459"/>
                  </a:ext>
                </a:extLst>
              </a:tr>
              <a:tr h="370840">
                <a:tc>
                  <a:txBody>
                    <a:bodyPr/>
                    <a:lstStyle/>
                    <a:p>
                      <a:r>
                        <a:rPr lang="en-US" dirty="0" smtClean="0"/>
                        <a:t>Phase Change</a:t>
                      </a:r>
                      <a:endParaRPr lang="en-US" dirty="0"/>
                    </a:p>
                  </a:txBody>
                  <a:tcPr/>
                </a:tc>
                <a:tc>
                  <a:txBody>
                    <a:bodyPr/>
                    <a:lstStyle/>
                    <a:p>
                      <a:r>
                        <a:rPr lang="en-US" dirty="0" smtClean="0"/>
                        <a:t>HRM</a:t>
                      </a:r>
                    </a:p>
                  </a:txBody>
                  <a:tcPr/>
                </a:tc>
                <a:tc>
                  <a:txBody>
                    <a:bodyPr/>
                    <a:lstStyle/>
                    <a:p>
                      <a:r>
                        <a:rPr lang="en-US" dirty="0" smtClean="0"/>
                        <a:t>HRM</a:t>
                      </a:r>
                      <a:endParaRPr lang="en-US" dirty="0"/>
                    </a:p>
                  </a:txBody>
                  <a:tcPr/>
                </a:tc>
                <a:tc>
                  <a:txBody>
                    <a:bodyPr/>
                    <a:lstStyle/>
                    <a:p>
                      <a:r>
                        <a:rPr lang="en-US" dirty="0" smtClean="0"/>
                        <a:t>HRM</a:t>
                      </a:r>
                      <a:endParaRPr lang="en-US" dirty="0"/>
                    </a:p>
                  </a:txBody>
                  <a:tcPr/>
                </a:tc>
                <a:tc>
                  <a:txBody>
                    <a:bodyPr/>
                    <a:lstStyle/>
                    <a:p>
                      <a:r>
                        <a:rPr lang="en-US" dirty="0" smtClean="0"/>
                        <a:t>Hertz-Knudsen</a:t>
                      </a:r>
                      <a:endParaRPr lang="en-US" dirty="0"/>
                    </a:p>
                  </a:txBody>
                  <a:tcPr/>
                </a:tc>
                <a:extLst>
                  <a:ext uri="{0D108BD9-81ED-4DB2-BD59-A6C34878D82A}">
                    <a16:rowId xmlns:a16="http://schemas.microsoft.com/office/drawing/2014/main" val="2400244016"/>
                  </a:ext>
                </a:extLst>
              </a:tr>
              <a:tr h="370840">
                <a:tc>
                  <a:txBody>
                    <a:bodyPr/>
                    <a:lstStyle/>
                    <a:p>
                      <a:r>
                        <a:rPr lang="en-US" dirty="0" smtClean="0"/>
                        <a:t>Turbulence</a:t>
                      </a:r>
                      <a:endParaRPr lang="en-US" dirty="0"/>
                    </a:p>
                  </a:txBody>
                  <a:tcPr/>
                </a:tc>
                <a:tc>
                  <a:txBody>
                    <a:bodyPr/>
                    <a:lstStyle/>
                    <a:p>
                      <a:r>
                        <a:rPr lang="en-US" dirty="0" smtClean="0"/>
                        <a:t>LES, </a:t>
                      </a:r>
                      <a:r>
                        <a:rPr lang="en-US" dirty="0" err="1" smtClean="0"/>
                        <a:t>dyn</a:t>
                      </a:r>
                      <a:r>
                        <a:rPr lang="en-US" dirty="0" smtClean="0"/>
                        <a:t> </a:t>
                      </a:r>
                      <a:r>
                        <a:rPr lang="en-US" dirty="0" err="1" smtClean="0"/>
                        <a:t>str</a:t>
                      </a:r>
                      <a:endParaRPr lang="en-US" dirty="0" smtClean="0"/>
                    </a:p>
                  </a:txBody>
                  <a:tcPr/>
                </a:tc>
                <a:tc>
                  <a:txBody>
                    <a:bodyPr/>
                    <a:lstStyle/>
                    <a:p>
                      <a:r>
                        <a:rPr lang="en-US" dirty="0" smtClean="0"/>
                        <a:t>k-</a:t>
                      </a:r>
                      <a:r>
                        <a:rPr lang="el-GR" dirty="0" smtClean="0"/>
                        <a:t>ε</a:t>
                      </a:r>
                      <a:r>
                        <a:rPr lang="en-US" dirty="0" smtClean="0"/>
                        <a:t> RNG</a:t>
                      </a:r>
                      <a:endParaRPr lang="en-US" dirty="0"/>
                    </a:p>
                  </a:txBody>
                  <a:tcPr/>
                </a:tc>
                <a:tc>
                  <a:txBody>
                    <a:bodyPr/>
                    <a:lstStyle/>
                    <a:p>
                      <a:r>
                        <a:rPr lang="en-US" dirty="0" smtClean="0"/>
                        <a:t>k-</a:t>
                      </a:r>
                      <a:r>
                        <a:rPr lang="el-GR" dirty="0" smtClean="0"/>
                        <a:t>ε</a:t>
                      </a:r>
                      <a:endParaRPr lang="en-US" dirty="0"/>
                    </a:p>
                  </a:txBody>
                  <a:tcPr/>
                </a:tc>
                <a:tc>
                  <a:txBody>
                    <a:bodyPr/>
                    <a:lstStyle/>
                    <a:p>
                      <a:r>
                        <a:rPr lang="en-US" dirty="0" smtClean="0"/>
                        <a:t>𝑘−𝜁 –𝑓</a:t>
                      </a:r>
                      <a:endParaRPr lang="en-US" dirty="0"/>
                    </a:p>
                  </a:txBody>
                  <a:tcPr/>
                </a:tc>
                <a:extLst>
                  <a:ext uri="{0D108BD9-81ED-4DB2-BD59-A6C34878D82A}">
                    <a16:rowId xmlns:a16="http://schemas.microsoft.com/office/drawing/2014/main" val="306298331"/>
                  </a:ext>
                </a:extLst>
              </a:tr>
              <a:tr h="370840">
                <a:tc>
                  <a:txBody>
                    <a:bodyPr/>
                    <a:lstStyle/>
                    <a:p>
                      <a:r>
                        <a:rPr lang="en-US" dirty="0" smtClean="0"/>
                        <a:t>Spatial discretization</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2</a:t>
                      </a:r>
                      <a:r>
                        <a:rPr lang="en-US" baseline="30000" dirty="0" smtClean="0"/>
                        <a:t>nd</a:t>
                      </a:r>
                      <a:r>
                        <a:rPr lang="en-US" dirty="0" smtClean="0"/>
                        <a:t> order</a:t>
                      </a:r>
                    </a:p>
                    <a:p>
                      <a:endParaRPr lang="en-US" dirty="0"/>
                    </a:p>
                  </a:txBody>
                  <a:tcPr/>
                </a:tc>
                <a:tc>
                  <a:txBody>
                    <a:bodyPr/>
                    <a:lstStyle/>
                    <a:p>
                      <a:r>
                        <a:rPr lang="en-US" dirty="0" smtClean="0"/>
                        <a:t>1</a:t>
                      </a:r>
                      <a:r>
                        <a:rPr lang="en-US" baseline="30000" dirty="0" smtClean="0"/>
                        <a:t>st</a:t>
                      </a:r>
                      <a:r>
                        <a:rPr lang="en-US" dirty="0" smtClean="0"/>
                        <a:t> order,</a:t>
                      </a:r>
                    </a:p>
                    <a:p>
                      <a:r>
                        <a:rPr lang="en-US" dirty="0" smtClean="0"/>
                        <a:t>2</a:t>
                      </a:r>
                      <a:r>
                        <a:rPr lang="en-US" baseline="30000" dirty="0" smtClean="0"/>
                        <a:t>nd</a:t>
                      </a:r>
                      <a:r>
                        <a:rPr lang="en-US" dirty="0" smtClean="0"/>
                        <a:t> mom.</a:t>
                      </a:r>
                      <a:endParaRPr lang="en-US" dirty="0"/>
                    </a:p>
                  </a:txBody>
                  <a:tcPr/>
                </a:tc>
                <a:tc>
                  <a:txBody>
                    <a:bodyPr/>
                    <a:lstStyle/>
                    <a:p>
                      <a:r>
                        <a:rPr lang="en-US" dirty="0" smtClean="0"/>
                        <a:t>2</a:t>
                      </a:r>
                      <a:r>
                        <a:rPr lang="en-US" baseline="30000" dirty="0" smtClean="0"/>
                        <a:t>nd</a:t>
                      </a:r>
                      <a:r>
                        <a:rPr lang="en-US" dirty="0" smtClean="0"/>
                        <a:t> order</a:t>
                      </a:r>
                      <a:endParaRPr lang="en-US" dirty="0"/>
                    </a:p>
                  </a:txBody>
                  <a:tcPr/>
                </a:tc>
                <a:tc>
                  <a:txBody>
                    <a:bodyPr/>
                    <a:lstStyle/>
                    <a:p>
                      <a:endParaRPr lang="en-US" dirty="0"/>
                    </a:p>
                  </a:txBody>
                  <a:tcPr/>
                </a:tc>
                <a:extLst>
                  <a:ext uri="{0D108BD9-81ED-4DB2-BD59-A6C34878D82A}">
                    <a16:rowId xmlns:a16="http://schemas.microsoft.com/office/drawing/2014/main" val="712015478"/>
                  </a:ext>
                </a:extLst>
              </a:tr>
              <a:tr h="370840">
                <a:tc>
                  <a:txBody>
                    <a:bodyPr/>
                    <a:lstStyle/>
                    <a:p>
                      <a:r>
                        <a:rPr lang="en-US" dirty="0" smtClean="0"/>
                        <a:t>Mesh strategy</a:t>
                      </a:r>
                      <a:endParaRPr lang="en-US" dirty="0"/>
                    </a:p>
                  </a:txBody>
                  <a:tcPr/>
                </a:tc>
                <a:tc>
                  <a:txBody>
                    <a:bodyPr/>
                    <a:lstStyle/>
                    <a:p>
                      <a:r>
                        <a:rPr lang="en-US" dirty="0" smtClean="0"/>
                        <a:t>Hex +</a:t>
                      </a:r>
                      <a:r>
                        <a:rPr lang="en-US" baseline="0" dirty="0" smtClean="0"/>
                        <a:t> </a:t>
                      </a:r>
                      <a:r>
                        <a:rPr lang="en-US" dirty="0" smtClean="0"/>
                        <a:t>AMR</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Hex +</a:t>
                      </a:r>
                      <a:r>
                        <a:rPr lang="en-US" baseline="0" dirty="0" smtClean="0"/>
                        <a:t> </a:t>
                      </a:r>
                      <a:r>
                        <a:rPr lang="en-US" dirty="0" smtClean="0"/>
                        <a:t>AMR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Hex +</a:t>
                      </a:r>
                      <a:r>
                        <a:rPr lang="en-US" baseline="0" dirty="0" smtClean="0"/>
                        <a:t> </a:t>
                      </a:r>
                      <a:r>
                        <a:rPr lang="en-US" dirty="0" smtClean="0"/>
                        <a:t>AMR</a:t>
                      </a:r>
                    </a:p>
                  </a:txBody>
                  <a:tcPr/>
                </a:tc>
                <a:tc>
                  <a:txBody>
                    <a:bodyPr/>
                    <a:lstStyle/>
                    <a:p>
                      <a:r>
                        <a:rPr lang="en-US" dirty="0" smtClean="0"/>
                        <a:t>Hex</a:t>
                      </a:r>
                      <a:endParaRPr lang="en-US" dirty="0"/>
                    </a:p>
                  </a:txBody>
                  <a:tcPr/>
                </a:tc>
                <a:extLst>
                  <a:ext uri="{0D108BD9-81ED-4DB2-BD59-A6C34878D82A}">
                    <a16:rowId xmlns:a16="http://schemas.microsoft.com/office/drawing/2014/main" val="2409927826"/>
                  </a:ext>
                </a:extLst>
              </a:tr>
              <a:tr h="370840">
                <a:tc>
                  <a:txBody>
                    <a:bodyPr/>
                    <a:lstStyle/>
                    <a:p>
                      <a:r>
                        <a:rPr lang="en-US" dirty="0" smtClean="0"/>
                        <a:t>Peak</a:t>
                      </a:r>
                      <a:r>
                        <a:rPr lang="en-US" baseline="0" dirty="0" smtClean="0"/>
                        <a:t> cell count</a:t>
                      </a:r>
                      <a:endParaRPr lang="en-US" dirty="0"/>
                    </a:p>
                  </a:txBody>
                  <a:tcPr/>
                </a:tc>
                <a:tc>
                  <a:txBody>
                    <a:bodyPr/>
                    <a:lstStyle/>
                    <a:p>
                      <a:r>
                        <a:rPr lang="en-US" dirty="0" smtClean="0"/>
                        <a:t>Gen 1:</a:t>
                      </a:r>
                      <a:r>
                        <a:rPr lang="en-US" baseline="0" dirty="0" smtClean="0"/>
                        <a:t> </a:t>
                      </a:r>
                      <a:r>
                        <a:rPr lang="en-US" dirty="0" smtClean="0"/>
                        <a:t>9 M</a:t>
                      </a:r>
                      <a:br>
                        <a:rPr lang="en-US" dirty="0" smtClean="0"/>
                      </a:br>
                      <a:r>
                        <a:rPr lang="en-US" dirty="0" smtClean="0"/>
                        <a:t>Gen 3.2: 14 M</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Gen 1:</a:t>
                      </a:r>
                      <a:r>
                        <a:rPr lang="en-US" baseline="0" dirty="0" smtClean="0"/>
                        <a:t> </a:t>
                      </a:r>
                      <a:r>
                        <a:rPr lang="en-US" dirty="0" smtClean="0"/>
                        <a:t>1.5 M</a:t>
                      </a:r>
                      <a:br>
                        <a:rPr lang="en-US" dirty="0" smtClean="0"/>
                      </a:br>
                      <a:r>
                        <a:rPr lang="en-US" dirty="0" smtClean="0"/>
                        <a:t>Gen 3.2: 2 M</a:t>
                      </a:r>
                    </a:p>
                  </a:txBody>
                  <a:tcPr/>
                </a:tc>
                <a:tc>
                  <a:txBody>
                    <a:bodyPr/>
                    <a:lstStyle/>
                    <a:p>
                      <a:r>
                        <a:rPr lang="en-US" dirty="0" smtClean="0"/>
                        <a:t>18 M</a:t>
                      </a:r>
                      <a:endParaRPr lang="en-US" dirty="0"/>
                    </a:p>
                  </a:txBody>
                  <a:tcPr/>
                </a:tc>
                <a:tc>
                  <a:txBody>
                    <a:bodyPr/>
                    <a:lstStyle/>
                    <a:p>
                      <a:r>
                        <a:rPr lang="en-US" dirty="0" smtClean="0"/>
                        <a:t>1.1 M</a:t>
                      </a:r>
                      <a:endParaRPr lang="en-US" dirty="0"/>
                    </a:p>
                  </a:txBody>
                  <a:tcPr/>
                </a:tc>
                <a:extLst>
                  <a:ext uri="{0D108BD9-81ED-4DB2-BD59-A6C34878D82A}">
                    <a16:rowId xmlns:a16="http://schemas.microsoft.com/office/drawing/2014/main" val="3744323836"/>
                  </a:ext>
                </a:extLst>
              </a:tr>
            </a:tbl>
          </a:graphicData>
        </a:graphic>
      </p:graphicFrame>
    </p:spTree>
    <p:extLst>
      <p:ext uri="{BB962C8B-B14F-4D97-AF65-F5344CB8AC3E}">
        <p14:creationId xmlns:p14="http://schemas.microsoft.com/office/powerpoint/2010/main" val="1920897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318601" y="2073500"/>
            <a:ext cx="4038600" cy="2743027"/>
            <a:chOff x="4318601" y="1803360"/>
            <a:chExt cx="4038600" cy="2743027"/>
          </a:xfrm>
        </p:grpSpPr>
        <p:pic>
          <p:nvPicPr>
            <p:cNvPr id="9" name="Picture 8">
              <a:extLst>
                <a:ext uri="{FF2B5EF4-FFF2-40B4-BE49-F238E27FC236}">
                  <a16:creationId xmlns:a16="http://schemas.microsoft.com/office/drawing/2014/main" id="{58E5083F-8E26-094D-9078-45E0AA1ABB20}"/>
                </a:ext>
              </a:extLst>
            </p:cNvPr>
            <p:cNvPicPr>
              <a:picLocks noChangeAspect="1"/>
            </p:cNvPicPr>
            <p:nvPr/>
          </p:nvPicPr>
          <p:blipFill rotWithShape="1">
            <a:blip r:embed="rId2"/>
            <a:srcRect b="16291"/>
            <a:stretch/>
          </p:blipFill>
          <p:spPr>
            <a:xfrm>
              <a:off x="4318601" y="1803360"/>
              <a:ext cx="4038600" cy="2535498"/>
            </a:xfrm>
            <a:prstGeom prst="rect">
              <a:avLst/>
            </a:prstGeom>
          </p:spPr>
        </p:pic>
        <p:pic>
          <p:nvPicPr>
            <p:cNvPr id="22" name="Picture 21">
              <a:extLst>
                <a:ext uri="{FF2B5EF4-FFF2-40B4-BE49-F238E27FC236}">
                  <a16:creationId xmlns:a16="http://schemas.microsoft.com/office/drawing/2014/main" id="{58E5083F-8E26-094D-9078-45E0AA1ABB20}"/>
                </a:ext>
              </a:extLst>
            </p:cNvPr>
            <p:cNvPicPr>
              <a:picLocks noChangeAspect="1"/>
            </p:cNvPicPr>
            <p:nvPr/>
          </p:nvPicPr>
          <p:blipFill rotWithShape="1">
            <a:blip r:embed="rId2"/>
            <a:srcRect l="11947" t="88751"/>
            <a:stretch/>
          </p:blipFill>
          <p:spPr>
            <a:xfrm>
              <a:off x="4798077" y="4205633"/>
              <a:ext cx="3556096" cy="340754"/>
            </a:xfrm>
            <a:prstGeom prst="rect">
              <a:avLst/>
            </a:prstGeom>
          </p:spPr>
        </p:pic>
      </p:grpSp>
      <p:pic>
        <p:nvPicPr>
          <p:cNvPr id="8" name="Picture 7">
            <a:extLst>
              <a:ext uri="{FF2B5EF4-FFF2-40B4-BE49-F238E27FC236}">
                <a16:creationId xmlns:a16="http://schemas.microsoft.com/office/drawing/2014/main" id="{A4BA05DF-2019-C349-94C0-DB9B5000853D}"/>
              </a:ext>
            </a:extLst>
          </p:cNvPr>
          <p:cNvPicPr>
            <a:picLocks noChangeAspect="1"/>
          </p:cNvPicPr>
          <p:nvPr/>
        </p:nvPicPr>
        <p:blipFill>
          <a:blip r:embed="rId3">
            <a:clrChange>
              <a:clrFrom>
                <a:srgbClr val="F0F1F1"/>
              </a:clrFrom>
              <a:clrTo>
                <a:srgbClr val="F0F1F1">
                  <a:alpha val="0"/>
                </a:srgbClr>
              </a:clrTo>
            </a:clrChange>
            <a:alphaModFix amt="70000"/>
          </a:blip>
          <a:stretch>
            <a:fillRect/>
          </a:stretch>
        </p:blipFill>
        <p:spPr>
          <a:xfrm>
            <a:off x="421141" y="1845850"/>
            <a:ext cx="3796638" cy="2908832"/>
          </a:xfrm>
          <a:prstGeom prst="rect">
            <a:avLst/>
          </a:prstGeom>
        </p:spPr>
      </p:pic>
      <p:sp>
        <p:nvSpPr>
          <p:cNvPr id="2" name="TextBox 1">
            <a:extLst>
              <a:ext uri="{FF2B5EF4-FFF2-40B4-BE49-F238E27FC236}">
                <a16:creationId xmlns:a16="http://schemas.microsoft.com/office/drawing/2014/main" id="{FB03AA28-180D-C34F-9A25-7348E2634D7C}"/>
              </a:ext>
            </a:extLst>
          </p:cNvPr>
          <p:cNvSpPr txBox="1"/>
          <p:nvPr/>
        </p:nvSpPr>
        <p:spPr>
          <a:xfrm>
            <a:off x="5280207" y="1461593"/>
            <a:ext cx="2531462" cy="369332"/>
          </a:xfrm>
          <a:prstGeom prst="rect">
            <a:avLst/>
          </a:prstGeom>
          <a:noFill/>
        </p:spPr>
        <p:txBody>
          <a:bodyPr wrap="none" rtlCol="0">
            <a:spAutoFit/>
          </a:bodyPr>
          <a:lstStyle/>
          <a:p>
            <a:pPr algn="ctr"/>
            <a:r>
              <a:rPr lang="en-US" dirty="0" smtClean="0"/>
              <a:t>Argonne </a:t>
            </a:r>
            <a:r>
              <a:rPr lang="en-US" dirty="0"/>
              <a:t>data at </a:t>
            </a:r>
            <a:r>
              <a:rPr lang="en-US" dirty="0" smtClean="0"/>
              <a:t>1 </a:t>
            </a:r>
            <a:r>
              <a:rPr lang="en-US" dirty="0" smtClean="0"/>
              <a:t>mm</a:t>
            </a:r>
            <a:endParaRPr lang="en-US" dirty="0"/>
          </a:p>
        </p:txBody>
      </p:sp>
      <p:sp>
        <p:nvSpPr>
          <p:cNvPr id="3" name="TextBox 2">
            <a:extLst>
              <a:ext uri="{FF2B5EF4-FFF2-40B4-BE49-F238E27FC236}">
                <a16:creationId xmlns:a16="http://schemas.microsoft.com/office/drawing/2014/main" id="{06DF7D13-E372-A94F-9856-DC1D64FB2FFF}"/>
              </a:ext>
            </a:extLst>
          </p:cNvPr>
          <p:cNvSpPr txBox="1"/>
          <p:nvPr/>
        </p:nvSpPr>
        <p:spPr>
          <a:xfrm>
            <a:off x="604496" y="1409363"/>
            <a:ext cx="3942105" cy="369332"/>
          </a:xfrm>
          <a:prstGeom prst="rect">
            <a:avLst/>
          </a:prstGeom>
          <a:noFill/>
        </p:spPr>
        <p:txBody>
          <a:bodyPr wrap="none" rtlCol="0">
            <a:spAutoFit/>
          </a:bodyPr>
          <a:lstStyle/>
          <a:p>
            <a:r>
              <a:rPr lang="en-US" dirty="0"/>
              <a:t>CONVERGE – density field at 1 mm </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16204" y="4094703"/>
            <a:ext cx="861020" cy="344408"/>
          </a:xfrm>
          <a:prstGeom prst="rect">
            <a:avLst/>
          </a:prstGeom>
        </p:spPr>
      </p:pic>
      <p:sp>
        <p:nvSpPr>
          <p:cNvPr id="13" name="Title 12"/>
          <p:cNvSpPr>
            <a:spLocks noGrp="1"/>
          </p:cNvSpPr>
          <p:nvPr>
            <p:ph type="title"/>
          </p:nvPr>
        </p:nvSpPr>
        <p:spPr/>
        <p:txBody>
          <a:bodyPr/>
          <a:lstStyle/>
          <a:p>
            <a:r>
              <a:rPr lang="en-US" dirty="0" smtClean="0"/>
              <a:t>Sandia: Converge G2, Gen 1</a:t>
            </a:r>
            <a:endParaRPr lang="en-US" dirty="0"/>
          </a:p>
        </p:txBody>
      </p:sp>
      <p:sp>
        <p:nvSpPr>
          <p:cNvPr id="14" name="Text Placeholder 13"/>
          <p:cNvSpPr>
            <a:spLocks noGrp="1"/>
          </p:cNvSpPr>
          <p:nvPr>
            <p:ph type="body" sz="quarter" idx="12"/>
          </p:nvPr>
        </p:nvSpPr>
        <p:spPr/>
        <p:txBody>
          <a:bodyPr/>
          <a:lstStyle/>
          <a:p>
            <a:r>
              <a:rPr lang="en-US" dirty="0" smtClean="0"/>
              <a:t>Spray mass/volume over-predicted</a:t>
            </a:r>
            <a:endParaRPr lang="en-US" dirty="0"/>
          </a:p>
        </p:txBody>
      </p:sp>
      <p:grpSp>
        <p:nvGrpSpPr>
          <p:cNvPr id="19" name="Group 18"/>
          <p:cNvGrpSpPr/>
          <p:nvPr/>
        </p:nvGrpSpPr>
        <p:grpSpPr>
          <a:xfrm>
            <a:off x="6545938" y="2059606"/>
            <a:ext cx="2027201" cy="1630488"/>
            <a:chOff x="6359856" y="1732472"/>
            <a:chExt cx="4700611" cy="3780726"/>
          </a:xfrm>
        </p:grpSpPr>
        <p:pic>
          <p:nvPicPr>
            <p:cNvPr id="16" name="Picture 15">
              <a:extLst>
                <a:ext uri="{FF2B5EF4-FFF2-40B4-BE49-F238E27FC236}">
                  <a16:creationId xmlns:a16="http://schemas.microsoft.com/office/drawing/2014/main" id="{61397F44-E1DF-7D4D-B8CE-C925A6A7E4D2}"/>
                </a:ext>
              </a:extLst>
            </p:cNvPr>
            <p:cNvPicPr>
              <a:picLocks noChangeAspect="1"/>
            </p:cNvPicPr>
            <p:nvPr/>
          </p:nvPicPr>
          <p:blipFill>
            <a:blip r:embed="rId5">
              <a:clrChange>
                <a:clrFrom>
                  <a:srgbClr val="F0F1F1"/>
                </a:clrFrom>
                <a:clrTo>
                  <a:srgbClr val="F0F1F1">
                    <a:alpha val="0"/>
                  </a:srgbClr>
                </a:clrTo>
              </a:clrChange>
            </a:blip>
            <a:stretch>
              <a:fillRect/>
            </a:stretch>
          </p:blipFill>
          <p:spPr>
            <a:xfrm>
              <a:off x="6359856" y="1732472"/>
              <a:ext cx="4700611" cy="3780726"/>
            </a:xfrm>
            <a:prstGeom prst="rect">
              <a:avLst/>
            </a:prstGeom>
          </p:spPr>
        </p:pic>
        <p:cxnSp>
          <p:nvCxnSpPr>
            <p:cNvPr id="17" name="Straight Connector 16">
              <a:extLst>
                <a:ext uri="{FF2B5EF4-FFF2-40B4-BE49-F238E27FC236}">
                  <a16:creationId xmlns:a16="http://schemas.microsoft.com/office/drawing/2014/main" id="{B7247B70-F4DD-8142-9918-C0BE9A0DB861}"/>
                </a:ext>
              </a:extLst>
            </p:cNvPr>
            <p:cNvCxnSpPr/>
            <p:nvPr/>
          </p:nvCxnSpPr>
          <p:spPr>
            <a:xfrm flipV="1">
              <a:off x="7438030" y="2231156"/>
              <a:ext cx="2647666" cy="2647665"/>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984E86-18FC-704A-BEE9-957260CDB6D9}"/>
                </a:ext>
              </a:extLst>
            </p:cNvPr>
            <p:cNvCxnSpPr>
              <a:cxnSpLocks/>
            </p:cNvCxnSpPr>
            <p:nvPr/>
          </p:nvCxnSpPr>
          <p:spPr>
            <a:xfrm flipH="1" flipV="1">
              <a:off x="7471899" y="2248090"/>
              <a:ext cx="2647666" cy="2647665"/>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20" name="Picture 1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66792" y="170501"/>
            <a:ext cx="861020" cy="344408"/>
          </a:xfrm>
          <a:prstGeom prst="rect">
            <a:avLst/>
          </a:prstGeom>
        </p:spPr>
      </p:pic>
      <p:pic>
        <p:nvPicPr>
          <p:cNvPr id="15" name="Picture 14"/>
          <p:cNvPicPr>
            <a:picLocks noChangeAspect="1"/>
          </p:cNvPicPr>
          <p:nvPr/>
        </p:nvPicPr>
        <p:blipFill>
          <a:blip r:embed="rId6"/>
          <a:stretch>
            <a:fillRect/>
          </a:stretch>
        </p:blipFill>
        <p:spPr>
          <a:xfrm>
            <a:off x="6337901" y="127770"/>
            <a:ext cx="1612803" cy="1106379"/>
          </a:xfrm>
          <a:prstGeom prst="rect">
            <a:avLst/>
          </a:prstGeom>
        </p:spPr>
      </p:pic>
      <p:sp>
        <p:nvSpPr>
          <p:cNvPr id="4" name="Slide Number Placeholder 3"/>
          <p:cNvSpPr>
            <a:spLocks noGrp="1"/>
          </p:cNvSpPr>
          <p:nvPr>
            <p:ph type="sldNum" sz="quarter" idx="13"/>
          </p:nvPr>
        </p:nvSpPr>
        <p:spPr/>
        <p:txBody>
          <a:bodyPr/>
          <a:lstStyle/>
          <a:p>
            <a:fld id="{ED278EB1-C8FB-40EE-BB5A-A41569F381C6}" type="slidenum">
              <a:rPr lang="en-US" smtClean="0"/>
              <a:t>11</a:t>
            </a:fld>
            <a:endParaRPr lang="en-US"/>
          </a:p>
        </p:txBody>
      </p:sp>
      <p:sp>
        <p:nvSpPr>
          <p:cNvPr id="5" name="TextBox 4"/>
          <p:cNvSpPr txBox="1"/>
          <p:nvPr/>
        </p:nvSpPr>
        <p:spPr>
          <a:xfrm rot="16200000">
            <a:off x="-396369" y="2964231"/>
            <a:ext cx="1635019" cy="369332"/>
          </a:xfrm>
          <a:prstGeom prst="rect">
            <a:avLst/>
          </a:prstGeom>
          <a:noFill/>
        </p:spPr>
        <p:txBody>
          <a:bodyPr wrap="square" rtlCol="0">
            <a:spAutoFit/>
          </a:bodyPr>
          <a:lstStyle/>
          <a:p>
            <a:pPr algn="ctr"/>
            <a:r>
              <a:rPr lang="en-US" dirty="0" smtClean="0">
                <a:latin typeface="Calibri" panose="020F0502020204030204" pitchFamily="34" charset="0"/>
                <a:cs typeface="Calibri" panose="020F0502020204030204" pitchFamily="34" charset="0"/>
              </a:rPr>
              <a:t>µg/mm</a:t>
            </a:r>
            <a:r>
              <a:rPr lang="en-US" baseline="30000" dirty="0" smtClean="0">
                <a:latin typeface="Calibri" panose="020F0502020204030204" pitchFamily="34" charset="0"/>
                <a:cs typeface="Calibri" panose="020F0502020204030204" pitchFamily="34" charset="0"/>
              </a:rPr>
              <a:t>3</a:t>
            </a:r>
            <a:endParaRPr lang="en-US" baseline="30000" dirty="0"/>
          </a:p>
        </p:txBody>
      </p:sp>
      <p:sp>
        <p:nvSpPr>
          <p:cNvPr id="21" name="TextBox 20"/>
          <p:cNvSpPr txBox="1"/>
          <p:nvPr/>
        </p:nvSpPr>
        <p:spPr>
          <a:xfrm rot="16200000">
            <a:off x="3664118" y="2964233"/>
            <a:ext cx="1635019" cy="369332"/>
          </a:xfrm>
          <a:prstGeom prst="rect">
            <a:avLst/>
          </a:prstGeom>
          <a:noFill/>
        </p:spPr>
        <p:txBody>
          <a:bodyPr wrap="square" rtlCol="0">
            <a:spAutoFit/>
          </a:bodyPr>
          <a:lstStyle/>
          <a:p>
            <a:pPr algn="ctr"/>
            <a:r>
              <a:rPr lang="en-US" dirty="0" smtClean="0">
                <a:latin typeface="Calibri" panose="020F0502020204030204" pitchFamily="34" charset="0"/>
                <a:cs typeface="Calibri" panose="020F0502020204030204" pitchFamily="34" charset="0"/>
              </a:rPr>
              <a:t>µg/mm</a:t>
            </a:r>
            <a:r>
              <a:rPr lang="en-US" baseline="30000" dirty="0" smtClean="0">
                <a:latin typeface="Calibri" panose="020F0502020204030204" pitchFamily="34" charset="0"/>
                <a:cs typeface="Calibri" panose="020F0502020204030204" pitchFamily="34" charset="0"/>
              </a:rPr>
              <a:t>3</a:t>
            </a:r>
            <a:endParaRPr lang="en-US" baseline="30000" dirty="0"/>
          </a:p>
        </p:txBody>
      </p:sp>
      <p:pic>
        <p:nvPicPr>
          <p:cNvPr id="23" name="Content Placeholder 4">
            <a:extLst>
              <a:ext uri="{FF2B5EF4-FFF2-40B4-BE49-F238E27FC236}">
                <a16:creationId xmlns:a16="http://schemas.microsoft.com/office/drawing/2014/main" id="{A5B2C5D2-EADD-5F41-AEF8-E536A2A8F90A}"/>
              </a:ext>
            </a:extLst>
          </p:cNvPr>
          <p:cNvPicPr>
            <a:picLocks noChangeAspect="1"/>
          </p:cNvPicPr>
          <p:nvPr/>
        </p:nvPicPr>
        <p:blipFill>
          <a:blip r:embed="rId7"/>
          <a:stretch>
            <a:fillRect/>
          </a:stretch>
        </p:blipFill>
        <p:spPr>
          <a:xfrm>
            <a:off x="2524799" y="1855473"/>
            <a:ext cx="1758860" cy="1577965"/>
          </a:xfrm>
          <a:prstGeom prst="rect">
            <a:avLst/>
          </a:prstGeom>
        </p:spPr>
      </p:pic>
    </p:spTree>
    <p:extLst>
      <p:ext uri="{BB962C8B-B14F-4D97-AF65-F5344CB8AC3E}">
        <p14:creationId xmlns:p14="http://schemas.microsoft.com/office/powerpoint/2010/main" val="969531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60AD0-B82C-8A42-AF0C-48D9D08FFBF6}"/>
              </a:ext>
            </a:extLst>
          </p:cNvPr>
          <p:cNvPicPr>
            <a:picLocks noChangeAspect="1"/>
          </p:cNvPicPr>
          <p:nvPr/>
        </p:nvPicPr>
        <p:blipFill>
          <a:blip r:embed="rId2">
            <a:clrChange>
              <a:clrFrom>
                <a:srgbClr val="F0F1F1"/>
              </a:clrFrom>
              <a:clrTo>
                <a:srgbClr val="F0F1F1">
                  <a:alpha val="0"/>
                </a:srgbClr>
              </a:clrTo>
            </a:clrChange>
          </a:blip>
          <a:stretch>
            <a:fillRect/>
          </a:stretch>
        </p:blipFill>
        <p:spPr>
          <a:xfrm>
            <a:off x="4902503" y="1504950"/>
            <a:ext cx="4101797" cy="3262059"/>
          </a:xfrm>
          <a:prstGeom prst="rect">
            <a:avLst/>
          </a:prstGeom>
        </p:spPr>
      </p:pic>
      <p:pic>
        <p:nvPicPr>
          <p:cNvPr id="5" name="Picture 4">
            <a:extLst>
              <a:ext uri="{FF2B5EF4-FFF2-40B4-BE49-F238E27FC236}">
                <a16:creationId xmlns:a16="http://schemas.microsoft.com/office/drawing/2014/main" id="{8985B864-3B01-624B-8E16-1B7340833FB2}"/>
              </a:ext>
            </a:extLst>
          </p:cNvPr>
          <p:cNvPicPr>
            <a:picLocks noChangeAspect="1"/>
          </p:cNvPicPr>
          <p:nvPr/>
        </p:nvPicPr>
        <p:blipFill>
          <a:blip r:embed="rId3">
            <a:clrChange>
              <a:clrFrom>
                <a:srgbClr val="F0F1F1"/>
              </a:clrFrom>
              <a:clrTo>
                <a:srgbClr val="F0F1F1">
                  <a:alpha val="0"/>
                </a:srgbClr>
              </a:clrTo>
            </a:clrChange>
          </a:blip>
          <a:stretch>
            <a:fillRect/>
          </a:stretch>
        </p:blipFill>
        <p:spPr>
          <a:xfrm>
            <a:off x="231775" y="1504950"/>
            <a:ext cx="4257675" cy="3262059"/>
          </a:xfrm>
          <a:prstGeom prst="rect">
            <a:avLst/>
          </a:prstGeom>
        </p:spPr>
      </p:pic>
      <p:sp>
        <p:nvSpPr>
          <p:cNvPr id="6" name="TextBox 5">
            <a:extLst>
              <a:ext uri="{FF2B5EF4-FFF2-40B4-BE49-F238E27FC236}">
                <a16:creationId xmlns:a16="http://schemas.microsoft.com/office/drawing/2014/main" id="{DB24A96E-794A-8A43-8EF8-90960F6FBDA9}"/>
              </a:ext>
            </a:extLst>
          </p:cNvPr>
          <p:cNvSpPr txBox="1"/>
          <p:nvPr/>
        </p:nvSpPr>
        <p:spPr>
          <a:xfrm>
            <a:off x="803275" y="1341347"/>
            <a:ext cx="2759089" cy="369332"/>
          </a:xfrm>
          <a:prstGeom prst="rect">
            <a:avLst/>
          </a:prstGeom>
          <a:noFill/>
        </p:spPr>
        <p:txBody>
          <a:bodyPr wrap="none" rtlCol="0">
            <a:spAutoFit/>
          </a:bodyPr>
          <a:lstStyle/>
          <a:p>
            <a:r>
              <a:rPr lang="en-US" dirty="0">
                <a:solidFill>
                  <a:schemeClr val="tx2"/>
                </a:solidFill>
              </a:rPr>
              <a:t>Fully open @ t = </a:t>
            </a:r>
            <a:r>
              <a:rPr lang="en-US" dirty="0" smtClean="0">
                <a:solidFill>
                  <a:schemeClr val="tx2"/>
                </a:solidFill>
              </a:rPr>
              <a:t>0.79 </a:t>
            </a:r>
            <a:r>
              <a:rPr lang="en-US" dirty="0" err="1" smtClean="0">
                <a:solidFill>
                  <a:schemeClr val="tx2"/>
                </a:solidFill>
              </a:rPr>
              <a:t>ms</a:t>
            </a:r>
            <a:endParaRPr lang="en-US" dirty="0">
              <a:solidFill>
                <a:schemeClr val="tx2"/>
              </a:solidFill>
            </a:endParaRPr>
          </a:p>
        </p:txBody>
      </p:sp>
      <p:sp>
        <p:nvSpPr>
          <p:cNvPr id="7" name="TextBox 6">
            <a:extLst>
              <a:ext uri="{FF2B5EF4-FFF2-40B4-BE49-F238E27FC236}">
                <a16:creationId xmlns:a16="http://schemas.microsoft.com/office/drawing/2014/main" id="{956ED659-F70B-BC45-BFE5-A287211A4D80}"/>
              </a:ext>
            </a:extLst>
          </p:cNvPr>
          <p:cNvSpPr txBox="1"/>
          <p:nvPr/>
        </p:nvSpPr>
        <p:spPr>
          <a:xfrm>
            <a:off x="5732463" y="1341348"/>
            <a:ext cx="2464136" cy="369332"/>
          </a:xfrm>
          <a:prstGeom prst="rect">
            <a:avLst/>
          </a:prstGeom>
          <a:noFill/>
        </p:spPr>
        <p:txBody>
          <a:bodyPr wrap="none" rtlCol="0">
            <a:spAutoFit/>
          </a:bodyPr>
          <a:lstStyle/>
          <a:p>
            <a:r>
              <a:rPr lang="en-US" dirty="0">
                <a:solidFill>
                  <a:schemeClr val="accent4"/>
                </a:solidFill>
              </a:rPr>
              <a:t>Closing @ t = </a:t>
            </a:r>
            <a:r>
              <a:rPr lang="en-US" dirty="0" smtClean="0">
                <a:solidFill>
                  <a:schemeClr val="accent4"/>
                </a:solidFill>
              </a:rPr>
              <a:t>1.15 </a:t>
            </a:r>
            <a:r>
              <a:rPr lang="en-US" dirty="0" err="1" smtClean="0">
                <a:solidFill>
                  <a:schemeClr val="accent4"/>
                </a:solidFill>
              </a:rPr>
              <a:t>ms</a:t>
            </a:r>
            <a:endParaRPr lang="en-US" dirty="0">
              <a:solidFill>
                <a:schemeClr val="accent4"/>
              </a:solidFill>
            </a:endParaRPr>
          </a:p>
        </p:txBody>
      </p:sp>
      <p:pic>
        <p:nvPicPr>
          <p:cNvPr id="9" name="Picture 8">
            <a:extLst>
              <a:ext uri="{FF2B5EF4-FFF2-40B4-BE49-F238E27FC236}">
                <a16:creationId xmlns:a16="http://schemas.microsoft.com/office/drawing/2014/main" id="{55FE1E83-E5B2-614A-A165-364EB9129764}"/>
              </a:ext>
            </a:extLst>
          </p:cNvPr>
          <p:cNvPicPr>
            <a:picLocks noChangeAspect="1"/>
          </p:cNvPicPr>
          <p:nvPr/>
        </p:nvPicPr>
        <p:blipFill>
          <a:blip r:embed="rId4">
            <a:clrChange>
              <a:clrFrom>
                <a:srgbClr val="F0F1F1"/>
              </a:clrFrom>
              <a:clrTo>
                <a:srgbClr val="F0F1F1">
                  <a:alpha val="0"/>
                </a:srgbClr>
              </a:clrTo>
            </a:clrChange>
          </a:blip>
          <a:stretch>
            <a:fillRect/>
          </a:stretch>
        </p:blipFill>
        <p:spPr>
          <a:xfrm>
            <a:off x="5350538" y="1759010"/>
            <a:ext cx="2264536" cy="1938338"/>
          </a:xfrm>
          <a:prstGeom prst="rect">
            <a:avLst/>
          </a:prstGeom>
        </p:spPr>
      </p:pic>
      <p:pic>
        <p:nvPicPr>
          <p:cNvPr id="11" name="Picture 10">
            <a:extLst>
              <a:ext uri="{FF2B5EF4-FFF2-40B4-BE49-F238E27FC236}">
                <a16:creationId xmlns:a16="http://schemas.microsoft.com/office/drawing/2014/main" id="{C91E4BCC-00A2-9444-80DF-99AB8A4862B5}"/>
              </a:ext>
            </a:extLst>
          </p:cNvPr>
          <p:cNvPicPr>
            <a:picLocks noChangeAspect="1"/>
          </p:cNvPicPr>
          <p:nvPr/>
        </p:nvPicPr>
        <p:blipFill>
          <a:blip r:embed="rId5">
            <a:clrChange>
              <a:clrFrom>
                <a:srgbClr val="F0F1F1"/>
              </a:clrFrom>
              <a:clrTo>
                <a:srgbClr val="F0F1F1">
                  <a:alpha val="0"/>
                </a:srgbClr>
              </a:clrTo>
            </a:clrChange>
          </a:blip>
          <a:stretch>
            <a:fillRect/>
          </a:stretch>
        </p:blipFill>
        <p:spPr>
          <a:xfrm>
            <a:off x="2486921" y="1716492"/>
            <a:ext cx="2209055" cy="1938338"/>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066792" y="170501"/>
            <a:ext cx="861020" cy="344408"/>
          </a:xfrm>
          <a:prstGeom prst="rect">
            <a:avLst/>
          </a:prstGeom>
        </p:spPr>
      </p:pic>
      <p:sp>
        <p:nvSpPr>
          <p:cNvPr id="2" name="Title 1"/>
          <p:cNvSpPr>
            <a:spLocks noGrp="1"/>
          </p:cNvSpPr>
          <p:nvPr>
            <p:ph type="title"/>
          </p:nvPr>
        </p:nvSpPr>
        <p:spPr/>
        <p:txBody>
          <a:bodyPr/>
          <a:lstStyle/>
          <a:p>
            <a:r>
              <a:rPr lang="en-US" dirty="0" smtClean="0"/>
              <a:t>Sandia: Converge</a:t>
            </a:r>
            <a:endParaRPr lang="en-US" dirty="0"/>
          </a:p>
        </p:txBody>
      </p:sp>
      <p:pic>
        <p:nvPicPr>
          <p:cNvPr id="13" name="Picture 12"/>
          <p:cNvPicPr>
            <a:picLocks noChangeAspect="1"/>
          </p:cNvPicPr>
          <p:nvPr/>
        </p:nvPicPr>
        <p:blipFill>
          <a:blip r:embed="rId7"/>
          <a:stretch>
            <a:fillRect/>
          </a:stretch>
        </p:blipFill>
        <p:spPr>
          <a:xfrm>
            <a:off x="6337901" y="127770"/>
            <a:ext cx="1612803" cy="1106379"/>
          </a:xfrm>
          <a:prstGeom prst="rect">
            <a:avLst/>
          </a:prstGeom>
        </p:spPr>
      </p:pic>
      <p:grpSp>
        <p:nvGrpSpPr>
          <p:cNvPr id="34" name="Group 33"/>
          <p:cNvGrpSpPr/>
          <p:nvPr/>
        </p:nvGrpSpPr>
        <p:grpSpPr>
          <a:xfrm>
            <a:off x="4290565" y="350443"/>
            <a:ext cx="1924574" cy="1008272"/>
            <a:chOff x="4290565" y="350443"/>
            <a:chExt cx="1924574" cy="1008272"/>
          </a:xfrm>
        </p:grpSpPr>
        <p:pic>
          <p:nvPicPr>
            <p:cNvPr id="14" name="Picture 13"/>
            <p:cNvPicPr>
              <a:picLocks noChangeAspect="1"/>
            </p:cNvPicPr>
            <p:nvPr/>
          </p:nvPicPr>
          <p:blipFill>
            <a:blip r:embed="rId8"/>
            <a:stretch>
              <a:fillRect/>
            </a:stretch>
          </p:blipFill>
          <p:spPr>
            <a:xfrm>
              <a:off x="4290565" y="350443"/>
              <a:ext cx="1924574" cy="1008272"/>
            </a:xfrm>
            <a:prstGeom prst="rect">
              <a:avLst/>
            </a:prstGeom>
            <a:solidFill>
              <a:schemeClr val="bg1"/>
            </a:solidFill>
            <a:ln>
              <a:solidFill>
                <a:schemeClr val="bg2"/>
              </a:solidFill>
            </a:ln>
          </p:spPr>
        </p:pic>
        <p:cxnSp>
          <p:nvCxnSpPr>
            <p:cNvPr id="10" name="Straight Connector 9"/>
            <p:cNvCxnSpPr/>
            <p:nvPr/>
          </p:nvCxnSpPr>
          <p:spPr>
            <a:xfrm>
              <a:off x="5131182" y="393174"/>
              <a:ext cx="0" cy="780233"/>
            </a:xfrm>
            <a:prstGeom prst="line">
              <a:avLst/>
            </a:prstGeom>
            <a:ln w="19050">
              <a:solidFill>
                <a:schemeClr val="tx2"/>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52976" y="393174"/>
              <a:ext cx="0" cy="780233"/>
            </a:xfrm>
            <a:prstGeom prst="line">
              <a:avLst/>
            </a:prstGeom>
            <a:ln w="190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sp>
        <p:nvSpPr>
          <p:cNvPr id="30" name="Slide Number Placeholder 29"/>
          <p:cNvSpPr>
            <a:spLocks noGrp="1"/>
          </p:cNvSpPr>
          <p:nvPr>
            <p:ph type="sldNum" sz="quarter" idx="13"/>
          </p:nvPr>
        </p:nvSpPr>
        <p:spPr/>
        <p:txBody>
          <a:bodyPr/>
          <a:lstStyle/>
          <a:p>
            <a:fld id="{ED278EB1-C8FB-40EE-BB5A-A41569F381C6}" type="slidenum">
              <a:rPr lang="en-US" smtClean="0"/>
              <a:t>12</a:t>
            </a:fld>
            <a:endParaRPr lang="en-US"/>
          </a:p>
        </p:txBody>
      </p:sp>
      <p:sp>
        <p:nvSpPr>
          <p:cNvPr id="31" name="TextBox 30"/>
          <p:cNvSpPr txBox="1"/>
          <p:nvPr/>
        </p:nvSpPr>
        <p:spPr>
          <a:xfrm rot="16200000">
            <a:off x="-453897" y="2964232"/>
            <a:ext cx="1635019" cy="369332"/>
          </a:xfrm>
          <a:prstGeom prst="rect">
            <a:avLst/>
          </a:prstGeom>
          <a:noFill/>
        </p:spPr>
        <p:txBody>
          <a:bodyPr wrap="square" rtlCol="0">
            <a:spAutoFit/>
          </a:bodyPr>
          <a:lstStyle/>
          <a:p>
            <a:pPr algn="ctr"/>
            <a:r>
              <a:rPr lang="en-US" dirty="0" smtClean="0">
                <a:latin typeface="Calibri" panose="020F0502020204030204" pitchFamily="34" charset="0"/>
                <a:cs typeface="Calibri" panose="020F0502020204030204" pitchFamily="34" charset="0"/>
              </a:rPr>
              <a:t>µg/mm</a:t>
            </a:r>
            <a:r>
              <a:rPr lang="en-US" baseline="30000" dirty="0" smtClean="0">
                <a:latin typeface="Calibri" panose="020F0502020204030204" pitchFamily="34" charset="0"/>
                <a:cs typeface="Calibri" panose="020F0502020204030204" pitchFamily="34" charset="0"/>
              </a:rPr>
              <a:t>3</a:t>
            </a:r>
            <a:endParaRPr lang="en-US" baseline="30000" dirty="0"/>
          </a:p>
        </p:txBody>
      </p:sp>
      <p:sp>
        <p:nvSpPr>
          <p:cNvPr id="32" name="TextBox 31"/>
          <p:cNvSpPr txBox="1"/>
          <p:nvPr/>
        </p:nvSpPr>
        <p:spPr>
          <a:xfrm rot="16200000">
            <a:off x="4045068" y="2964233"/>
            <a:ext cx="1635019" cy="369332"/>
          </a:xfrm>
          <a:prstGeom prst="rect">
            <a:avLst/>
          </a:prstGeom>
          <a:noFill/>
        </p:spPr>
        <p:txBody>
          <a:bodyPr wrap="square" rtlCol="0">
            <a:spAutoFit/>
          </a:bodyPr>
          <a:lstStyle/>
          <a:p>
            <a:pPr algn="ctr"/>
            <a:r>
              <a:rPr lang="en-US" dirty="0" smtClean="0">
                <a:latin typeface="Calibri" panose="020F0502020204030204" pitchFamily="34" charset="0"/>
                <a:cs typeface="Calibri" panose="020F0502020204030204" pitchFamily="34" charset="0"/>
              </a:rPr>
              <a:t>µg/mm</a:t>
            </a:r>
            <a:r>
              <a:rPr lang="en-US" baseline="30000" dirty="0" smtClean="0">
                <a:latin typeface="Calibri" panose="020F0502020204030204" pitchFamily="34" charset="0"/>
                <a:cs typeface="Calibri" panose="020F0502020204030204" pitchFamily="34" charset="0"/>
              </a:rPr>
              <a:t>3</a:t>
            </a:r>
            <a:endParaRPr lang="en-US" baseline="30000" dirty="0"/>
          </a:p>
        </p:txBody>
      </p:sp>
    </p:spTree>
    <p:extLst>
      <p:ext uri="{BB962C8B-B14F-4D97-AF65-F5344CB8AC3E}">
        <p14:creationId xmlns:p14="http://schemas.microsoft.com/office/powerpoint/2010/main" val="196954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CMT: Spray G2 - Generation 1 &amp; 3.2</a:t>
            </a:r>
            <a:br>
              <a:rPr lang="en-US" dirty="0" smtClean="0"/>
            </a:br>
            <a:endParaRPr lang="en-US" dirty="0"/>
          </a:p>
        </p:txBody>
      </p:sp>
      <p:sp>
        <p:nvSpPr>
          <p:cNvPr id="5" name="Slide Number Placeholder 4"/>
          <p:cNvSpPr>
            <a:spLocks noGrp="1"/>
          </p:cNvSpPr>
          <p:nvPr>
            <p:ph type="sldNum" sz="quarter" idx="13"/>
          </p:nvPr>
        </p:nvSpPr>
        <p:spPr/>
        <p:txBody>
          <a:bodyPr/>
          <a:lstStyle/>
          <a:p>
            <a:fld id="{ED278EB1-C8FB-40EE-BB5A-A41569F381C6}" type="slidenum">
              <a:rPr lang="en-US" smtClean="0"/>
              <a:t>13</a:t>
            </a:fld>
            <a:endParaRPr lang="en-US"/>
          </a:p>
        </p:txBody>
      </p:sp>
      <p:pic>
        <p:nvPicPr>
          <p:cNvPr id="10" name="Density_Video_Orific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924108" y="2917319"/>
            <a:ext cx="3701732" cy="2226180"/>
          </a:xfrm>
          <a:prstGeom prst="rect">
            <a:avLst/>
          </a:prstGeom>
        </p:spPr>
      </p:pic>
      <p:pic>
        <p:nvPicPr>
          <p:cNvPr id="11" name="Density_Video_Holes37">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924108" y="565341"/>
            <a:ext cx="3701732" cy="2226180"/>
          </a:xfrm>
          <a:prstGeom prst="rect">
            <a:avLst/>
          </a:prstGeom>
        </p:spPr>
      </p:pic>
      <p:pic>
        <p:nvPicPr>
          <p:cNvPr id="12" name="Density_Video_Orifices">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375920" y="2864984"/>
            <a:ext cx="3701732" cy="2226180"/>
          </a:xfrm>
          <a:prstGeom prst="rect">
            <a:avLst/>
          </a:prstGeom>
        </p:spPr>
      </p:pic>
      <p:pic>
        <p:nvPicPr>
          <p:cNvPr id="13" name="Density_Video_Holes37">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375920" y="691139"/>
            <a:ext cx="3701732" cy="2226180"/>
          </a:xfrm>
          <a:prstGeom prst="rect">
            <a:avLst/>
          </a:prstGeom>
        </p:spPr>
      </p:pic>
      <p:pic>
        <p:nvPicPr>
          <p:cNvPr id="14" name="Picture 3"/>
          <p:cNvPicPr/>
          <p:nvPr/>
        </p:nvPicPr>
        <p:blipFill>
          <a:blip r:embed="rId14"/>
          <a:stretch/>
        </p:blipFill>
        <p:spPr>
          <a:xfrm>
            <a:off x="8004752" y="223160"/>
            <a:ext cx="920341" cy="388965"/>
          </a:xfrm>
          <a:prstGeom prst="rect">
            <a:avLst/>
          </a:prstGeom>
          <a:ln w="9360">
            <a:noFill/>
          </a:ln>
        </p:spPr>
      </p:pic>
      <p:cxnSp>
        <p:nvCxnSpPr>
          <p:cNvPr id="16" name="Straight Connector 15"/>
          <p:cNvCxnSpPr/>
          <p:nvPr/>
        </p:nvCxnSpPr>
        <p:spPr>
          <a:xfrm>
            <a:off x="4482867" y="691141"/>
            <a:ext cx="0" cy="4317739"/>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74558" y="1003981"/>
            <a:ext cx="1012697" cy="400110"/>
          </a:xfrm>
          <a:prstGeom prst="rect">
            <a:avLst/>
          </a:prstGeom>
          <a:noFill/>
        </p:spPr>
        <p:txBody>
          <a:bodyPr wrap="square" rtlCol="0">
            <a:spAutoFit/>
          </a:bodyPr>
          <a:lstStyle/>
          <a:p>
            <a:r>
              <a:rPr lang="en-US" sz="2000" b="1" dirty="0" smtClean="0">
                <a:solidFill>
                  <a:schemeClr val="tx2"/>
                </a:solidFill>
                <a:effectLst>
                  <a:outerShdw blurRad="38100" dist="38100" dir="2700000" algn="tl">
                    <a:srgbClr val="000000">
                      <a:alpha val="43137"/>
                    </a:srgbClr>
                  </a:outerShdw>
                </a:effectLst>
              </a:rPr>
              <a:t>Gen 1</a:t>
            </a:r>
            <a:endParaRPr lang="en-US" sz="2000" b="1" dirty="0">
              <a:solidFill>
                <a:schemeClr val="tx2"/>
              </a:solidFill>
              <a:effectLst>
                <a:outerShdw blurRad="38100" dist="38100" dir="2700000" algn="tl">
                  <a:srgbClr val="000000">
                    <a:alpha val="43137"/>
                  </a:srgbClr>
                </a:outerShdw>
              </a:effectLst>
            </a:endParaRPr>
          </a:p>
        </p:txBody>
      </p:sp>
      <p:sp>
        <p:nvSpPr>
          <p:cNvPr id="18" name="TextBox 17"/>
          <p:cNvSpPr txBox="1"/>
          <p:nvPr/>
        </p:nvSpPr>
        <p:spPr>
          <a:xfrm>
            <a:off x="4811163" y="1003981"/>
            <a:ext cx="1224280" cy="400110"/>
          </a:xfrm>
          <a:prstGeom prst="rect">
            <a:avLst/>
          </a:prstGeom>
          <a:noFill/>
        </p:spPr>
        <p:txBody>
          <a:bodyPr wrap="square" rtlCol="0">
            <a:spAutoFit/>
          </a:bodyPr>
          <a:lstStyle/>
          <a:p>
            <a:r>
              <a:rPr lang="en-US" sz="2000" b="1" dirty="0" smtClean="0">
                <a:solidFill>
                  <a:schemeClr val="accent5"/>
                </a:solidFill>
                <a:effectLst>
                  <a:outerShdw blurRad="38100" dist="38100" dir="2700000" algn="tl">
                    <a:srgbClr val="000000">
                      <a:alpha val="43137"/>
                    </a:srgbClr>
                  </a:outerShdw>
                </a:effectLst>
              </a:rPr>
              <a:t>Gen 3.2</a:t>
            </a:r>
            <a:endParaRPr lang="en-US" sz="2000" b="1" dirty="0">
              <a:solidFill>
                <a:schemeClr val="accent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0073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0" fill="hold"/>
                                        <p:tgtEl>
                                          <p:spTgt spid="10"/>
                                        </p:tgtEl>
                                      </p:cBhvr>
                                    </p:cmd>
                                  </p:childTnLst>
                                </p:cTn>
                              </p:par>
                              <p:par>
                                <p:cTn id="7" presetID="1" presetClass="mediacall" presetSubtype="0" fill="hold" nodeType="withEffect">
                                  <p:stCondLst>
                                    <p:cond delay="0"/>
                                  </p:stCondLst>
                                  <p:childTnLst>
                                    <p:cmd type="call" cmd="playFrom(0.0)">
                                      <p:cBhvr>
                                        <p:cTn id="8" dur="8700" fill="hold"/>
                                        <p:tgtEl>
                                          <p:spTgt spid="11"/>
                                        </p:tgtEl>
                                      </p:cBhvr>
                                    </p:cmd>
                                  </p:childTnLst>
                                </p:cTn>
                              </p:par>
                              <p:par>
                                <p:cTn id="9" presetID="1" presetClass="mediacall" presetSubtype="0" fill="hold" nodeType="withEffect">
                                  <p:stCondLst>
                                    <p:cond delay="0"/>
                                  </p:stCondLst>
                                  <p:childTnLst>
                                    <p:cmd type="call" cmd="playFrom(0.0)">
                                      <p:cBhvr>
                                        <p:cTn id="10" dur="9200" fill="hold"/>
                                        <p:tgtEl>
                                          <p:spTgt spid="12"/>
                                        </p:tgtEl>
                                      </p:cBhvr>
                                    </p:cmd>
                                  </p:childTnLst>
                                </p:cTn>
                              </p:par>
                              <p:par>
                                <p:cTn id="11" presetID="1" presetClass="mediacall" presetSubtype="0" fill="hold" nodeType="withEffect">
                                  <p:stCondLst>
                                    <p:cond delay="0"/>
                                  </p:stCondLst>
                                  <p:childTnLst>
                                    <p:cmd type="call" cmd="playFrom(0.0)">
                                      <p:cBhvr>
                                        <p:cTn id="12" dur="92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video>
              <p:cMediaNode vol="80000">
                <p:cTn id="18" repeatCount="indefinite" fill="hold" display="0">
                  <p:stCondLst>
                    <p:cond delay="indefinite"/>
                  </p:stCondLst>
                </p:cTn>
                <p:tgtEl>
                  <p:spTgt spid="10"/>
                </p:tgtEl>
              </p:cMediaNode>
            </p:video>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1"/>
                                        </p:tgtEl>
                                      </p:cBhvr>
                                    </p:cmd>
                                  </p:childTnLst>
                                </p:cTn>
                              </p:par>
                            </p:childTnLst>
                          </p:cTn>
                        </p:par>
                      </p:childTnLst>
                    </p:cTn>
                  </p:par>
                </p:childTnLst>
              </p:cTn>
              <p:nextCondLst>
                <p:cond evt="onClick" delay="0">
                  <p:tgtEl>
                    <p:spTgt spid="11"/>
                  </p:tgtEl>
                </p:cond>
              </p:nextCondLst>
            </p:seq>
            <p:video>
              <p:cMediaNode vol="80000">
                <p:cTn id="24" repeatCount="indefinite" fill="hold" display="0">
                  <p:stCondLst>
                    <p:cond delay="indefinite"/>
                  </p:stCondLst>
                </p:cTn>
                <p:tgtEl>
                  <p:spTgt spid="11"/>
                </p:tgtEl>
              </p:cMediaNode>
            </p:video>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2"/>
                                        </p:tgtEl>
                                      </p:cBhvr>
                                    </p:cmd>
                                  </p:childTnLst>
                                </p:cTn>
                              </p:par>
                            </p:childTnLst>
                          </p:cTn>
                        </p:par>
                      </p:childTnLst>
                    </p:cTn>
                  </p:par>
                </p:childTnLst>
              </p:cTn>
              <p:nextCondLst>
                <p:cond evt="onClick" delay="0">
                  <p:tgtEl>
                    <p:spTgt spid="12"/>
                  </p:tgtEl>
                </p:cond>
              </p:nextCondLst>
            </p:seq>
            <p:video>
              <p:cMediaNode vol="80000">
                <p:cTn id="30" repeatCount="indefinite" fill="hold" display="0">
                  <p:stCondLst>
                    <p:cond delay="indefinite"/>
                  </p:stCondLst>
                </p:cTn>
                <p:tgtEl>
                  <p:spTgt spid="12"/>
                </p:tgtEl>
              </p:cMediaNode>
            </p:video>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3"/>
                                        </p:tgtEl>
                                      </p:cBhvr>
                                    </p:cmd>
                                  </p:childTnLst>
                                </p:cTn>
                              </p:par>
                            </p:childTnLst>
                          </p:cTn>
                        </p:par>
                      </p:childTnLst>
                    </p:cTn>
                  </p:par>
                </p:childTnLst>
              </p:cTn>
              <p:nextCondLst>
                <p:cond evt="onClick" delay="0">
                  <p:tgtEl>
                    <p:spTgt spid="13"/>
                  </p:tgtEl>
                </p:cond>
              </p:nextCondLst>
            </p:seq>
            <p:video>
              <p:cMediaNode vol="80000">
                <p:cTn id="36" repeatCount="indefinite" fill="hold" display="0">
                  <p:stCondLst>
                    <p:cond delay="indefinite"/>
                  </p:stCondLst>
                </p:cTn>
                <p:tgtEl>
                  <p:spTgt spid="1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CMT: Spray G2 - Generation 1 &amp; 3.2</a:t>
            </a:r>
            <a:br>
              <a:rPr lang="en-US" dirty="0"/>
            </a:br>
            <a:endParaRPr lang="en-US" dirty="0"/>
          </a:p>
        </p:txBody>
      </p:sp>
      <p:sp>
        <p:nvSpPr>
          <p:cNvPr id="2" name="Slide Number Placeholder 1"/>
          <p:cNvSpPr>
            <a:spLocks noGrp="1"/>
          </p:cNvSpPr>
          <p:nvPr>
            <p:ph type="sldNum" sz="quarter" idx="13"/>
          </p:nvPr>
        </p:nvSpPr>
        <p:spPr/>
        <p:txBody>
          <a:bodyPr/>
          <a:lstStyle/>
          <a:p>
            <a:fld id="{C1F9EB1F-4DF3-8144-91D4-5F52D7C4C66E}" type="slidenum">
              <a:rPr lang="en-US" smtClean="0"/>
              <a:pPr/>
              <a:t>14</a:t>
            </a:fld>
            <a:endParaRPr lang="en-US"/>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157" y="2850009"/>
            <a:ext cx="2438400" cy="18288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159" y="1115307"/>
            <a:ext cx="2438398" cy="1828800"/>
          </a:xfrm>
          <a:prstGeom prst="rect">
            <a:avLst/>
          </a:prstGeom>
        </p:spPr>
      </p:pic>
      <p:pic>
        <p:nvPicPr>
          <p:cNvPr id="21" name="Picture 3"/>
          <p:cNvPicPr/>
          <p:nvPr/>
        </p:nvPicPr>
        <p:blipFill>
          <a:blip r:embed="rId4"/>
          <a:stretch/>
        </p:blipFill>
        <p:spPr>
          <a:xfrm>
            <a:off x="8004752" y="223160"/>
            <a:ext cx="920341" cy="388965"/>
          </a:xfrm>
          <a:prstGeom prst="rect">
            <a:avLst/>
          </a:prstGeom>
          <a:ln w="9360">
            <a:noFill/>
          </a:ln>
        </p:spPr>
      </p:pic>
      <p:cxnSp>
        <p:nvCxnSpPr>
          <p:cNvPr id="22" name="Straight Connector 21"/>
          <p:cNvCxnSpPr/>
          <p:nvPr/>
        </p:nvCxnSpPr>
        <p:spPr>
          <a:xfrm>
            <a:off x="3707932" y="691141"/>
            <a:ext cx="0" cy="4317739"/>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317541" y="845256"/>
            <a:ext cx="1012697" cy="400110"/>
          </a:xfrm>
          <a:prstGeom prst="rect">
            <a:avLst/>
          </a:prstGeom>
          <a:noFill/>
        </p:spPr>
        <p:txBody>
          <a:bodyPr wrap="square" rtlCol="0">
            <a:spAutoFit/>
          </a:bodyPr>
          <a:lstStyle/>
          <a:p>
            <a:r>
              <a:rPr lang="en-US" sz="2000" b="1" dirty="0" smtClean="0">
                <a:solidFill>
                  <a:schemeClr val="tx2"/>
                </a:solidFill>
                <a:effectLst>
                  <a:outerShdw blurRad="38100" dist="38100" dir="2700000" algn="tl">
                    <a:srgbClr val="000000">
                      <a:alpha val="43137"/>
                    </a:srgbClr>
                  </a:outerShdw>
                </a:effectLst>
              </a:rPr>
              <a:t>Gen 1</a:t>
            </a:r>
            <a:endParaRPr lang="en-US" sz="2000" b="1" dirty="0">
              <a:solidFill>
                <a:schemeClr val="tx2"/>
              </a:solidFill>
              <a:effectLst>
                <a:outerShdw blurRad="38100" dist="38100" dir="2700000" algn="tl">
                  <a:srgbClr val="000000">
                    <a:alpha val="43137"/>
                  </a:srgbClr>
                </a:outerShdw>
              </a:effectLst>
            </a:endParaRPr>
          </a:p>
        </p:txBody>
      </p:sp>
      <p:sp>
        <p:nvSpPr>
          <p:cNvPr id="24" name="TextBox 23"/>
          <p:cNvSpPr txBox="1"/>
          <p:nvPr/>
        </p:nvSpPr>
        <p:spPr>
          <a:xfrm>
            <a:off x="4022080" y="845256"/>
            <a:ext cx="1224280" cy="400110"/>
          </a:xfrm>
          <a:prstGeom prst="rect">
            <a:avLst/>
          </a:prstGeom>
          <a:noFill/>
        </p:spPr>
        <p:txBody>
          <a:bodyPr wrap="square" rtlCol="0">
            <a:spAutoFit/>
          </a:bodyPr>
          <a:lstStyle/>
          <a:p>
            <a:r>
              <a:rPr lang="en-US" sz="2000" b="1" dirty="0" smtClean="0">
                <a:solidFill>
                  <a:schemeClr val="accent5"/>
                </a:solidFill>
                <a:effectLst>
                  <a:outerShdw blurRad="38100" dist="38100" dir="2700000" algn="tl">
                    <a:srgbClr val="000000">
                      <a:alpha val="43137"/>
                    </a:srgbClr>
                  </a:outerShdw>
                </a:effectLst>
              </a:rPr>
              <a:t>Gen 3.2</a:t>
            </a:r>
            <a:endParaRPr lang="en-US" sz="2000" b="1" dirty="0">
              <a:solidFill>
                <a:schemeClr val="accent5"/>
              </a:solidFill>
              <a:effectLst>
                <a:outerShdw blurRad="38100" dist="38100" dir="2700000" algn="tl">
                  <a:srgbClr val="000000">
                    <a:alpha val="43137"/>
                  </a:srgbClr>
                </a:outerShdw>
              </a:effectLst>
            </a:endParaRPr>
          </a:p>
        </p:txBody>
      </p:sp>
      <p:sp>
        <p:nvSpPr>
          <p:cNvPr id="25" name="TextBox 24"/>
          <p:cNvSpPr txBox="1"/>
          <p:nvPr/>
        </p:nvSpPr>
        <p:spPr>
          <a:xfrm>
            <a:off x="6349214" y="845256"/>
            <a:ext cx="2027706" cy="400110"/>
          </a:xfrm>
          <a:prstGeom prst="rect">
            <a:avLst/>
          </a:prstGeom>
          <a:noFill/>
        </p:spPr>
        <p:txBody>
          <a:bodyPr wrap="square" rtlCol="0">
            <a:spAutoFit/>
          </a:bodyPr>
          <a:lstStyle/>
          <a:p>
            <a:r>
              <a:rPr lang="en-US" sz="2000" b="1" dirty="0" smtClean="0">
                <a:solidFill>
                  <a:schemeClr val="accent5"/>
                </a:solidFill>
                <a:effectLst>
                  <a:outerShdw blurRad="38100" dist="38100" dir="2700000" algn="tl">
                    <a:srgbClr val="000000">
                      <a:alpha val="43137"/>
                    </a:srgbClr>
                  </a:outerShdw>
                </a:effectLst>
              </a:rPr>
              <a:t>X-ray </a:t>
            </a:r>
            <a:r>
              <a:rPr lang="en-US" sz="2000" b="1" dirty="0" smtClean="0">
                <a:solidFill>
                  <a:schemeClr val="accent5"/>
                </a:solidFill>
                <a:effectLst>
                  <a:outerShdw blurRad="38100" dist="38100" dir="2700000" algn="tl">
                    <a:srgbClr val="000000">
                      <a:alpha val="43137"/>
                    </a:srgbClr>
                  </a:outerShdw>
                </a:effectLst>
              </a:rPr>
              <a:t>spray</a:t>
            </a:r>
            <a:endParaRPr lang="en-US" sz="2000" b="1" dirty="0">
              <a:solidFill>
                <a:schemeClr val="accent5"/>
              </a:solidFill>
              <a:effectLst>
                <a:outerShdw blurRad="38100" dist="38100" dir="2700000" algn="tl">
                  <a:srgbClr val="000000">
                    <a:alpha val="43137"/>
                  </a:srgbClr>
                </a:outerShdw>
              </a:effectLst>
            </a:endParaRPr>
          </a:p>
        </p:txBody>
      </p:sp>
      <p:cxnSp>
        <p:nvCxnSpPr>
          <p:cNvPr id="26" name="Straight Connector 25"/>
          <p:cNvCxnSpPr/>
          <p:nvPr/>
        </p:nvCxnSpPr>
        <p:spPr>
          <a:xfrm>
            <a:off x="6242961" y="691141"/>
            <a:ext cx="0" cy="4317739"/>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06364" y="1630279"/>
            <a:ext cx="1288361" cy="707886"/>
          </a:xfrm>
          <a:prstGeom prst="rect">
            <a:avLst/>
          </a:prstGeom>
          <a:noFill/>
        </p:spPr>
        <p:txBody>
          <a:bodyPr wrap="square" rtlCol="0">
            <a:spAutoFit/>
          </a:bodyPr>
          <a:lstStyle/>
          <a:p>
            <a:r>
              <a:rPr lang="en-US" sz="2000" b="1" dirty="0" smtClean="0">
                <a:solidFill>
                  <a:schemeClr val="accent3"/>
                </a:solidFill>
                <a:effectLst>
                  <a:outerShdw blurRad="38100" dist="38100" dir="2700000" algn="tl">
                    <a:srgbClr val="000000">
                      <a:alpha val="43137"/>
                    </a:srgbClr>
                  </a:outerShdw>
                </a:effectLst>
              </a:rPr>
              <a:t>Z </a:t>
            </a:r>
            <a:r>
              <a:rPr lang="en-US" sz="2000" b="1" dirty="0" smtClean="0">
                <a:solidFill>
                  <a:schemeClr val="accent3"/>
                </a:solidFill>
                <a:effectLst>
                  <a:outerShdw blurRad="38100" dist="38100" dir="2700000" algn="tl">
                    <a:srgbClr val="000000">
                      <a:alpha val="43137"/>
                    </a:srgbClr>
                  </a:outerShdw>
                </a:effectLst>
              </a:rPr>
              <a:t>=</a:t>
            </a:r>
          </a:p>
          <a:p>
            <a:r>
              <a:rPr lang="en-US" sz="2000" b="1" dirty="0" smtClean="0">
                <a:solidFill>
                  <a:schemeClr val="accent3"/>
                </a:solidFill>
                <a:effectLst>
                  <a:outerShdw blurRad="38100" dist="38100" dir="2700000" algn="tl">
                    <a:srgbClr val="000000">
                      <a:alpha val="43137"/>
                    </a:srgbClr>
                  </a:outerShdw>
                </a:effectLst>
              </a:rPr>
              <a:t>1mm</a:t>
            </a:r>
            <a:endParaRPr lang="en-US" sz="2000" b="1" dirty="0">
              <a:solidFill>
                <a:schemeClr val="accent3"/>
              </a:solidFill>
              <a:effectLst>
                <a:outerShdw blurRad="38100" dist="38100" dir="2700000" algn="tl">
                  <a:srgbClr val="000000">
                    <a:alpha val="43137"/>
                  </a:srgbClr>
                </a:outerShdw>
              </a:effectLst>
            </a:endParaRPr>
          </a:p>
        </p:txBody>
      </p:sp>
      <p:sp>
        <p:nvSpPr>
          <p:cNvPr id="28" name="TextBox 27"/>
          <p:cNvSpPr txBox="1"/>
          <p:nvPr/>
        </p:nvSpPr>
        <p:spPr>
          <a:xfrm>
            <a:off x="306363" y="3343950"/>
            <a:ext cx="1288361" cy="707886"/>
          </a:xfrm>
          <a:prstGeom prst="rect">
            <a:avLst/>
          </a:prstGeom>
          <a:noFill/>
        </p:spPr>
        <p:txBody>
          <a:bodyPr wrap="square" rtlCol="0">
            <a:spAutoFit/>
          </a:bodyPr>
          <a:lstStyle/>
          <a:p>
            <a:r>
              <a:rPr lang="en-US" sz="2000" b="1" dirty="0" smtClean="0">
                <a:solidFill>
                  <a:schemeClr val="accent3"/>
                </a:solidFill>
                <a:effectLst>
                  <a:outerShdw blurRad="38100" dist="38100" dir="2700000" algn="tl">
                    <a:srgbClr val="000000">
                      <a:alpha val="43137"/>
                    </a:srgbClr>
                  </a:outerShdw>
                </a:effectLst>
              </a:rPr>
              <a:t>Z </a:t>
            </a:r>
            <a:r>
              <a:rPr lang="en-US" sz="2000" b="1" dirty="0" smtClean="0">
                <a:solidFill>
                  <a:schemeClr val="accent3"/>
                </a:solidFill>
                <a:effectLst>
                  <a:outerShdw blurRad="38100" dist="38100" dir="2700000" algn="tl">
                    <a:srgbClr val="000000">
                      <a:alpha val="43137"/>
                    </a:srgbClr>
                  </a:outerShdw>
                </a:effectLst>
              </a:rPr>
              <a:t>=</a:t>
            </a:r>
          </a:p>
          <a:p>
            <a:r>
              <a:rPr lang="en-US" sz="2000" b="1" dirty="0" smtClean="0">
                <a:solidFill>
                  <a:schemeClr val="accent3"/>
                </a:solidFill>
                <a:effectLst>
                  <a:outerShdw blurRad="38100" dist="38100" dir="2700000" algn="tl">
                    <a:srgbClr val="000000">
                      <a:alpha val="43137"/>
                    </a:srgbClr>
                  </a:outerShdw>
                </a:effectLst>
              </a:rPr>
              <a:t>2mm</a:t>
            </a:r>
            <a:endParaRPr lang="en-US" sz="2000" b="1" dirty="0">
              <a:solidFill>
                <a:schemeClr val="accent3"/>
              </a:solidFill>
              <a:effectLst>
                <a:outerShdw blurRad="38100" dist="38100" dir="2700000" algn="tl">
                  <a:srgbClr val="000000">
                    <a:alpha val="43137"/>
                  </a:srgbClr>
                </a:outerShdw>
              </a:effectLst>
            </a:endParaRPr>
          </a:p>
        </p:txBody>
      </p:sp>
      <p:sp>
        <p:nvSpPr>
          <p:cNvPr id="29" name="TextBox 28"/>
          <p:cNvSpPr txBox="1"/>
          <p:nvPr/>
        </p:nvSpPr>
        <p:spPr>
          <a:xfrm>
            <a:off x="6515580" y="2420581"/>
            <a:ext cx="1288361" cy="400110"/>
          </a:xfrm>
          <a:prstGeom prst="rect">
            <a:avLst/>
          </a:prstGeom>
          <a:noFill/>
        </p:spPr>
        <p:txBody>
          <a:bodyPr wrap="square" rtlCol="0">
            <a:spAutoFit/>
          </a:bodyPr>
          <a:lstStyle/>
          <a:p>
            <a:r>
              <a:rPr lang="en-US" sz="2000" b="1" dirty="0" smtClean="0">
                <a:solidFill>
                  <a:schemeClr val="bg2"/>
                </a:solidFill>
                <a:effectLst>
                  <a:outerShdw blurRad="38100" dist="38100" dir="2700000" algn="tl">
                    <a:srgbClr val="000000">
                      <a:alpha val="43137"/>
                    </a:srgbClr>
                  </a:outerShdw>
                </a:effectLst>
              </a:rPr>
              <a:t>1 mm</a:t>
            </a:r>
            <a:endParaRPr lang="en-US" sz="2000" b="1" dirty="0">
              <a:solidFill>
                <a:schemeClr val="bg2"/>
              </a:solidFill>
              <a:effectLst>
                <a:outerShdw blurRad="38100" dist="38100" dir="2700000" algn="tl">
                  <a:srgbClr val="000000">
                    <a:alpha val="43137"/>
                  </a:srgbClr>
                </a:outerShdw>
              </a:effectLst>
            </a:endParaRPr>
          </a:p>
        </p:txBody>
      </p:sp>
      <p:sp>
        <p:nvSpPr>
          <p:cNvPr id="30" name="TextBox 29"/>
          <p:cNvSpPr txBox="1"/>
          <p:nvPr/>
        </p:nvSpPr>
        <p:spPr>
          <a:xfrm>
            <a:off x="6515580" y="4155284"/>
            <a:ext cx="1288361" cy="400110"/>
          </a:xfrm>
          <a:prstGeom prst="rect">
            <a:avLst/>
          </a:prstGeom>
          <a:noFill/>
        </p:spPr>
        <p:txBody>
          <a:bodyPr wrap="square" rtlCol="0">
            <a:spAutoFit/>
          </a:bodyPr>
          <a:lstStyle/>
          <a:p>
            <a:r>
              <a:rPr lang="en-US" sz="2000" b="1" dirty="0" smtClean="0">
                <a:solidFill>
                  <a:schemeClr val="bg2"/>
                </a:solidFill>
                <a:effectLst>
                  <a:outerShdw blurRad="38100" dist="38100" dir="2700000" algn="tl">
                    <a:srgbClr val="000000">
                      <a:alpha val="43137"/>
                    </a:srgbClr>
                  </a:outerShdw>
                </a:effectLst>
              </a:rPr>
              <a:t>2 mm</a:t>
            </a:r>
            <a:endParaRPr lang="en-US" sz="2000" b="1" dirty="0">
              <a:solidFill>
                <a:schemeClr val="bg2"/>
              </a:solidFill>
              <a:effectLst>
                <a:outerShdw blurRad="38100" dist="38100" dir="2700000" algn="tl">
                  <a:srgbClr val="000000">
                    <a:alpha val="43137"/>
                  </a:srgbClr>
                </a:outerShdw>
              </a:effectLst>
            </a:endParaRPr>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173" y="1274684"/>
            <a:ext cx="2406316" cy="1828800"/>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289" y="2988355"/>
            <a:ext cx="2365065" cy="1828800"/>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2171" y="1274684"/>
            <a:ext cx="2406316" cy="1828800"/>
          </a:xfrm>
          <a:prstGeom prst="rect">
            <a:avLst/>
          </a:prstGeom>
        </p:spPr>
      </p:pic>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6941" y="2990579"/>
            <a:ext cx="2365065" cy="1828800"/>
          </a:xfrm>
          <a:prstGeom prst="rect">
            <a:avLst/>
          </a:prstGeom>
        </p:spPr>
      </p:pic>
    </p:spTree>
    <p:extLst>
      <p:ext uri="{BB962C8B-B14F-4D97-AF65-F5344CB8AC3E}">
        <p14:creationId xmlns:p14="http://schemas.microsoft.com/office/powerpoint/2010/main" val="826429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CFD under-predicts plume-plume interactions </a:t>
            </a:r>
            <a:br>
              <a:rPr lang="en-US" sz="2000" dirty="0" smtClean="0"/>
            </a:br>
            <a:r>
              <a:rPr lang="en-US" sz="2000" dirty="0" smtClean="0"/>
              <a:t>at full-needle lift conditions</a:t>
            </a:r>
            <a:br>
              <a:rPr lang="en-US" sz="2000" dirty="0" smtClean="0"/>
            </a:br>
            <a:endParaRPr lang="en-US" sz="2000" dirty="0"/>
          </a:p>
        </p:txBody>
      </p:sp>
      <p:sp>
        <p:nvSpPr>
          <p:cNvPr id="4" name="Slide Number Placeholder 3"/>
          <p:cNvSpPr>
            <a:spLocks noGrp="1"/>
          </p:cNvSpPr>
          <p:nvPr>
            <p:ph type="sldNum" sz="quarter" idx="13"/>
          </p:nvPr>
        </p:nvSpPr>
        <p:spPr/>
        <p:txBody>
          <a:bodyPr/>
          <a:lstStyle/>
          <a:p>
            <a:fld id="{AEFAAC5A-9C4F-4278-920D-DF2BAB595749}" type="slidenum">
              <a:rPr lang="en-US" smtClean="0"/>
              <a:pPr/>
              <a:t>15</a:t>
            </a:fld>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686"/>
          <a:stretch/>
        </p:blipFill>
        <p:spPr>
          <a:xfrm>
            <a:off x="357327" y="2190008"/>
            <a:ext cx="2430167" cy="1983041"/>
          </a:xfrm>
          <a:prstGeom prst="rect">
            <a:avLst/>
          </a:prstGeom>
        </p:spPr>
      </p:pic>
      <p:sp>
        <p:nvSpPr>
          <p:cNvPr id="18" name="TextBox 17"/>
          <p:cNvSpPr txBox="1"/>
          <p:nvPr/>
        </p:nvSpPr>
        <p:spPr>
          <a:xfrm>
            <a:off x="2588970" y="3020493"/>
            <a:ext cx="1638590" cy="276999"/>
          </a:xfrm>
          <a:prstGeom prst="rect">
            <a:avLst/>
          </a:prstGeom>
          <a:noFill/>
        </p:spPr>
        <p:txBody>
          <a:bodyPr wrap="none" rtlCol="0">
            <a:spAutoFit/>
          </a:bodyPr>
          <a:lstStyle/>
          <a:p>
            <a:pPr algn="ctr"/>
            <a:r>
              <a:rPr lang="en-US" sz="1200" dirty="0" smtClean="0">
                <a:solidFill>
                  <a:schemeClr val="accent6"/>
                </a:solidFill>
              </a:rPr>
              <a:t>HRM </a:t>
            </a:r>
            <a:r>
              <a:rPr lang="el-GR" sz="1200" dirty="0" smtClean="0">
                <a:solidFill>
                  <a:schemeClr val="accent6"/>
                </a:solidFill>
              </a:rPr>
              <a:t>θ</a:t>
            </a:r>
            <a:r>
              <a:rPr lang="en-US" sz="1200" baseline="-25000" dirty="0" smtClean="0">
                <a:solidFill>
                  <a:schemeClr val="accent6"/>
                </a:solidFill>
              </a:rPr>
              <a:t>0</a:t>
            </a:r>
            <a:r>
              <a:rPr lang="en-US" sz="1200" dirty="0" smtClean="0">
                <a:solidFill>
                  <a:schemeClr val="accent6"/>
                </a:solidFill>
              </a:rPr>
              <a:t> = 3.84E-13 s</a:t>
            </a:r>
            <a:endParaRPr lang="en-US" sz="1200" dirty="0">
              <a:solidFill>
                <a:schemeClr val="accent6"/>
              </a:solidFill>
            </a:endParaRPr>
          </a:p>
        </p:txBody>
      </p:sp>
      <p:sp>
        <p:nvSpPr>
          <p:cNvPr id="21" name="TextBox 20"/>
          <p:cNvSpPr txBox="1"/>
          <p:nvPr/>
        </p:nvSpPr>
        <p:spPr>
          <a:xfrm>
            <a:off x="395183" y="628226"/>
            <a:ext cx="3929281" cy="338554"/>
          </a:xfrm>
          <a:prstGeom prst="rect">
            <a:avLst/>
          </a:prstGeom>
          <a:noFill/>
        </p:spPr>
        <p:txBody>
          <a:bodyPr wrap="none" rtlCol="0">
            <a:spAutoFit/>
          </a:bodyPr>
          <a:lstStyle/>
          <a:p>
            <a:r>
              <a:rPr lang="en-US" sz="1600" u="sng" dirty="0" smtClean="0">
                <a:solidFill>
                  <a:srgbClr val="000000"/>
                </a:solidFill>
              </a:rPr>
              <a:t>Fuel Density at 2 mm from the injector tip</a:t>
            </a:r>
            <a:endParaRPr lang="en-US" sz="1600" u="sng" dirty="0">
              <a:solidFill>
                <a:srgbClr val="000000"/>
              </a:solidFill>
            </a:endParaRPr>
          </a:p>
        </p:txBody>
      </p:sp>
      <p:sp>
        <p:nvSpPr>
          <p:cNvPr id="22" name="TextBox 21"/>
          <p:cNvSpPr txBox="1"/>
          <p:nvPr/>
        </p:nvSpPr>
        <p:spPr>
          <a:xfrm>
            <a:off x="573393" y="1970999"/>
            <a:ext cx="1737975" cy="307777"/>
          </a:xfrm>
          <a:prstGeom prst="rect">
            <a:avLst/>
          </a:prstGeom>
          <a:noFill/>
        </p:spPr>
        <p:txBody>
          <a:bodyPr wrap="none" rtlCol="0">
            <a:spAutoFit/>
          </a:bodyPr>
          <a:lstStyle/>
          <a:p>
            <a:pPr algn="ctr"/>
            <a:r>
              <a:rPr lang="en-US" sz="1400" b="1" dirty="0" smtClean="0">
                <a:solidFill>
                  <a:schemeClr val="accent6"/>
                </a:solidFill>
              </a:rPr>
              <a:t>X-ray </a:t>
            </a:r>
            <a:r>
              <a:rPr lang="en-US" sz="1400" b="1" dirty="0" smtClean="0">
                <a:solidFill>
                  <a:schemeClr val="accent6"/>
                </a:solidFill>
              </a:rPr>
              <a:t>experiments</a:t>
            </a:r>
            <a:endParaRPr lang="en-US" sz="1400" b="1" dirty="0">
              <a:solidFill>
                <a:schemeClr val="accent6"/>
              </a:solidFill>
            </a:endParaRPr>
          </a:p>
        </p:txBody>
      </p:sp>
      <p:sp>
        <p:nvSpPr>
          <p:cNvPr id="25" name="TextBox 24"/>
          <p:cNvSpPr txBox="1"/>
          <p:nvPr/>
        </p:nvSpPr>
        <p:spPr>
          <a:xfrm>
            <a:off x="316174" y="4422171"/>
            <a:ext cx="4336964" cy="276999"/>
          </a:xfrm>
          <a:prstGeom prst="rect">
            <a:avLst/>
          </a:prstGeom>
          <a:noFill/>
          <a:ln w="28575">
            <a:noFill/>
          </a:ln>
        </p:spPr>
        <p:txBody>
          <a:bodyPr wrap="square" rtlCol="0">
            <a:spAutoFit/>
          </a:bodyPr>
          <a:lstStyle/>
          <a:p>
            <a:r>
              <a:rPr lang="en-US" sz="1200" dirty="0" smtClean="0">
                <a:solidFill>
                  <a:srgbClr val="000000"/>
                </a:solidFill>
              </a:rPr>
              <a:t>Simulation at Steady-needle lift</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3009" t="2527" r="23226" b="3159"/>
          <a:stretch/>
        </p:blipFill>
        <p:spPr>
          <a:xfrm>
            <a:off x="2653371" y="1374757"/>
            <a:ext cx="1482402" cy="1500262"/>
          </a:xfrm>
          <a:prstGeom prst="rect">
            <a:avLst/>
          </a:prstGeom>
        </p:spPr>
      </p:pic>
      <p:sp>
        <p:nvSpPr>
          <p:cNvPr id="27" name="TextBox 26"/>
          <p:cNvSpPr txBox="1"/>
          <p:nvPr/>
        </p:nvSpPr>
        <p:spPr>
          <a:xfrm>
            <a:off x="2562574" y="856425"/>
            <a:ext cx="1638590" cy="492443"/>
          </a:xfrm>
          <a:prstGeom prst="rect">
            <a:avLst/>
          </a:prstGeom>
          <a:noFill/>
        </p:spPr>
        <p:txBody>
          <a:bodyPr wrap="none" rtlCol="0">
            <a:spAutoFit/>
          </a:bodyPr>
          <a:lstStyle/>
          <a:p>
            <a:pPr algn="ctr"/>
            <a:r>
              <a:rPr lang="en-US" sz="1400" b="1" dirty="0" smtClean="0">
                <a:solidFill>
                  <a:schemeClr val="accent2"/>
                </a:solidFill>
                <a:effectLst>
                  <a:outerShdw blurRad="38100" dist="38100" dir="2700000" algn="tl">
                    <a:srgbClr val="000000">
                      <a:alpha val="43137"/>
                    </a:srgbClr>
                  </a:outerShdw>
                </a:effectLst>
              </a:rPr>
              <a:t>Gen 1</a:t>
            </a:r>
            <a:endParaRPr lang="en-US" sz="1400" b="1" dirty="0" smtClean="0">
              <a:solidFill>
                <a:schemeClr val="accent2"/>
              </a:solidFill>
              <a:effectLst>
                <a:outerShdw blurRad="38100" dist="38100" dir="2700000" algn="tl">
                  <a:srgbClr val="000000">
                    <a:alpha val="43137"/>
                  </a:srgbClr>
                </a:outerShdw>
              </a:effectLst>
            </a:endParaRPr>
          </a:p>
          <a:p>
            <a:pPr algn="ctr"/>
            <a:r>
              <a:rPr lang="en-US" sz="1200" dirty="0" smtClean="0">
                <a:solidFill>
                  <a:schemeClr val="accent6"/>
                </a:solidFill>
              </a:rPr>
              <a:t>HRM </a:t>
            </a:r>
            <a:r>
              <a:rPr lang="el-GR" sz="1200" dirty="0" smtClean="0">
                <a:solidFill>
                  <a:schemeClr val="accent6"/>
                </a:solidFill>
              </a:rPr>
              <a:t>θ</a:t>
            </a:r>
            <a:r>
              <a:rPr lang="en-US" sz="1200" baseline="-25000" dirty="0" smtClean="0">
                <a:solidFill>
                  <a:schemeClr val="accent6"/>
                </a:solidFill>
              </a:rPr>
              <a:t>0</a:t>
            </a:r>
            <a:r>
              <a:rPr lang="en-US" sz="1200" dirty="0" smtClean="0">
                <a:solidFill>
                  <a:schemeClr val="accent6"/>
                </a:solidFill>
              </a:rPr>
              <a:t> = 3.84E-09 s</a:t>
            </a:r>
            <a:endParaRPr lang="en-US" sz="1200" dirty="0">
              <a:solidFill>
                <a:schemeClr val="accent6"/>
              </a:solidFill>
            </a:endParaRPr>
          </a:p>
        </p:txBody>
      </p:sp>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2998" t="3086" r="22935" b="3305"/>
          <a:stretch/>
        </p:blipFill>
        <p:spPr>
          <a:xfrm>
            <a:off x="4317020" y="1374405"/>
            <a:ext cx="1505656" cy="1503899"/>
          </a:xfrm>
          <a:prstGeom prst="rect">
            <a:avLst/>
          </a:prstGeom>
          <a:ln w="28575">
            <a:solidFill>
              <a:schemeClr val="accent5"/>
            </a:solidFill>
          </a:ln>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3129" t="3426" r="22812" b="3185"/>
          <a:stretch/>
        </p:blipFill>
        <p:spPr>
          <a:xfrm>
            <a:off x="4324464" y="3335575"/>
            <a:ext cx="1490504" cy="1485520"/>
          </a:xfrm>
          <a:prstGeom prst="rect">
            <a:avLst/>
          </a:prstGeom>
          <a:ln w="28575">
            <a:solidFill>
              <a:schemeClr val="accent5"/>
            </a:solidFill>
          </a:ln>
        </p:spPr>
      </p:pic>
      <p:sp>
        <p:nvSpPr>
          <p:cNvPr id="30" name="TextBox 29"/>
          <p:cNvSpPr txBox="1"/>
          <p:nvPr/>
        </p:nvSpPr>
        <p:spPr>
          <a:xfrm>
            <a:off x="4242088" y="856425"/>
            <a:ext cx="1638589" cy="492443"/>
          </a:xfrm>
          <a:prstGeom prst="rect">
            <a:avLst/>
          </a:prstGeom>
          <a:noFill/>
        </p:spPr>
        <p:txBody>
          <a:bodyPr wrap="none" rtlCol="0">
            <a:spAutoFit/>
          </a:bodyPr>
          <a:lstStyle/>
          <a:p>
            <a:pPr algn="ctr"/>
            <a:r>
              <a:rPr lang="en-US" sz="1400" b="1" dirty="0" smtClean="0">
                <a:solidFill>
                  <a:schemeClr val="accent5"/>
                </a:solidFill>
                <a:effectLst>
                  <a:outerShdw blurRad="38100" dist="38100" dir="2700000" algn="tl">
                    <a:srgbClr val="000000">
                      <a:alpha val="43137"/>
                    </a:srgbClr>
                  </a:outerShdw>
                </a:effectLst>
              </a:rPr>
              <a:t>Gen 3.2</a:t>
            </a:r>
            <a:endParaRPr lang="en-US" sz="1400" b="1" dirty="0" smtClean="0">
              <a:solidFill>
                <a:schemeClr val="accent5"/>
              </a:solidFill>
              <a:effectLst>
                <a:outerShdw blurRad="38100" dist="38100" dir="2700000" algn="tl">
                  <a:srgbClr val="000000">
                    <a:alpha val="43137"/>
                  </a:srgbClr>
                </a:outerShdw>
              </a:effectLst>
            </a:endParaRPr>
          </a:p>
          <a:p>
            <a:pPr algn="ctr"/>
            <a:r>
              <a:rPr lang="en-US" sz="1200" dirty="0" smtClean="0">
                <a:solidFill>
                  <a:schemeClr val="accent6"/>
                </a:solidFill>
              </a:rPr>
              <a:t>HRM </a:t>
            </a:r>
            <a:r>
              <a:rPr lang="el-GR" sz="1200" dirty="0" smtClean="0">
                <a:solidFill>
                  <a:schemeClr val="accent6"/>
                </a:solidFill>
              </a:rPr>
              <a:t>θ</a:t>
            </a:r>
            <a:r>
              <a:rPr lang="en-US" sz="1200" baseline="-25000" dirty="0" smtClean="0">
                <a:solidFill>
                  <a:schemeClr val="accent6"/>
                </a:solidFill>
              </a:rPr>
              <a:t>0</a:t>
            </a:r>
            <a:r>
              <a:rPr lang="en-US" sz="1200" dirty="0" smtClean="0">
                <a:solidFill>
                  <a:schemeClr val="accent6"/>
                </a:solidFill>
              </a:rPr>
              <a:t> = 3.84E-09 s</a:t>
            </a:r>
            <a:endParaRPr lang="en-US" sz="1200" dirty="0">
              <a:solidFill>
                <a:schemeClr val="accent6"/>
              </a:solidFill>
            </a:endParaRPr>
          </a:p>
        </p:txBody>
      </p:sp>
      <p:sp>
        <p:nvSpPr>
          <p:cNvPr id="31" name="TextBox 30"/>
          <p:cNvSpPr txBox="1"/>
          <p:nvPr/>
        </p:nvSpPr>
        <p:spPr>
          <a:xfrm>
            <a:off x="6061924" y="3399700"/>
            <a:ext cx="3018576" cy="1323439"/>
          </a:xfrm>
          <a:prstGeom prst="rect">
            <a:avLst/>
          </a:prstGeom>
          <a:noFill/>
          <a:ln w="28575">
            <a:noFill/>
          </a:ln>
        </p:spPr>
        <p:txBody>
          <a:bodyPr wrap="square" rtlCol="0">
            <a:spAutoFit/>
          </a:bodyPr>
          <a:lstStyle/>
          <a:p>
            <a:pPr marL="171450" indent="-171450">
              <a:buFont typeface="Wingdings" panose="05000000000000000000" pitchFamily="2" charset="2"/>
              <a:buChar char="§"/>
            </a:pPr>
            <a:r>
              <a:rPr lang="en-US" sz="1600" dirty="0" smtClean="0">
                <a:solidFill>
                  <a:srgbClr val="000000"/>
                </a:solidFill>
              </a:rPr>
              <a:t>At mild flashing conditions the standard HRM model tends to underestimate the phase change in the near-nozzle region</a:t>
            </a:r>
            <a:endParaRPr lang="en-US" sz="1600" dirty="0">
              <a:solidFill>
                <a:srgbClr val="000000"/>
              </a:solidFill>
            </a:endParaRPr>
          </a:p>
        </p:txBody>
      </p:sp>
      <p:sp>
        <p:nvSpPr>
          <p:cNvPr id="32" name="TextBox 31"/>
          <p:cNvSpPr txBox="1"/>
          <p:nvPr/>
        </p:nvSpPr>
        <p:spPr>
          <a:xfrm>
            <a:off x="6061924" y="1423580"/>
            <a:ext cx="3018576" cy="1569660"/>
          </a:xfrm>
          <a:prstGeom prst="rect">
            <a:avLst/>
          </a:prstGeom>
          <a:noFill/>
          <a:ln w="28575">
            <a:noFill/>
          </a:ln>
        </p:spPr>
        <p:txBody>
          <a:bodyPr wrap="square" rtlCol="0">
            <a:spAutoFit/>
          </a:bodyPr>
          <a:lstStyle/>
          <a:p>
            <a:pPr marL="171450" indent="-171450">
              <a:buFont typeface="Wingdings" panose="05000000000000000000" pitchFamily="2" charset="2"/>
              <a:buChar char="§"/>
            </a:pPr>
            <a:r>
              <a:rPr lang="en-US" sz="1600" dirty="0" smtClean="0">
                <a:solidFill>
                  <a:srgbClr val="000000"/>
                </a:solidFill>
              </a:rPr>
              <a:t>The internal-nozzle dynamics derived by the real geometry features improve the representation of the initial jet expansion </a:t>
            </a:r>
          </a:p>
          <a:p>
            <a:pPr marL="171450" indent="-171450">
              <a:buFont typeface="Wingdings" panose="05000000000000000000" pitchFamily="2" charset="2"/>
              <a:buChar char="§"/>
            </a:pPr>
            <a:endParaRPr lang="en-US" sz="1600" dirty="0">
              <a:solidFill>
                <a:srgbClr val="000000"/>
              </a:solidFill>
            </a:endParaRPr>
          </a:p>
        </p:txBody>
      </p:sp>
      <p:sp>
        <p:nvSpPr>
          <p:cNvPr id="36" name="TextBox 35"/>
          <p:cNvSpPr txBox="1"/>
          <p:nvPr/>
        </p:nvSpPr>
        <p:spPr>
          <a:xfrm>
            <a:off x="4246320" y="3020493"/>
            <a:ext cx="1638590" cy="276999"/>
          </a:xfrm>
          <a:prstGeom prst="rect">
            <a:avLst/>
          </a:prstGeom>
          <a:noFill/>
        </p:spPr>
        <p:txBody>
          <a:bodyPr wrap="none" rtlCol="0">
            <a:spAutoFit/>
          </a:bodyPr>
          <a:lstStyle/>
          <a:p>
            <a:pPr algn="ctr"/>
            <a:r>
              <a:rPr lang="en-US" sz="1200" dirty="0" smtClean="0">
                <a:solidFill>
                  <a:schemeClr val="accent6"/>
                </a:solidFill>
              </a:rPr>
              <a:t>HRM </a:t>
            </a:r>
            <a:r>
              <a:rPr lang="el-GR" sz="1200" dirty="0" smtClean="0">
                <a:solidFill>
                  <a:schemeClr val="accent6"/>
                </a:solidFill>
              </a:rPr>
              <a:t>θ</a:t>
            </a:r>
            <a:r>
              <a:rPr lang="en-US" sz="1200" baseline="-25000" dirty="0" smtClean="0">
                <a:solidFill>
                  <a:schemeClr val="accent6"/>
                </a:solidFill>
              </a:rPr>
              <a:t>0</a:t>
            </a:r>
            <a:r>
              <a:rPr lang="en-US" sz="1200" dirty="0" smtClean="0">
                <a:solidFill>
                  <a:schemeClr val="accent6"/>
                </a:solidFill>
              </a:rPr>
              <a:t> = 3.84E-13 s</a:t>
            </a:r>
            <a:endParaRPr lang="en-US" sz="1200" dirty="0">
              <a:solidFill>
                <a:schemeClr val="accent6"/>
              </a:solidFill>
            </a:endParaRPr>
          </a:p>
        </p:txBody>
      </p:sp>
      <p:pic>
        <p:nvPicPr>
          <p:cNvPr id="26" name="Picture 25"/>
          <p:cNvPicPr>
            <a:picLocks noChangeAspect="1"/>
          </p:cNvPicPr>
          <p:nvPr/>
        </p:nvPicPr>
        <p:blipFill rotWithShape="1">
          <a:blip r:embed="rId8">
            <a:extLst>
              <a:ext uri="{28A0092B-C50C-407E-A947-70E740481C1C}">
                <a14:useLocalDpi xmlns:a14="http://schemas.microsoft.com/office/drawing/2010/main" val="0"/>
              </a:ext>
            </a:extLst>
          </a:blip>
          <a:srcRect l="27944" t="10486" r="28034" b="11219"/>
          <a:stretch/>
        </p:blipFill>
        <p:spPr>
          <a:xfrm>
            <a:off x="2653371" y="3345181"/>
            <a:ext cx="1486763" cy="1493371"/>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853343" y="61965"/>
            <a:ext cx="1223422" cy="427708"/>
          </a:xfrm>
          <a:prstGeom prst="rect">
            <a:avLst/>
          </a:prstGeom>
        </p:spPr>
      </p:pic>
      <p:pic>
        <p:nvPicPr>
          <p:cNvPr id="24" name="Picture 23"/>
          <p:cNvPicPr>
            <a:picLocks noChangeAspect="1"/>
          </p:cNvPicPr>
          <p:nvPr/>
        </p:nvPicPr>
        <p:blipFill>
          <a:blip r:embed="rId10"/>
          <a:stretch>
            <a:fillRect/>
          </a:stretch>
        </p:blipFill>
        <p:spPr>
          <a:xfrm>
            <a:off x="785399" y="968523"/>
            <a:ext cx="1439901" cy="989167"/>
          </a:xfrm>
          <a:prstGeom prst="rect">
            <a:avLst/>
          </a:prstGeom>
        </p:spPr>
      </p:pic>
    </p:spTree>
    <p:custDataLst>
      <p:tags r:id="rId1"/>
    </p:custDataLst>
    <p:extLst>
      <p:ext uri="{BB962C8B-B14F-4D97-AF65-F5344CB8AC3E}">
        <p14:creationId xmlns:p14="http://schemas.microsoft.com/office/powerpoint/2010/main" val="32626224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Influence of the HRM </a:t>
            </a:r>
            <a:r>
              <a:rPr lang="el-GR" sz="2000" dirty="0" smtClean="0"/>
              <a:t>Θ</a:t>
            </a:r>
            <a:r>
              <a:rPr lang="en-US" sz="2000" baseline="-25000" dirty="0" smtClean="0"/>
              <a:t>0</a:t>
            </a:r>
            <a:r>
              <a:rPr lang="en-US" sz="2000" dirty="0" smtClean="0"/>
              <a:t> constant in the plume development</a:t>
            </a:r>
            <a:br>
              <a:rPr lang="en-US" sz="2000" dirty="0" smtClean="0"/>
            </a:br>
            <a:endParaRPr lang="en-US" sz="2000" dirty="0"/>
          </a:p>
        </p:txBody>
      </p:sp>
      <p:sp>
        <p:nvSpPr>
          <p:cNvPr id="4" name="Slide Number Placeholder 3"/>
          <p:cNvSpPr>
            <a:spLocks noGrp="1"/>
          </p:cNvSpPr>
          <p:nvPr>
            <p:ph type="sldNum" sz="quarter" idx="13"/>
          </p:nvPr>
        </p:nvSpPr>
        <p:spPr/>
        <p:txBody>
          <a:bodyPr/>
          <a:lstStyle/>
          <a:p>
            <a:fld id="{AEFAAC5A-9C4F-4278-920D-DF2BAB595749}" type="slidenum">
              <a:rPr lang="en-US" smtClean="0"/>
              <a:pPr/>
              <a:t>16</a:t>
            </a:fld>
            <a:endParaRPr lang="en-US" dirty="0"/>
          </a:p>
        </p:txBody>
      </p:sp>
      <p:sp>
        <p:nvSpPr>
          <p:cNvPr id="18" name="TextBox 17"/>
          <p:cNvSpPr txBox="1"/>
          <p:nvPr/>
        </p:nvSpPr>
        <p:spPr>
          <a:xfrm>
            <a:off x="2031919" y="1102048"/>
            <a:ext cx="1638590" cy="276999"/>
          </a:xfrm>
          <a:prstGeom prst="rect">
            <a:avLst/>
          </a:prstGeom>
          <a:noFill/>
        </p:spPr>
        <p:txBody>
          <a:bodyPr wrap="none" rtlCol="0">
            <a:spAutoFit/>
          </a:bodyPr>
          <a:lstStyle/>
          <a:p>
            <a:pPr algn="ctr"/>
            <a:r>
              <a:rPr lang="en-US" sz="1200" dirty="0" smtClean="0">
                <a:solidFill>
                  <a:schemeClr val="accent6"/>
                </a:solidFill>
              </a:rPr>
              <a:t>HRM </a:t>
            </a:r>
            <a:r>
              <a:rPr lang="el-GR" sz="1200" dirty="0" smtClean="0">
                <a:solidFill>
                  <a:schemeClr val="accent6"/>
                </a:solidFill>
              </a:rPr>
              <a:t>θ</a:t>
            </a:r>
            <a:r>
              <a:rPr lang="en-US" sz="1200" baseline="-25000" dirty="0" smtClean="0">
                <a:solidFill>
                  <a:schemeClr val="accent6"/>
                </a:solidFill>
              </a:rPr>
              <a:t>0</a:t>
            </a:r>
            <a:r>
              <a:rPr lang="en-US" sz="1200" dirty="0" smtClean="0">
                <a:solidFill>
                  <a:schemeClr val="accent6"/>
                </a:solidFill>
              </a:rPr>
              <a:t> = 3.84E-09 s</a:t>
            </a:r>
            <a:endParaRPr lang="en-US" sz="1200" dirty="0">
              <a:solidFill>
                <a:schemeClr val="accent6"/>
              </a:solidFill>
            </a:endParaRPr>
          </a:p>
        </p:txBody>
      </p:sp>
      <p:sp>
        <p:nvSpPr>
          <p:cNvPr id="21" name="TextBox 20"/>
          <p:cNvSpPr txBox="1"/>
          <p:nvPr/>
        </p:nvSpPr>
        <p:spPr>
          <a:xfrm>
            <a:off x="395183" y="628226"/>
            <a:ext cx="6306535" cy="338554"/>
          </a:xfrm>
          <a:prstGeom prst="rect">
            <a:avLst/>
          </a:prstGeom>
          <a:noFill/>
        </p:spPr>
        <p:txBody>
          <a:bodyPr wrap="none" rtlCol="0">
            <a:spAutoFit/>
          </a:bodyPr>
          <a:lstStyle/>
          <a:p>
            <a:r>
              <a:rPr lang="en-US" sz="1600" u="sng" dirty="0" smtClean="0">
                <a:solidFill>
                  <a:srgbClr val="000000"/>
                </a:solidFill>
              </a:rPr>
              <a:t>Mixture density plot on centerline slice – steady-needle lift condition</a:t>
            </a:r>
            <a:endParaRPr lang="en-US" sz="1600" u="sng" dirty="0">
              <a:solidFill>
                <a:srgbClr val="000000"/>
              </a:solidFill>
            </a:endParaRPr>
          </a:p>
        </p:txBody>
      </p:sp>
      <p:sp>
        <p:nvSpPr>
          <p:cNvPr id="27" name="TextBox 26"/>
          <p:cNvSpPr txBox="1"/>
          <p:nvPr/>
        </p:nvSpPr>
        <p:spPr>
          <a:xfrm>
            <a:off x="1069943" y="917628"/>
            <a:ext cx="681597" cy="307777"/>
          </a:xfrm>
          <a:prstGeom prst="rect">
            <a:avLst/>
          </a:prstGeom>
          <a:noFill/>
        </p:spPr>
        <p:txBody>
          <a:bodyPr wrap="none" rtlCol="0">
            <a:spAutoFit/>
          </a:bodyPr>
          <a:lstStyle/>
          <a:p>
            <a:pPr algn="ctr"/>
            <a:r>
              <a:rPr lang="en-US" sz="1400" b="1" dirty="0" smtClean="0">
                <a:solidFill>
                  <a:schemeClr val="accent2"/>
                </a:solidFill>
                <a:effectLst>
                  <a:outerShdw blurRad="38100" dist="38100" dir="2700000" algn="tl">
                    <a:srgbClr val="000000">
                      <a:alpha val="43137"/>
                    </a:srgbClr>
                  </a:outerShdw>
                </a:effectLst>
              </a:rPr>
              <a:t>Gen 1</a:t>
            </a:r>
          </a:p>
        </p:txBody>
      </p:sp>
      <p:sp>
        <p:nvSpPr>
          <p:cNvPr id="30" name="TextBox 29"/>
          <p:cNvSpPr txBox="1"/>
          <p:nvPr/>
        </p:nvSpPr>
        <p:spPr>
          <a:xfrm>
            <a:off x="3894933" y="913731"/>
            <a:ext cx="830677" cy="307777"/>
          </a:xfrm>
          <a:prstGeom prst="rect">
            <a:avLst/>
          </a:prstGeom>
          <a:noFill/>
        </p:spPr>
        <p:txBody>
          <a:bodyPr wrap="none" rtlCol="0">
            <a:spAutoFit/>
          </a:bodyPr>
          <a:lstStyle/>
          <a:p>
            <a:pPr algn="ctr"/>
            <a:r>
              <a:rPr lang="en-US" sz="1400" b="1" dirty="0">
                <a:solidFill>
                  <a:schemeClr val="accent5"/>
                </a:solidFill>
                <a:effectLst>
                  <a:outerShdw blurRad="38100" dist="38100" dir="2700000" algn="tl">
                    <a:srgbClr val="000000">
                      <a:alpha val="43137"/>
                    </a:srgbClr>
                  </a:outerShdw>
                </a:effectLst>
              </a:rPr>
              <a:t>Gen </a:t>
            </a:r>
            <a:r>
              <a:rPr lang="en-US" sz="1400" b="1" dirty="0" smtClean="0">
                <a:solidFill>
                  <a:schemeClr val="accent5"/>
                </a:solidFill>
                <a:effectLst>
                  <a:outerShdw blurRad="38100" dist="38100" dir="2700000" algn="tl">
                    <a:srgbClr val="000000">
                      <a:alpha val="43137"/>
                    </a:srgbClr>
                  </a:outerShdw>
                </a:effectLst>
              </a:rPr>
              <a:t>3.2</a:t>
            </a:r>
            <a:endParaRPr lang="en-US" sz="1400" b="1" dirty="0">
              <a:solidFill>
                <a:schemeClr val="accent5"/>
              </a:solidFill>
              <a:effectLst>
                <a:outerShdw blurRad="38100" dist="38100" dir="2700000" algn="tl">
                  <a:srgbClr val="000000">
                    <a:alpha val="43137"/>
                  </a:srgbClr>
                </a:outerShdw>
              </a:effectLst>
            </a:endParaRPr>
          </a:p>
        </p:txBody>
      </p:sp>
      <p:sp>
        <p:nvSpPr>
          <p:cNvPr id="23" name="TextBox 22"/>
          <p:cNvSpPr txBox="1"/>
          <p:nvPr/>
        </p:nvSpPr>
        <p:spPr>
          <a:xfrm>
            <a:off x="2030929" y="3058056"/>
            <a:ext cx="1638590" cy="276999"/>
          </a:xfrm>
          <a:prstGeom prst="rect">
            <a:avLst/>
          </a:prstGeom>
          <a:noFill/>
        </p:spPr>
        <p:txBody>
          <a:bodyPr wrap="none" rtlCol="0">
            <a:spAutoFit/>
          </a:bodyPr>
          <a:lstStyle/>
          <a:p>
            <a:pPr algn="ctr"/>
            <a:r>
              <a:rPr lang="en-US" sz="1200" dirty="0" smtClean="0">
                <a:solidFill>
                  <a:schemeClr val="accent6"/>
                </a:solidFill>
              </a:rPr>
              <a:t>HRM </a:t>
            </a:r>
            <a:r>
              <a:rPr lang="el-GR" sz="1200" dirty="0" smtClean="0">
                <a:solidFill>
                  <a:schemeClr val="accent6"/>
                </a:solidFill>
              </a:rPr>
              <a:t>θ</a:t>
            </a:r>
            <a:r>
              <a:rPr lang="en-US" sz="1200" baseline="-25000" dirty="0" smtClean="0">
                <a:solidFill>
                  <a:schemeClr val="accent6"/>
                </a:solidFill>
              </a:rPr>
              <a:t>0</a:t>
            </a:r>
            <a:r>
              <a:rPr lang="en-US" sz="1200" dirty="0" smtClean="0">
                <a:solidFill>
                  <a:schemeClr val="accent6"/>
                </a:solidFill>
              </a:rPr>
              <a:t> = 3.84E-13 s</a:t>
            </a:r>
            <a:endParaRPr lang="en-US" sz="1200" dirty="0">
              <a:solidFill>
                <a:schemeClr val="accent6"/>
              </a:solidFill>
            </a:endParaRPr>
          </a:p>
        </p:txBody>
      </p:sp>
      <p:pic>
        <p:nvPicPr>
          <p:cNvPr id="8" name="Picture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910" r="15315"/>
          <a:stretch/>
        </p:blipFill>
        <p:spPr>
          <a:xfrm>
            <a:off x="3361165" y="3309484"/>
            <a:ext cx="2073897" cy="1802765"/>
          </a:xfrm>
          <a:prstGeom prst="rect">
            <a:avLst/>
          </a:prstGeom>
        </p:spPr>
      </p:pic>
      <p:sp>
        <p:nvSpPr>
          <p:cNvPr id="28" name="TextBox 27"/>
          <p:cNvSpPr txBox="1"/>
          <p:nvPr/>
        </p:nvSpPr>
        <p:spPr>
          <a:xfrm>
            <a:off x="5689565" y="1397413"/>
            <a:ext cx="3275326" cy="3293209"/>
          </a:xfrm>
          <a:prstGeom prst="rect">
            <a:avLst/>
          </a:prstGeom>
          <a:noFill/>
          <a:ln w="28575">
            <a:noFill/>
          </a:ln>
        </p:spPr>
        <p:txBody>
          <a:bodyPr wrap="square" rtlCol="0">
            <a:spAutoFit/>
          </a:bodyPr>
          <a:lstStyle/>
          <a:p>
            <a:pPr marL="171450" indent="-171450">
              <a:buFont typeface="Wingdings" panose="05000000000000000000" pitchFamily="2" charset="2"/>
              <a:buChar char="§"/>
            </a:pPr>
            <a:r>
              <a:rPr lang="en-US" sz="1600" dirty="0" smtClean="0">
                <a:solidFill>
                  <a:srgbClr val="000000"/>
                </a:solidFill>
              </a:rPr>
              <a:t>The jet fluid-dynamics in the </a:t>
            </a:r>
            <a:br>
              <a:rPr lang="en-US" sz="1600" dirty="0" smtClean="0">
                <a:solidFill>
                  <a:srgbClr val="000000"/>
                </a:solidFill>
              </a:rPr>
            </a:br>
            <a:r>
              <a:rPr lang="en-US" sz="1600" dirty="0" smtClean="0">
                <a:solidFill>
                  <a:srgbClr val="000000"/>
                </a:solidFill>
              </a:rPr>
              <a:t>c-bore determine the initial expansion of the plumes</a:t>
            </a:r>
          </a:p>
          <a:p>
            <a:pPr marL="171450" indent="-171450">
              <a:buFont typeface="Wingdings" panose="05000000000000000000" pitchFamily="2" charset="2"/>
              <a:buChar char="§"/>
            </a:pPr>
            <a:endParaRPr lang="en-US" sz="1600" dirty="0">
              <a:solidFill>
                <a:srgbClr val="000000"/>
              </a:solidFill>
            </a:endParaRPr>
          </a:p>
          <a:p>
            <a:pPr marL="171450" indent="-171450">
              <a:buFont typeface="Wingdings" panose="05000000000000000000" pitchFamily="2" charset="2"/>
              <a:buChar char="§"/>
            </a:pPr>
            <a:r>
              <a:rPr lang="en-US" sz="1600" dirty="0" smtClean="0">
                <a:solidFill>
                  <a:srgbClr val="000000"/>
                </a:solidFill>
              </a:rPr>
              <a:t>The reduction of the HRM </a:t>
            </a:r>
            <a:r>
              <a:rPr lang="el-GR" sz="1600" dirty="0">
                <a:solidFill>
                  <a:srgbClr val="000000"/>
                </a:solidFill>
              </a:rPr>
              <a:t>Θ</a:t>
            </a:r>
            <a:r>
              <a:rPr lang="en-US" sz="1600" baseline="-25000" dirty="0" smtClean="0">
                <a:solidFill>
                  <a:srgbClr val="000000"/>
                </a:solidFill>
              </a:rPr>
              <a:t>0 </a:t>
            </a:r>
            <a:r>
              <a:rPr lang="en-US" sz="1600" dirty="0" smtClean="0">
                <a:solidFill>
                  <a:srgbClr val="000000"/>
                </a:solidFill>
              </a:rPr>
              <a:t>constant amplified the phase change, generating stronger initial plume expansion</a:t>
            </a:r>
          </a:p>
          <a:p>
            <a:pPr marL="171450" indent="-171450">
              <a:buFont typeface="Wingdings" panose="05000000000000000000" pitchFamily="2" charset="2"/>
              <a:buChar char="§"/>
            </a:pPr>
            <a:endParaRPr lang="en-US" sz="1600" dirty="0">
              <a:solidFill>
                <a:srgbClr val="000000"/>
              </a:solidFill>
            </a:endParaRPr>
          </a:p>
          <a:p>
            <a:pPr marL="171450" indent="-171450">
              <a:buFont typeface="Wingdings" panose="05000000000000000000" pitchFamily="2" charset="2"/>
              <a:buChar char="§"/>
            </a:pPr>
            <a:r>
              <a:rPr lang="en-US" sz="1600" dirty="0" smtClean="0">
                <a:solidFill>
                  <a:srgbClr val="000000"/>
                </a:solidFill>
              </a:rPr>
              <a:t>The vapor mass fraction becomes a relevant contribution to the flow of the plumes</a:t>
            </a:r>
          </a:p>
          <a:p>
            <a:pPr marL="171450" indent="-171450">
              <a:buFont typeface="Wingdings" panose="05000000000000000000" pitchFamily="2" charset="2"/>
              <a:buChar char="§"/>
            </a:pPr>
            <a:endParaRPr lang="en-US" sz="1600" dirty="0">
              <a:solidFill>
                <a:srgbClr val="000000"/>
              </a:solidFill>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6084" r="19374"/>
          <a:stretch/>
        </p:blipFill>
        <p:spPr>
          <a:xfrm>
            <a:off x="3393645" y="3309484"/>
            <a:ext cx="1918355" cy="1802765"/>
          </a:xfrm>
          <a:prstGeom prst="rect">
            <a:avLst/>
          </a:prstGeom>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16064" r="21138"/>
          <a:stretch/>
        </p:blipFill>
        <p:spPr>
          <a:xfrm>
            <a:off x="3353452" y="1300460"/>
            <a:ext cx="1866507" cy="1802765"/>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6445" r="20600"/>
          <a:stretch/>
        </p:blipFill>
        <p:spPr>
          <a:xfrm>
            <a:off x="459903" y="3309483"/>
            <a:ext cx="1871220" cy="1802765"/>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l="16973" r="20774"/>
          <a:stretch/>
        </p:blipFill>
        <p:spPr>
          <a:xfrm>
            <a:off x="480819" y="1280860"/>
            <a:ext cx="1850304" cy="1802765"/>
          </a:xfrm>
          <a:prstGeom prst="rect">
            <a:avLst/>
          </a:prstGeom>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80683" t="27590" r="3301" b="28224"/>
          <a:stretch/>
        </p:blipFill>
        <p:spPr>
          <a:xfrm>
            <a:off x="2466880" y="1560404"/>
            <a:ext cx="766688" cy="1282876"/>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80683" t="27590" r="3301" b="28224"/>
          <a:stretch/>
        </p:blipFill>
        <p:spPr>
          <a:xfrm>
            <a:off x="2479040" y="3582213"/>
            <a:ext cx="766688" cy="1282876"/>
          </a:xfrm>
          <a:prstGeom prst="rect">
            <a:avLst/>
          </a:prstGeom>
        </p:spPr>
      </p:pic>
      <p:pic>
        <p:nvPicPr>
          <p:cNvPr id="29" name="Picture 2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853343" y="61965"/>
            <a:ext cx="1223422" cy="427708"/>
          </a:xfrm>
          <a:prstGeom prst="rect">
            <a:avLst/>
          </a:prstGeom>
        </p:spPr>
      </p:pic>
    </p:spTree>
    <p:custDataLst>
      <p:tags r:id="rId1"/>
    </p:custDataLst>
    <p:extLst>
      <p:ext uri="{BB962C8B-B14F-4D97-AF65-F5344CB8AC3E}">
        <p14:creationId xmlns:p14="http://schemas.microsoft.com/office/powerpoint/2010/main" val="29629405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de-DE" dirty="0" smtClean="0"/>
              <a:t>AVL: Flashing </a:t>
            </a:r>
            <a:r>
              <a:rPr lang="de-DE" dirty="0" smtClean="0"/>
              <a:t>Spray G Nozzle </a:t>
            </a:r>
            <a:r>
              <a:rPr lang="de-DE" dirty="0" smtClean="0"/>
              <a:t>Flow</a:t>
            </a:r>
            <a:r>
              <a:rPr lang="de-DE" dirty="0" smtClean="0"/>
              <a:t/>
            </a:r>
            <a:br>
              <a:rPr lang="de-DE" dirty="0" smtClean="0"/>
            </a:b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4254" y="691575"/>
            <a:ext cx="2789162" cy="1193396"/>
          </a:xfrm>
          <a:prstGeom prst="rect">
            <a:avLst/>
          </a:prstGeom>
        </p:spPr>
      </p:pic>
      <p:pic>
        <p:nvPicPr>
          <p:cNvPr id="13" name="Picture 12"/>
          <p:cNvPicPr>
            <a:picLocks noChangeAspect="1"/>
          </p:cNvPicPr>
          <p:nvPr/>
        </p:nvPicPr>
        <p:blipFill>
          <a:blip r:embed="rId4"/>
          <a:stretch>
            <a:fillRect/>
          </a:stretch>
        </p:blipFill>
        <p:spPr>
          <a:xfrm>
            <a:off x="6138174" y="3651871"/>
            <a:ext cx="2962686" cy="132215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4584" y="1216968"/>
            <a:ext cx="2175671" cy="2538282"/>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270" y="1166998"/>
            <a:ext cx="3090758" cy="2588252"/>
          </a:xfrm>
          <a:prstGeom prst="rect">
            <a:avLst/>
          </a:prstGeom>
        </p:spPr>
      </p:pic>
      <p:sp>
        <p:nvSpPr>
          <p:cNvPr id="3" name="TextBox 2"/>
          <p:cNvSpPr txBox="1"/>
          <p:nvPr/>
        </p:nvSpPr>
        <p:spPr>
          <a:xfrm>
            <a:off x="6118297" y="4705423"/>
            <a:ext cx="550151" cy="300082"/>
          </a:xfrm>
          <a:prstGeom prst="rect">
            <a:avLst/>
          </a:prstGeom>
          <a:noFill/>
        </p:spPr>
        <p:txBody>
          <a:bodyPr wrap="none" rtlCol="0">
            <a:spAutoFit/>
          </a:bodyPr>
          <a:lstStyle/>
          <a:p>
            <a:r>
              <a:rPr lang="en-US" sz="1350" b="1" dirty="0">
                <a:solidFill>
                  <a:schemeClr val="bg1"/>
                </a:solidFill>
                <a:latin typeface="Verdana" panose="020B0604030504040204" pitchFamily="34" charset="0"/>
                <a:ea typeface="Verdana" panose="020B0604030504040204" pitchFamily="34" charset="0"/>
                <a:cs typeface="Verdana" panose="020B0604030504040204" pitchFamily="34" charset="0"/>
              </a:rPr>
              <a:t>Sim</a:t>
            </a:r>
            <a:endParaRPr lang="de-AT" sz="135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7504608" y="4718023"/>
            <a:ext cx="540533" cy="300082"/>
          </a:xfrm>
          <a:prstGeom prst="rect">
            <a:avLst/>
          </a:prstGeom>
          <a:noFill/>
        </p:spPr>
        <p:txBody>
          <a:bodyPr wrap="none" rtlCol="0">
            <a:spAutoFit/>
          </a:bodyPr>
          <a:lstStyle/>
          <a:p>
            <a:r>
              <a:rPr lang="en-US" sz="135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Exp</a:t>
            </a:r>
            <a:endParaRPr lang="de-AT" sz="135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3521456" y="874687"/>
            <a:ext cx="2337691" cy="300082"/>
          </a:xfrm>
          <a:prstGeom prst="rect">
            <a:avLst/>
          </a:prstGeom>
          <a:noFill/>
        </p:spPr>
        <p:txBody>
          <a:bodyPr wrap="none" rtlCol="0">
            <a:spAutoFit/>
          </a:bodyPr>
          <a:lstStyle/>
          <a:p>
            <a:r>
              <a:rPr lang="de-DE" sz="1350" dirty="0">
                <a:latin typeface="Verdana" panose="020B0604030504040204" pitchFamily="34" charset="0"/>
                <a:ea typeface="Verdana" panose="020B0604030504040204" pitchFamily="34" charset="0"/>
                <a:cs typeface="Verdana" panose="020B0604030504040204" pitchFamily="34" charset="0"/>
              </a:rPr>
              <a:t>Plume-Plume Interaction</a:t>
            </a:r>
            <a:endParaRPr lang="en-US" sz="1350" dirty="0">
              <a:latin typeface="Verdana" panose="020B0604030504040204" pitchFamily="34" charset="0"/>
              <a:ea typeface="Verdana" panose="020B0604030504040204" pitchFamily="34" charset="0"/>
              <a:cs typeface="Verdana" panose="020B0604030504040204" pitchFamily="34" charset="0"/>
            </a:endParaRPr>
          </a:p>
        </p:txBody>
      </p:sp>
      <p:sp>
        <p:nvSpPr>
          <p:cNvPr id="5" name="Oval 4"/>
          <p:cNvSpPr/>
          <p:nvPr/>
        </p:nvSpPr>
        <p:spPr>
          <a:xfrm>
            <a:off x="4535992" y="2681232"/>
            <a:ext cx="378042" cy="324036"/>
          </a:xfrm>
          <a:prstGeom prst="ellipse">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sz="1350"/>
          </a:p>
        </p:txBody>
      </p:sp>
      <p:cxnSp>
        <p:nvCxnSpPr>
          <p:cNvPr id="9" name="Elbow Connector 8"/>
          <p:cNvCxnSpPr>
            <a:stCxn id="5" idx="0"/>
          </p:cNvCxnSpPr>
          <p:nvPr/>
        </p:nvCxnSpPr>
        <p:spPr>
          <a:xfrm rot="5400000" flipH="1" flipV="1">
            <a:off x="4698505" y="2005662"/>
            <a:ext cx="702078" cy="649062"/>
          </a:xfrm>
          <a:prstGeom prst="bentConnector3">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05805" y="1696760"/>
            <a:ext cx="960519" cy="253916"/>
          </a:xfrm>
          <a:prstGeom prst="rect">
            <a:avLst/>
          </a:prstGeom>
          <a:noFill/>
        </p:spPr>
        <p:txBody>
          <a:bodyPr wrap="none" rtlCol="0">
            <a:spAutoFit/>
          </a:bodyPr>
          <a:lstStyle/>
          <a:p>
            <a:r>
              <a:rPr lang="de-DE" sz="1050" dirty="0">
                <a:latin typeface="Verdana" panose="020B0604030504040204" pitchFamily="34" charset="0"/>
                <a:ea typeface="Verdana" panose="020B0604030504040204" pitchFamily="34" charset="0"/>
                <a:cs typeface="Verdana" panose="020B0604030504040204" pitchFamily="34" charset="0"/>
              </a:rPr>
              <a:t>Tip Wetting</a:t>
            </a:r>
            <a:endParaRPr lang="en-US" sz="1050" dirty="0">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p:cNvSpPr txBox="1"/>
          <p:nvPr/>
        </p:nvSpPr>
        <p:spPr>
          <a:xfrm>
            <a:off x="211271" y="867077"/>
            <a:ext cx="3357971" cy="300082"/>
          </a:xfrm>
          <a:prstGeom prst="rect">
            <a:avLst/>
          </a:prstGeom>
          <a:noFill/>
        </p:spPr>
        <p:txBody>
          <a:bodyPr wrap="none" rtlCol="0">
            <a:spAutoFit/>
          </a:bodyPr>
          <a:lstStyle/>
          <a:p>
            <a:r>
              <a:rPr lang="de-DE" sz="1350" dirty="0">
                <a:latin typeface="Verdana" panose="020B0604030504040204" pitchFamily="34" charset="0"/>
                <a:ea typeface="Verdana" panose="020B0604030504040204" pitchFamily="34" charset="0"/>
                <a:cs typeface="Verdana" panose="020B0604030504040204" pitchFamily="34" charset="0"/>
              </a:rPr>
              <a:t>Vapor Volume Fraction Development</a:t>
            </a:r>
            <a:endParaRPr lang="en-US" sz="1350" dirty="0">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5596" y="230142"/>
            <a:ext cx="508404" cy="338936"/>
          </a:xfrm>
          <a:prstGeom prst="rect">
            <a:avLst/>
          </a:prstGeom>
        </p:spPr>
      </p:pic>
      <p:pic>
        <p:nvPicPr>
          <p:cNvPr id="21"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2811" y="1933612"/>
            <a:ext cx="3233737" cy="1819275"/>
          </a:xfrm>
          <a:prstGeom prst="rect">
            <a:avLst/>
          </a:prstGeom>
        </p:spPr>
      </p:pic>
      <p:sp>
        <p:nvSpPr>
          <p:cNvPr id="25" name="Content Placeholder 24"/>
          <p:cNvSpPr>
            <a:spLocks noGrp="1"/>
          </p:cNvSpPr>
          <p:nvPr>
            <p:ph idx="1"/>
          </p:nvPr>
        </p:nvSpPr>
        <p:spPr>
          <a:xfrm>
            <a:off x="457201" y="3912336"/>
            <a:ext cx="5181599" cy="813092"/>
          </a:xfrm>
        </p:spPr>
        <p:txBody>
          <a:bodyPr>
            <a:normAutofit fontScale="85000" lnSpcReduction="10000"/>
          </a:bodyPr>
          <a:lstStyle/>
          <a:p>
            <a:r>
              <a:rPr lang="en-US" dirty="0"/>
              <a:t>Fuel density along the </a:t>
            </a:r>
            <a:r>
              <a:rPr lang="en-US" dirty="0" smtClean="0"/>
              <a:t>radius </a:t>
            </a:r>
            <a:r>
              <a:rPr lang="en-US" dirty="0"/>
              <a:t>2 mm from the nozzle </a:t>
            </a:r>
            <a:r>
              <a:rPr lang="en-US" dirty="0" smtClean="0"/>
              <a:t>tip</a:t>
            </a:r>
            <a:endParaRPr lang="en-US" dirty="0"/>
          </a:p>
          <a:p>
            <a:r>
              <a:rPr lang="en-US" dirty="0"/>
              <a:t>CFD Simulation using AVL FIRE</a:t>
            </a:r>
            <a:r>
              <a:rPr lang="en-US" baseline="30000" dirty="0"/>
              <a:t>TM</a:t>
            </a:r>
            <a:r>
              <a:rPr lang="en-US" dirty="0"/>
              <a:t> shows </a:t>
            </a:r>
            <a:r>
              <a:rPr lang="en-US" dirty="0" smtClean="0"/>
              <a:t>compares well with plume spreading behavior</a:t>
            </a:r>
            <a:endParaRPr lang="en-US" dirty="0"/>
          </a:p>
        </p:txBody>
      </p:sp>
      <p:sp>
        <p:nvSpPr>
          <p:cNvPr id="2" name="Slide Number Placeholder 1"/>
          <p:cNvSpPr>
            <a:spLocks noGrp="1"/>
          </p:cNvSpPr>
          <p:nvPr>
            <p:ph type="sldNum" sz="quarter" idx="13"/>
          </p:nvPr>
        </p:nvSpPr>
        <p:spPr/>
        <p:txBody>
          <a:bodyPr/>
          <a:lstStyle/>
          <a:p>
            <a:fld id="{ED278EB1-C8FB-40EE-BB5A-A41569F381C6}" type="slidenum">
              <a:rPr lang="en-US" smtClean="0"/>
              <a:t>17</a:t>
            </a:fld>
            <a:endParaRPr lang="en-US"/>
          </a:p>
        </p:txBody>
      </p:sp>
    </p:spTree>
    <p:extLst>
      <p:ext uri="{BB962C8B-B14F-4D97-AF65-F5344CB8AC3E}">
        <p14:creationId xmlns:p14="http://schemas.microsoft.com/office/powerpoint/2010/main" val="3157097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CFD under-predicts plume expansion/interaction</a:t>
            </a:r>
          </a:p>
          <a:p>
            <a:pPr lvl="1"/>
            <a:r>
              <a:rPr lang="en-US" dirty="0" smtClean="0"/>
              <a:t>Improved with  use of </a:t>
            </a:r>
            <a:r>
              <a:rPr lang="en-US" b="1" dirty="0" smtClean="0"/>
              <a:t>real geometry</a:t>
            </a:r>
            <a:r>
              <a:rPr lang="en-US" dirty="0" smtClean="0"/>
              <a:t> and </a:t>
            </a:r>
            <a:r>
              <a:rPr lang="en-US" b="1" dirty="0" smtClean="0"/>
              <a:t>changes to HRM </a:t>
            </a:r>
            <a:r>
              <a:rPr lang="el-GR" b="1" dirty="0" smtClean="0"/>
              <a:t>θ</a:t>
            </a:r>
            <a:r>
              <a:rPr lang="el-GR" b="1" baseline="-25000" dirty="0" smtClean="0"/>
              <a:t>0</a:t>
            </a:r>
            <a:endParaRPr lang="en-US" b="1" baseline="-25000" dirty="0" smtClean="0"/>
          </a:p>
          <a:p>
            <a:r>
              <a:rPr lang="en-US" dirty="0"/>
              <a:t>A </a:t>
            </a:r>
            <a:r>
              <a:rPr lang="en-US" b="1" dirty="0"/>
              <a:t>new Flash-Boiling mass exchange</a:t>
            </a:r>
            <a:r>
              <a:rPr lang="en-US" dirty="0"/>
              <a:t> due to pressure difference and degree of superheat based on Hertz-Knudsen model is proposed and implemented in AVL FIRE</a:t>
            </a:r>
            <a:r>
              <a:rPr lang="en-US" baseline="30000" dirty="0"/>
              <a:t>TM</a:t>
            </a:r>
          </a:p>
          <a:p>
            <a:r>
              <a:rPr lang="en-US" dirty="0" smtClean="0"/>
              <a:t>Plume collapse and hole-to-hole interaction observed and can influence </a:t>
            </a:r>
            <a:r>
              <a:rPr lang="en-US" b="1" dirty="0" smtClean="0"/>
              <a:t>tip-wetting</a:t>
            </a:r>
            <a:endParaRPr lang="en-US" b="1" dirty="0"/>
          </a:p>
          <a:p>
            <a:pPr lvl="1"/>
            <a:r>
              <a:rPr lang="en-US" dirty="0" smtClean="0"/>
              <a:t>Upon better prediction of plume expansion, tip wetting phenomena can be approached</a:t>
            </a:r>
          </a:p>
          <a:p>
            <a:r>
              <a:rPr lang="en-US" b="1" dirty="0"/>
              <a:t>Next: </a:t>
            </a:r>
            <a:r>
              <a:rPr lang="en-US" dirty="0"/>
              <a:t>Feature contributors from Topic 7 in upcoming </a:t>
            </a:r>
            <a:r>
              <a:rPr lang="en-US" dirty="0" err="1" smtClean="0"/>
              <a:t>webmeetings</a:t>
            </a:r>
            <a:endParaRPr lang="en-US" dirty="0" smtClean="0"/>
          </a:p>
          <a:p>
            <a:r>
              <a:rPr lang="en-US" b="1" dirty="0" smtClean="0"/>
              <a:t>Future: </a:t>
            </a:r>
            <a:r>
              <a:rPr lang="en-US" dirty="0" smtClean="0"/>
              <a:t>Compare CFD to atomization data </a:t>
            </a:r>
            <a:r>
              <a:rPr lang="en-US" dirty="0" smtClean="0"/>
              <a:t>– USAXS</a:t>
            </a:r>
          </a:p>
          <a:p>
            <a:r>
              <a:rPr lang="en-US" b="1" dirty="0" smtClean="0"/>
              <a:t>Future: </a:t>
            </a:r>
            <a:r>
              <a:rPr lang="en-US" dirty="0" smtClean="0"/>
              <a:t>Opportunity for fluid-structure modeling (Neutron data)</a:t>
            </a:r>
            <a:endParaRPr lang="en-US" dirty="0" smtClean="0"/>
          </a:p>
          <a:p>
            <a:r>
              <a:rPr lang="en-US" b="1" dirty="0" smtClean="0"/>
              <a:t>Future: </a:t>
            </a:r>
            <a:r>
              <a:rPr lang="en-US" dirty="0" smtClean="0"/>
              <a:t>Other/multi-component </a:t>
            </a:r>
            <a:r>
              <a:rPr lang="en-US" dirty="0" smtClean="0"/>
              <a:t>fuel blends? Multiple injections? Other </a:t>
            </a:r>
            <a:r>
              <a:rPr lang="en-US" dirty="0" err="1" smtClean="0"/>
              <a:t>condtions</a:t>
            </a:r>
            <a:r>
              <a:rPr lang="en-US" dirty="0" smtClean="0"/>
              <a:t>?</a:t>
            </a:r>
            <a:endParaRPr lang="en-US" dirty="0"/>
          </a:p>
        </p:txBody>
      </p:sp>
      <p:sp>
        <p:nvSpPr>
          <p:cNvPr id="4" name="Text Placeholder 3"/>
          <p:cNvSpPr>
            <a:spLocks noGrp="1"/>
          </p:cNvSpPr>
          <p:nvPr>
            <p:ph type="body" sz="quarter" idx="12"/>
          </p:nvPr>
        </p:nvSpPr>
        <p:spPr/>
        <p:txBody>
          <a:bodyPr/>
          <a:lstStyle/>
          <a:p>
            <a:r>
              <a:rPr lang="en-US" dirty="0" smtClean="0"/>
              <a:t>What works, next steps….</a:t>
            </a:r>
            <a:endParaRPr lang="en-US" dirty="0"/>
          </a:p>
        </p:txBody>
      </p:sp>
      <p:sp>
        <p:nvSpPr>
          <p:cNvPr id="5" name="Slide Number Placeholder 4"/>
          <p:cNvSpPr>
            <a:spLocks noGrp="1"/>
          </p:cNvSpPr>
          <p:nvPr>
            <p:ph type="sldNum" sz="quarter" idx="13"/>
          </p:nvPr>
        </p:nvSpPr>
        <p:spPr/>
        <p:txBody>
          <a:bodyPr/>
          <a:lstStyle/>
          <a:p>
            <a:fld id="{ED278EB1-C8FB-40EE-BB5A-A41569F381C6}" type="slidenum">
              <a:rPr lang="en-US" smtClean="0"/>
              <a:t>18</a:t>
            </a:fld>
            <a:endParaRPr lang="en-US"/>
          </a:p>
        </p:txBody>
      </p:sp>
    </p:spTree>
    <p:extLst>
      <p:ext uri="{BB962C8B-B14F-4D97-AF65-F5344CB8AC3E}">
        <p14:creationId xmlns:p14="http://schemas.microsoft.com/office/powerpoint/2010/main" val="667094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D278EB1-C8FB-40EE-BB5A-A41569F381C6}" type="slidenum">
              <a:rPr lang="en-US" smtClean="0"/>
              <a:pPr/>
              <a:t>19</a:t>
            </a:fld>
            <a:endParaRPr lang="en-US"/>
          </a:p>
        </p:txBody>
      </p:sp>
      <p:grpSp>
        <p:nvGrpSpPr>
          <p:cNvPr id="10" name="Group 9"/>
          <p:cNvGrpSpPr/>
          <p:nvPr/>
        </p:nvGrpSpPr>
        <p:grpSpPr>
          <a:xfrm>
            <a:off x="307835" y="79011"/>
            <a:ext cx="3883233" cy="2481978"/>
            <a:chOff x="323850" y="177641"/>
            <a:chExt cx="3883233" cy="2481978"/>
          </a:xfrm>
        </p:grpSpPr>
        <p:pic>
          <p:nvPicPr>
            <p:cNvPr id="9" name="Picture 8"/>
            <p:cNvPicPr>
              <a:picLocks noChangeAspect="1"/>
            </p:cNvPicPr>
            <p:nvPr/>
          </p:nvPicPr>
          <p:blipFill>
            <a:blip r:embed="rId3"/>
            <a:stretch>
              <a:fillRect/>
            </a:stretch>
          </p:blipFill>
          <p:spPr>
            <a:xfrm>
              <a:off x="955884" y="830819"/>
              <a:ext cx="3251199" cy="18288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745206" y="613093"/>
              <a:ext cx="3254165" cy="183046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534528" y="395367"/>
              <a:ext cx="3254165" cy="183046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323850" y="177641"/>
              <a:ext cx="3254165" cy="1830468"/>
            </a:xfrm>
            <a:prstGeom prst="rect">
              <a:avLst/>
            </a:prstGeom>
            <a:ln>
              <a:noFill/>
            </a:ln>
            <a:effectLst>
              <a:outerShdw blurRad="292100" dist="139700" dir="2700000" algn="tl" rotWithShape="0">
                <a:srgbClr val="333333">
                  <a:alpha val="65000"/>
                </a:srgbClr>
              </a:outerShdw>
            </a:effectLst>
          </p:spPr>
        </p:pic>
      </p:grpSp>
      <p:grpSp>
        <p:nvGrpSpPr>
          <p:cNvPr id="15" name="Group 14"/>
          <p:cNvGrpSpPr/>
          <p:nvPr/>
        </p:nvGrpSpPr>
        <p:grpSpPr>
          <a:xfrm>
            <a:off x="4276156" y="219689"/>
            <a:ext cx="3708400" cy="2286000"/>
            <a:chOff x="4529664" y="281700"/>
            <a:chExt cx="3708400" cy="2286000"/>
          </a:xfrm>
        </p:grpSpPr>
        <p:pic>
          <p:nvPicPr>
            <p:cNvPr id="14" name="Picture 13"/>
            <p:cNvPicPr>
              <a:picLocks noChangeAspect="1"/>
            </p:cNvPicPr>
            <p:nvPr/>
          </p:nvPicPr>
          <p:blipFill>
            <a:blip r:embed="rId7"/>
            <a:stretch>
              <a:fillRect/>
            </a:stretch>
          </p:blipFill>
          <p:spPr>
            <a:xfrm>
              <a:off x="4986864" y="738900"/>
              <a:ext cx="3251200" cy="182880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8"/>
            <a:stretch>
              <a:fillRect/>
            </a:stretch>
          </p:blipFill>
          <p:spPr>
            <a:xfrm>
              <a:off x="4834464" y="586500"/>
              <a:ext cx="3251200" cy="182880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9"/>
            <a:stretch>
              <a:fillRect/>
            </a:stretch>
          </p:blipFill>
          <p:spPr>
            <a:xfrm>
              <a:off x="4682064" y="434100"/>
              <a:ext cx="3251200" cy="182880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10"/>
            <a:stretch>
              <a:fillRect/>
            </a:stretch>
          </p:blipFill>
          <p:spPr>
            <a:xfrm>
              <a:off x="4529664" y="281700"/>
              <a:ext cx="3251200" cy="1828800"/>
            </a:xfrm>
            <a:prstGeom prst="rect">
              <a:avLst/>
            </a:prstGeom>
            <a:ln>
              <a:noFill/>
            </a:ln>
            <a:effectLst>
              <a:outerShdw blurRad="292100" dist="139700" dir="2700000" algn="tl" rotWithShape="0">
                <a:srgbClr val="333333">
                  <a:alpha val="65000"/>
                </a:srgbClr>
              </a:outerShdw>
            </a:effectLst>
          </p:spPr>
        </p:pic>
      </p:grpSp>
      <p:grpSp>
        <p:nvGrpSpPr>
          <p:cNvPr id="23" name="Group 22"/>
          <p:cNvGrpSpPr/>
          <p:nvPr/>
        </p:nvGrpSpPr>
        <p:grpSpPr>
          <a:xfrm>
            <a:off x="25469" y="2106699"/>
            <a:ext cx="4004755" cy="2464696"/>
            <a:chOff x="2976632" y="2517302"/>
            <a:chExt cx="4004755" cy="2464696"/>
          </a:xfrm>
        </p:grpSpPr>
        <p:pic>
          <p:nvPicPr>
            <p:cNvPr id="17" name="Picture 16"/>
            <p:cNvPicPr>
              <a:picLocks noChangeAspect="1"/>
            </p:cNvPicPr>
            <p:nvPr/>
          </p:nvPicPr>
          <p:blipFill>
            <a:blip r:embed="rId11"/>
            <a:stretch>
              <a:fillRect/>
            </a:stretch>
          </p:blipFill>
          <p:spPr>
            <a:xfrm>
              <a:off x="3730187" y="3153198"/>
              <a:ext cx="3251200" cy="1828800"/>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2"/>
            <a:stretch>
              <a:fillRect/>
            </a:stretch>
          </p:blipFill>
          <p:spPr>
            <a:xfrm>
              <a:off x="3579476" y="3026018"/>
              <a:ext cx="3251200" cy="182880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3"/>
            <a:stretch>
              <a:fillRect/>
            </a:stretch>
          </p:blipFill>
          <p:spPr>
            <a:xfrm>
              <a:off x="3428765" y="2898839"/>
              <a:ext cx="3251200" cy="1828800"/>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14"/>
            <a:stretch>
              <a:fillRect/>
            </a:stretch>
          </p:blipFill>
          <p:spPr>
            <a:xfrm>
              <a:off x="3278054" y="2771660"/>
              <a:ext cx="3251200" cy="1828800"/>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15"/>
            <a:stretch>
              <a:fillRect/>
            </a:stretch>
          </p:blipFill>
          <p:spPr>
            <a:xfrm>
              <a:off x="3127343" y="2644481"/>
              <a:ext cx="3251200" cy="1828800"/>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16"/>
            <a:stretch>
              <a:fillRect/>
            </a:stretch>
          </p:blipFill>
          <p:spPr>
            <a:xfrm>
              <a:off x="2976632" y="2517302"/>
              <a:ext cx="3251200" cy="1828800"/>
            </a:xfrm>
            <a:prstGeom prst="rect">
              <a:avLst/>
            </a:prstGeom>
            <a:ln>
              <a:noFill/>
            </a:ln>
            <a:effectLst>
              <a:outerShdw blurRad="292100" dist="139700" dir="2700000" algn="tl" rotWithShape="0">
                <a:srgbClr val="333333">
                  <a:alpha val="65000"/>
                </a:srgbClr>
              </a:outerShdw>
            </a:effectLst>
          </p:spPr>
        </p:pic>
      </p:grpSp>
      <p:grpSp>
        <p:nvGrpSpPr>
          <p:cNvPr id="35" name="Group 34"/>
          <p:cNvGrpSpPr/>
          <p:nvPr/>
        </p:nvGrpSpPr>
        <p:grpSpPr>
          <a:xfrm>
            <a:off x="2827217" y="2638363"/>
            <a:ext cx="3965064" cy="2484638"/>
            <a:chOff x="5057572" y="772131"/>
            <a:chExt cx="3965064" cy="2484638"/>
          </a:xfrm>
        </p:grpSpPr>
        <p:pic>
          <p:nvPicPr>
            <p:cNvPr id="30" name="Picture 29"/>
            <p:cNvPicPr>
              <a:picLocks noChangeAspect="1"/>
            </p:cNvPicPr>
            <p:nvPr/>
          </p:nvPicPr>
          <p:blipFill>
            <a:blip r:embed="rId17"/>
            <a:stretch>
              <a:fillRect/>
            </a:stretch>
          </p:blipFill>
          <p:spPr>
            <a:xfrm>
              <a:off x="5771436" y="1427969"/>
              <a:ext cx="3251200" cy="1828800"/>
            </a:xfrm>
            <a:prstGeom prst="rect">
              <a:avLst/>
            </a:prstGeom>
            <a:ln>
              <a:noFill/>
            </a:ln>
            <a:effectLst>
              <a:outerShdw blurRad="292100" dist="139700" dir="2700000" algn="tl" rotWithShape="0">
                <a:srgbClr val="333333">
                  <a:alpha val="65000"/>
                </a:srgbClr>
              </a:outerShdw>
            </a:effectLst>
          </p:spPr>
        </p:pic>
        <p:pic>
          <p:nvPicPr>
            <p:cNvPr id="31" name="Picture 30"/>
            <p:cNvPicPr>
              <a:picLocks noChangeAspect="1"/>
            </p:cNvPicPr>
            <p:nvPr/>
          </p:nvPicPr>
          <p:blipFill>
            <a:blip r:embed="rId18"/>
            <a:stretch>
              <a:fillRect/>
            </a:stretch>
          </p:blipFill>
          <p:spPr>
            <a:xfrm>
              <a:off x="5592970" y="1264008"/>
              <a:ext cx="3251200" cy="1828800"/>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a:blip r:embed="rId19"/>
            <a:stretch>
              <a:fillRect/>
            </a:stretch>
          </p:blipFill>
          <p:spPr>
            <a:xfrm>
              <a:off x="5414504" y="1100049"/>
              <a:ext cx="3251200" cy="182880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20"/>
            <a:stretch>
              <a:fillRect/>
            </a:stretch>
          </p:blipFill>
          <p:spPr>
            <a:xfrm>
              <a:off x="5236038" y="936090"/>
              <a:ext cx="3251200" cy="1828800"/>
            </a:xfrm>
            <a:prstGeom prst="rect">
              <a:avLst/>
            </a:prstGeom>
            <a:ln>
              <a:noFill/>
            </a:ln>
            <a:effectLst>
              <a:outerShdw blurRad="292100" dist="139700" dir="2700000" algn="tl" rotWithShape="0">
                <a:srgbClr val="333333">
                  <a:alpha val="65000"/>
                </a:srgbClr>
              </a:outerShdw>
            </a:effectLst>
          </p:spPr>
        </p:pic>
        <p:pic>
          <p:nvPicPr>
            <p:cNvPr id="34" name="Picture 33"/>
            <p:cNvPicPr>
              <a:picLocks noChangeAspect="1"/>
            </p:cNvPicPr>
            <p:nvPr/>
          </p:nvPicPr>
          <p:blipFill>
            <a:blip r:embed="rId21"/>
            <a:stretch>
              <a:fillRect/>
            </a:stretch>
          </p:blipFill>
          <p:spPr>
            <a:xfrm>
              <a:off x="5057572" y="772131"/>
              <a:ext cx="3251200" cy="1828800"/>
            </a:xfrm>
            <a:prstGeom prst="rect">
              <a:avLst/>
            </a:prstGeom>
            <a:ln>
              <a:noFill/>
            </a:ln>
            <a:effectLst>
              <a:outerShdw blurRad="292100" dist="139700" dir="2700000" algn="tl" rotWithShape="0">
                <a:srgbClr val="333333">
                  <a:alpha val="65000"/>
                </a:srgbClr>
              </a:outerShdw>
            </a:effectLst>
          </p:spPr>
        </p:pic>
      </p:grpSp>
      <p:grpSp>
        <p:nvGrpSpPr>
          <p:cNvPr id="29" name="Group 28"/>
          <p:cNvGrpSpPr/>
          <p:nvPr/>
        </p:nvGrpSpPr>
        <p:grpSpPr>
          <a:xfrm>
            <a:off x="6185631" y="1822520"/>
            <a:ext cx="3045028" cy="2522423"/>
            <a:chOff x="4538002" y="2270166"/>
            <a:chExt cx="3045028" cy="2522423"/>
          </a:xfrm>
        </p:grpSpPr>
        <p:pic>
          <p:nvPicPr>
            <p:cNvPr id="24" name="Picture 23"/>
            <p:cNvPicPr>
              <a:picLocks noChangeAspect="1"/>
            </p:cNvPicPr>
            <p:nvPr/>
          </p:nvPicPr>
          <p:blipFill>
            <a:blip r:embed="rId22"/>
            <a:stretch>
              <a:fillRect/>
            </a:stretch>
          </p:blipFill>
          <p:spPr>
            <a:xfrm>
              <a:off x="5144630" y="2963789"/>
              <a:ext cx="2438400" cy="1828800"/>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23"/>
            <a:stretch>
              <a:fillRect/>
            </a:stretch>
          </p:blipFill>
          <p:spPr>
            <a:xfrm>
              <a:off x="4992973" y="2790384"/>
              <a:ext cx="2438400" cy="1828800"/>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24"/>
            <a:stretch>
              <a:fillRect/>
            </a:stretch>
          </p:blipFill>
          <p:spPr>
            <a:xfrm>
              <a:off x="4841316" y="2616978"/>
              <a:ext cx="2438400" cy="1828800"/>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25"/>
            <a:stretch>
              <a:fillRect/>
            </a:stretch>
          </p:blipFill>
          <p:spPr>
            <a:xfrm>
              <a:off x="4689659" y="2443572"/>
              <a:ext cx="2438400" cy="1828800"/>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26"/>
            <a:stretch>
              <a:fillRect/>
            </a:stretch>
          </p:blipFill>
          <p:spPr>
            <a:xfrm>
              <a:off x="4538002" y="2270166"/>
              <a:ext cx="2438400" cy="18288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882498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Contributors</a:t>
            </a:r>
            <a:endParaRPr lang="en-US" dirty="0"/>
          </a:p>
        </p:txBody>
      </p:sp>
      <p:sp>
        <p:nvSpPr>
          <p:cNvPr id="3" name="Content Placeholder 2"/>
          <p:cNvSpPr>
            <a:spLocks noGrp="1"/>
          </p:cNvSpPr>
          <p:nvPr>
            <p:ph idx="1"/>
          </p:nvPr>
        </p:nvSpPr>
        <p:spPr>
          <a:xfrm>
            <a:off x="428823" y="1414521"/>
            <a:ext cx="8618219" cy="3317082"/>
          </a:xfrm>
        </p:spPr>
        <p:txBody>
          <a:bodyPr>
            <a:noAutofit/>
          </a:bodyPr>
          <a:lstStyle/>
          <a:p>
            <a:pPr marL="0" indent="0">
              <a:lnSpc>
                <a:spcPct val="150000"/>
              </a:lnSpc>
              <a:buNone/>
            </a:pPr>
            <a:r>
              <a:rPr lang="en-US" sz="1200" b="1" dirty="0" smtClean="0"/>
              <a:t>Experiments</a:t>
            </a:r>
          </a:p>
          <a:p>
            <a:pPr>
              <a:lnSpc>
                <a:spcPct val="150000"/>
              </a:lnSpc>
            </a:pPr>
            <a:r>
              <a:rPr lang="en-US" sz="1200" dirty="0" smtClean="0"/>
              <a:t>Martin </a:t>
            </a:r>
            <a:r>
              <a:rPr lang="en-US" sz="1200" dirty="0" err="1" smtClean="0"/>
              <a:t>Wissink</a:t>
            </a:r>
            <a:r>
              <a:rPr lang="en-US" sz="1200" dirty="0" smtClean="0"/>
              <a:t> - </a:t>
            </a:r>
            <a:r>
              <a:rPr lang="en-US" sz="1200" i="1" dirty="0" smtClean="0"/>
              <a:t>Oak Ridge National Laboratory</a:t>
            </a:r>
          </a:p>
          <a:p>
            <a:pPr>
              <a:lnSpc>
                <a:spcPct val="150000"/>
              </a:lnSpc>
            </a:pPr>
            <a:r>
              <a:rPr lang="en-US" sz="1200" dirty="0" smtClean="0"/>
              <a:t>Brandon Sforzo, Aniket Tekawade, Christopher Powell – </a:t>
            </a:r>
            <a:r>
              <a:rPr lang="en-US" sz="1200" i="1" dirty="0" smtClean="0"/>
              <a:t>Argonne National Laboratory</a:t>
            </a:r>
          </a:p>
          <a:p>
            <a:pPr>
              <a:lnSpc>
                <a:spcPct val="150000"/>
              </a:lnSpc>
            </a:pPr>
            <a:r>
              <a:rPr lang="en-US" sz="1200" dirty="0" err="1" smtClean="0"/>
              <a:t>Joonsik</a:t>
            </a:r>
            <a:r>
              <a:rPr lang="en-US" sz="1200" dirty="0" smtClean="0"/>
              <a:t> Hwang*, </a:t>
            </a:r>
            <a:r>
              <a:rPr lang="en-US" sz="1200" dirty="0"/>
              <a:t>Lyle </a:t>
            </a:r>
            <a:r>
              <a:rPr lang="en-US" sz="1200" dirty="0" smtClean="0"/>
              <a:t>Pickett – </a:t>
            </a:r>
            <a:r>
              <a:rPr lang="en-US" sz="1200" i="1" dirty="0" smtClean="0"/>
              <a:t>Sandia </a:t>
            </a:r>
            <a:r>
              <a:rPr lang="en-US" sz="1200" i="1" dirty="0"/>
              <a:t>National </a:t>
            </a:r>
            <a:r>
              <a:rPr lang="en-US" sz="1200" i="1" dirty="0" smtClean="0"/>
              <a:t>Laboratories</a:t>
            </a:r>
            <a:r>
              <a:rPr lang="en-US" sz="1200" dirty="0" smtClean="0"/>
              <a:t/>
            </a:r>
            <a:br>
              <a:rPr lang="en-US" sz="1200" dirty="0" smtClean="0"/>
            </a:br>
            <a:r>
              <a:rPr lang="en-US" sz="1200" dirty="0" err="1"/>
              <a:t>Foivos</a:t>
            </a:r>
            <a:r>
              <a:rPr lang="en-US" sz="1200" dirty="0"/>
              <a:t>  C. </a:t>
            </a:r>
            <a:r>
              <a:rPr lang="en-US" sz="1200" dirty="0" err="1"/>
              <a:t>Koukouvinis</a:t>
            </a:r>
            <a:r>
              <a:rPr lang="en-US" sz="1200" dirty="0"/>
              <a:t>, </a:t>
            </a:r>
            <a:r>
              <a:rPr lang="en-US" sz="1200" dirty="0" err="1" smtClean="0"/>
              <a:t>Ioannis</a:t>
            </a:r>
            <a:r>
              <a:rPr lang="en-US" sz="1200" dirty="0" smtClean="0"/>
              <a:t> </a:t>
            </a:r>
            <a:r>
              <a:rPr lang="en-US" sz="1200" dirty="0"/>
              <a:t>K. </a:t>
            </a:r>
            <a:r>
              <a:rPr lang="en-US" sz="1200" dirty="0" err="1" smtClean="0"/>
              <a:t>Karathanassis</a:t>
            </a:r>
            <a:r>
              <a:rPr lang="en-US" sz="1200" dirty="0"/>
              <a:t> </a:t>
            </a:r>
            <a:r>
              <a:rPr lang="en-US" sz="1200" dirty="0" smtClean="0"/>
              <a:t>– </a:t>
            </a:r>
            <a:r>
              <a:rPr lang="en-US" sz="1200" i="1" dirty="0" smtClean="0"/>
              <a:t>City, University of London </a:t>
            </a:r>
          </a:p>
          <a:p>
            <a:pPr marL="0" indent="0">
              <a:lnSpc>
                <a:spcPct val="150000"/>
              </a:lnSpc>
              <a:buNone/>
            </a:pPr>
            <a:r>
              <a:rPr lang="en-US" sz="1200" b="1" dirty="0" smtClean="0"/>
              <a:t>Simulations</a:t>
            </a:r>
          </a:p>
          <a:p>
            <a:pPr>
              <a:lnSpc>
                <a:spcPct val="150000"/>
              </a:lnSpc>
            </a:pPr>
            <a:r>
              <a:rPr lang="en-US" sz="1200" dirty="0" smtClean="0"/>
              <a:t>Pedro </a:t>
            </a:r>
            <a:r>
              <a:rPr lang="en-US" sz="1200" dirty="0" err="1"/>
              <a:t>Martí</a:t>
            </a:r>
            <a:r>
              <a:rPr lang="en-US" sz="1200" dirty="0"/>
              <a:t>, </a:t>
            </a:r>
            <a:r>
              <a:rPr lang="en-US" sz="1200" dirty="0" err="1"/>
              <a:t>María</a:t>
            </a:r>
            <a:r>
              <a:rPr lang="en-US" sz="1200" dirty="0"/>
              <a:t> </a:t>
            </a:r>
            <a:r>
              <a:rPr lang="en-US" sz="1200" dirty="0" err="1" smtClean="0"/>
              <a:t>Martínez</a:t>
            </a:r>
            <a:r>
              <a:rPr lang="en-US" sz="1200" dirty="0" smtClean="0"/>
              <a:t> - </a:t>
            </a:r>
            <a:r>
              <a:rPr lang="en-US" sz="1200" i="1" dirty="0" smtClean="0"/>
              <a:t>CMT-</a:t>
            </a:r>
            <a:r>
              <a:rPr lang="en-US" sz="1200" i="1" dirty="0" err="1" smtClean="0"/>
              <a:t>Motores</a:t>
            </a:r>
            <a:r>
              <a:rPr lang="en-US" sz="1200" i="1" dirty="0" smtClean="0"/>
              <a:t> </a:t>
            </a:r>
            <a:r>
              <a:rPr lang="en-US" sz="1200" i="1" dirty="0" err="1" smtClean="0"/>
              <a:t>Térmicos</a:t>
            </a:r>
            <a:endParaRPr lang="en-US" sz="1200" i="1" dirty="0" smtClean="0"/>
          </a:p>
          <a:p>
            <a:pPr>
              <a:lnSpc>
                <a:spcPct val="150000"/>
              </a:lnSpc>
            </a:pPr>
            <a:r>
              <a:rPr lang="en-US" sz="1200" dirty="0" smtClean="0"/>
              <a:t>Lorenzo </a:t>
            </a:r>
            <a:r>
              <a:rPr lang="en-US" sz="1200" dirty="0" err="1" smtClean="0"/>
              <a:t>Nocivelli</a:t>
            </a:r>
            <a:r>
              <a:rPr lang="en-US" sz="1200" dirty="0" smtClean="0"/>
              <a:t>, Sibendu Som – </a:t>
            </a:r>
            <a:r>
              <a:rPr lang="en-US" sz="1200" i="1" dirty="0" smtClean="0"/>
              <a:t>Argonne National Laboratory</a:t>
            </a:r>
          </a:p>
          <a:p>
            <a:pPr>
              <a:lnSpc>
                <a:spcPct val="150000"/>
              </a:lnSpc>
            </a:pPr>
            <a:r>
              <a:rPr lang="en-US" sz="1200" dirty="0" smtClean="0"/>
              <a:t>Marco </a:t>
            </a:r>
            <a:r>
              <a:rPr lang="en-US" sz="1200" dirty="0" err="1" smtClean="0"/>
              <a:t>Arienti</a:t>
            </a:r>
            <a:r>
              <a:rPr lang="en-US" sz="1200" dirty="0" smtClean="0"/>
              <a:t> - </a:t>
            </a:r>
            <a:r>
              <a:rPr lang="en-US" sz="1200" i="1" dirty="0" smtClean="0"/>
              <a:t>Sandia National Laboratories</a:t>
            </a:r>
          </a:p>
          <a:p>
            <a:pPr>
              <a:lnSpc>
                <a:spcPct val="150000"/>
              </a:lnSpc>
            </a:pPr>
            <a:r>
              <a:rPr lang="en-US" sz="1200" dirty="0" err="1" smtClean="0"/>
              <a:t>Bejoy</a:t>
            </a:r>
            <a:r>
              <a:rPr lang="en-US" sz="1200" dirty="0" smtClean="0"/>
              <a:t> </a:t>
            </a:r>
            <a:r>
              <a:rPr lang="en-US" sz="1200" dirty="0" err="1" smtClean="0"/>
              <a:t>Mandumpala</a:t>
            </a:r>
            <a:r>
              <a:rPr lang="en-US" sz="1200" dirty="0" smtClean="0"/>
              <a:t> </a:t>
            </a:r>
            <a:r>
              <a:rPr lang="en-US" sz="1200" dirty="0" err="1" smtClean="0"/>
              <a:t>Devassy</a:t>
            </a:r>
            <a:r>
              <a:rPr lang="en-US" sz="1200" dirty="0" smtClean="0"/>
              <a:t>, W. </a:t>
            </a:r>
            <a:r>
              <a:rPr lang="en-US" sz="1200" dirty="0" err="1" smtClean="0"/>
              <a:t>Edelbauer</a:t>
            </a:r>
            <a:r>
              <a:rPr lang="en-US" sz="1200" dirty="0" smtClean="0"/>
              <a:t> - </a:t>
            </a:r>
            <a:r>
              <a:rPr lang="en-US" sz="1200" i="1" dirty="0" smtClean="0"/>
              <a:t>AVL</a:t>
            </a:r>
          </a:p>
        </p:txBody>
      </p:sp>
      <p:sp>
        <p:nvSpPr>
          <p:cNvPr id="4" name="Text Placeholder 3"/>
          <p:cNvSpPr>
            <a:spLocks noGrp="1"/>
          </p:cNvSpPr>
          <p:nvPr>
            <p:ph type="body" sz="quarter" idx="12"/>
          </p:nvPr>
        </p:nvSpPr>
        <p:spPr/>
        <p:txBody>
          <a:bodyPr/>
          <a:lstStyle/>
          <a:p>
            <a:r>
              <a:rPr lang="en-US" dirty="0" smtClean="0"/>
              <a:t>…just the ones that made it into this presentation</a:t>
            </a:r>
            <a:endParaRPr lang="en-US" dirty="0"/>
          </a:p>
        </p:txBody>
      </p:sp>
      <p:sp>
        <p:nvSpPr>
          <p:cNvPr id="5" name="Slide Number Placeholder 4"/>
          <p:cNvSpPr>
            <a:spLocks noGrp="1"/>
          </p:cNvSpPr>
          <p:nvPr>
            <p:ph type="sldNum" sz="quarter" idx="13"/>
          </p:nvPr>
        </p:nvSpPr>
        <p:spPr/>
        <p:txBody>
          <a:bodyPr/>
          <a:lstStyle/>
          <a:p>
            <a:fld id="{ED278EB1-C8FB-40EE-BB5A-A41569F381C6}" type="slidenum">
              <a:rPr lang="en-US" smtClean="0"/>
              <a:t>2</a:t>
            </a:fld>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08208" y="3518243"/>
            <a:ext cx="1655533" cy="578774"/>
          </a:xfrm>
          <a:prstGeom prst="rect">
            <a:avLst/>
          </a:prstGeom>
        </p:spPr>
      </p:pic>
      <p:pic>
        <p:nvPicPr>
          <p:cNvPr id="7" name="AVL_Logo_Master">
            <a:extLst>
              <a:ext uri="{FF2B5EF4-FFF2-40B4-BE49-F238E27FC236}">
                <a16:creationId xmlns:a16="http://schemas.microsoft.com/office/drawing/2014/main" id="{5A34BCE6-FF8E-40EB-9671-488FA2F01831}"/>
              </a:ext>
            </a:extLst>
          </p:cNvPr>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b="37020"/>
          <a:stretch/>
        </p:blipFill>
        <p:spPr>
          <a:xfrm>
            <a:off x="6777267" y="4327261"/>
            <a:ext cx="1289479" cy="58399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29360" y="3965004"/>
            <a:ext cx="1165130" cy="466052"/>
          </a:xfrm>
          <a:prstGeom prst="rect">
            <a:avLst/>
          </a:prstGeom>
        </p:spPr>
      </p:pic>
      <p:pic>
        <p:nvPicPr>
          <p:cNvPr id="9" name="Picture 3"/>
          <p:cNvPicPr/>
          <p:nvPr/>
        </p:nvPicPr>
        <p:blipFill>
          <a:blip r:embed="rId5"/>
          <a:stretch/>
        </p:blipFill>
        <p:spPr>
          <a:xfrm>
            <a:off x="5601327" y="3140159"/>
            <a:ext cx="1245404" cy="526347"/>
          </a:xfrm>
          <a:prstGeom prst="rect">
            <a:avLst/>
          </a:prstGeom>
          <a:ln w="9360">
            <a:noFill/>
          </a:ln>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18545" y="2375609"/>
            <a:ext cx="1165130" cy="466052"/>
          </a:xfrm>
          <a:prstGeom prst="rect">
            <a:avLst/>
          </a:prstGeom>
        </p:spPr>
      </p:pic>
      <p:pic>
        <p:nvPicPr>
          <p:cNvPr id="11" name="Picture 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269588" y="1652632"/>
            <a:ext cx="1655533" cy="578774"/>
          </a:xfrm>
          <a:prstGeom prst="rect">
            <a:avLst/>
          </a:prstGeom>
        </p:spPr>
      </p:pic>
      <p:pic>
        <p:nvPicPr>
          <p:cNvPr id="12" name="Picture 11">
            <a:extLst>
              <a:ext uri="{FF2B5EF4-FFF2-40B4-BE49-F238E27FC236}">
                <a16:creationId xmlns:a16="http://schemas.microsoft.com/office/drawing/2014/main" id="{05E99884-2636-4794-A093-0F9256951E03}"/>
              </a:ext>
            </a:extLst>
          </p:cNvPr>
          <p:cNvPicPr>
            <a:picLocks noChangeAspect="1"/>
          </p:cNvPicPr>
          <p:nvPr/>
        </p:nvPicPr>
        <p:blipFill>
          <a:blip r:embed="rId6"/>
          <a:stretch>
            <a:fillRect/>
          </a:stretch>
        </p:blipFill>
        <p:spPr>
          <a:xfrm>
            <a:off x="5601694" y="1451943"/>
            <a:ext cx="1667894" cy="401379"/>
          </a:xfrm>
          <a:prstGeom prst="rect">
            <a:avLst/>
          </a:prstGeom>
        </p:spPr>
      </p:pic>
      <p:pic>
        <p:nvPicPr>
          <p:cNvPr id="13" name="Picture 12"/>
          <p:cNvPicPr>
            <a:picLocks noChangeAspect="1"/>
          </p:cNvPicPr>
          <p:nvPr/>
        </p:nvPicPr>
        <p:blipFill>
          <a:blip r:embed="rId7"/>
          <a:stretch>
            <a:fillRect/>
          </a:stretch>
        </p:blipFill>
        <p:spPr>
          <a:xfrm>
            <a:off x="7811601" y="2192155"/>
            <a:ext cx="1170722" cy="832960"/>
          </a:xfrm>
          <a:prstGeom prst="rect">
            <a:avLst/>
          </a:prstGeom>
        </p:spPr>
      </p:pic>
      <p:sp>
        <p:nvSpPr>
          <p:cNvPr id="14" name="TextBox 13"/>
          <p:cNvSpPr txBox="1"/>
          <p:nvPr/>
        </p:nvSpPr>
        <p:spPr>
          <a:xfrm>
            <a:off x="223870" y="4868392"/>
            <a:ext cx="5136406" cy="246221"/>
          </a:xfrm>
          <a:prstGeom prst="rect">
            <a:avLst/>
          </a:prstGeom>
          <a:noFill/>
        </p:spPr>
        <p:txBody>
          <a:bodyPr wrap="square" rtlCol="0">
            <a:spAutoFit/>
          </a:bodyPr>
          <a:lstStyle/>
          <a:p>
            <a:r>
              <a:rPr lang="en-US" sz="1000" dirty="0" smtClean="0"/>
              <a:t>*Now at Mississippi State University</a:t>
            </a:r>
            <a:endParaRPr lang="en-US" sz="1000" dirty="0"/>
          </a:p>
        </p:txBody>
      </p:sp>
    </p:spTree>
    <p:extLst>
      <p:ext uri="{BB962C8B-B14F-4D97-AF65-F5344CB8AC3E}">
        <p14:creationId xmlns:p14="http://schemas.microsoft.com/office/powerpoint/2010/main" val="2061723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3719224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ECN 7: Goals of Topic 7</a:t>
            </a:r>
            <a:endParaRPr lang="en-US" dirty="0"/>
          </a:p>
        </p:txBody>
      </p:sp>
      <p:sp>
        <p:nvSpPr>
          <p:cNvPr id="3" name="Content Placeholder 2"/>
          <p:cNvSpPr>
            <a:spLocks noGrp="1"/>
          </p:cNvSpPr>
          <p:nvPr>
            <p:ph idx="1"/>
          </p:nvPr>
        </p:nvSpPr>
        <p:spPr/>
        <p:txBody>
          <a:bodyPr/>
          <a:lstStyle/>
          <a:p>
            <a:r>
              <a:rPr lang="en-US" dirty="0" smtClean="0"/>
              <a:t>Collect internal &amp; near nozzle data for Spray G injector(s)</a:t>
            </a:r>
          </a:p>
          <a:p>
            <a:pPr lvl="1"/>
            <a:r>
              <a:rPr lang="en-US" dirty="0" smtClean="0"/>
              <a:t>Focus on G2 condition (understand flash-boiling behavior)</a:t>
            </a:r>
          </a:p>
          <a:p>
            <a:r>
              <a:rPr lang="en-US" dirty="0" smtClean="0"/>
              <a:t>Simulations to prioritize informed geometry (Gen 3.2)</a:t>
            </a:r>
          </a:p>
          <a:p>
            <a:r>
              <a:rPr lang="en-US" dirty="0" smtClean="0"/>
              <a:t>Explore multi-component fuels</a:t>
            </a:r>
          </a:p>
          <a:p>
            <a:pPr lvl="1"/>
            <a:r>
              <a:rPr lang="en-US" dirty="0" smtClean="0"/>
              <a:t>Many contributions: modeling &amp; experiments</a:t>
            </a:r>
          </a:p>
          <a:p>
            <a:pPr lvl="1"/>
            <a:r>
              <a:rPr lang="en-US" dirty="0" smtClean="0"/>
              <a:t>Focus in future </a:t>
            </a:r>
            <a:r>
              <a:rPr lang="en-US" dirty="0" err="1" smtClean="0"/>
              <a:t>webmeetings</a:t>
            </a:r>
            <a:endParaRPr lang="en-US" dirty="0" smtClean="0"/>
          </a:p>
          <a:p>
            <a:r>
              <a:rPr lang="en-US" dirty="0" smtClean="0"/>
              <a:t>Examine multiple injections</a:t>
            </a:r>
          </a:p>
          <a:p>
            <a:pPr lvl="1"/>
            <a:r>
              <a:rPr lang="en-US" dirty="0" smtClean="0"/>
              <a:t>Available for additional focus</a:t>
            </a:r>
          </a:p>
          <a:p>
            <a:endParaRPr lang="en-US" dirty="0" smtClean="0"/>
          </a:p>
        </p:txBody>
      </p:sp>
      <p:sp>
        <p:nvSpPr>
          <p:cNvPr id="4" name="Text Placeholder 3"/>
          <p:cNvSpPr>
            <a:spLocks noGrp="1"/>
          </p:cNvSpPr>
          <p:nvPr>
            <p:ph type="body" sz="quarter" idx="12"/>
          </p:nvPr>
        </p:nvSpPr>
        <p:spPr/>
        <p:txBody>
          <a:bodyPr/>
          <a:lstStyle/>
          <a:p>
            <a:r>
              <a:rPr lang="en-US" dirty="0" smtClean="0"/>
              <a:t>Additional examination in future meetings</a:t>
            </a:r>
            <a:endParaRPr lang="en-US" dirty="0"/>
          </a:p>
        </p:txBody>
      </p:sp>
      <p:sp>
        <p:nvSpPr>
          <p:cNvPr id="5" name="Slide Number Placeholder 4"/>
          <p:cNvSpPr>
            <a:spLocks noGrp="1"/>
          </p:cNvSpPr>
          <p:nvPr>
            <p:ph type="sldNum" sz="quarter" idx="13"/>
          </p:nvPr>
        </p:nvSpPr>
        <p:spPr/>
        <p:txBody>
          <a:bodyPr/>
          <a:lstStyle/>
          <a:p>
            <a:fld id="{ED278EB1-C8FB-40EE-BB5A-A41569F381C6}" type="slidenum">
              <a:rPr lang="en-US" smtClean="0"/>
              <a:t>3</a:t>
            </a:fld>
            <a:endParaRPr lang="en-US"/>
          </a:p>
        </p:txBody>
      </p:sp>
    </p:spTree>
    <p:extLst>
      <p:ext uri="{BB962C8B-B14F-4D97-AF65-F5344CB8AC3E}">
        <p14:creationId xmlns:p14="http://schemas.microsoft.com/office/powerpoint/2010/main" val="1313511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2813" r="20294" b="7672"/>
          <a:stretch/>
        </p:blipFill>
        <p:spPr>
          <a:xfrm>
            <a:off x="224790" y="1288318"/>
            <a:ext cx="8919210" cy="2613998"/>
          </a:xfrm>
          <a:prstGeom prst="rect">
            <a:avLst/>
          </a:prstGeom>
        </p:spPr>
      </p:pic>
      <p:sp>
        <p:nvSpPr>
          <p:cNvPr id="2" name="Title 1"/>
          <p:cNvSpPr>
            <a:spLocks noGrp="1"/>
          </p:cNvSpPr>
          <p:nvPr>
            <p:ph type="title"/>
          </p:nvPr>
        </p:nvSpPr>
        <p:spPr/>
        <p:txBody>
          <a:bodyPr/>
          <a:lstStyle/>
          <a:p>
            <a:r>
              <a:rPr lang="en-US" dirty="0" smtClean="0"/>
              <a:t>CT Geometry &amp; Pintle Motion</a:t>
            </a:r>
            <a:endParaRPr lang="en-US" dirty="0"/>
          </a:p>
        </p:txBody>
      </p:sp>
      <p:sp>
        <p:nvSpPr>
          <p:cNvPr id="3" name="Content Placeholder 2"/>
          <p:cNvSpPr>
            <a:spLocks noGrp="1"/>
          </p:cNvSpPr>
          <p:nvPr>
            <p:ph idx="1"/>
          </p:nvPr>
        </p:nvSpPr>
        <p:spPr>
          <a:xfrm>
            <a:off x="457201" y="4012642"/>
            <a:ext cx="8372901" cy="988088"/>
          </a:xfrm>
        </p:spPr>
        <p:txBody>
          <a:bodyPr>
            <a:normAutofit lnSpcReduction="10000"/>
          </a:bodyPr>
          <a:lstStyle/>
          <a:p>
            <a:r>
              <a:rPr lang="en-US" dirty="0" smtClean="0"/>
              <a:t>Detailed geometry of Spray G #28 – ready for CFD: </a:t>
            </a:r>
            <a:r>
              <a:rPr lang="en-US" b="1" dirty="0" smtClean="0"/>
              <a:t>Gen 3.2</a:t>
            </a:r>
          </a:p>
          <a:p>
            <a:r>
              <a:rPr lang="en-US" dirty="0" smtClean="0"/>
              <a:t>Pintle motion at three conditions</a:t>
            </a:r>
          </a:p>
          <a:p>
            <a:r>
              <a:rPr lang="en-US" dirty="0" smtClean="0"/>
              <a:t>Available through ECN, at </a:t>
            </a:r>
            <a:r>
              <a:rPr lang="en-US" dirty="0"/>
              <a:t>https://anl.box.com/v/XRaySpray</a:t>
            </a:r>
          </a:p>
        </p:txBody>
      </p:sp>
      <p:sp>
        <p:nvSpPr>
          <p:cNvPr id="4" name="Text Placeholder 3"/>
          <p:cNvSpPr>
            <a:spLocks noGrp="1"/>
          </p:cNvSpPr>
          <p:nvPr>
            <p:ph type="body" sz="quarter" idx="12"/>
          </p:nvPr>
        </p:nvSpPr>
        <p:spPr/>
        <p:txBody>
          <a:bodyPr/>
          <a:lstStyle/>
          <a:p>
            <a:r>
              <a:rPr lang="en-US" dirty="0" smtClean="0"/>
              <a:t>X-ray characterization of Spray G injectors</a:t>
            </a:r>
            <a:endParaRPr lang="en-US" dirty="0"/>
          </a:p>
        </p:txBody>
      </p:sp>
      <p:sp>
        <p:nvSpPr>
          <p:cNvPr id="5" name="Slide Number Placeholder 4"/>
          <p:cNvSpPr>
            <a:spLocks noGrp="1"/>
          </p:cNvSpPr>
          <p:nvPr>
            <p:ph type="sldNum" sz="quarter" idx="13"/>
          </p:nvPr>
        </p:nvSpPr>
        <p:spPr/>
        <p:txBody>
          <a:bodyPr/>
          <a:lstStyle/>
          <a:p>
            <a:fld id="{ED278EB1-C8FB-40EE-BB5A-A41569F381C6}" type="slidenum">
              <a:rPr lang="en-US" smtClean="0"/>
              <a:t>4</a:t>
            </a:fld>
            <a:endParaRPr lang="en-US"/>
          </a:p>
        </p:txBody>
      </p:sp>
      <p:pic>
        <p:nvPicPr>
          <p:cNvPr id="6" name="Picture Placeholder 11"/>
          <p:cNvPicPr>
            <a:picLocks noChangeAspect="1"/>
          </p:cNvPicPr>
          <p:nvPr/>
        </p:nvPicPr>
        <p:blipFill>
          <a:blip r:embed="rId4">
            <a:extLst>
              <a:ext uri="{BEBA8EAE-BF5A-486C-A8C5-ECC9F3942E4B}">
                <a14:imgProps xmlns:a14="http://schemas.microsoft.com/office/drawing/2010/main">
                  <a14:imgLayer r:embed="rId5">
                    <a14:imgEffect>
                      <a14:backgroundRemoval t="2269" b="97500" l="0" r="90000">
                        <a14:foregroundMark x1="17734" y1="4167" x2="72266" y2="78426"/>
                      </a14:backgroundRemoval>
                    </a14:imgEffect>
                  </a14:imgLayer>
                </a14:imgProps>
              </a:ext>
              <a:ext uri="{28A0092B-C50C-407E-A947-70E740481C1C}">
                <a14:useLocalDpi xmlns:a14="http://schemas.microsoft.com/office/drawing/2010/main" val="0"/>
              </a:ext>
            </a:extLst>
          </a:blip>
          <a:srcRect t="7831" b="7831"/>
          <a:stretch>
            <a:fillRect/>
          </a:stretch>
        </p:blipFill>
        <p:spPr>
          <a:xfrm>
            <a:off x="224790" y="1288319"/>
            <a:ext cx="5511725" cy="2613997"/>
          </a:xfrm>
          <a:prstGeom prst="rect">
            <a:avLst/>
          </a:prstGeom>
          <a:noFill/>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3457" r="20294" b="7672"/>
          <a:stretch/>
        </p:blipFill>
        <p:spPr>
          <a:xfrm>
            <a:off x="6312774" y="1288318"/>
            <a:ext cx="2831226" cy="2613998"/>
          </a:xfrm>
          <a:prstGeom prst="rect">
            <a:avLst/>
          </a:prstGeom>
        </p:spPr>
      </p:pic>
      <p:pic>
        <p:nvPicPr>
          <p:cNvPr id="8" name="Picture 7"/>
          <p:cNvPicPr>
            <a:picLocks noChangeAspect="1"/>
          </p:cNvPicPr>
          <p:nvPr/>
        </p:nvPicPr>
        <p:blipFill>
          <a:blip r:embed="rId6"/>
          <a:stretch>
            <a:fillRect/>
          </a:stretch>
        </p:blipFill>
        <p:spPr>
          <a:xfrm>
            <a:off x="3878421" y="1384698"/>
            <a:ext cx="2633282" cy="1379560"/>
          </a:xfrm>
          <a:prstGeom prst="rect">
            <a:avLst/>
          </a:prstGeom>
          <a:solidFill>
            <a:schemeClr val="bg1"/>
          </a:solidFill>
          <a:ln>
            <a:solidFill>
              <a:schemeClr val="bg2"/>
            </a:solidFill>
          </a:ln>
        </p:spPr>
      </p:pic>
      <p:pic>
        <p:nvPicPr>
          <p:cNvPr id="9" name="Picture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920578" y="4292832"/>
            <a:ext cx="1223422" cy="427708"/>
          </a:xfrm>
          <a:prstGeom prst="rect">
            <a:avLst/>
          </a:prstGeom>
        </p:spPr>
      </p:pic>
    </p:spTree>
    <p:extLst>
      <p:ext uri="{BB962C8B-B14F-4D97-AF65-F5344CB8AC3E}">
        <p14:creationId xmlns:p14="http://schemas.microsoft.com/office/powerpoint/2010/main" val="615649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so-octane_G2_HR_FU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01591" y="2789818"/>
            <a:ext cx="2569464" cy="1927098"/>
          </a:xfrm>
          <a:prstGeom prst="rect">
            <a:avLst/>
          </a:prstGeom>
        </p:spPr>
      </p:pic>
      <p:sp>
        <p:nvSpPr>
          <p:cNvPr id="2" name="Title 1"/>
          <p:cNvSpPr>
            <a:spLocks noGrp="1"/>
          </p:cNvSpPr>
          <p:nvPr>
            <p:ph type="title"/>
          </p:nvPr>
        </p:nvSpPr>
        <p:spPr/>
        <p:txBody>
          <a:bodyPr/>
          <a:lstStyle/>
          <a:p>
            <a:r>
              <a:rPr lang="en-US" dirty="0" smtClean="0"/>
              <a:t>Experimental Methods</a:t>
            </a:r>
            <a:br>
              <a:rPr lang="en-US" dirty="0" smtClean="0"/>
            </a:br>
            <a:endParaRPr lang="en-US" dirty="0"/>
          </a:p>
        </p:txBody>
      </p:sp>
      <p:sp>
        <p:nvSpPr>
          <p:cNvPr id="6" name="Content Placeholder 5"/>
          <p:cNvSpPr>
            <a:spLocks noGrp="1"/>
          </p:cNvSpPr>
          <p:nvPr>
            <p:ph idx="1"/>
          </p:nvPr>
        </p:nvSpPr>
        <p:spPr>
          <a:xfrm>
            <a:off x="4235994" y="2489962"/>
            <a:ext cx="2476136" cy="886137"/>
          </a:xfrm>
        </p:spPr>
        <p:txBody>
          <a:bodyPr>
            <a:normAutofit fontScale="85000" lnSpcReduction="20000"/>
          </a:bodyPr>
          <a:lstStyle/>
          <a:p>
            <a:r>
              <a:rPr lang="en-US" dirty="0"/>
              <a:t>Several cutting-edge diagnostics applied to characterize Spray </a:t>
            </a:r>
            <a:r>
              <a:rPr lang="en-US" dirty="0" smtClean="0"/>
              <a:t>G</a:t>
            </a:r>
            <a:endParaRPr lang="en-US" dirty="0"/>
          </a:p>
          <a:p>
            <a:r>
              <a:rPr lang="en-US" dirty="0" smtClean="0"/>
              <a:t>Complementary methods</a:t>
            </a:r>
            <a:endParaRPr lang="en-US" dirty="0"/>
          </a:p>
          <a:p>
            <a:endParaRPr lang="en-US" dirty="0"/>
          </a:p>
        </p:txBody>
      </p:sp>
      <p:pic>
        <p:nvPicPr>
          <p:cNvPr id="44" name="Picture 43"/>
          <p:cNvPicPr>
            <a:picLocks noChangeAspect="1"/>
          </p:cNvPicPr>
          <p:nvPr/>
        </p:nvPicPr>
        <p:blipFill rotWithShape="1">
          <a:blip r:embed="rId6">
            <a:clrChange>
              <a:clrFrom>
                <a:srgbClr val="FFFFFF"/>
              </a:clrFrom>
              <a:clrTo>
                <a:srgbClr val="FFFFFF">
                  <a:alpha val="0"/>
                </a:srgbClr>
              </a:clrTo>
            </a:clrChange>
          </a:blip>
          <a:srcRect l="1907" t="3946" r="711" b="4670"/>
          <a:stretch/>
        </p:blipFill>
        <p:spPr>
          <a:xfrm>
            <a:off x="252628" y="3738957"/>
            <a:ext cx="1919430" cy="1119444"/>
          </a:xfrm>
          <a:prstGeom prst="rect">
            <a:avLst/>
          </a:prstGeom>
        </p:spPr>
      </p:pic>
      <p:pic>
        <p:nvPicPr>
          <p:cNvPr id="51" name="Picture 5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775126" y="3481362"/>
            <a:ext cx="1603148" cy="1254412"/>
          </a:xfrm>
          <a:prstGeom prst="rect">
            <a:avLst/>
          </a:prstGeom>
        </p:spPr>
      </p:pic>
      <p:grpSp>
        <p:nvGrpSpPr>
          <p:cNvPr id="53" name="Group 52"/>
          <p:cNvGrpSpPr/>
          <p:nvPr/>
        </p:nvGrpSpPr>
        <p:grpSpPr>
          <a:xfrm>
            <a:off x="260950" y="2470888"/>
            <a:ext cx="3797618" cy="1181481"/>
            <a:chOff x="300990" y="3212739"/>
            <a:chExt cx="5063490" cy="1575308"/>
          </a:xfrm>
        </p:grpSpPr>
        <p:pic>
          <p:nvPicPr>
            <p:cNvPr id="43" name="Picture 42" descr="A screenshot of a cell phone&#10;&#10;Description automatically generated">
              <a:extLst>
                <a:ext uri="{FF2B5EF4-FFF2-40B4-BE49-F238E27FC236}">
                  <a16:creationId xmlns:a16="http://schemas.microsoft.com/office/drawing/2014/main" id="{8C5DCC56-7B43-4049-9C4C-E6A004D3BEE4}"/>
                </a:ext>
              </a:extLst>
            </p:cNvPr>
            <p:cNvPicPr>
              <a:picLocks noChangeAspect="1"/>
            </p:cNvPicPr>
            <p:nvPr/>
          </p:nvPicPr>
          <p:blipFill rotWithShape="1">
            <a:blip r:embed="rId8"/>
            <a:srcRect t="53343" b="1309"/>
            <a:stretch/>
          </p:blipFill>
          <p:spPr>
            <a:xfrm>
              <a:off x="300990" y="3212739"/>
              <a:ext cx="5063490" cy="1575308"/>
            </a:xfrm>
            <a:prstGeom prst="rect">
              <a:avLst/>
            </a:prstGeom>
          </p:spPr>
        </p:pic>
        <p:sp>
          <p:nvSpPr>
            <p:cNvPr id="52" name="Rectangle 51"/>
            <p:cNvSpPr/>
            <p:nvPr/>
          </p:nvSpPr>
          <p:spPr>
            <a:xfrm>
              <a:off x="2156460" y="4511040"/>
              <a:ext cx="1165860" cy="2770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46" name="Picture 45"/>
          <p:cNvPicPr>
            <a:picLocks noChangeAspect="1"/>
          </p:cNvPicPr>
          <p:nvPr/>
        </p:nvPicPr>
        <p:blipFill>
          <a:blip r:embed="rId9"/>
          <a:stretch>
            <a:fillRect/>
          </a:stretch>
        </p:blipFill>
        <p:spPr>
          <a:xfrm>
            <a:off x="2340323" y="3462688"/>
            <a:ext cx="2206323" cy="1395713"/>
          </a:xfrm>
          <a:prstGeom prst="rect">
            <a:avLst/>
          </a:prstGeom>
        </p:spPr>
      </p:pic>
      <p:sp>
        <p:nvSpPr>
          <p:cNvPr id="55" name="Right Arrow 54"/>
          <p:cNvSpPr/>
          <p:nvPr/>
        </p:nvSpPr>
        <p:spPr>
          <a:xfrm>
            <a:off x="2151218" y="4005972"/>
            <a:ext cx="193310" cy="232074"/>
          </a:xfrm>
          <a:prstGeom prst="rightArrow">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ight Arrow 55"/>
          <p:cNvSpPr/>
          <p:nvPr/>
        </p:nvSpPr>
        <p:spPr>
          <a:xfrm>
            <a:off x="4519540" y="4005972"/>
            <a:ext cx="193310" cy="232074"/>
          </a:xfrm>
          <a:prstGeom prst="rightArrow">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TextBox 56"/>
          <p:cNvSpPr txBox="1"/>
          <p:nvPr/>
        </p:nvSpPr>
        <p:spPr>
          <a:xfrm>
            <a:off x="416106" y="3714725"/>
            <a:ext cx="1592473" cy="230832"/>
          </a:xfrm>
          <a:prstGeom prst="rect">
            <a:avLst/>
          </a:prstGeom>
          <a:noFill/>
        </p:spPr>
        <p:txBody>
          <a:bodyPr wrap="square" rtlCol="0">
            <a:spAutoFit/>
          </a:bodyPr>
          <a:lstStyle/>
          <a:p>
            <a:r>
              <a:rPr lang="en-US" sz="900" b="1" dirty="0" smtClean="0"/>
              <a:t>Single transverse scan</a:t>
            </a:r>
            <a:endParaRPr lang="en-US" sz="900" b="1" dirty="0"/>
          </a:p>
        </p:txBody>
      </p:sp>
      <p:sp>
        <p:nvSpPr>
          <p:cNvPr id="59" name="TextBox 58"/>
          <p:cNvSpPr txBox="1"/>
          <p:nvPr/>
        </p:nvSpPr>
        <p:spPr>
          <a:xfrm>
            <a:off x="4775126" y="4472234"/>
            <a:ext cx="1592473" cy="230832"/>
          </a:xfrm>
          <a:prstGeom prst="rect">
            <a:avLst/>
          </a:prstGeom>
          <a:noFill/>
        </p:spPr>
        <p:txBody>
          <a:bodyPr wrap="square" rtlCol="0">
            <a:spAutoFit/>
          </a:bodyPr>
          <a:lstStyle/>
          <a:p>
            <a:r>
              <a:rPr lang="en-US" sz="900" b="1" dirty="0">
                <a:solidFill>
                  <a:schemeClr val="bg1"/>
                </a:solidFill>
              </a:rPr>
              <a:t>CT reconstruction</a:t>
            </a:r>
          </a:p>
        </p:txBody>
      </p:sp>
      <p:pic>
        <p:nvPicPr>
          <p:cNvPr id="3" name="Picture 2"/>
          <p:cNvPicPr>
            <a:picLocks noChangeAspect="1"/>
          </p:cNvPicPr>
          <p:nvPr/>
        </p:nvPicPr>
        <p:blipFill>
          <a:blip r:embed="rId10"/>
          <a:stretch>
            <a:fillRect/>
          </a:stretch>
        </p:blipFill>
        <p:spPr>
          <a:xfrm>
            <a:off x="1030722" y="4303494"/>
            <a:ext cx="566994" cy="308149"/>
          </a:xfrm>
          <a:prstGeom prst="rect">
            <a:avLst/>
          </a:prstGeom>
        </p:spPr>
      </p:pic>
      <p:sp>
        <p:nvSpPr>
          <p:cNvPr id="20" name="TextBox 19"/>
          <p:cNvSpPr txBox="1"/>
          <p:nvPr/>
        </p:nvSpPr>
        <p:spPr>
          <a:xfrm>
            <a:off x="6647041" y="500686"/>
            <a:ext cx="2131034" cy="507831"/>
          </a:xfrm>
          <a:prstGeom prst="rect">
            <a:avLst/>
          </a:prstGeom>
          <a:noFill/>
        </p:spPr>
        <p:txBody>
          <a:bodyPr wrap="square" rtlCol="0">
            <a:spAutoFit/>
          </a:bodyPr>
          <a:lstStyle/>
          <a:p>
            <a:r>
              <a:rPr lang="en-US" sz="1350" b="1" dirty="0"/>
              <a:t>Example of SNL CT spray</a:t>
            </a:r>
            <a:endParaRPr lang="en-US" sz="1350" b="1" dirty="0">
              <a:solidFill>
                <a:srgbClr val="9F0C2D"/>
              </a:solidFill>
            </a:endParaRPr>
          </a:p>
        </p:txBody>
      </p:sp>
      <p:pic>
        <p:nvPicPr>
          <p:cNvPr id="5" name="Picture 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418947" y="1170064"/>
            <a:ext cx="666700" cy="266680"/>
          </a:xfrm>
          <a:prstGeom prst="rect">
            <a:avLst/>
          </a:prstGeom>
        </p:spPr>
      </p:pic>
      <p:pic>
        <p:nvPicPr>
          <p:cNvPr id="9" name="Picture 8"/>
          <p:cNvPicPr>
            <a:picLocks noChangeAspect="1"/>
          </p:cNvPicPr>
          <p:nvPr/>
        </p:nvPicPr>
        <p:blipFill rotWithShape="1">
          <a:blip r:embed="rId12" cstate="email">
            <a:extLst>
              <a:ext uri="{28A0092B-C50C-407E-A947-70E740481C1C}">
                <a14:useLocalDpi xmlns:a14="http://schemas.microsoft.com/office/drawing/2010/main" val="0"/>
              </a:ext>
            </a:extLst>
          </a:blip>
          <a:srcRect l="20781" t="7124" r="16926" b="10580"/>
          <a:stretch/>
        </p:blipFill>
        <p:spPr>
          <a:xfrm>
            <a:off x="6672364" y="1256473"/>
            <a:ext cx="828563" cy="820962"/>
          </a:xfrm>
          <a:prstGeom prst="rect">
            <a:avLst/>
          </a:prstGeom>
        </p:spPr>
      </p:pic>
      <p:sp>
        <p:nvSpPr>
          <p:cNvPr id="10" name="TextBox 9"/>
          <p:cNvSpPr txBox="1"/>
          <p:nvPr/>
        </p:nvSpPr>
        <p:spPr>
          <a:xfrm>
            <a:off x="6213321" y="1811246"/>
            <a:ext cx="1308736" cy="219291"/>
          </a:xfrm>
          <a:prstGeom prst="rect">
            <a:avLst/>
          </a:prstGeom>
          <a:noFill/>
        </p:spPr>
        <p:txBody>
          <a:bodyPr wrap="square" rtlCol="0">
            <a:spAutoFit/>
          </a:bodyPr>
          <a:lstStyle/>
          <a:p>
            <a:pPr algn="ctr"/>
            <a:r>
              <a:rPr lang="en-US" sz="825" dirty="0">
                <a:solidFill>
                  <a:schemeClr val="bg1"/>
                </a:solidFill>
              </a:rPr>
              <a:t>20mm</a:t>
            </a:r>
          </a:p>
        </p:txBody>
      </p:sp>
      <p:cxnSp>
        <p:nvCxnSpPr>
          <p:cNvPr id="13" name="Straight Connector 12"/>
          <p:cNvCxnSpPr/>
          <p:nvPr/>
        </p:nvCxnSpPr>
        <p:spPr>
          <a:xfrm>
            <a:off x="6743922" y="1989938"/>
            <a:ext cx="26060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653314" y="3708190"/>
            <a:ext cx="24688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122391" y="3511983"/>
            <a:ext cx="1308736" cy="219291"/>
          </a:xfrm>
          <a:prstGeom prst="rect">
            <a:avLst/>
          </a:prstGeom>
          <a:noFill/>
        </p:spPr>
        <p:txBody>
          <a:bodyPr wrap="square" rtlCol="0">
            <a:spAutoFit/>
          </a:bodyPr>
          <a:lstStyle/>
          <a:p>
            <a:pPr algn="ctr"/>
            <a:r>
              <a:rPr lang="en-US" sz="825" dirty="0">
                <a:solidFill>
                  <a:schemeClr val="bg1"/>
                </a:solidFill>
              </a:rPr>
              <a:t>2mm</a:t>
            </a:r>
          </a:p>
        </p:txBody>
      </p:sp>
      <p:sp>
        <p:nvSpPr>
          <p:cNvPr id="32" name="TextBox 31"/>
          <p:cNvSpPr txBox="1"/>
          <p:nvPr/>
        </p:nvSpPr>
        <p:spPr>
          <a:xfrm>
            <a:off x="6691176" y="2978398"/>
            <a:ext cx="1592473" cy="276999"/>
          </a:xfrm>
          <a:prstGeom prst="rect">
            <a:avLst/>
          </a:prstGeom>
          <a:noFill/>
        </p:spPr>
        <p:txBody>
          <a:bodyPr wrap="square" rtlCol="0">
            <a:spAutoFit/>
          </a:bodyPr>
          <a:lstStyle/>
          <a:p>
            <a:r>
              <a:rPr lang="en-US" sz="1200" b="1" dirty="0"/>
              <a:t>3D spray</a:t>
            </a:r>
          </a:p>
        </p:txBody>
      </p:sp>
      <p:pic>
        <p:nvPicPr>
          <p:cNvPr id="16" name="Picture 15"/>
          <p:cNvPicPr>
            <a:picLocks noChangeAspect="1"/>
          </p:cNvPicPr>
          <p:nvPr/>
        </p:nvPicPr>
        <p:blipFill rotWithShape="1">
          <a:blip r:embed="rId13"/>
          <a:srcRect l="30111" t="48161" r="63539" b="40963"/>
          <a:stretch/>
        </p:blipFill>
        <p:spPr>
          <a:xfrm>
            <a:off x="7543185" y="1214375"/>
            <a:ext cx="822961" cy="851536"/>
          </a:xfrm>
          <a:prstGeom prst="rect">
            <a:avLst/>
          </a:prstGeom>
        </p:spPr>
      </p:pic>
      <p:sp>
        <p:nvSpPr>
          <p:cNvPr id="37" name="TextBox 36"/>
          <p:cNvSpPr txBox="1"/>
          <p:nvPr/>
        </p:nvSpPr>
        <p:spPr>
          <a:xfrm>
            <a:off x="6657771" y="1249694"/>
            <a:ext cx="1592473" cy="230832"/>
          </a:xfrm>
          <a:prstGeom prst="rect">
            <a:avLst/>
          </a:prstGeom>
          <a:noFill/>
        </p:spPr>
        <p:txBody>
          <a:bodyPr wrap="square" rtlCol="0">
            <a:spAutoFit/>
          </a:bodyPr>
          <a:lstStyle/>
          <a:p>
            <a:r>
              <a:rPr lang="en-US" sz="900" b="1" dirty="0">
                <a:solidFill>
                  <a:schemeClr val="bg1"/>
                </a:solidFill>
              </a:rPr>
              <a:t>Z=5mm</a:t>
            </a:r>
          </a:p>
        </p:txBody>
      </p:sp>
      <p:sp>
        <p:nvSpPr>
          <p:cNvPr id="38" name="TextBox 37"/>
          <p:cNvSpPr txBox="1"/>
          <p:nvPr/>
        </p:nvSpPr>
        <p:spPr>
          <a:xfrm>
            <a:off x="7543185" y="1852442"/>
            <a:ext cx="1115311" cy="230832"/>
          </a:xfrm>
          <a:prstGeom prst="rect">
            <a:avLst/>
          </a:prstGeom>
          <a:noFill/>
        </p:spPr>
        <p:txBody>
          <a:bodyPr wrap="square" rtlCol="0">
            <a:spAutoFit/>
          </a:bodyPr>
          <a:lstStyle/>
          <a:p>
            <a:r>
              <a:rPr lang="en-US" sz="900" b="1" dirty="0">
                <a:solidFill>
                  <a:schemeClr val="bg1"/>
                </a:solidFill>
              </a:rPr>
              <a:t>Optically thick</a:t>
            </a:r>
          </a:p>
        </p:txBody>
      </p:sp>
      <p:sp>
        <p:nvSpPr>
          <p:cNvPr id="18" name="Oval 17"/>
          <p:cNvSpPr/>
          <p:nvPr/>
        </p:nvSpPr>
        <p:spPr>
          <a:xfrm>
            <a:off x="7744875" y="1401137"/>
            <a:ext cx="412036" cy="450915"/>
          </a:xfrm>
          <a:prstGeom prst="ellipse">
            <a:avLst/>
          </a:prstGeom>
          <a:noFill/>
          <a:ln w="19050">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aphicFrame>
        <p:nvGraphicFramePr>
          <p:cNvPr id="12" name="Table 11"/>
          <p:cNvGraphicFramePr>
            <a:graphicFrameLocks noGrp="1"/>
          </p:cNvGraphicFramePr>
          <p:nvPr>
            <p:extLst>
              <p:ext uri="{D42A27DB-BD31-4B8C-83A1-F6EECF244321}">
                <p14:modId xmlns:p14="http://schemas.microsoft.com/office/powerpoint/2010/main" val="780082955"/>
              </p:ext>
            </p:extLst>
          </p:nvPr>
        </p:nvGraphicFramePr>
        <p:xfrm>
          <a:off x="324812" y="682789"/>
          <a:ext cx="5895374" cy="1739505"/>
        </p:xfrm>
        <a:graphic>
          <a:graphicData uri="http://schemas.openxmlformats.org/drawingml/2006/table">
            <a:tbl>
              <a:tblPr firstRow="1" bandRow="1">
                <a:tableStyleId>{7DF18680-E054-41AD-8BC1-D1AEF772440D}</a:tableStyleId>
              </a:tblPr>
              <a:tblGrid>
                <a:gridCol w="1143343">
                  <a:extLst>
                    <a:ext uri="{9D8B030D-6E8A-4147-A177-3AD203B41FA5}">
                      <a16:colId xmlns:a16="http://schemas.microsoft.com/office/drawing/2014/main" val="1434103683"/>
                    </a:ext>
                  </a:extLst>
                </a:gridCol>
                <a:gridCol w="1639094">
                  <a:extLst>
                    <a:ext uri="{9D8B030D-6E8A-4147-A177-3AD203B41FA5}">
                      <a16:colId xmlns:a16="http://schemas.microsoft.com/office/drawing/2014/main" val="3182026831"/>
                    </a:ext>
                  </a:extLst>
                </a:gridCol>
                <a:gridCol w="165251">
                  <a:extLst>
                    <a:ext uri="{9D8B030D-6E8A-4147-A177-3AD203B41FA5}">
                      <a16:colId xmlns:a16="http://schemas.microsoft.com/office/drawing/2014/main" val="863836585"/>
                    </a:ext>
                  </a:extLst>
                </a:gridCol>
                <a:gridCol w="1473843">
                  <a:extLst>
                    <a:ext uri="{9D8B030D-6E8A-4147-A177-3AD203B41FA5}">
                      <a16:colId xmlns:a16="http://schemas.microsoft.com/office/drawing/2014/main" val="2743258845"/>
                    </a:ext>
                  </a:extLst>
                </a:gridCol>
                <a:gridCol w="1473843">
                  <a:extLst>
                    <a:ext uri="{9D8B030D-6E8A-4147-A177-3AD203B41FA5}">
                      <a16:colId xmlns:a16="http://schemas.microsoft.com/office/drawing/2014/main" val="609111020"/>
                    </a:ext>
                  </a:extLst>
                </a:gridCol>
              </a:tblGrid>
              <a:tr h="267061">
                <a:tc>
                  <a:txBody>
                    <a:bodyPr/>
                    <a:lstStyle/>
                    <a:p>
                      <a:pPr algn="ctr"/>
                      <a:endParaRPr lang="en-US" sz="1300" b="1" dirty="0"/>
                    </a:p>
                  </a:txBody>
                  <a:tcPr marL="64961" marR="64961" marT="32480" marB="32480"/>
                </a:tc>
                <a:tc gridSpan="2">
                  <a:txBody>
                    <a:bodyPr/>
                    <a:lstStyle/>
                    <a:p>
                      <a:pPr algn="ctr"/>
                      <a:r>
                        <a:rPr lang="en-US" sz="1300" b="1" dirty="0" smtClean="0">
                          <a:solidFill>
                            <a:schemeClr val="bg1"/>
                          </a:solidFill>
                        </a:rPr>
                        <a:t>Oak Ridge</a:t>
                      </a:r>
                      <a:endParaRPr lang="en-US" sz="1300" b="1" dirty="0">
                        <a:solidFill>
                          <a:schemeClr val="bg1"/>
                        </a:solidFill>
                      </a:endParaRPr>
                    </a:p>
                  </a:txBody>
                  <a:tcPr marL="64961" marR="64961" marT="32480" marB="32480"/>
                </a:tc>
                <a:tc hMerge="1">
                  <a:txBody>
                    <a:bodyPr/>
                    <a:lstStyle/>
                    <a:p>
                      <a:endParaRPr lang="en-US"/>
                    </a:p>
                  </a:txBody>
                  <a:tcPr/>
                </a:tc>
                <a:tc>
                  <a:txBody>
                    <a:bodyPr/>
                    <a:lstStyle/>
                    <a:p>
                      <a:pPr algn="ctr"/>
                      <a:r>
                        <a:rPr lang="en-US" sz="1300" b="1" dirty="0" smtClean="0">
                          <a:solidFill>
                            <a:schemeClr val="bg1"/>
                          </a:solidFill>
                        </a:rPr>
                        <a:t>Argonne</a:t>
                      </a:r>
                      <a:endParaRPr lang="en-US" sz="1300" b="1" dirty="0">
                        <a:solidFill>
                          <a:schemeClr val="bg1"/>
                        </a:solidFill>
                      </a:endParaRPr>
                    </a:p>
                  </a:txBody>
                  <a:tcPr marL="64961" marR="64961" marT="32480" marB="32480"/>
                </a:tc>
                <a:tc>
                  <a:txBody>
                    <a:bodyPr/>
                    <a:lstStyle/>
                    <a:p>
                      <a:pPr algn="ctr"/>
                      <a:r>
                        <a:rPr lang="en-US" sz="1300" b="1" dirty="0" smtClean="0">
                          <a:solidFill>
                            <a:schemeClr val="bg1"/>
                          </a:solidFill>
                        </a:rPr>
                        <a:t>Sandia</a:t>
                      </a:r>
                      <a:endParaRPr lang="en-US" sz="1300" b="1" dirty="0">
                        <a:solidFill>
                          <a:schemeClr val="bg1"/>
                        </a:solidFill>
                      </a:endParaRPr>
                    </a:p>
                  </a:txBody>
                  <a:tcPr marL="64961" marR="64961" marT="32480" marB="32480"/>
                </a:tc>
                <a:extLst>
                  <a:ext uri="{0D108BD9-81ED-4DB2-BD59-A6C34878D82A}">
                    <a16:rowId xmlns:a16="http://schemas.microsoft.com/office/drawing/2014/main" val="4264591610"/>
                  </a:ext>
                </a:extLst>
              </a:tr>
              <a:tr h="267061">
                <a:tc>
                  <a:txBody>
                    <a:bodyPr/>
                    <a:lstStyle/>
                    <a:p>
                      <a:pPr algn="ctr"/>
                      <a:r>
                        <a:rPr lang="en-US" sz="1300" b="1" dirty="0" smtClean="0"/>
                        <a:t>Beam</a:t>
                      </a:r>
                      <a:endParaRPr lang="en-US" sz="1300" b="1" dirty="0"/>
                    </a:p>
                  </a:txBody>
                  <a:tcPr marL="64961" marR="64961" marT="32480" marB="32480"/>
                </a:tc>
                <a:tc gridSpan="2">
                  <a:txBody>
                    <a:bodyPr/>
                    <a:lstStyle/>
                    <a:p>
                      <a:pPr algn="ctr"/>
                      <a:r>
                        <a:rPr lang="en-US" sz="1300" b="1" dirty="0" smtClean="0"/>
                        <a:t>Neutron</a:t>
                      </a:r>
                      <a:endParaRPr lang="en-US" sz="1300" b="1" dirty="0"/>
                    </a:p>
                  </a:txBody>
                  <a:tcPr marL="64961" marR="64961" marT="32480" marB="32480"/>
                </a:tc>
                <a:tc hMerge="1">
                  <a:txBody>
                    <a:bodyPr/>
                    <a:lstStyle/>
                    <a:p>
                      <a:endParaRPr lang="en-US"/>
                    </a:p>
                  </a:txBody>
                  <a:tcPr/>
                </a:tc>
                <a:tc>
                  <a:txBody>
                    <a:bodyPr/>
                    <a:lstStyle/>
                    <a:p>
                      <a:pPr algn="ctr"/>
                      <a:r>
                        <a:rPr lang="en-US" sz="1300" b="1" dirty="0" smtClean="0"/>
                        <a:t>X-rays</a:t>
                      </a:r>
                      <a:endParaRPr lang="en-US" sz="1300" b="1" dirty="0"/>
                    </a:p>
                  </a:txBody>
                  <a:tcPr marL="64961" marR="64961" marT="32480" marB="32480"/>
                </a:tc>
                <a:tc>
                  <a:txBody>
                    <a:bodyPr/>
                    <a:lstStyle/>
                    <a:p>
                      <a:pPr algn="ctr"/>
                      <a:r>
                        <a:rPr lang="en-US" sz="1300" b="1" dirty="0" smtClean="0"/>
                        <a:t>LED (diffused)</a:t>
                      </a:r>
                      <a:endParaRPr lang="en-US" sz="1300" b="1" dirty="0"/>
                    </a:p>
                  </a:txBody>
                  <a:tcPr marL="64961" marR="64961" marT="32480" marB="32480"/>
                </a:tc>
                <a:extLst>
                  <a:ext uri="{0D108BD9-81ED-4DB2-BD59-A6C34878D82A}">
                    <a16:rowId xmlns:a16="http://schemas.microsoft.com/office/drawing/2014/main" val="1135643318"/>
                  </a:ext>
                </a:extLst>
              </a:tr>
              <a:tr h="267061">
                <a:tc>
                  <a:txBody>
                    <a:bodyPr/>
                    <a:lstStyle/>
                    <a:p>
                      <a:pPr algn="ctr"/>
                      <a:r>
                        <a:rPr lang="en-US" sz="1300" b="1" dirty="0" smtClean="0"/>
                        <a:t>Theory</a:t>
                      </a:r>
                      <a:endParaRPr lang="en-US" sz="1300" b="1" dirty="0"/>
                    </a:p>
                  </a:txBody>
                  <a:tcPr marL="64961" marR="64961" marT="32480" marB="32480"/>
                </a:tc>
                <a:tc gridSpan="4">
                  <a:txBody>
                    <a:bodyPr/>
                    <a:lstStyle/>
                    <a:p>
                      <a:pPr algn="ctr"/>
                      <a:r>
                        <a:rPr lang="en-US" sz="1300" b="1" dirty="0" smtClean="0"/>
                        <a:t>Beer-Lambert law (beam attenuation)</a:t>
                      </a:r>
                      <a:endParaRPr lang="en-US" sz="1300" b="1" dirty="0"/>
                    </a:p>
                  </a:txBody>
                  <a:tcPr marL="64961" marR="64961" marT="32480" marB="32480"/>
                </a:tc>
                <a:tc hMerge="1">
                  <a:txBody>
                    <a:bodyPr/>
                    <a:lstStyle/>
                    <a:p>
                      <a:endParaRPr lang="en-US"/>
                    </a:p>
                  </a:txBody>
                  <a:tcPr/>
                </a:tc>
                <a:tc hMerge="1">
                  <a:txBody>
                    <a:bodyPr/>
                    <a:lstStyle/>
                    <a:p>
                      <a:pPr algn="ctr"/>
                      <a:endParaRPr lang="en-US" sz="1800" dirty="0"/>
                    </a:p>
                  </a:txBody>
                  <a:tcPr/>
                </a:tc>
                <a:tc hMerge="1">
                  <a:txBody>
                    <a:bodyPr/>
                    <a:lstStyle/>
                    <a:p>
                      <a:pPr algn="ctr"/>
                      <a:endParaRPr lang="en-US" sz="1800" dirty="0"/>
                    </a:p>
                  </a:txBody>
                  <a:tcPr/>
                </a:tc>
                <a:extLst>
                  <a:ext uri="{0D108BD9-81ED-4DB2-BD59-A6C34878D82A}">
                    <a16:rowId xmlns:a16="http://schemas.microsoft.com/office/drawing/2014/main" val="3035527055"/>
                  </a:ext>
                </a:extLst>
              </a:tr>
              <a:tr h="469161">
                <a:tc>
                  <a:txBody>
                    <a:bodyPr/>
                    <a:lstStyle/>
                    <a:p>
                      <a:pPr algn="ctr"/>
                      <a:r>
                        <a:rPr lang="en-US" sz="1300" b="1" dirty="0" smtClean="0"/>
                        <a:t>Applications</a:t>
                      </a:r>
                      <a:endParaRPr lang="en-US" sz="1300" b="1" dirty="0"/>
                    </a:p>
                  </a:txBody>
                  <a:tcPr marL="64961" marR="64961" marT="32480" marB="32480"/>
                </a:tc>
                <a:tc gridSpan="3">
                  <a:txBody>
                    <a:bodyPr/>
                    <a:lstStyle/>
                    <a:p>
                      <a:pPr algn="ctr"/>
                      <a:r>
                        <a:rPr lang="en-US" sz="1300" b="1" dirty="0" smtClean="0"/>
                        <a:t>Internal/external</a:t>
                      </a:r>
                      <a:r>
                        <a:rPr lang="en-US" sz="1300" b="1" baseline="0" dirty="0" smtClean="0"/>
                        <a:t> flow (Proj. mass), geometry</a:t>
                      </a:r>
                      <a:endParaRPr lang="en-US" sz="1300" b="1" dirty="0"/>
                    </a:p>
                  </a:txBody>
                  <a:tcPr marL="64961" marR="64961" marT="32480" marB="32480"/>
                </a:tc>
                <a:tc hMerge="1">
                  <a:txBody>
                    <a:bodyPr/>
                    <a:lstStyle/>
                    <a:p>
                      <a:endParaRPr lang="en-US"/>
                    </a:p>
                  </a:txBody>
                  <a:tcPr/>
                </a:tc>
                <a:tc hMerge="1">
                  <a:txBody>
                    <a:bodyPr/>
                    <a:lstStyle/>
                    <a:p>
                      <a:pPr algn="ctr"/>
                      <a:endParaRPr lang="en-US" sz="1800" dirty="0"/>
                    </a:p>
                  </a:txBody>
                  <a:tcPr/>
                </a:tc>
                <a:tc>
                  <a:txBody>
                    <a:bodyPr/>
                    <a:lstStyle/>
                    <a:p>
                      <a:pPr algn="ctr"/>
                      <a:r>
                        <a:rPr lang="en-US" sz="1300" b="1" dirty="0" smtClean="0"/>
                        <a:t>External flow (LVF*)</a:t>
                      </a:r>
                      <a:endParaRPr lang="en-US" sz="1300" b="1" dirty="0"/>
                    </a:p>
                  </a:txBody>
                  <a:tcPr marL="64961" marR="64961" marT="32480" marB="32480"/>
                </a:tc>
                <a:extLst>
                  <a:ext uri="{0D108BD9-81ED-4DB2-BD59-A6C34878D82A}">
                    <a16:rowId xmlns:a16="http://schemas.microsoft.com/office/drawing/2014/main" val="1141518460"/>
                  </a:ext>
                </a:extLst>
              </a:tr>
              <a:tr h="469161">
                <a:tc>
                  <a:txBody>
                    <a:bodyPr/>
                    <a:lstStyle/>
                    <a:p>
                      <a:pPr algn="ctr"/>
                      <a:r>
                        <a:rPr lang="en-US" sz="1300" b="1" dirty="0" smtClean="0"/>
                        <a:t>Strength</a:t>
                      </a:r>
                      <a:endParaRPr lang="en-US" sz="1300" b="1" dirty="0"/>
                    </a:p>
                  </a:txBody>
                  <a:tcPr marL="64961" marR="64961" marT="32480" marB="32480"/>
                </a:tc>
                <a:tc>
                  <a:txBody>
                    <a:bodyPr/>
                    <a:lstStyle/>
                    <a:p>
                      <a:pPr algn="ctr"/>
                      <a:r>
                        <a:rPr lang="en-US" sz="1300" b="1" dirty="0" smtClean="0"/>
                        <a:t>Very penetrating</a:t>
                      </a:r>
                      <a:endParaRPr lang="en-US" sz="1300" b="1" dirty="0"/>
                    </a:p>
                  </a:txBody>
                  <a:tcPr marL="64961" marR="64961" marT="32480" marB="32480"/>
                </a:tc>
                <a:tc gridSpan="2">
                  <a:txBody>
                    <a:bodyPr/>
                    <a:lstStyle/>
                    <a:p>
                      <a:pPr algn="ctr"/>
                      <a:r>
                        <a:rPr lang="en-US" sz="1300" b="1" dirty="0" smtClean="0"/>
                        <a:t>Little scattering</a:t>
                      </a:r>
                      <a:endParaRPr lang="en-US" sz="1300" b="1" dirty="0"/>
                    </a:p>
                  </a:txBody>
                  <a:tcPr marL="64961" marR="64961" marT="32480" marB="32480"/>
                </a:tc>
                <a:tc hMerge="1">
                  <a:txBody>
                    <a:bodyPr/>
                    <a:lstStyle/>
                    <a:p>
                      <a:endParaRPr lang="en-US"/>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300" b="1" dirty="0" smtClean="0"/>
                        <a:t>Far-field</a:t>
                      </a:r>
                      <a:r>
                        <a:rPr lang="en-US" sz="1300" b="1" baseline="0" dirty="0" smtClean="0"/>
                        <a:t> sensitivity</a:t>
                      </a:r>
                      <a:endParaRPr lang="en-US" sz="1300" b="1" dirty="0"/>
                    </a:p>
                  </a:txBody>
                  <a:tcPr marL="64961" marR="64961" marT="32480" marB="32480"/>
                </a:tc>
                <a:extLst>
                  <a:ext uri="{0D108BD9-81ED-4DB2-BD59-A6C34878D82A}">
                    <a16:rowId xmlns:a16="http://schemas.microsoft.com/office/drawing/2014/main" val="182078262"/>
                  </a:ext>
                </a:extLst>
              </a:tr>
            </a:tbl>
          </a:graphicData>
        </a:graphic>
      </p:graphicFrame>
      <p:sp>
        <p:nvSpPr>
          <p:cNvPr id="42" name="TextBox 41"/>
          <p:cNvSpPr txBox="1"/>
          <p:nvPr/>
        </p:nvSpPr>
        <p:spPr>
          <a:xfrm>
            <a:off x="6651721" y="259895"/>
            <a:ext cx="2953838" cy="253916"/>
          </a:xfrm>
          <a:prstGeom prst="rect">
            <a:avLst/>
          </a:prstGeom>
          <a:noFill/>
        </p:spPr>
        <p:txBody>
          <a:bodyPr wrap="square" rtlCol="0">
            <a:spAutoFit/>
          </a:bodyPr>
          <a:lstStyle/>
          <a:p>
            <a:r>
              <a:rPr lang="en-US" sz="1050" b="1" dirty="0"/>
              <a:t>LVF*: liquid volume fraction</a:t>
            </a:r>
          </a:p>
        </p:txBody>
      </p:sp>
      <p:sp>
        <p:nvSpPr>
          <p:cNvPr id="35" name="TextBox 34"/>
          <p:cNvSpPr txBox="1"/>
          <p:nvPr/>
        </p:nvSpPr>
        <p:spPr>
          <a:xfrm>
            <a:off x="6787678" y="1410377"/>
            <a:ext cx="1592473" cy="230832"/>
          </a:xfrm>
          <a:prstGeom prst="rect">
            <a:avLst/>
          </a:prstGeom>
          <a:noFill/>
        </p:spPr>
        <p:txBody>
          <a:bodyPr wrap="square" rtlCol="0">
            <a:spAutoFit/>
          </a:bodyPr>
          <a:lstStyle/>
          <a:p>
            <a:r>
              <a:rPr lang="en-US" sz="900" b="1" dirty="0">
                <a:solidFill>
                  <a:schemeClr val="bg1"/>
                </a:solidFill>
              </a:rPr>
              <a:t>Optical limit</a:t>
            </a:r>
          </a:p>
        </p:txBody>
      </p:sp>
      <p:pic>
        <p:nvPicPr>
          <p:cNvPr id="7" name="Picture 6"/>
          <p:cNvPicPr>
            <a:picLocks noChangeAspect="1"/>
          </p:cNvPicPr>
          <p:nvPr/>
        </p:nvPicPr>
        <p:blipFill rotWithShape="1">
          <a:blip r:embed="rId14" cstate="email">
            <a:extLst>
              <a:ext uri="{28A0092B-C50C-407E-A947-70E740481C1C}">
                <a14:useLocalDpi xmlns:a14="http://schemas.microsoft.com/office/drawing/2010/main" val="0"/>
              </a:ext>
            </a:extLst>
          </a:blip>
          <a:srcRect l="20895" t="7167" r="17242" b="10349"/>
          <a:stretch/>
        </p:blipFill>
        <p:spPr>
          <a:xfrm>
            <a:off x="7198449" y="2031932"/>
            <a:ext cx="875915" cy="875915"/>
          </a:xfrm>
          <a:prstGeom prst="rect">
            <a:avLst/>
          </a:prstGeom>
        </p:spPr>
      </p:pic>
      <p:sp>
        <p:nvSpPr>
          <p:cNvPr id="39" name="TextBox 38"/>
          <p:cNvSpPr txBox="1"/>
          <p:nvPr/>
        </p:nvSpPr>
        <p:spPr>
          <a:xfrm>
            <a:off x="7198449" y="2035913"/>
            <a:ext cx="1592473" cy="230832"/>
          </a:xfrm>
          <a:prstGeom prst="rect">
            <a:avLst/>
          </a:prstGeom>
          <a:noFill/>
        </p:spPr>
        <p:txBody>
          <a:bodyPr wrap="square" rtlCol="0">
            <a:spAutoFit/>
          </a:bodyPr>
          <a:lstStyle/>
          <a:p>
            <a:r>
              <a:rPr lang="en-US" sz="900" b="1" dirty="0">
                <a:solidFill>
                  <a:schemeClr val="bg1"/>
                </a:solidFill>
              </a:rPr>
              <a:t>Z=30mm</a:t>
            </a:r>
          </a:p>
        </p:txBody>
      </p:sp>
      <p:sp>
        <p:nvSpPr>
          <p:cNvPr id="40" name="TextBox 39"/>
          <p:cNvSpPr txBox="1"/>
          <p:nvPr/>
        </p:nvSpPr>
        <p:spPr>
          <a:xfrm>
            <a:off x="6754388" y="2631617"/>
            <a:ext cx="1308736" cy="219291"/>
          </a:xfrm>
          <a:prstGeom prst="rect">
            <a:avLst/>
          </a:prstGeom>
          <a:noFill/>
        </p:spPr>
        <p:txBody>
          <a:bodyPr wrap="square" rtlCol="0">
            <a:spAutoFit/>
          </a:bodyPr>
          <a:lstStyle/>
          <a:p>
            <a:pPr algn="ctr"/>
            <a:r>
              <a:rPr lang="en-US" sz="825" dirty="0">
                <a:solidFill>
                  <a:schemeClr val="bg1"/>
                </a:solidFill>
              </a:rPr>
              <a:t>20mm</a:t>
            </a:r>
          </a:p>
        </p:txBody>
      </p:sp>
      <p:cxnSp>
        <p:nvCxnSpPr>
          <p:cNvPr id="41" name="Straight Connector 40"/>
          <p:cNvCxnSpPr/>
          <p:nvPr/>
        </p:nvCxnSpPr>
        <p:spPr>
          <a:xfrm>
            <a:off x="7284989" y="2810309"/>
            <a:ext cx="26060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971481" y="2422294"/>
            <a:ext cx="617844" cy="318705"/>
          </a:xfrm>
          <a:prstGeom prst="rect">
            <a:avLst/>
          </a:prstGeom>
        </p:spPr>
      </p:pic>
      <p:sp>
        <p:nvSpPr>
          <p:cNvPr id="49" name="TextBox 48"/>
          <p:cNvSpPr txBox="1"/>
          <p:nvPr/>
        </p:nvSpPr>
        <p:spPr>
          <a:xfrm>
            <a:off x="4739345" y="3539705"/>
            <a:ext cx="745509" cy="230832"/>
          </a:xfrm>
          <a:prstGeom prst="rect">
            <a:avLst/>
          </a:prstGeom>
          <a:noFill/>
        </p:spPr>
        <p:txBody>
          <a:bodyPr wrap="square" rtlCol="0">
            <a:spAutoFit/>
          </a:bodyPr>
          <a:lstStyle/>
          <a:p>
            <a:r>
              <a:rPr lang="en-US" sz="900" b="1" dirty="0" smtClean="0">
                <a:solidFill>
                  <a:schemeClr val="bg1"/>
                </a:solidFill>
              </a:rPr>
              <a:t>Z=12mm</a:t>
            </a:r>
            <a:endParaRPr lang="en-US" sz="900" b="1" dirty="0">
              <a:solidFill>
                <a:schemeClr val="bg1"/>
              </a:solidFill>
            </a:endParaRPr>
          </a:p>
        </p:txBody>
      </p:sp>
      <p:cxnSp>
        <p:nvCxnSpPr>
          <p:cNvPr id="14" name="Straight Connector 13"/>
          <p:cNvCxnSpPr/>
          <p:nvPr/>
        </p:nvCxnSpPr>
        <p:spPr>
          <a:xfrm>
            <a:off x="3272499" y="3564255"/>
            <a:ext cx="0" cy="1124146"/>
          </a:xfrm>
          <a:prstGeom prst="line">
            <a:avLst/>
          </a:prstGeom>
          <a:ln w="1905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2589325" y="4457569"/>
            <a:ext cx="1704671" cy="230832"/>
          </a:xfrm>
          <a:prstGeom prst="rect">
            <a:avLst/>
          </a:prstGeom>
          <a:noFill/>
        </p:spPr>
        <p:txBody>
          <a:bodyPr wrap="square" rtlCol="0">
            <a:spAutoFit/>
          </a:bodyPr>
          <a:lstStyle/>
          <a:p>
            <a:r>
              <a:rPr lang="en-US" sz="900" b="1" dirty="0">
                <a:solidFill>
                  <a:schemeClr val="bg1"/>
                </a:solidFill>
              </a:rPr>
              <a:t>Full map of projected mass</a:t>
            </a:r>
          </a:p>
        </p:txBody>
      </p:sp>
      <p:sp>
        <p:nvSpPr>
          <p:cNvPr id="4" name="Slide Number Placeholder 3"/>
          <p:cNvSpPr>
            <a:spLocks noGrp="1"/>
          </p:cNvSpPr>
          <p:nvPr>
            <p:ph type="sldNum" sz="quarter" idx="13"/>
          </p:nvPr>
        </p:nvSpPr>
        <p:spPr/>
        <p:txBody>
          <a:bodyPr/>
          <a:lstStyle/>
          <a:p>
            <a:fld id="{ED278EB1-C8FB-40EE-BB5A-A41569F381C6}" type="slidenum">
              <a:rPr lang="en-US" smtClean="0"/>
              <a:t>5</a:t>
            </a:fld>
            <a:endParaRPr lang="en-US"/>
          </a:p>
        </p:txBody>
      </p:sp>
    </p:spTree>
    <p:extLst>
      <p:ext uri="{BB962C8B-B14F-4D97-AF65-F5344CB8AC3E}">
        <p14:creationId xmlns:p14="http://schemas.microsoft.com/office/powerpoint/2010/main" val="1948732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FAD229-5BCB-4186-B4AF-FE11E0B536E4}"/>
              </a:ext>
            </a:extLst>
          </p:cNvPr>
          <p:cNvSpPr>
            <a:spLocks noGrp="1"/>
          </p:cNvSpPr>
          <p:nvPr>
            <p:ph type="title"/>
          </p:nvPr>
        </p:nvSpPr>
        <p:spPr/>
        <p:txBody>
          <a:bodyPr/>
          <a:lstStyle/>
          <a:p>
            <a:r>
              <a:rPr lang="en-US" sz="2400" dirty="0" smtClean="0"/>
              <a:t>Neutron imaging of Internal flow passages</a:t>
            </a:r>
            <a:br>
              <a:rPr lang="en-US" sz="2400" dirty="0" smtClean="0"/>
            </a:br>
            <a:endParaRPr lang="en-US" sz="2400" dirty="0"/>
          </a:p>
        </p:txBody>
      </p:sp>
      <p:pic>
        <p:nvPicPr>
          <p:cNvPr id="8" name="test_middle_rebin_poiss_short" descr="High-speed neutron imaging movie of gasoline direct injector internal actuation dynamics.">
            <a:hlinkClick r:id="" action="ppaction://media"/>
            <a:extLst>
              <a:ext uri="{FF2B5EF4-FFF2-40B4-BE49-F238E27FC236}">
                <a16:creationId xmlns:a16="http://schemas.microsoft.com/office/drawing/2014/main" id="{922C92D8-0D41-406E-BB96-6A3B3C1C97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699224"/>
            <a:ext cx="6858000" cy="3429000"/>
          </a:xfrm>
          <a:prstGeom prst="rect">
            <a:avLst/>
          </a:prstGeom>
        </p:spPr>
      </p:pic>
      <p:sp>
        <p:nvSpPr>
          <p:cNvPr id="13" name="Callout: Bent Line 12">
            <a:extLst>
              <a:ext uri="{FF2B5EF4-FFF2-40B4-BE49-F238E27FC236}">
                <a16:creationId xmlns:a16="http://schemas.microsoft.com/office/drawing/2014/main" id="{37906612-687F-4C16-9D83-18E8856E6EB0}"/>
              </a:ext>
            </a:extLst>
          </p:cNvPr>
          <p:cNvSpPr/>
          <p:nvPr/>
        </p:nvSpPr>
        <p:spPr>
          <a:xfrm flipH="1">
            <a:off x="114300" y="1765176"/>
            <a:ext cx="1238250" cy="1131079"/>
          </a:xfrm>
          <a:prstGeom prst="borderCallout2">
            <a:avLst>
              <a:gd name="adj1" fmla="val 107467"/>
              <a:gd name="adj2" fmla="val 15522"/>
              <a:gd name="adj3" fmla="val 124317"/>
              <a:gd name="adj4" fmla="val 15775"/>
              <a:gd name="adj5" fmla="val 160032"/>
              <a:gd name="adj6" fmla="val -275129"/>
            </a:avLst>
          </a:prstGeom>
          <a:solidFill>
            <a:schemeClr val="bg1"/>
          </a:solidFill>
          <a:ln w="285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685800" fontAlgn="base">
              <a:spcBef>
                <a:spcPct val="0"/>
              </a:spcBef>
              <a:spcAft>
                <a:spcPct val="0"/>
              </a:spcAft>
              <a:defRPr/>
            </a:pPr>
            <a:r>
              <a:rPr lang="en-US" sz="1350" dirty="0">
                <a:solidFill>
                  <a:srgbClr val="000000"/>
                </a:solidFill>
                <a:latin typeface="Calibri" panose="020F0502020204030204" pitchFamily="34" charset="0"/>
                <a:cs typeface="Calibri" panose="020F0502020204030204" pitchFamily="34" charset="0"/>
              </a:rPr>
              <a:t>Valve needle oscillates continuously during injection</a:t>
            </a:r>
          </a:p>
        </p:txBody>
      </p:sp>
      <p:sp>
        <p:nvSpPr>
          <p:cNvPr id="15" name="Callout: Bent Line 14">
            <a:extLst>
              <a:ext uri="{FF2B5EF4-FFF2-40B4-BE49-F238E27FC236}">
                <a16:creationId xmlns:a16="http://schemas.microsoft.com/office/drawing/2014/main" id="{DD28C363-F628-40B0-AAD6-4A14AE9AD93D}"/>
              </a:ext>
            </a:extLst>
          </p:cNvPr>
          <p:cNvSpPr/>
          <p:nvPr/>
        </p:nvSpPr>
        <p:spPr>
          <a:xfrm flipH="1">
            <a:off x="53340" y="729768"/>
            <a:ext cx="2947036" cy="923330"/>
          </a:xfrm>
          <a:prstGeom prst="borderCallout2">
            <a:avLst>
              <a:gd name="adj1" fmla="val 82233"/>
              <a:gd name="adj2" fmla="val -3364"/>
              <a:gd name="adj3" fmla="val 82233"/>
              <a:gd name="adj4" fmla="val -13096"/>
              <a:gd name="adj5" fmla="val 189500"/>
              <a:gd name="adj6" fmla="val -50959"/>
            </a:avLst>
          </a:prstGeom>
          <a:solidFill>
            <a:schemeClr val="bg1"/>
          </a:solidFill>
          <a:ln w="285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685800" fontAlgn="base">
              <a:spcBef>
                <a:spcPct val="0"/>
              </a:spcBef>
              <a:spcAft>
                <a:spcPct val="0"/>
              </a:spcAft>
              <a:defRPr/>
            </a:pPr>
            <a:r>
              <a:rPr lang="en-US" sz="1350" dirty="0">
                <a:solidFill>
                  <a:srgbClr val="000000"/>
                </a:solidFill>
                <a:latin typeface="Calibri" panose="020F0502020204030204" pitchFamily="34" charset="0"/>
                <a:cs typeface="Calibri" panose="020F0502020204030204" pitchFamily="34" charset="0"/>
              </a:rPr>
              <a:t>Armature bounces after injection and takes ~1 </a:t>
            </a:r>
            <a:r>
              <a:rPr lang="en-US" sz="1350" dirty="0" err="1">
                <a:solidFill>
                  <a:srgbClr val="000000"/>
                </a:solidFill>
                <a:latin typeface="Calibri" panose="020F0502020204030204" pitchFamily="34" charset="0"/>
                <a:cs typeface="Calibri" panose="020F0502020204030204" pitchFamily="34" charset="0"/>
              </a:rPr>
              <a:t>ms</a:t>
            </a:r>
            <a:r>
              <a:rPr lang="en-US" sz="1350" dirty="0">
                <a:solidFill>
                  <a:srgbClr val="000000"/>
                </a:solidFill>
                <a:latin typeface="Calibri" panose="020F0502020204030204" pitchFamily="34" charset="0"/>
                <a:cs typeface="Calibri" panose="020F0502020204030204" pitchFamily="34" charset="0"/>
              </a:rPr>
              <a:t> to settle – predicted by 1D models to be responsible for non-linear injection quantity (SAE 2014-01-1211)</a:t>
            </a:r>
          </a:p>
        </p:txBody>
      </p:sp>
      <p:sp>
        <p:nvSpPr>
          <p:cNvPr id="16" name="Callout: Bent Line 15">
            <a:extLst>
              <a:ext uri="{FF2B5EF4-FFF2-40B4-BE49-F238E27FC236}">
                <a16:creationId xmlns:a16="http://schemas.microsoft.com/office/drawing/2014/main" id="{DBA0C205-95A2-44CD-904C-94FA24885A46}"/>
              </a:ext>
            </a:extLst>
          </p:cNvPr>
          <p:cNvSpPr/>
          <p:nvPr/>
        </p:nvSpPr>
        <p:spPr>
          <a:xfrm>
            <a:off x="3169921" y="772615"/>
            <a:ext cx="1619249" cy="507831"/>
          </a:xfrm>
          <a:prstGeom prst="borderCallout2">
            <a:avLst>
              <a:gd name="adj1" fmla="val 116015"/>
              <a:gd name="adj2" fmla="val 53527"/>
              <a:gd name="adj3" fmla="val 224413"/>
              <a:gd name="adj4" fmla="val 53302"/>
              <a:gd name="adj5" fmla="val 238371"/>
              <a:gd name="adj6" fmla="val 95002"/>
            </a:avLst>
          </a:prstGeom>
          <a:solidFill>
            <a:schemeClr val="bg1"/>
          </a:solidFill>
          <a:ln w="285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685800" fontAlgn="base">
              <a:spcBef>
                <a:spcPct val="0"/>
              </a:spcBef>
              <a:spcAft>
                <a:spcPct val="0"/>
              </a:spcAft>
              <a:defRPr/>
            </a:pPr>
            <a:r>
              <a:rPr lang="en-US" sz="1350" dirty="0">
                <a:solidFill>
                  <a:srgbClr val="000000"/>
                </a:solidFill>
                <a:latin typeface="Calibri" panose="020F0502020204030204" pitchFamily="34" charset="0"/>
                <a:cs typeface="Calibri" panose="020F0502020204030204" pitchFamily="34" charset="0"/>
              </a:rPr>
              <a:t>Spring compression visible</a:t>
            </a:r>
          </a:p>
        </p:txBody>
      </p:sp>
      <p:sp>
        <p:nvSpPr>
          <p:cNvPr id="17" name="Callout: Bent Line 16">
            <a:extLst>
              <a:ext uri="{FF2B5EF4-FFF2-40B4-BE49-F238E27FC236}">
                <a16:creationId xmlns:a16="http://schemas.microsoft.com/office/drawing/2014/main" id="{659927F4-6C2E-4D90-80BB-4CB973BF6024}"/>
              </a:ext>
            </a:extLst>
          </p:cNvPr>
          <p:cNvSpPr/>
          <p:nvPr/>
        </p:nvSpPr>
        <p:spPr>
          <a:xfrm>
            <a:off x="4941570" y="759404"/>
            <a:ext cx="2167890" cy="715581"/>
          </a:xfrm>
          <a:prstGeom prst="borderCallout2">
            <a:avLst>
              <a:gd name="adj1" fmla="val 109295"/>
              <a:gd name="adj2" fmla="val 48007"/>
              <a:gd name="adj3" fmla="val 129731"/>
              <a:gd name="adj4" fmla="val 47992"/>
              <a:gd name="adj5" fmla="val 184898"/>
              <a:gd name="adj6" fmla="val 66091"/>
            </a:avLst>
          </a:prstGeom>
          <a:solidFill>
            <a:schemeClr val="bg1"/>
          </a:solidFill>
          <a:ln w="285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685800" fontAlgn="base">
              <a:spcBef>
                <a:spcPct val="0"/>
              </a:spcBef>
              <a:spcAft>
                <a:spcPct val="0"/>
              </a:spcAft>
              <a:defRPr/>
            </a:pPr>
            <a:r>
              <a:rPr lang="en-US" sz="1350" dirty="0">
                <a:solidFill>
                  <a:srgbClr val="000000"/>
                </a:solidFill>
                <a:latin typeface="Calibri" panose="020F0502020204030204" pitchFamily="34" charset="0"/>
                <a:cs typeface="Calibri" panose="020F0502020204030204" pitchFamily="34" charset="0"/>
              </a:rPr>
              <a:t>Armature impacting the stop causes entire solenoid body to swell outward</a:t>
            </a:r>
          </a:p>
        </p:txBody>
      </p:sp>
      <p:sp>
        <p:nvSpPr>
          <p:cNvPr id="18" name="Callout: Bent Line 17">
            <a:extLst>
              <a:ext uri="{FF2B5EF4-FFF2-40B4-BE49-F238E27FC236}">
                <a16:creationId xmlns:a16="http://schemas.microsoft.com/office/drawing/2014/main" id="{E6688264-F648-4F9D-A06A-434A32B45799}"/>
              </a:ext>
            </a:extLst>
          </p:cNvPr>
          <p:cNvSpPr/>
          <p:nvPr/>
        </p:nvSpPr>
        <p:spPr>
          <a:xfrm>
            <a:off x="7261860" y="717206"/>
            <a:ext cx="1824990" cy="923330"/>
          </a:xfrm>
          <a:prstGeom prst="borderCallout2">
            <a:avLst>
              <a:gd name="adj1" fmla="val 106723"/>
              <a:gd name="adj2" fmla="val 34405"/>
              <a:gd name="adj3" fmla="val 124651"/>
              <a:gd name="adj4" fmla="val 34359"/>
              <a:gd name="adj5" fmla="val 166650"/>
              <a:gd name="adj6" fmla="val 2826"/>
            </a:avLst>
          </a:prstGeom>
          <a:solidFill>
            <a:schemeClr val="bg1"/>
          </a:solidFill>
          <a:ln w="28575">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685800" fontAlgn="base">
              <a:spcBef>
                <a:spcPct val="0"/>
              </a:spcBef>
              <a:spcAft>
                <a:spcPct val="0"/>
              </a:spcAft>
              <a:defRPr/>
            </a:pPr>
            <a:r>
              <a:rPr lang="en-US" sz="1350" dirty="0">
                <a:solidFill>
                  <a:srgbClr val="000000"/>
                </a:solidFill>
                <a:latin typeface="Calibri" panose="020F0502020204030204" pitchFamily="34" charset="0"/>
                <a:cs typeface="Calibri" panose="020F0502020204030204" pitchFamily="34" charset="0"/>
              </a:rPr>
              <a:t>Fuel must refill the gap between armature and stop – may have impact on settling time</a:t>
            </a:r>
          </a:p>
        </p:txBody>
      </p:sp>
      <p:sp>
        <p:nvSpPr>
          <p:cNvPr id="19" name="TextBox 18">
            <a:extLst>
              <a:ext uri="{FF2B5EF4-FFF2-40B4-BE49-F238E27FC236}">
                <a16:creationId xmlns:a16="http://schemas.microsoft.com/office/drawing/2014/main" id="{979C3AF1-906F-40AF-896F-4AF1CA819AEE}"/>
              </a:ext>
            </a:extLst>
          </p:cNvPr>
          <p:cNvSpPr txBox="1"/>
          <p:nvPr/>
        </p:nvSpPr>
        <p:spPr>
          <a:xfrm>
            <a:off x="1930723" y="4152625"/>
            <a:ext cx="5865075" cy="507831"/>
          </a:xfrm>
          <a:prstGeom prst="rect">
            <a:avLst/>
          </a:prstGeom>
          <a:solidFill>
            <a:schemeClr val="bg1"/>
          </a:solidFill>
          <a:ln w="28575">
            <a:solidFill>
              <a:schemeClr val="tx1"/>
            </a:solidFill>
          </a:ln>
        </p:spPr>
        <p:txBody>
          <a:bodyPr wrap="square" rtlCol="0">
            <a:spAutoFit/>
          </a:bodyPr>
          <a:lstStyle/>
          <a:p>
            <a:pPr defTabSz="685800" fontAlgn="base">
              <a:spcBef>
                <a:spcPct val="0"/>
              </a:spcBef>
              <a:spcAft>
                <a:spcPct val="0"/>
              </a:spcAft>
              <a:defRPr/>
            </a:pPr>
            <a:r>
              <a:rPr lang="en-US" sz="1350" dirty="0">
                <a:solidFill>
                  <a:srgbClr val="000000"/>
                </a:solidFill>
                <a:latin typeface="Calibri" panose="020F0502020204030204" pitchFamily="34" charset="0"/>
                <a:cs typeface="Calibri" panose="020F0502020204030204" pitchFamily="34" charset="0"/>
              </a:rPr>
              <a:t>Quantitative analysis of actuation dynamics in progress based on previous work to quantify geometric displacement using analytical neutron attenuation model</a:t>
            </a:r>
          </a:p>
        </p:txBody>
      </p:sp>
      <p:pic>
        <p:nvPicPr>
          <p:cNvPr id="11" name="Picture 10">
            <a:extLst>
              <a:ext uri="{FF2B5EF4-FFF2-40B4-BE49-F238E27FC236}">
                <a16:creationId xmlns:a16="http://schemas.microsoft.com/office/drawing/2014/main" id="{05E99884-2636-4794-A093-0F9256951E03}"/>
              </a:ext>
            </a:extLst>
          </p:cNvPr>
          <p:cNvPicPr>
            <a:picLocks noChangeAspect="1"/>
          </p:cNvPicPr>
          <p:nvPr/>
        </p:nvPicPr>
        <p:blipFill>
          <a:blip r:embed="rId6"/>
          <a:stretch>
            <a:fillRect/>
          </a:stretch>
        </p:blipFill>
        <p:spPr>
          <a:xfrm>
            <a:off x="7795798" y="4406540"/>
            <a:ext cx="1232557" cy="296615"/>
          </a:xfrm>
          <a:prstGeom prst="rect">
            <a:avLst/>
          </a:prstGeom>
        </p:spPr>
      </p:pic>
      <p:sp>
        <p:nvSpPr>
          <p:cNvPr id="2" name="Slide Number Placeholder 1"/>
          <p:cNvSpPr>
            <a:spLocks noGrp="1"/>
          </p:cNvSpPr>
          <p:nvPr>
            <p:ph type="sldNum" sz="quarter" idx="13"/>
          </p:nvPr>
        </p:nvSpPr>
        <p:spPr/>
        <p:txBody>
          <a:bodyPr/>
          <a:lstStyle/>
          <a:p>
            <a:fld id="{ED278EB1-C8FB-40EE-BB5A-A41569F381C6}" type="slidenum">
              <a:rPr lang="en-US" smtClean="0"/>
              <a:t>6</a:t>
            </a:fld>
            <a:endParaRPr lang="en-US"/>
          </a:p>
        </p:txBody>
      </p:sp>
    </p:spTree>
    <p:extLst>
      <p:ext uri="{BB962C8B-B14F-4D97-AF65-F5344CB8AC3E}">
        <p14:creationId xmlns:p14="http://schemas.microsoft.com/office/powerpoint/2010/main" val="999929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8"/>
                                        </p:tgtEl>
                                      </p:cBhvr>
                                    </p:cmd>
                                  </p:childTnLst>
                                </p:cTn>
                              </p:par>
                            </p:childTnLst>
                          </p:cTn>
                        </p:par>
                      </p:childTnLst>
                    </p:cTn>
                  </p:par>
                </p:childTnLst>
              </p:cTn>
              <p:nextCondLst>
                <p:cond evt="onClick" delay="0">
                  <p:tgtEl>
                    <p:spTgt spid="8"/>
                  </p:tgtEl>
                </p:cond>
              </p:nextCondLst>
            </p:seq>
            <p:video>
              <p:cMediaNode vol="80000">
                <p:cTn id="36" repeatCount="indefinite" fill="hold" display="0">
                  <p:stCondLst>
                    <p:cond delay="indefinite"/>
                  </p:stCondLst>
                </p:cTn>
                <p:tgtEl>
                  <p:spTgt spid="8"/>
                </p:tgtEl>
              </p:cMediaNode>
            </p:video>
          </p:childTnLst>
        </p:cTn>
      </p:par>
    </p:tnLst>
    <p:bldLst>
      <p:bldP spid="13" grpId="0" animBg="1"/>
      <p:bldP spid="15"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Backlit Microscopy</a:t>
            </a:r>
            <a:br>
              <a:rPr lang="en-US" dirty="0" smtClean="0"/>
            </a:br>
            <a:endParaRPr lang="en-US" dirty="0"/>
          </a:p>
        </p:txBody>
      </p:sp>
      <p:sp>
        <p:nvSpPr>
          <p:cNvPr id="6" name="Content Placeholder 5"/>
          <p:cNvSpPr>
            <a:spLocks noGrp="1"/>
          </p:cNvSpPr>
          <p:nvPr>
            <p:ph idx="1"/>
          </p:nvPr>
        </p:nvSpPr>
        <p:spPr>
          <a:xfrm>
            <a:off x="457201" y="3826996"/>
            <a:ext cx="8372901" cy="1173826"/>
          </a:xfrm>
        </p:spPr>
        <p:txBody>
          <a:bodyPr>
            <a:normAutofit fontScale="92500" lnSpcReduction="20000"/>
          </a:bodyPr>
          <a:lstStyle/>
          <a:p>
            <a:r>
              <a:rPr lang="en-US" dirty="0" smtClean="0"/>
              <a:t>G2 illustrates plume expansion and merging in near-nozzle region</a:t>
            </a:r>
          </a:p>
          <a:p>
            <a:r>
              <a:rPr lang="en-US" dirty="0" smtClean="0"/>
              <a:t>G3 distinction between plumes, different dribble behavior</a:t>
            </a:r>
          </a:p>
          <a:p>
            <a:r>
              <a:rPr lang="en-US" dirty="0" smtClean="0"/>
              <a:t>Influences on tip wetting?</a:t>
            </a:r>
          </a:p>
          <a:p>
            <a:r>
              <a:rPr lang="en-US" dirty="0" smtClean="0"/>
              <a:t>Additional conditions available: E00 fuel</a:t>
            </a:r>
          </a:p>
          <a:p>
            <a:endParaRPr lang="en-US" dirty="0"/>
          </a:p>
        </p:txBody>
      </p:sp>
      <p:sp>
        <p:nvSpPr>
          <p:cNvPr id="4" name="Slide Number Placeholder 3"/>
          <p:cNvSpPr>
            <a:spLocks noGrp="1"/>
          </p:cNvSpPr>
          <p:nvPr>
            <p:ph type="sldNum" sz="quarter" idx="4294967295"/>
          </p:nvPr>
        </p:nvSpPr>
        <p:spPr>
          <a:xfrm>
            <a:off x="0" y="4816475"/>
            <a:ext cx="384175" cy="274638"/>
          </a:xfrm>
        </p:spPr>
        <p:txBody>
          <a:bodyPr/>
          <a:lstStyle/>
          <a:p>
            <a:fld id="{7FAF48B6-B4E2-4114-BB3A-F32F3CEEEAD6}" type="slidenum">
              <a:rPr lang="en-US" smtClean="0"/>
              <a:pPr/>
              <a:t>7</a:t>
            </a:fld>
            <a:endParaRPr lang="en-US"/>
          </a:p>
        </p:txBody>
      </p:sp>
      <p:grpSp>
        <p:nvGrpSpPr>
          <p:cNvPr id="32" name="Group 31"/>
          <p:cNvGrpSpPr/>
          <p:nvPr/>
        </p:nvGrpSpPr>
        <p:grpSpPr>
          <a:xfrm>
            <a:off x="152068" y="661626"/>
            <a:ext cx="8896110" cy="1582491"/>
            <a:chOff x="152068" y="1207104"/>
            <a:chExt cx="8896110" cy="1582491"/>
          </a:xfrm>
        </p:grpSpPr>
        <p:pic>
          <p:nvPicPr>
            <p:cNvPr id="9" name="Picture 8" descr="A close up of a screen&#10;&#10;Description automatically generated">
              <a:extLst>
                <a:ext uri="{FF2B5EF4-FFF2-40B4-BE49-F238E27FC236}">
                  <a16:creationId xmlns:a16="http://schemas.microsoft.com/office/drawing/2014/main" id="{CAD00EB4-5DFF-4071-95EE-097D8DE957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067" y="1217031"/>
              <a:ext cx="1828800" cy="137160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630E65-7617-4A6E-A912-450D806993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14"/>
            <a:stretch/>
          </p:blipFill>
          <p:spPr>
            <a:xfrm>
              <a:off x="1872611" y="1217031"/>
              <a:ext cx="1440830" cy="1371600"/>
            </a:xfrm>
            <a:prstGeom prst="rect">
              <a:avLst/>
            </a:prstGeom>
          </p:spPr>
        </p:pic>
        <p:pic>
          <p:nvPicPr>
            <p:cNvPr id="11" name="Picture 10" descr="A close up of a screen&#10;&#10;Description automatically generated">
              <a:extLst>
                <a:ext uri="{FF2B5EF4-FFF2-40B4-BE49-F238E27FC236}">
                  <a16:creationId xmlns:a16="http://schemas.microsoft.com/office/drawing/2014/main" id="{612CF328-557B-4323-8B4F-446BB90028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214"/>
            <a:stretch/>
          </p:blipFill>
          <p:spPr>
            <a:xfrm>
              <a:off x="3023186" y="1217031"/>
              <a:ext cx="1440830" cy="1371600"/>
            </a:xfrm>
            <a:prstGeom prst="rect">
              <a:avLst/>
            </a:prstGeom>
          </p:spPr>
        </p:pic>
        <p:pic>
          <p:nvPicPr>
            <p:cNvPr id="12" name="Picture 11" descr="A picture containing photo, black, sitting, monitor&#10;&#10;Description automatically generated">
              <a:extLst>
                <a:ext uri="{FF2B5EF4-FFF2-40B4-BE49-F238E27FC236}">
                  <a16:creationId xmlns:a16="http://schemas.microsoft.com/office/drawing/2014/main" id="{5DFA8E2B-CEF1-41D5-8CBE-63E67ADBCE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214"/>
            <a:stretch/>
          </p:blipFill>
          <p:spPr>
            <a:xfrm>
              <a:off x="4164692" y="1217031"/>
              <a:ext cx="1440830" cy="1371600"/>
            </a:xfrm>
            <a:prstGeom prst="rect">
              <a:avLst/>
            </a:prstGeom>
          </p:spPr>
        </p:pic>
        <p:pic>
          <p:nvPicPr>
            <p:cNvPr id="13" name="Picture 12" descr="A picture containing photo, sitting, black, monitor&#10;&#10;Description automatically generated">
              <a:extLst>
                <a:ext uri="{FF2B5EF4-FFF2-40B4-BE49-F238E27FC236}">
                  <a16:creationId xmlns:a16="http://schemas.microsoft.com/office/drawing/2014/main" id="{8B276E82-E3EF-47D7-AE48-A333045CFB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214"/>
            <a:stretch/>
          </p:blipFill>
          <p:spPr>
            <a:xfrm>
              <a:off x="5315267" y="1217031"/>
              <a:ext cx="1440830" cy="1371600"/>
            </a:xfrm>
            <a:prstGeom prst="rect">
              <a:avLst/>
            </a:prstGeom>
          </p:spPr>
        </p:pic>
        <p:pic>
          <p:nvPicPr>
            <p:cNvPr id="14" name="Picture 13" descr="A picture containing photo, sitting, black, old&#10;&#10;Description automatically generated">
              <a:extLst>
                <a:ext uri="{FF2B5EF4-FFF2-40B4-BE49-F238E27FC236}">
                  <a16:creationId xmlns:a16="http://schemas.microsoft.com/office/drawing/2014/main" id="{F8CE0A5B-D397-428D-8B0A-51EDE95A40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214"/>
            <a:stretch/>
          </p:blipFill>
          <p:spPr>
            <a:xfrm>
              <a:off x="6456773" y="1217031"/>
              <a:ext cx="1440830" cy="1371600"/>
            </a:xfrm>
            <a:prstGeom prst="rect">
              <a:avLst/>
            </a:prstGeom>
          </p:spPr>
        </p:pic>
        <p:pic>
          <p:nvPicPr>
            <p:cNvPr id="15" name="Picture 14" descr="A picture containing photo, sitting, black, old&#10;&#10;Description automatically generated">
              <a:extLst>
                <a:ext uri="{FF2B5EF4-FFF2-40B4-BE49-F238E27FC236}">
                  <a16:creationId xmlns:a16="http://schemas.microsoft.com/office/drawing/2014/main" id="{3A164539-39CF-4EA7-BAE2-BC1197F37D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214"/>
            <a:stretch/>
          </p:blipFill>
          <p:spPr>
            <a:xfrm>
              <a:off x="7607348" y="1217031"/>
              <a:ext cx="1440830" cy="1371600"/>
            </a:xfrm>
            <a:prstGeom prst="rect">
              <a:avLst/>
            </a:prstGeom>
          </p:spPr>
        </p:pic>
        <p:sp>
          <p:nvSpPr>
            <p:cNvPr id="16" name="TextBox 15">
              <a:extLst>
                <a:ext uri="{FF2B5EF4-FFF2-40B4-BE49-F238E27FC236}">
                  <a16:creationId xmlns:a16="http://schemas.microsoft.com/office/drawing/2014/main" id="{B66D5410-9CFD-47D6-8FCF-C2E462233E7B}"/>
                </a:ext>
              </a:extLst>
            </p:cNvPr>
            <p:cNvSpPr txBox="1"/>
            <p:nvPr/>
          </p:nvSpPr>
          <p:spPr>
            <a:xfrm>
              <a:off x="1086619" y="2535679"/>
              <a:ext cx="495425" cy="253916"/>
            </a:xfrm>
            <a:prstGeom prst="rect">
              <a:avLst/>
            </a:prstGeom>
            <a:noFill/>
          </p:spPr>
          <p:txBody>
            <a:bodyPr wrap="square" rtlCol="0">
              <a:spAutoFit/>
            </a:bodyPr>
            <a:lstStyle/>
            <a:p>
              <a:r>
                <a:rPr lang="en-US" sz="1050" dirty="0"/>
                <a:t>[mm]</a:t>
              </a:r>
            </a:p>
          </p:txBody>
        </p:sp>
        <p:sp>
          <p:nvSpPr>
            <p:cNvPr id="17" name="TextBox 16">
              <a:extLst>
                <a:ext uri="{FF2B5EF4-FFF2-40B4-BE49-F238E27FC236}">
                  <a16:creationId xmlns:a16="http://schemas.microsoft.com/office/drawing/2014/main" id="{A6BBCAF7-8528-44EA-BD9E-66F8EEF78933}"/>
                </a:ext>
              </a:extLst>
            </p:cNvPr>
            <p:cNvSpPr txBox="1"/>
            <p:nvPr/>
          </p:nvSpPr>
          <p:spPr>
            <a:xfrm rot="16200000">
              <a:off x="192223" y="1707709"/>
              <a:ext cx="495425" cy="253916"/>
            </a:xfrm>
            <a:prstGeom prst="rect">
              <a:avLst/>
            </a:prstGeom>
            <a:noFill/>
          </p:spPr>
          <p:txBody>
            <a:bodyPr wrap="square" rtlCol="0">
              <a:spAutoFit/>
            </a:bodyPr>
            <a:lstStyle/>
            <a:p>
              <a:r>
                <a:rPr lang="en-US" sz="1050" dirty="0"/>
                <a:t>[mm]</a:t>
              </a:r>
            </a:p>
          </p:txBody>
        </p:sp>
        <p:sp>
          <p:nvSpPr>
            <p:cNvPr id="18" name="TextBox 17">
              <a:extLst>
                <a:ext uri="{FF2B5EF4-FFF2-40B4-BE49-F238E27FC236}">
                  <a16:creationId xmlns:a16="http://schemas.microsoft.com/office/drawing/2014/main" id="{27A03234-2448-4C03-BF8D-C2BA7635A442}"/>
                </a:ext>
              </a:extLst>
            </p:cNvPr>
            <p:cNvSpPr txBox="1"/>
            <p:nvPr/>
          </p:nvSpPr>
          <p:spPr>
            <a:xfrm>
              <a:off x="152068" y="1207104"/>
              <a:ext cx="1287967" cy="369332"/>
            </a:xfrm>
            <a:prstGeom prst="rect">
              <a:avLst/>
            </a:prstGeom>
            <a:noFill/>
          </p:spPr>
          <p:txBody>
            <a:bodyPr wrap="square" rtlCol="0">
              <a:spAutoFit/>
            </a:bodyPr>
            <a:lstStyle/>
            <a:p>
              <a:r>
                <a:rPr lang="en-US" b="1" dirty="0" smtClean="0">
                  <a:solidFill>
                    <a:srgbClr val="77AC30"/>
                  </a:solidFill>
                  <a:effectLst>
                    <a:outerShdw blurRad="38100" dist="38100" dir="2700000" algn="tl">
                      <a:srgbClr val="000000">
                        <a:alpha val="43137"/>
                      </a:srgbClr>
                    </a:outerShdw>
                  </a:effectLst>
                </a:rPr>
                <a:t>G2</a:t>
              </a:r>
              <a:endParaRPr lang="en-US" b="1" dirty="0">
                <a:solidFill>
                  <a:srgbClr val="77AC30"/>
                </a:solidFill>
                <a:effectLst>
                  <a:outerShdw blurRad="38100" dist="38100" dir="2700000" algn="tl">
                    <a:srgbClr val="000000">
                      <a:alpha val="43137"/>
                    </a:srgbClr>
                  </a:outerShdw>
                </a:effectLst>
              </a:endParaRPr>
            </a:p>
          </p:txBody>
        </p:sp>
      </p:grpSp>
      <p:grpSp>
        <p:nvGrpSpPr>
          <p:cNvPr id="33" name="Group 32"/>
          <p:cNvGrpSpPr/>
          <p:nvPr/>
        </p:nvGrpSpPr>
        <p:grpSpPr>
          <a:xfrm>
            <a:off x="152068" y="2186603"/>
            <a:ext cx="8906718" cy="1582491"/>
            <a:chOff x="152068" y="2732081"/>
            <a:chExt cx="8906718" cy="1582491"/>
          </a:xfrm>
        </p:grpSpPr>
        <p:pic>
          <p:nvPicPr>
            <p:cNvPr id="20" name="Picture 19" descr="A close up of a screen&#10;&#10;Description automatically generated">
              <a:extLst>
                <a:ext uri="{FF2B5EF4-FFF2-40B4-BE49-F238E27FC236}">
                  <a16:creationId xmlns:a16="http://schemas.microsoft.com/office/drawing/2014/main" id="{0401AEAF-58AC-443C-A5BF-826BCA8E94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4519" y="2742008"/>
              <a:ext cx="1828800" cy="1371600"/>
            </a:xfrm>
            <a:prstGeom prst="rect">
              <a:avLst/>
            </a:prstGeom>
          </p:spPr>
        </p:pic>
        <p:sp>
          <p:nvSpPr>
            <p:cNvPr id="21" name="TextBox 20">
              <a:extLst>
                <a:ext uri="{FF2B5EF4-FFF2-40B4-BE49-F238E27FC236}">
                  <a16:creationId xmlns:a16="http://schemas.microsoft.com/office/drawing/2014/main" id="{45FF6166-96E6-4BCD-A9F8-6A136708ACD5}"/>
                </a:ext>
              </a:extLst>
            </p:cNvPr>
            <p:cNvSpPr txBox="1"/>
            <p:nvPr/>
          </p:nvSpPr>
          <p:spPr>
            <a:xfrm>
              <a:off x="1086619" y="4060656"/>
              <a:ext cx="495425" cy="253916"/>
            </a:xfrm>
            <a:prstGeom prst="rect">
              <a:avLst/>
            </a:prstGeom>
            <a:noFill/>
          </p:spPr>
          <p:txBody>
            <a:bodyPr wrap="square" rtlCol="0">
              <a:spAutoFit/>
            </a:bodyPr>
            <a:lstStyle/>
            <a:p>
              <a:r>
                <a:rPr lang="en-US" sz="1050" dirty="0"/>
                <a:t>[mm]</a:t>
              </a:r>
            </a:p>
          </p:txBody>
        </p:sp>
        <p:sp>
          <p:nvSpPr>
            <p:cNvPr id="22" name="TextBox 21">
              <a:extLst>
                <a:ext uri="{FF2B5EF4-FFF2-40B4-BE49-F238E27FC236}">
                  <a16:creationId xmlns:a16="http://schemas.microsoft.com/office/drawing/2014/main" id="{D6177459-3EF7-453B-B7CE-946BA3AF62B1}"/>
                </a:ext>
              </a:extLst>
            </p:cNvPr>
            <p:cNvSpPr txBox="1"/>
            <p:nvPr/>
          </p:nvSpPr>
          <p:spPr>
            <a:xfrm rot="16200000">
              <a:off x="192223" y="3232686"/>
              <a:ext cx="495425" cy="253916"/>
            </a:xfrm>
            <a:prstGeom prst="rect">
              <a:avLst/>
            </a:prstGeom>
            <a:noFill/>
          </p:spPr>
          <p:txBody>
            <a:bodyPr wrap="square" rtlCol="0">
              <a:spAutoFit/>
            </a:bodyPr>
            <a:lstStyle/>
            <a:p>
              <a:r>
                <a:rPr lang="en-US" sz="1050" dirty="0"/>
                <a:t>[mm]</a:t>
              </a:r>
            </a:p>
          </p:txBody>
        </p:sp>
        <p:sp>
          <p:nvSpPr>
            <p:cNvPr id="23" name="TextBox 22">
              <a:extLst>
                <a:ext uri="{FF2B5EF4-FFF2-40B4-BE49-F238E27FC236}">
                  <a16:creationId xmlns:a16="http://schemas.microsoft.com/office/drawing/2014/main" id="{546B02DE-FE81-4245-A3F2-156DC051CF55}"/>
                </a:ext>
              </a:extLst>
            </p:cNvPr>
            <p:cNvSpPr txBox="1"/>
            <p:nvPr/>
          </p:nvSpPr>
          <p:spPr>
            <a:xfrm>
              <a:off x="152068" y="2732081"/>
              <a:ext cx="1287967" cy="369332"/>
            </a:xfrm>
            <a:prstGeom prst="rect">
              <a:avLst/>
            </a:prstGeom>
            <a:noFill/>
          </p:spPr>
          <p:txBody>
            <a:bodyPr wrap="square" rtlCol="0">
              <a:spAutoFit/>
            </a:bodyPr>
            <a:lstStyle/>
            <a:p>
              <a:r>
                <a:rPr lang="en-US" b="1" dirty="0" smtClean="0">
                  <a:solidFill>
                    <a:schemeClr val="tx2"/>
                  </a:solidFill>
                  <a:effectLst>
                    <a:outerShdw blurRad="38100" dist="38100" dir="2700000" algn="tl">
                      <a:srgbClr val="000000">
                        <a:alpha val="43137"/>
                      </a:srgbClr>
                    </a:outerShdw>
                  </a:effectLst>
                </a:rPr>
                <a:t>G3</a:t>
              </a:r>
              <a:endParaRPr lang="en-US" b="1" dirty="0">
                <a:solidFill>
                  <a:schemeClr val="tx2"/>
                </a:solidFill>
                <a:effectLst>
                  <a:outerShdw blurRad="38100" dist="38100" dir="2700000" algn="tl">
                    <a:srgbClr val="000000">
                      <a:alpha val="43137"/>
                    </a:srgbClr>
                  </a:outerShdw>
                </a:effectLst>
              </a:endParaRPr>
            </a:p>
          </p:txBody>
        </p:sp>
        <p:pic>
          <p:nvPicPr>
            <p:cNvPr id="24" name="Picture 23" descr="A close up of a logo&#10;&#10;Description automatically generated">
              <a:extLst>
                <a:ext uri="{FF2B5EF4-FFF2-40B4-BE49-F238E27FC236}">
                  <a16:creationId xmlns:a16="http://schemas.microsoft.com/office/drawing/2014/main" id="{26913468-057E-4ADA-BBEE-A7AE8B9B85B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718"/>
            <a:stretch/>
          </p:blipFill>
          <p:spPr>
            <a:xfrm>
              <a:off x="1854476" y="2742008"/>
              <a:ext cx="1449898" cy="1371600"/>
            </a:xfrm>
            <a:prstGeom prst="rect">
              <a:avLst/>
            </a:prstGeom>
          </p:spPr>
        </p:pic>
        <p:pic>
          <p:nvPicPr>
            <p:cNvPr id="25" name="Picture 24" descr="A close up of a screen&#10;&#10;Description automatically generated">
              <a:extLst>
                <a:ext uri="{FF2B5EF4-FFF2-40B4-BE49-F238E27FC236}">
                  <a16:creationId xmlns:a16="http://schemas.microsoft.com/office/drawing/2014/main" id="{46AC211F-1980-48FE-82A8-B069B553FC5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889"/>
            <a:stretch/>
          </p:blipFill>
          <p:spPr>
            <a:xfrm>
              <a:off x="3005050" y="2742008"/>
              <a:ext cx="1446792" cy="1371600"/>
            </a:xfrm>
            <a:prstGeom prst="rect">
              <a:avLst/>
            </a:prstGeom>
          </p:spPr>
        </p:pic>
        <p:pic>
          <p:nvPicPr>
            <p:cNvPr id="26" name="Picture 25" descr="A picture containing photo, black, white, sitting&#10;&#10;Description automatically generated">
              <a:extLst>
                <a:ext uri="{FF2B5EF4-FFF2-40B4-BE49-F238E27FC236}">
                  <a16:creationId xmlns:a16="http://schemas.microsoft.com/office/drawing/2014/main" id="{1DC13290-7910-460A-898C-B41C2F1FCBA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718"/>
            <a:stretch/>
          </p:blipFill>
          <p:spPr>
            <a:xfrm>
              <a:off x="4155625" y="2742008"/>
              <a:ext cx="1449898" cy="1371600"/>
            </a:xfrm>
            <a:prstGeom prst="rect">
              <a:avLst/>
            </a:prstGeom>
          </p:spPr>
        </p:pic>
        <p:pic>
          <p:nvPicPr>
            <p:cNvPr id="27" name="Picture 26" descr="A picture containing photo, sitting, black, old&#10;&#10;Description automatically generated">
              <a:extLst>
                <a:ext uri="{FF2B5EF4-FFF2-40B4-BE49-F238E27FC236}">
                  <a16:creationId xmlns:a16="http://schemas.microsoft.com/office/drawing/2014/main" id="{F0888B7E-6362-4101-9F38-14AF2655ADE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718"/>
            <a:stretch/>
          </p:blipFill>
          <p:spPr>
            <a:xfrm>
              <a:off x="5306198" y="2742008"/>
              <a:ext cx="1449899" cy="1371600"/>
            </a:xfrm>
            <a:prstGeom prst="rect">
              <a:avLst/>
            </a:prstGeom>
          </p:spPr>
        </p:pic>
        <p:pic>
          <p:nvPicPr>
            <p:cNvPr id="28" name="Picture 27" descr="A picture containing photo, sitting, black, white&#10;&#10;Description automatically generated">
              <a:extLst>
                <a:ext uri="{FF2B5EF4-FFF2-40B4-BE49-F238E27FC236}">
                  <a16:creationId xmlns:a16="http://schemas.microsoft.com/office/drawing/2014/main" id="{FA274937-A681-4BD7-BCE4-F5AA44E990E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718"/>
            <a:stretch/>
          </p:blipFill>
          <p:spPr>
            <a:xfrm>
              <a:off x="6456773" y="2742008"/>
              <a:ext cx="1449899" cy="1371600"/>
            </a:xfrm>
            <a:prstGeom prst="rect">
              <a:avLst/>
            </a:prstGeom>
          </p:spPr>
        </p:pic>
        <p:pic>
          <p:nvPicPr>
            <p:cNvPr id="29" name="Picture 28" descr="A picture containing photo, sitting, black, white&#10;&#10;Description automatically generated">
              <a:extLst>
                <a:ext uri="{FF2B5EF4-FFF2-40B4-BE49-F238E27FC236}">
                  <a16:creationId xmlns:a16="http://schemas.microsoft.com/office/drawing/2014/main" id="{A20AF105-1785-4D55-8E7E-5FEB2CEB687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0718"/>
            <a:stretch/>
          </p:blipFill>
          <p:spPr>
            <a:xfrm>
              <a:off x="7608887" y="2742008"/>
              <a:ext cx="1449899" cy="1371600"/>
            </a:xfrm>
            <a:prstGeom prst="rect">
              <a:avLst/>
            </a:prstGeom>
          </p:spPr>
        </p:pic>
      </p:grpSp>
      <p:pic>
        <p:nvPicPr>
          <p:cNvPr id="31" name="Picture 30"/>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8187158" y="4358637"/>
            <a:ext cx="861020" cy="344408"/>
          </a:xfrm>
          <a:prstGeom prst="rect">
            <a:avLst/>
          </a:prstGeom>
        </p:spPr>
      </p:pic>
    </p:spTree>
    <p:extLst>
      <p:ext uri="{BB962C8B-B14F-4D97-AF65-F5344CB8AC3E}">
        <p14:creationId xmlns:p14="http://schemas.microsoft.com/office/powerpoint/2010/main" val="2229961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89673" y="2170268"/>
            <a:ext cx="3932130" cy="2895969"/>
            <a:chOff x="3993309" y="2170268"/>
            <a:chExt cx="3932130" cy="2895969"/>
          </a:xfrm>
        </p:grpSpPr>
        <p:pic>
          <p:nvPicPr>
            <p:cNvPr id="9" name="Picture 8">
              <a:extLst>
                <a:ext uri="{FF2B5EF4-FFF2-40B4-BE49-F238E27FC236}">
                  <a16:creationId xmlns:a16="http://schemas.microsoft.com/office/drawing/2014/main" id="{127EBE07-40B4-48C8-807F-23570410BA6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65"/>
            <a:stretch/>
          </p:blipFill>
          <p:spPr>
            <a:xfrm>
              <a:off x="3993309" y="2170268"/>
              <a:ext cx="3860034" cy="2890254"/>
            </a:xfrm>
            <a:prstGeom prst="rect">
              <a:avLst/>
            </a:prstGeom>
          </p:spPr>
        </p:pic>
        <p:pic>
          <p:nvPicPr>
            <p:cNvPr id="20" name="Picture 19">
              <a:extLst>
                <a:ext uri="{FF2B5EF4-FFF2-40B4-BE49-F238E27FC236}">
                  <a16:creationId xmlns:a16="http://schemas.microsoft.com/office/drawing/2014/main" id="{9069986E-3C09-40B8-8098-4E046432EA7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89226" t="92967" r="8105" b="-481"/>
            <a:stretch/>
          </p:blipFill>
          <p:spPr>
            <a:xfrm flipH="1">
              <a:off x="7822568" y="4849067"/>
              <a:ext cx="102871" cy="217170"/>
            </a:xfrm>
            <a:prstGeom prst="rect">
              <a:avLst/>
            </a:prstGeom>
          </p:spPr>
        </p:pic>
      </p:grpSp>
      <p:sp>
        <p:nvSpPr>
          <p:cNvPr id="2" name="Title 1">
            <a:extLst>
              <a:ext uri="{FF2B5EF4-FFF2-40B4-BE49-F238E27FC236}">
                <a16:creationId xmlns:a16="http://schemas.microsoft.com/office/drawing/2014/main" id="{8B404386-D2E9-408C-A44A-539707EBA40F}"/>
              </a:ext>
            </a:extLst>
          </p:cNvPr>
          <p:cNvSpPr>
            <a:spLocks noGrp="1"/>
          </p:cNvSpPr>
          <p:nvPr>
            <p:ph type="title"/>
          </p:nvPr>
        </p:nvSpPr>
        <p:spPr/>
        <p:txBody>
          <a:bodyPr/>
          <a:lstStyle/>
          <a:p>
            <a:r>
              <a:rPr lang="en-US" dirty="0" smtClean="0"/>
              <a:t>Argonne and Sandia data comparison</a:t>
            </a:r>
            <a:br>
              <a:rPr lang="en-US" dirty="0" smtClean="0"/>
            </a:br>
            <a:endParaRPr lang="en-US" dirty="0"/>
          </a:p>
        </p:txBody>
      </p:sp>
      <p:pic>
        <p:nvPicPr>
          <p:cNvPr id="10" name="Picture 9">
            <a:extLst>
              <a:ext uri="{FF2B5EF4-FFF2-40B4-BE49-F238E27FC236}">
                <a16:creationId xmlns:a16="http://schemas.microsoft.com/office/drawing/2014/main" id="{CA2B3B02-1D58-45D4-A8B4-0A1F5E1D039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82640" y="716415"/>
            <a:ext cx="1740088" cy="1305066"/>
          </a:xfrm>
          <a:prstGeom prst="rect">
            <a:avLst/>
          </a:prstGeom>
        </p:spPr>
      </p:pic>
      <p:pic>
        <p:nvPicPr>
          <p:cNvPr id="12" name="Picture 11">
            <a:extLst>
              <a:ext uri="{FF2B5EF4-FFF2-40B4-BE49-F238E27FC236}">
                <a16:creationId xmlns:a16="http://schemas.microsoft.com/office/drawing/2014/main" id="{CF4DFDF5-EE90-483F-AD15-6A7F30C2F8D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546"/>
          <a:stretch/>
        </p:blipFill>
        <p:spPr>
          <a:xfrm>
            <a:off x="6795003" y="711313"/>
            <a:ext cx="1580828" cy="1288493"/>
          </a:xfrm>
          <a:prstGeom prst="rect">
            <a:avLst/>
          </a:prstGeom>
        </p:spPr>
      </p:pic>
      <p:sp>
        <p:nvSpPr>
          <p:cNvPr id="13" name="TextBox 12">
            <a:extLst>
              <a:ext uri="{FF2B5EF4-FFF2-40B4-BE49-F238E27FC236}">
                <a16:creationId xmlns:a16="http://schemas.microsoft.com/office/drawing/2014/main" id="{12A8547F-C192-4BF4-BAE2-1CCACC680A0E}"/>
              </a:ext>
            </a:extLst>
          </p:cNvPr>
          <p:cNvSpPr txBox="1"/>
          <p:nvPr/>
        </p:nvSpPr>
        <p:spPr>
          <a:xfrm>
            <a:off x="6936207" y="1585897"/>
            <a:ext cx="1687286" cy="300082"/>
          </a:xfrm>
          <a:prstGeom prst="rect">
            <a:avLst/>
          </a:prstGeom>
          <a:noFill/>
        </p:spPr>
        <p:txBody>
          <a:bodyPr wrap="square" rtlCol="0">
            <a:spAutoFit/>
          </a:bodyPr>
          <a:lstStyle/>
          <a:p>
            <a:pPr defTabSz="685800" fontAlgn="base">
              <a:spcBef>
                <a:spcPct val="0"/>
              </a:spcBef>
              <a:spcAft>
                <a:spcPct val="0"/>
              </a:spcAft>
            </a:pPr>
            <a:r>
              <a:rPr lang="en-US" sz="1350" b="1" dirty="0">
                <a:solidFill>
                  <a:prstClr val="white"/>
                </a:solidFill>
              </a:rPr>
              <a:t>Sandia LVF</a:t>
            </a:r>
          </a:p>
        </p:txBody>
      </p:sp>
      <p:sp>
        <p:nvSpPr>
          <p:cNvPr id="14" name="TextBox 13">
            <a:extLst>
              <a:ext uri="{FF2B5EF4-FFF2-40B4-BE49-F238E27FC236}">
                <a16:creationId xmlns:a16="http://schemas.microsoft.com/office/drawing/2014/main" id="{AF78AF72-B364-4BF0-B13C-617C9843CA76}"/>
              </a:ext>
            </a:extLst>
          </p:cNvPr>
          <p:cNvSpPr txBox="1"/>
          <p:nvPr/>
        </p:nvSpPr>
        <p:spPr>
          <a:xfrm>
            <a:off x="3683304" y="1368948"/>
            <a:ext cx="1484308" cy="892552"/>
          </a:xfrm>
          <a:prstGeom prst="rect">
            <a:avLst/>
          </a:prstGeom>
          <a:noFill/>
        </p:spPr>
        <p:txBody>
          <a:bodyPr wrap="square" rtlCol="0">
            <a:spAutoFit/>
          </a:bodyPr>
          <a:lstStyle/>
          <a:p>
            <a:pPr defTabSz="685800" fontAlgn="base">
              <a:spcBef>
                <a:spcPct val="0"/>
              </a:spcBef>
              <a:spcAft>
                <a:spcPct val="0"/>
              </a:spcAft>
            </a:pPr>
            <a:r>
              <a:rPr lang="en-US" sz="1600" b="1" dirty="0">
                <a:solidFill>
                  <a:schemeClr val="tx2"/>
                </a:solidFill>
                <a:effectLst>
                  <a:outerShdw blurRad="38100" dist="38100" dir="2700000" algn="tl">
                    <a:srgbClr val="000000">
                      <a:alpha val="43137"/>
                    </a:srgbClr>
                  </a:outerShdw>
                </a:effectLst>
              </a:rPr>
              <a:t> </a:t>
            </a:r>
            <a:r>
              <a:rPr lang="en-US" sz="1600" b="1" dirty="0" smtClean="0">
                <a:solidFill>
                  <a:schemeClr val="tx2"/>
                </a:solidFill>
                <a:effectLst>
                  <a:outerShdw blurRad="38100" dist="38100" dir="2700000" algn="tl">
                    <a:srgbClr val="000000">
                      <a:alpha val="43137"/>
                    </a:srgbClr>
                  </a:outerShdw>
                </a:effectLst>
              </a:rPr>
              <a:t>    </a:t>
            </a:r>
            <a:r>
              <a:rPr lang="en-US" sz="2000" b="1" dirty="0" smtClean="0">
                <a:solidFill>
                  <a:schemeClr val="tx2"/>
                </a:solidFill>
                <a:effectLst>
                  <a:outerShdw blurRad="38100" dist="38100" dir="2700000" algn="tl">
                    <a:srgbClr val="000000">
                      <a:alpha val="43137"/>
                    </a:srgbClr>
                  </a:outerShdw>
                </a:effectLst>
              </a:rPr>
              <a:t>G3</a:t>
            </a:r>
            <a:r>
              <a:rPr lang="en-US" sz="1600" b="1" dirty="0" smtClean="0">
                <a:solidFill>
                  <a:schemeClr val="tx2"/>
                </a:solidFill>
                <a:effectLst>
                  <a:outerShdw blurRad="38100" dist="38100" dir="2700000" algn="tl">
                    <a:srgbClr val="000000">
                      <a:alpha val="43137"/>
                    </a:srgbClr>
                  </a:outerShdw>
                </a:effectLst>
              </a:rPr>
              <a:t> </a:t>
            </a:r>
            <a:endParaRPr lang="en-US" sz="1600" b="1" dirty="0" smtClean="0">
              <a:solidFill>
                <a:schemeClr val="tx2"/>
              </a:solidFill>
              <a:effectLst>
                <a:outerShdw blurRad="38100" dist="38100" dir="2700000" algn="tl">
                  <a:srgbClr val="000000">
                    <a:alpha val="43137"/>
                  </a:srgbClr>
                </a:outerShdw>
              </a:effectLst>
            </a:endParaRPr>
          </a:p>
          <a:p>
            <a:pPr defTabSz="685800" fontAlgn="base">
              <a:spcBef>
                <a:spcPct val="0"/>
              </a:spcBef>
              <a:spcAft>
                <a:spcPct val="0"/>
              </a:spcAft>
            </a:pPr>
            <a:r>
              <a:rPr lang="en-US" sz="1600" b="1" dirty="0" smtClean="0"/>
              <a:t>Z = 12mm</a:t>
            </a:r>
            <a:endParaRPr lang="en-US" sz="1600" b="1" dirty="0"/>
          </a:p>
          <a:p>
            <a:pPr defTabSz="685800" fontAlgn="base">
              <a:spcBef>
                <a:spcPct val="0"/>
              </a:spcBef>
              <a:spcAft>
                <a:spcPct val="0"/>
              </a:spcAft>
            </a:pPr>
            <a:r>
              <a:rPr lang="en-US" sz="1600" b="1" dirty="0" smtClean="0"/>
              <a:t>t = 0.5 </a:t>
            </a:r>
            <a:r>
              <a:rPr lang="en-US" sz="1600" b="1" dirty="0" err="1" smtClean="0"/>
              <a:t>ms</a:t>
            </a:r>
            <a:endParaRPr lang="en-US" sz="1600" b="1" dirty="0"/>
          </a:p>
        </p:txBody>
      </p:sp>
      <p:sp>
        <p:nvSpPr>
          <p:cNvPr id="15" name="TextBox 14">
            <a:extLst>
              <a:ext uri="{FF2B5EF4-FFF2-40B4-BE49-F238E27FC236}">
                <a16:creationId xmlns:a16="http://schemas.microsoft.com/office/drawing/2014/main" id="{698BDD55-2DC0-4EA6-BE0E-787C9D21E743}"/>
              </a:ext>
            </a:extLst>
          </p:cNvPr>
          <p:cNvSpPr txBox="1"/>
          <p:nvPr/>
        </p:nvSpPr>
        <p:spPr>
          <a:xfrm>
            <a:off x="7082735" y="1941785"/>
            <a:ext cx="628650" cy="300082"/>
          </a:xfrm>
          <a:prstGeom prst="rect">
            <a:avLst/>
          </a:prstGeom>
          <a:noFill/>
        </p:spPr>
        <p:txBody>
          <a:bodyPr wrap="square" rtlCol="0">
            <a:spAutoFit/>
          </a:bodyPr>
          <a:lstStyle/>
          <a:p>
            <a:pPr defTabSz="685800" fontAlgn="base">
              <a:spcBef>
                <a:spcPct val="0"/>
              </a:spcBef>
              <a:spcAft>
                <a:spcPct val="0"/>
              </a:spcAft>
            </a:pPr>
            <a:r>
              <a:rPr lang="en-US" sz="1350" dirty="0">
                <a:solidFill>
                  <a:srgbClr val="000000"/>
                </a:solidFill>
              </a:rPr>
              <a:t>[mm]</a:t>
            </a:r>
          </a:p>
        </p:txBody>
      </p:sp>
      <p:sp>
        <p:nvSpPr>
          <p:cNvPr id="16" name="TextBox 15">
            <a:extLst>
              <a:ext uri="{FF2B5EF4-FFF2-40B4-BE49-F238E27FC236}">
                <a16:creationId xmlns:a16="http://schemas.microsoft.com/office/drawing/2014/main" id="{CE12D094-2E1A-4E05-A586-2FA3F6D5BF5E}"/>
              </a:ext>
            </a:extLst>
          </p:cNvPr>
          <p:cNvSpPr txBox="1"/>
          <p:nvPr/>
        </p:nvSpPr>
        <p:spPr>
          <a:xfrm>
            <a:off x="5380777" y="1939314"/>
            <a:ext cx="628650" cy="300082"/>
          </a:xfrm>
          <a:prstGeom prst="rect">
            <a:avLst/>
          </a:prstGeom>
          <a:noFill/>
        </p:spPr>
        <p:txBody>
          <a:bodyPr wrap="square" rtlCol="0">
            <a:spAutoFit/>
          </a:bodyPr>
          <a:lstStyle/>
          <a:p>
            <a:pPr defTabSz="685800" fontAlgn="base">
              <a:spcBef>
                <a:spcPct val="0"/>
              </a:spcBef>
              <a:spcAft>
                <a:spcPct val="0"/>
              </a:spcAft>
            </a:pPr>
            <a:r>
              <a:rPr lang="en-US" sz="1350" dirty="0">
                <a:solidFill>
                  <a:srgbClr val="000000"/>
                </a:solidFill>
              </a:rPr>
              <a:t>[mm]</a:t>
            </a:r>
          </a:p>
        </p:txBody>
      </p:sp>
      <p:sp>
        <p:nvSpPr>
          <p:cNvPr id="17" name="TextBox 16">
            <a:extLst>
              <a:ext uri="{FF2B5EF4-FFF2-40B4-BE49-F238E27FC236}">
                <a16:creationId xmlns:a16="http://schemas.microsoft.com/office/drawing/2014/main" id="{503A76A8-8F00-40E2-BEE0-C366F6C261D9}"/>
              </a:ext>
            </a:extLst>
          </p:cNvPr>
          <p:cNvSpPr txBox="1"/>
          <p:nvPr/>
        </p:nvSpPr>
        <p:spPr>
          <a:xfrm rot="16200000">
            <a:off x="4468315" y="1095012"/>
            <a:ext cx="628650" cy="300082"/>
          </a:xfrm>
          <a:prstGeom prst="rect">
            <a:avLst/>
          </a:prstGeom>
          <a:noFill/>
        </p:spPr>
        <p:txBody>
          <a:bodyPr wrap="square" rtlCol="0">
            <a:spAutoFit/>
          </a:bodyPr>
          <a:lstStyle/>
          <a:p>
            <a:pPr defTabSz="685800" fontAlgn="base">
              <a:spcBef>
                <a:spcPct val="0"/>
              </a:spcBef>
              <a:spcAft>
                <a:spcPct val="0"/>
              </a:spcAft>
            </a:pPr>
            <a:r>
              <a:rPr lang="en-US" sz="1350" dirty="0">
                <a:solidFill>
                  <a:srgbClr val="000000"/>
                </a:solidFill>
              </a:rPr>
              <a:t>[mm]</a:t>
            </a:r>
          </a:p>
        </p:txBody>
      </p:sp>
      <p:sp>
        <p:nvSpPr>
          <p:cNvPr id="18" name="TextBox 17">
            <a:extLst>
              <a:ext uri="{FF2B5EF4-FFF2-40B4-BE49-F238E27FC236}">
                <a16:creationId xmlns:a16="http://schemas.microsoft.com/office/drawing/2014/main" id="{5A569258-7A59-4E3F-B885-4338675BF702}"/>
              </a:ext>
            </a:extLst>
          </p:cNvPr>
          <p:cNvSpPr txBox="1"/>
          <p:nvPr/>
        </p:nvSpPr>
        <p:spPr>
          <a:xfrm rot="16200000">
            <a:off x="6353595" y="1120318"/>
            <a:ext cx="628650" cy="300082"/>
          </a:xfrm>
          <a:prstGeom prst="rect">
            <a:avLst/>
          </a:prstGeom>
          <a:noFill/>
        </p:spPr>
        <p:txBody>
          <a:bodyPr wrap="square" rtlCol="0">
            <a:spAutoFit/>
          </a:bodyPr>
          <a:lstStyle/>
          <a:p>
            <a:pPr defTabSz="685800" fontAlgn="base">
              <a:spcBef>
                <a:spcPct val="0"/>
              </a:spcBef>
              <a:spcAft>
                <a:spcPct val="0"/>
              </a:spcAft>
            </a:pPr>
            <a:r>
              <a:rPr lang="en-US" sz="1350" dirty="0">
                <a:solidFill>
                  <a:srgbClr val="000000"/>
                </a:solidFill>
              </a:rPr>
              <a:t>[mm]</a:t>
            </a:r>
          </a:p>
        </p:txBody>
      </p:sp>
      <mc:AlternateContent xmlns:mc="http://schemas.openxmlformats.org/markup-compatibility/2006">
        <mc:Choice xmlns:a14="http://schemas.microsoft.com/office/drawing/2010/main" Requires="a14">
          <p:sp>
            <p:nvSpPr>
              <p:cNvPr id="21" name="Rectangle 20">
                <a:extLst>
                  <a:ext uri="{FF2B5EF4-FFF2-40B4-BE49-F238E27FC236}">
                    <a16:creationId xmlns:a16="http://schemas.microsoft.com/office/drawing/2014/main" id="{744C50E5-66CC-486D-AB45-B4823EB7AE4A}"/>
                  </a:ext>
                </a:extLst>
              </p:cNvPr>
              <p:cNvSpPr/>
              <p:nvPr/>
            </p:nvSpPr>
            <p:spPr>
              <a:xfrm>
                <a:off x="6919897" y="795903"/>
                <a:ext cx="614271" cy="300082"/>
              </a:xfrm>
              <a:prstGeom prst="rect">
                <a:avLst/>
              </a:prstGeom>
            </p:spPr>
            <p:txBody>
              <a:bodyPr wrap="none">
                <a:spAutoFit/>
              </a:bodyPr>
              <a:lstStyle/>
              <a:p>
                <a:pPr defTabSz="685800" fontAlgn="base">
                  <a:spcBef>
                    <a:spcPct val="0"/>
                  </a:spcBef>
                  <a:spcAft>
                    <a:spcPct val="0"/>
                  </a:spcAft>
                </a:pPr>
                <a14:m>
                  <m:oMath xmlns:m="http://schemas.openxmlformats.org/officeDocument/2006/math">
                    <m:r>
                      <a:rPr lang="en-US" sz="1350" b="1" i="1">
                        <a:solidFill>
                          <a:prstClr val="white"/>
                        </a:solidFill>
                        <a:latin typeface="Cambria Math" panose="02040503050406030204" pitchFamily="18" charset="0"/>
                        <a:ea typeface="Cambria Math" panose="02040503050406030204" pitchFamily="18" charset="0"/>
                      </a:rPr>
                      <m:t>𝝉</m:t>
                    </m:r>
                  </m:oMath>
                </a14:m>
                <a:r>
                  <a:rPr lang="en-US" sz="1350" dirty="0">
                    <a:solidFill>
                      <a:prstClr val="white"/>
                    </a:solidFill>
                  </a:rPr>
                  <a:t>=4.5</a:t>
                </a:r>
              </a:p>
            </p:txBody>
          </p:sp>
        </mc:Choice>
        <mc:Fallback>
          <p:sp>
            <p:nvSpPr>
              <p:cNvPr id="21" name="Rectangle 20">
                <a:extLst>
                  <a:ext uri="{FF2B5EF4-FFF2-40B4-BE49-F238E27FC236}">
                    <a16:creationId xmlns:a16="http://schemas.microsoft.com/office/drawing/2014/main" id="{744C50E5-66CC-486D-AB45-B4823EB7AE4A}"/>
                  </a:ext>
                </a:extLst>
              </p:cNvPr>
              <p:cNvSpPr>
                <a:spLocks noRot="1" noChangeAspect="1" noMove="1" noResize="1" noEditPoints="1" noAdjustHandles="1" noChangeArrowheads="1" noChangeShapeType="1" noTextEdit="1"/>
              </p:cNvSpPr>
              <p:nvPr/>
            </p:nvSpPr>
            <p:spPr>
              <a:xfrm>
                <a:off x="6919897" y="795903"/>
                <a:ext cx="614271" cy="300082"/>
              </a:xfrm>
              <a:prstGeom prst="rect">
                <a:avLst/>
              </a:prstGeom>
              <a:blipFill>
                <a:blip r:embed="rId6"/>
                <a:stretch>
                  <a:fillRect t="-4082" r="-1980" b="-20408"/>
                </a:stretch>
              </a:blipFill>
            </p:spPr>
            <p:txBody>
              <a:bodyPr/>
              <a:lstStyle/>
              <a:p>
                <a:r>
                  <a:rPr lang="en-US">
                    <a:noFill/>
                  </a:rPr>
                  <a:t> </a:t>
                </a:r>
              </a:p>
            </p:txBody>
          </p:sp>
        </mc:Fallback>
      </mc:AlternateContent>
      <p:pic>
        <p:nvPicPr>
          <p:cNvPr id="24" name="Picture 2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955331" y="3917202"/>
            <a:ext cx="861020" cy="344408"/>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853343" y="4283190"/>
            <a:ext cx="1223422" cy="427708"/>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656" y="2842639"/>
            <a:ext cx="2568175" cy="1926131"/>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657" y="1074235"/>
            <a:ext cx="2568174" cy="1926132"/>
          </a:xfrm>
          <a:prstGeom prst="rect">
            <a:avLst/>
          </a:prstGeom>
        </p:spPr>
      </p:pic>
      <p:sp>
        <p:nvSpPr>
          <p:cNvPr id="27" name="TextBox 26"/>
          <p:cNvSpPr txBox="1"/>
          <p:nvPr/>
        </p:nvSpPr>
        <p:spPr>
          <a:xfrm>
            <a:off x="620712" y="569518"/>
            <a:ext cx="2027706" cy="400110"/>
          </a:xfrm>
          <a:prstGeom prst="rect">
            <a:avLst/>
          </a:prstGeom>
          <a:noFill/>
        </p:spPr>
        <p:txBody>
          <a:bodyPr wrap="square" rtlCol="0">
            <a:spAutoFit/>
          </a:bodyPr>
          <a:lstStyle/>
          <a:p>
            <a:r>
              <a:rPr lang="en-US" sz="2000" b="1" dirty="0" smtClean="0">
                <a:solidFill>
                  <a:schemeClr val="accent5"/>
                </a:solidFill>
                <a:effectLst>
                  <a:outerShdw blurRad="38100" dist="38100" dir="2700000" algn="tl">
                    <a:srgbClr val="000000">
                      <a:alpha val="43137"/>
                    </a:srgbClr>
                  </a:outerShdw>
                </a:effectLst>
              </a:rPr>
              <a:t>Argonne spray</a:t>
            </a:r>
            <a:endParaRPr lang="en-US" sz="2000" b="1" dirty="0">
              <a:solidFill>
                <a:schemeClr val="accent5"/>
              </a:solidFill>
              <a:effectLst>
                <a:outerShdw blurRad="38100" dist="38100" dir="2700000" algn="tl">
                  <a:srgbClr val="000000">
                    <a:alpha val="43137"/>
                  </a:srgbClr>
                </a:outerShdw>
              </a:effectLst>
            </a:endParaRPr>
          </a:p>
        </p:txBody>
      </p:sp>
      <p:sp>
        <p:nvSpPr>
          <p:cNvPr id="29" name="TextBox 28"/>
          <p:cNvSpPr txBox="1"/>
          <p:nvPr/>
        </p:nvSpPr>
        <p:spPr>
          <a:xfrm>
            <a:off x="821499" y="2431976"/>
            <a:ext cx="1288361" cy="400110"/>
          </a:xfrm>
          <a:prstGeom prst="rect">
            <a:avLst/>
          </a:prstGeom>
          <a:noFill/>
        </p:spPr>
        <p:txBody>
          <a:bodyPr wrap="square" rtlCol="0">
            <a:spAutoFit/>
          </a:bodyPr>
          <a:lstStyle/>
          <a:p>
            <a:r>
              <a:rPr lang="en-US" sz="2000" b="1" dirty="0" smtClean="0">
                <a:solidFill>
                  <a:schemeClr val="bg2"/>
                </a:solidFill>
                <a:effectLst>
                  <a:outerShdw blurRad="38100" dist="38100" dir="2700000" algn="tl">
                    <a:srgbClr val="000000">
                      <a:alpha val="43137"/>
                    </a:srgbClr>
                  </a:outerShdw>
                </a:effectLst>
              </a:rPr>
              <a:t>1 mm</a:t>
            </a:r>
            <a:endParaRPr lang="en-US" sz="2000" b="1" dirty="0">
              <a:solidFill>
                <a:schemeClr val="bg2"/>
              </a:solidFill>
              <a:effectLst>
                <a:outerShdw blurRad="38100" dist="38100" dir="2700000" algn="tl">
                  <a:srgbClr val="000000">
                    <a:alpha val="43137"/>
                  </a:srgbClr>
                </a:outerShdw>
              </a:effectLst>
            </a:endParaRPr>
          </a:p>
        </p:txBody>
      </p:sp>
      <p:sp>
        <p:nvSpPr>
          <p:cNvPr id="30" name="TextBox 29"/>
          <p:cNvSpPr txBox="1"/>
          <p:nvPr/>
        </p:nvSpPr>
        <p:spPr>
          <a:xfrm>
            <a:off x="821499" y="4188225"/>
            <a:ext cx="1288361" cy="400110"/>
          </a:xfrm>
          <a:prstGeom prst="rect">
            <a:avLst/>
          </a:prstGeom>
          <a:noFill/>
        </p:spPr>
        <p:txBody>
          <a:bodyPr wrap="square" rtlCol="0">
            <a:spAutoFit/>
          </a:bodyPr>
          <a:lstStyle/>
          <a:p>
            <a:r>
              <a:rPr lang="en-US" sz="2000" b="1" dirty="0" smtClean="0">
                <a:solidFill>
                  <a:schemeClr val="bg2"/>
                </a:solidFill>
                <a:effectLst>
                  <a:outerShdw blurRad="38100" dist="38100" dir="2700000" algn="tl">
                    <a:srgbClr val="000000">
                      <a:alpha val="43137"/>
                    </a:srgbClr>
                  </a:outerShdw>
                </a:effectLst>
              </a:rPr>
              <a:t>2 mm</a:t>
            </a:r>
            <a:endParaRPr lang="en-US" sz="2000" b="1" dirty="0">
              <a:solidFill>
                <a:schemeClr val="bg2"/>
              </a:solidFill>
              <a:effectLst>
                <a:outerShdw blurRad="38100" dist="38100" dir="2700000" algn="tl">
                  <a:srgbClr val="000000">
                    <a:alpha val="43137"/>
                  </a:srgbClr>
                </a:outerShdw>
              </a:effectLst>
            </a:endParaRPr>
          </a:p>
        </p:txBody>
      </p:sp>
      <p:cxnSp>
        <p:nvCxnSpPr>
          <p:cNvPr id="31" name="Straight Connector 30"/>
          <p:cNvCxnSpPr/>
          <p:nvPr/>
        </p:nvCxnSpPr>
        <p:spPr>
          <a:xfrm>
            <a:off x="3327677" y="1611236"/>
            <a:ext cx="0" cy="339764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7A03234-2448-4C03-BF8D-C2BA7635A442}"/>
              </a:ext>
            </a:extLst>
          </p:cNvPr>
          <p:cNvSpPr txBox="1"/>
          <p:nvPr/>
        </p:nvSpPr>
        <p:spPr>
          <a:xfrm>
            <a:off x="1297607" y="902666"/>
            <a:ext cx="685696" cy="400110"/>
          </a:xfrm>
          <a:prstGeom prst="rect">
            <a:avLst/>
          </a:prstGeom>
          <a:noFill/>
        </p:spPr>
        <p:txBody>
          <a:bodyPr wrap="square" rtlCol="0">
            <a:spAutoFit/>
          </a:bodyPr>
          <a:lstStyle/>
          <a:p>
            <a:pPr algn="ctr"/>
            <a:r>
              <a:rPr lang="en-US" sz="2000" b="1" dirty="0" smtClean="0">
                <a:solidFill>
                  <a:srgbClr val="77AC30"/>
                </a:solidFill>
                <a:effectLst>
                  <a:outerShdw blurRad="38100" dist="38100" dir="2700000" algn="tl">
                    <a:srgbClr val="000000">
                      <a:alpha val="43137"/>
                    </a:srgbClr>
                  </a:outerShdw>
                </a:effectLst>
              </a:rPr>
              <a:t>G2</a:t>
            </a:r>
            <a:endParaRPr lang="en-US" sz="2000" b="1" dirty="0">
              <a:solidFill>
                <a:srgbClr val="77AC30"/>
              </a:solidFill>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27A03234-2448-4C03-BF8D-C2BA7635A442}"/>
              </a:ext>
            </a:extLst>
          </p:cNvPr>
          <p:cNvSpPr txBox="1"/>
          <p:nvPr/>
        </p:nvSpPr>
        <p:spPr>
          <a:xfrm>
            <a:off x="1867312" y="2487065"/>
            <a:ext cx="565246" cy="345021"/>
          </a:xfrm>
          <a:prstGeom prst="rect">
            <a:avLst/>
          </a:prstGeom>
          <a:noFill/>
        </p:spPr>
        <p:txBody>
          <a:bodyPr wrap="square" rtlCol="0">
            <a:spAutoFit/>
          </a:bodyPr>
          <a:lstStyle/>
          <a:p>
            <a:pPr algn="ctr"/>
            <a:r>
              <a:rPr lang="en-US" sz="1600" b="1" dirty="0" smtClean="0">
                <a:solidFill>
                  <a:schemeClr val="accent5">
                    <a:lumMod val="40000"/>
                    <a:lumOff val="60000"/>
                  </a:schemeClr>
                </a:solidFill>
                <a:effectLst>
                  <a:outerShdw blurRad="38100" dist="38100" dir="2700000" algn="tl">
                    <a:srgbClr val="000000">
                      <a:alpha val="43137"/>
                    </a:srgbClr>
                  </a:outerShdw>
                </a:effectLst>
              </a:rPr>
              <a:t>#16</a:t>
            </a:r>
            <a:endParaRPr lang="en-US" sz="1600" b="1" dirty="0">
              <a:solidFill>
                <a:schemeClr val="accent5">
                  <a:lumMod val="40000"/>
                  <a:lumOff val="60000"/>
                </a:schemeClr>
              </a:solidFill>
              <a:effectLst>
                <a:outerShdw blurRad="38100" dist="38100" dir="2700000" algn="tl">
                  <a:srgbClr val="000000">
                    <a:alpha val="43137"/>
                  </a:srgbClr>
                </a:outerShdw>
              </a:effectLst>
            </a:endParaRPr>
          </a:p>
        </p:txBody>
      </p:sp>
      <p:sp>
        <p:nvSpPr>
          <p:cNvPr id="34" name="TextBox 33">
            <a:extLst>
              <a:ext uri="{FF2B5EF4-FFF2-40B4-BE49-F238E27FC236}">
                <a16:creationId xmlns:a16="http://schemas.microsoft.com/office/drawing/2014/main" id="{27A03234-2448-4C03-BF8D-C2BA7635A442}"/>
              </a:ext>
            </a:extLst>
          </p:cNvPr>
          <p:cNvSpPr txBox="1"/>
          <p:nvPr/>
        </p:nvSpPr>
        <p:spPr>
          <a:xfrm>
            <a:off x="1867312" y="4283190"/>
            <a:ext cx="565246" cy="345021"/>
          </a:xfrm>
          <a:prstGeom prst="rect">
            <a:avLst/>
          </a:prstGeom>
          <a:noFill/>
        </p:spPr>
        <p:txBody>
          <a:bodyPr wrap="square" rtlCol="0">
            <a:spAutoFit/>
          </a:bodyPr>
          <a:lstStyle/>
          <a:p>
            <a:pPr algn="ctr"/>
            <a:r>
              <a:rPr lang="en-US" sz="1600" b="1" dirty="0" smtClean="0">
                <a:solidFill>
                  <a:schemeClr val="accent5">
                    <a:lumMod val="40000"/>
                    <a:lumOff val="60000"/>
                  </a:schemeClr>
                </a:solidFill>
                <a:effectLst>
                  <a:outerShdw blurRad="38100" dist="38100" dir="2700000" algn="tl">
                    <a:srgbClr val="000000">
                      <a:alpha val="43137"/>
                    </a:srgbClr>
                  </a:outerShdw>
                </a:effectLst>
              </a:rPr>
              <a:t>#28</a:t>
            </a:r>
            <a:endParaRPr lang="en-US" sz="1600" b="1" dirty="0">
              <a:solidFill>
                <a:schemeClr val="accent5">
                  <a:lumMod val="40000"/>
                  <a:lumOff val="60000"/>
                </a:schemeClr>
              </a:solidFill>
              <a:effectLst>
                <a:outerShdw blurRad="38100" dist="38100" dir="2700000" algn="tl">
                  <a:srgbClr val="000000">
                    <a:alpha val="43137"/>
                  </a:srgbClr>
                </a:outerShdw>
              </a:effectLst>
            </a:endParaRPr>
          </a:p>
        </p:txBody>
      </p:sp>
      <p:pic>
        <p:nvPicPr>
          <p:cNvPr id="35" name="Picture 34"/>
          <p:cNvPicPr>
            <a:picLocks noChangeAspect="1"/>
          </p:cNvPicPr>
          <p:nvPr/>
        </p:nvPicPr>
        <p:blipFill>
          <a:blip r:embed="rId11"/>
          <a:stretch>
            <a:fillRect/>
          </a:stretch>
        </p:blipFill>
        <p:spPr>
          <a:xfrm>
            <a:off x="2889063" y="640643"/>
            <a:ext cx="1264120" cy="867183"/>
          </a:xfrm>
          <a:prstGeom prst="rect">
            <a:avLst/>
          </a:prstGeom>
        </p:spPr>
      </p:pic>
      <p:sp>
        <p:nvSpPr>
          <p:cNvPr id="3" name="Slide Number Placeholder 2"/>
          <p:cNvSpPr>
            <a:spLocks noGrp="1"/>
          </p:cNvSpPr>
          <p:nvPr>
            <p:ph type="sldNum" sz="quarter" idx="13"/>
          </p:nvPr>
        </p:nvSpPr>
        <p:spPr/>
        <p:txBody>
          <a:bodyPr/>
          <a:lstStyle/>
          <a:p>
            <a:fld id="{ED278EB1-C8FB-40EE-BB5A-A41569F381C6}" type="slidenum">
              <a:rPr lang="en-US" smtClean="0"/>
              <a:t>8</a:t>
            </a:fld>
            <a:endParaRPr lang="en-US"/>
          </a:p>
        </p:txBody>
      </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CA2CCE49-64D7-46F9-AF89-17B3BB03B4E9}"/>
                  </a:ext>
                </a:extLst>
              </p:cNvPr>
              <p:cNvSpPr txBox="1"/>
              <p:nvPr/>
            </p:nvSpPr>
            <p:spPr>
              <a:xfrm>
                <a:off x="6939251" y="2513191"/>
                <a:ext cx="2239844" cy="668901"/>
              </a:xfrm>
              <a:prstGeom prst="rect">
                <a:avLst/>
              </a:prstGeom>
              <a:noFill/>
            </p:spPr>
            <p:txBody>
              <a:bodyPr wrap="none" lIns="0" tIns="0" rIns="0" bIns="0" rtlCol="0">
                <a:spAutoFit/>
              </a:bodyPr>
              <a:lstStyle/>
              <a:p>
                <a14:m>
                  <m:oMath xmlns:m="http://schemas.openxmlformats.org/officeDocument/2006/math">
                    <m:r>
                      <a:rPr lang="en-US" sz="1600" b="1" i="1">
                        <a:latin typeface="Cambria Math" panose="02040503050406030204" pitchFamily="18" charset="0"/>
                        <a:ea typeface="Cambria Math" panose="02040503050406030204" pitchFamily="18" charset="0"/>
                      </a:rPr>
                      <m:t>𝝉</m:t>
                    </m:r>
                    <m:f>
                      <m:fPr>
                        <m:ctrlPr>
                          <a:rPr lang="en-US" sz="1600" b="1" i="1">
                            <a:latin typeface="Cambria Math" panose="02040503050406030204" pitchFamily="18" charset="0"/>
                            <a:ea typeface="Cambria Math" panose="02040503050406030204" pitchFamily="18" charset="0"/>
                          </a:rPr>
                        </m:ctrlPr>
                      </m:fPr>
                      <m:num>
                        <m:r>
                          <a:rPr lang="en-US" sz="1600" b="1" i="1">
                            <a:latin typeface="Cambria Math" panose="02040503050406030204" pitchFamily="18" charset="0"/>
                            <a:ea typeface="Cambria Math" panose="02040503050406030204" pitchFamily="18" charset="0"/>
                          </a:rPr>
                          <m:t>𝝅</m:t>
                        </m:r>
                        <m:f>
                          <m:fPr>
                            <m:type m:val="lin"/>
                            <m:ctrlPr>
                              <a:rPr lang="en-US" sz="1600" b="1" i="1">
                                <a:latin typeface="Cambria Math" panose="02040503050406030204" pitchFamily="18" charset="0"/>
                                <a:ea typeface="Cambria Math" panose="02040503050406030204" pitchFamily="18" charset="0"/>
                              </a:rPr>
                            </m:ctrlPr>
                          </m:fPr>
                          <m:num>
                            <m:sSup>
                              <m:sSupPr>
                                <m:ctrlPr>
                                  <a:rPr lang="en-US" sz="1600" b="1" i="1">
                                    <a:latin typeface="Cambria Math" panose="02040503050406030204" pitchFamily="18" charset="0"/>
                                    <a:ea typeface="Cambria Math" panose="02040503050406030204" pitchFamily="18" charset="0"/>
                                  </a:rPr>
                                </m:ctrlPr>
                              </m:sSupPr>
                              <m:e>
                                <m:r>
                                  <a:rPr lang="en-US" sz="1600" b="1" i="1" smtClean="0">
                                    <a:solidFill>
                                      <a:srgbClr val="FF0000"/>
                                    </a:solidFill>
                                    <a:latin typeface="Cambria Math" panose="02040503050406030204" pitchFamily="18" charset="0"/>
                                    <a:ea typeface="Cambria Math" panose="02040503050406030204" pitchFamily="18" charset="0"/>
                                  </a:rPr>
                                  <m:t>𝒅</m:t>
                                </m:r>
                              </m:e>
                              <m:sup>
                                <m:r>
                                  <a:rPr lang="en-US" sz="1600" b="1" i="1">
                                    <a:latin typeface="Cambria Math" panose="02040503050406030204" pitchFamily="18" charset="0"/>
                                    <a:ea typeface="Cambria Math" panose="02040503050406030204" pitchFamily="18" charset="0"/>
                                  </a:rPr>
                                  <m:t>𝟑</m:t>
                                </m:r>
                              </m:sup>
                            </m:sSup>
                          </m:num>
                          <m:den>
                            <m:r>
                              <a:rPr lang="en-US" sz="1600" b="1" i="1">
                                <a:latin typeface="Cambria Math" panose="02040503050406030204" pitchFamily="18" charset="0"/>
                                <a:ea typeface="Cambria Math" panose="02040503050406030204" pitchFamily="18" charset="0"/>
                              </a:rPr>
                              <m:t>𝟔</m:t>
                            </m:r>
                          </m:den>
                        </m:f>
                      </m:num>
                      <m:den>
                        <m:sSub>
                          <m:sSubPr>
                            <m:ctrlPr>
                              <a:rPr lang="en-US" sz="1600" b="1" i="1">
                                <a:latin typeface="Cambria Math" panose="02040503050406030204" pitchFamily="18" charset="0"/>
                              </a:rPr>
                            </m:ctrlPr>
                          </m:sSubPr>
                          <m:e>
                            <m:r>
                              <a:rPr lang="en-US" sz="1600" b="1" i="1">
                                <a:latin typeface="Cambria Math" panose="02040503050406030204" pitchFamily="18" charset="0"/>
                              </a:rPr>
                              <m:t>𝑪</m:t>
                            </m:r>
                          </m:e>
                          <m:sub>
                            <m:r>
                              <a:rPr lang="en-US" sz="1600" b="1" i="1">
                                <a:latin typeface="Cambria Math" panose="02040503050406030204" pitchFamily="18" charset="0"/>
                              </a:rPr>
                              <m:t>𝒆𝒙𝒕</m:t>
                            </m:r>
                          </m:sub>
                        </m:sSub>
                      </m:den>
                    </m:f>
                    <m:r>
                      <a:rPr lang="en-US" sz="1600" b="1" i="1">
                        <a:latin typeface="Cambria Math" panose="02040503050406030204" pitchFamily="18" charset="0"/>
                      </a:rPr>
                      <m:t>=</m:t>
                    </m:r>
                    <m:nary>
                      <m:naryPr>
                        <m:ctrlPr>
                          <a:rPr lang="en-US" sz="1600" b="1" i="1">
                            <a:latin typeface="Cambria Math" panose="02040503050406030204" pitchFamily="18" charset="0"/>
                          </a:rPr>
                        </m:ctrlPr>
                      </m:naryPr>
                      <m:sub>
                        <m:r>
                          <a:rPr lang="en-US" sz="1600" b="1" i="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𝒚</m:t>
                            </m:r>
                          </m:e>
                          <m:sub>
                            <m:r>
                              <a:rPr lang="en-US" sz="1600" b="1" i="1">
                                <a:latin typeface="Cambria Math" panose="02040503050406030204" pitchFamily="18" charset="0"/>
                                <a:ea typeface="Cambria Math" panose="02040503050406030204" pitchFamily="18" charset="0"/>
                              </a:rPr>
                              <m:t>∞</m:t>
                            </m:r>
                          </m:sub>
                        </m:sSub>
                      </m:sub>
                      <m:sup>
                        <m:sSub>
                          <m:sSubPr>
                            <m:ctrlPr>
                              <a:rPr lang="en-US" sz="1600" b="1" i="1">
                                <a:latin typeface="Cambria Math" panose="02040503050406030204" pitchFamily="18" charset="0"/>
                              </a:rPr>
                            </m:ctrlPr>
                          </m:sSubPr>
                          <m:e>
                            <m:r>
                              <a:rPr lang="en-US" sz="1600" b="1" i="1">
                                <a:latin typeface="Cambria Math" panose="02040503050406030204" pitchFamily="18" charset="0"/>
                              </a:rPr>
                              <m:t>𝒚</m:t>
                            </m:r>
                          </m:e>
                          <m:sub>
                            <m:r>
                              <a:rPr lang="en-US" sz="1600" b="1" i="1">
                                <a:latin typeface="Cambria Math" panose="02040503050406030204" pitchFamily="18" charset="0"/>
                                <a:ea typeface="Cambria Math" panose="02040503050406030204" pitchFamily="18" charset="0"/>
                              </a:rPr>
                              <m:t>∞</m:t>
                            </m:r>
                          </m:sub>
                        </m:sSub>
                      </m:sup>
                      <m:e>
                        <m:r>
                          <a:rPr lang="en-US" sz="1600" b="1" i="1">
                            <a:latin typeface="Cambria Math" panose="02040503050406030204" pitchFamily="18" charset="0"/>
                          </a:rPr>
                          <m:t>𝑳𝑽𝑭</m:t>
                        </m:r>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rPr>
                          <m:t>𝒅𝒚</m:t>
                        </m:r>
                      </m:e>
                    </m:nary>
                    <m:r>
                      <a:rPr lang="en-US" sz="1600" b="1" i="1" baseline="30000">
                        <a:solidFill>
                          <a:srgbClr val="00B0F0"/>
                        </a:solidFill>
                        <a:latin typeface="Cambria Math" panose="02040503050406030204" pitchFamily="18" charset="0"/>
                        <a:ea typeface="Cambria Math" panose="02040503050406030204" pitchFamily="18" charset="0"/>
                      </a:rPr>
                      <m:t>    </m:t>
                    </m:r>
                  </m:oMath>
                </a14:m>
                <a:r>
                  <a:rPr lang="en-US" sz="1600" b="1" baseline="30000" dirty="0">
                    <a:solidFill>
                      <a:srgbClr val="00B0F0"/>
                    </a:solidFill>
                    <a:ea typeface="Cambria Math" panose="02040503050406030204" pitchFamily="18" charset="0"/>
                  </a:rPr>
                  <a:t> </a:t>
                </a:r>
              </a:p>
              <a:p>
                <a:endParaRPr lang="en-US" sz="1600" b="1" dirty="0"/>
              </a:p>
            </p:txBody>
          </p:sp>
        </mc:Choice>
        <mc:Fallback>
          <p:sp>
            <p:nvSpPr>
              <p:cNvPr id="28" name="TextBox 27">
                <a:extLst>
                  <a:ext uri="{FF2B5EF4-FFF2-40B4-BE49-F238E27FC236}">
                    <a16:creationId xmlns:a16="http://schemas.microsoft.com/office/drawing/2014/main" id="{CA2CCE49-64D7-46F9-AF89-17B3BB03B4E9}"/>
                  </a:ext>
                </a:extLst>
              </p:cNvPr>
              <p:cNvSpPr txBox="1">
                <a:spLocks noRot="1" noChangeAspect="1" noMove="1" noResize="1" noEditPoints="1" noAdjustHandles="1" noChangeArrowheads="1" noChangeShapeType="1" noTextEdit="1"/>
              </p:cNvSpPr>
              <p:nvPr/>
            </p:nvSpPr>
            <p:spPr>
              <a:xfrm>
                <a:off x="6939251" y="2513191"/>
                <a:ext cx="2239844" cy="668901"/>
              </a:xfrm>
              <a:prstGeom prst="rect">
                <a:avLst/>
              </a:prstGeom>
              <a:blipFill>
                <a:blip r:embed="rId12"/>
                <a:stretch>
                  <a:fillRect l="-2174" t="-63636" b="-66364"/>
                </a:stretch>
              </a:blipFill>
            </p:spPr>
            <p:txBody>
              <a:bodyPr/>
              <a:lstStyle/>
              <a:p>
                <a:r>
                  <a:rPr lang="en-US">
                    <a:noFill/>
                  </a:rPr>
                  <a:t> </a:t>
                </a:r>
              </a:p>
            </p:txBody>
          </p:sp>
        </mc:Fallback>
      </mc:AlternateContent>
    </p:spTree>
    <p:extLst>
      <p:ext uri="{BB962C8B-B14F-4D97-AF65-F5344CB8AC3E}">
        <p14:creationId xmlns:p14="http://schemas.microsoft.com/office/powerpoint/2010/main" val="3420224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Approaches</a:t>
            </a:r>
            <a:endParaRPr lang="en-US" dirty="0"/>
          </a:p>
        </p:txBody>
      </p:sp>
      <p:sp>
        <p:nvSpPr>
          <p:cNvPr id="4" name="Text Placeholder 3"/>
          <p:cNvSpPr>
            <a:spLocks noGrp="1"/>
          </p:cNvSpPr>
          <p:nvPr>
            <p:ph type="body" sz="quarter" idx="12"/>
          </p:nvPr>
        </p:nvSpPr>
        <p:spPr/>
        <p:txBody>
          <a:bodyPr/>
          <a:lstStyle/>
          <a:p>
            <a:endParaRPr lang="en-US" dirty="0"/>
          </a:p>
        </p:txBody>
      </p:sp>
      <p:sp>
        <p:nvSpPr>
          <p:cNvPr id="5" name="Slide Number Placeholder 4"/>
          <p:cNvSpPr>
            <a:spLocks noGrp="1"/>
          </p:cNvSpPr>
          <p:nvPr>
            <p:ph type="sldNum" sz="quarter" idx="13"/>
          </p:nvPr>
        </p:nvSpPr>
        <p:spPr/>
        <p:txBody>
          <a:bodyPr/>
          <a:lstStyle/>
          <a:p>
            <a:fld id="{ED278EB1-C8FB-40EE-BB5A-A41569F381C6}" type="slidenum">
              <a:rPr lang="en-US" smtClean="0"/>
              <a:t>9</a:t>
            </a:fld>
            <a:endParaRPr lang="en-US"/>
          </a:p>
        </p:txBody>
      </p:sp>
      <p:graphicFrame>
        <p:nvGraphicFramePr>
          <p:cNvPr id="8" name="Content Placeholder 5"/>
          <p:cNvGraphicFramePr>
            <a:graphicFrameLocks noGrp="1"/>
          </p:cNvGraphicFramePr>
          <p:nvPr>
            <p:ph idx="1"/>
            <p:extLst>
              <p:ext uri="{D42A27DB-BD31-4B8C-83A1-F6EECF244321}">
                <p14:modId xmlns:p14="http://schemas.microsoft.com/office/powerpoint/2010/main" val="2257585146"/>
              </p:ext>
            </p:extLst>
          </p:nvPr>
        </p:nvGraphicFramePr>
        <p:xfrm>
          <a:off x="457200" y="1408113"/>
          <a:ext cx="8412480" cy="2123440"/>
        </p:xfrm>
        <a:graphic>
          <a:graphicData uri="http://schemas.openxmlformats.org/drawingml/2006/table">
            <a:tbl>
              <a:tblPr firstRow="1" bandRow="1">
                <a:tableStyleId>{21E4AEA4-8DFA-4A89-87EB-49C32662AFE0}</a:tableStyleId>
              </a:tblPr>
              <a:tblGrid>
                <a:gridCol w="1828800">
                  <a:extLst>
                    <a:ext uri="{9D8B030D-6E8A-4147-A177-3AD203B41FA5}">
                      <a16:colId xmlns:a16="http://schemas.microsoft.com/office/drawing/2014/main" val="1827682057"/>
                    </a:ext>
                  </a:extLst>
                </a:gridCol>
                <a:gridCol w="1645920">
                  <a:extLst>
                    <a:ext uri="{9D8B030D-6E8A-4147-A177-3AD203B41FA5}">
                      <a16:colId xmlns:a16="http://schemas.microsoft.com/office/drawing/2014/main" val="2483025247"/>
                    </a:ext>
                  </a:extLst>
                </a:gridCol>
                <a:gridCol w="1645920">
                  <a:extLst>
                    <a:ext uri="{9D8B030D-6E8A-4147-A177-3AD203B41FA5}">
                      <a16:colId xmlns:a16="http://schemas.microsoft.com/office/drawing/2014/main" val="467474157"/>
                    </a:ext>
                  </a:extLst>
                </a:gridCol>
                <a:gridCol w="1645920">
                  <a:extLst>
                    <a:ext uri="{9D8B030D-6E8A-4147-A177-3AD203B41FA5}">
                      <a16:colId xmlns:a16="http://schemas.microsoft.com/office/drawing/2014/main" val="3641581701"/>
                    </a:ext>
                  </a:extLst>
                </a:gridCol>
                <a:gridCol w="1645920">
                  <a:extLst>
                    <a:ext uri="{9D8B030D-6E8A-4147-A177-3AD203B41FA5}">
                      <a16:colId xmlns:a16="http://schemas.microsoft.com/office/drawing/2014/main" val="79693840"/>
                    </a:ext>
                  </a:extLst>
                </a:gridCol>
              </a:tblGrid>
              <a:tr h="370840">
                <a:tc>
                  <a:txBody>
                    <a:bodyPr/>
                    <a:lstStyle/>
                    <a:p>
                      <a:endParaRPr lang="en-US" dirty="0"/>
                    </a:p>
                  </a:txBody>
                  <a:tcPr/>
                </a:tc>
                <a:tc>
                  <a:txBody>
                    <a:bodyPr/>
                    <a:lstStyle/>
                    <a:p>
                      <a:r>
                        <a:rPr lang="en-US" dirty="0" smtClean="0"/>
                        <a:t>Argonne</a:t>
                      </a:r>
                      <a:endParaRPr lang="en-US" dirty="0"/>
                    </a:p>
                  </a:txBody>
                  <a:tcPr/>
                </a:tc>
                <a:tc>
                  <a:txBody>
                    <a:bodyPr/>
                    <a:lstStyle/>
                    <a:p>
                      <a:r>
                        <a:rPr lang="en-US" dirty="0" smtClean="0"/>
                        <a:t>CMT</a:t>
                      </a:r>
                      <a:endParaRPr lang="en-US" dirty="0"/>
                    </a:p>
                  </a:txBody>
                  <a:tcPr/>
                </a:tc>
                <a:tc>
                  <a:txBody>
                    <a:bodyPr/>
                    <a:lstStyle/>
                    <a:p>
                      <a:r>
                        <a:rPr lang="en-US" dirty="0" smtClean="0"/>
                        <a:t>Sandia</a:t>
                      </a:r>
                      <a:endParaRPr lang="en-US" dirty="0"/>
                    </a:p>
                  </a:txBody>
                  <a:tcPr/>
                </a:tc>
                <a:tc>
                  <a:txBody>
                    <a:bodyPr/>
                    <a:lstStyle/>
                    <a:p>
                      <a:r>
                        <a:rPr lang="en-US" dirty="0" smtClean="0"/>
                        <a:t>AVL</a:t>
                      </a:r>
                      <a:endParaRPr lang="en-US" dirty="0"/>
                    </a:p>
                  </a:txBody>
                  <a:tcPr/>
                </a:tc>
                <a:extLst>
                  <a:ext uri="{0D108BD9-81ED-4DB2-BD59-A6C34878D82A}">
                    <a16:rowId xmlns:a16="http://schemas.microsoft.com/office/drawing/2014/main" val="2438014229"/>
                  </a:ext>
                </a:extLst>
              </a:tr>
              <a:tr h="370840">
                <a:tc>
                  <a:txBody>
                    <a:bodyPr/>
                    <a:lstStyle/>
                    <a:p>
                      <a:r>
                        <a:rPr lang="en-US" dirty="0" smtClean="0"/>
                        <a:t>Code</a:t>
                      </a:r>
                      <a:endParaRPr lang="en-US" dirty="0"/>
                    </a:p>
                  </a:txBody>
                  <a:tcPr/>
                </a:tc>
                <a:tc>
                  <a:txBody>
                    <a:bodyPr/>
                    <a:lstStyle/>
                    <a:p>
                      <a:r>
                        <a:rPr lang="en-US" dirty="0" smtClean="0"/>
                        <a:t>CONVERGE</a:t>
                      </a:r>
                    </a:p>
                    <a:p>
                      <a:r>
                        <a:rPr lang="en-US" dirty="0" smtClean="0"/>
                        <a:t>2.4 / 3.0</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CONVERGE 2.4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CONVERGE</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AVL FIRE</a:t>
                      </a:r>
                    </a:p>
                  </a:txBody>
                  <a:tcPr/>
                </a:tc>
                <a:extLst>
                  <a:ext uri="{0D108BD9-81ED-4DB2-BD59-A6C34878D82A}">
                    <a16:rowId xmlns:a16="http://schemas.microsoft.com/office/drawing/2014/main" val="2794832588"/>
                  </a:ext>
                </a:extLst>
              </a:tr>
              <a:tr h="370840">
                <a:tc>
                  <a:txBody>
                    <a:bodyPr/>
                    <a:lstStyle/>
                    <a:p>
                      <a:r>
                        <a:rPr lang="en-US" dirty="0" smtClean="0"/>
                        <a:t>2-phase  flow</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Eulerian</a:t>
                      </a:r>
                    </a:p>
                  </a:txBody>
                  <a:tcPr/>
                </a:tc>
                <a:tc>
                  <a:txBody>
                    <a:bodyPr/>
                    <a:lstStyle/>
                    <a:p>
                      <a:r>
                        <a:rPr lang="en-US" dirty="0" smtClean="0"/>
                        <a:t>Eulerian</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Eulerian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Eulerian</a:t>
                      </a:r>
                    </a:p>
                  </a:txBody>
                  <a:tcPr/>
                </a:tc>
                <a:extLst>
                  <a:ext uri="{0D108BD9-81ED-4DB2-BD59-A6C34878D82A}">
                    <a16:rowId xmlns:a16="http://schemas.microsoft.com/office/drawing/2014/main" val="2164558082"/>
                  </a:ext>
                </a:extLst>
              </a:tr>
              <a:tr h="370840">
                <a:tc>
                  <a:txBody>
                    <a:bodyPr/>
                    <a:lstStyle/>
                    <a:p>
                      <a:r>
                        <a:rPr lang="en-US" dirty="0" smtClean="0"/>
                        <a:t>Geometry</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Gen 1 &amp; 3.2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Gen 1 &amp; 3.2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Gen 1</a:t>
                      </a:r>
                    </a:p>
                  </a:txBody>
                  <a:tcPr/>
                </a:tc>
                <a:tc>
                  <a:txBody>
                    <a:bodyPr/>
                    <a:lstStyle/>
                    <a:p>
                      <a:r>
                        <a:rPr lang="en-US" dirty="0" smtClean="0"/>
                        <a:t>Gen 3.2</a:t>
                      </a:r>
                      <a:endParaRPr lang="en-US" dirty="0"/>
                    </a:p>
                  </a:txBody>
                  <a:tcPr/>
                </a:tc>
                <a:extLst>
                  <a:ext uri="{0D108BD9-81ED-4DB2-BD59-A6C34878D82A}">
                    <a16:rowId xmlns:a16="http://schemas.microsoft.com/office/drawing/2014/main" val="4053567459"/>
                  </a:ext>
                </a:extLst>
              </a:tr>
              <a:tr h="370840">
                <a:tc>
                  <a:txBody>
                    <a:bodyPr/>
                    <a:lstStyle/>
                    <a:p>
                      <a:r>
                        <a:rPr lang="en-US" dirty="0" smtClean="0"/>
                        <a:t>Case(s)</a:t>
                      </a:r>
                      <a:endParaRPr lang="en-US" dirty="0"/>
                    </a:p>
                  </a:txBody>
                  <a:tcPr/>
                </a:tc>
                <a:tc>
                  <a:txBody>
                    <a:bodyPr/>
                    <a:lstStyle/>
                    <a:p>
                      <a:r>
                        <a:rPr lang="en-US" dirty="0" smtClean="0"/>
                        <a:t>G2</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G1, G2, </a:t>
                      </a:r>
                      <a:r>
                        <a:rPr lang="en-US" b="1" dirty="0" smtClean="0"/>
                        <a:t>+</a:t>
                      </a:r>
                    </a:p>
                  </a:txBody>
                  <a:tcPr/>
                </a:tc>
                <a:tc>
                  <a:txBody>
                    <a:bodyPr/>
                    <a:lstStyle/>
                    <a:p>
                      <a:r>
                        <a:rPr lang="en-US" dirty="0" smtClean="0"/>
                        <a:t>G2</a:t>
                      </a:r>
                      <a:endParaRPr lang="en-US" dirty="0"/>
                    </a:p>
                  </a:txBody>
                  <a:tcPr/>
                </a:tc>
                <a:tc>
                  <a:txBody>
                    <a:bodyPr/>
                    <a:lstStyle/>
                    <a:p>
                      <a:r>
                        <a:rPr lang="en-US" dirty="0" smtClean="0"/>
                        <a:t>G2</a:t>
                      </a:r>
                      <a:endParaRPr lang="en-US" dirty="0"/>
                    </a:p>
                  </a:txBody>
                  <a:tcPr/>
                </a:tc>
                <a:extLst>
                  <a:ext uri="{0D108BD9-81ED-4DB2-BD59-A6C34878D82A}">
                    <a16:rowId xmlns:a16="http://schemas.microsoft.com/office/drawing/2014/main" val="2400244016"/>
                  </a:ext>
                </a:extLst>
              </a:tr>
            </a:tbl>
          </a:graphicData>
        </a:graphic>
      </p:graphicFrame>
    </p:spTree>
    <p:extLst>
      <p:ext uri="{BB962C8B-B14F-4D97-AF65-F5344CB8AC3E}">
        <p14:creationId xmlns:p14="http://schemas.microsoft.com/office/powerpoint/2010/main" val="1868541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
</p:tagLst>
</file>

<file path=ppt/tags/tag2.xml><?xml version="1.0" encoding="utf-8"?>
<p:tagLst xmlns:a="http://schemas.openxmlformats.org/drawingml/2006/main" xmlns:r="http://schemas.openxmlformats.org/officeDocument/2006/relationships" xmlns:p="http://schemas.openxmlformats.org/presentationml/2006/main">
  <p:tag name="TIMING" val="|6"/>
</p:tagLst>
</file>

<file path=ppt/theme/theme1.xml><?xml version="1.0" encoding="utf-8"?>
<a:theme xmlns:a="http://schemas.openxmlformats.org/drawingml/2006/main" name="1_presentation_16x9">
  <a:themeElements>
    <a:clrScheme name="SCC">
      <a:dk1>
        <a:srgbClr val="47484A"/>
      </a:dk1>
      <a:lt1>
        <a:srgbClr val="FFFFFF"/>
      </a:lt1>
      <a:dk2>
        <a:srgbClr val="0082CA"/>
      </a:dk2>
      <a:lt2>
        <a:srgbClr val="FF9933"/>
      </a:lt2>
      <a:accent1>
        <a:srgbClr val="79A838"/>
      </a:accent1>
      <a:accent2>
        <a:srgbClr val="00609C"/>
      </a:accent2>
      <a:accent3>
        <a:srgbClr val="4D008C"/>
      </a:accent3>
      <a:accent4>
        <a:srgbClr val="FF6900"/>
      </a:accent4>
      <a:accent5>
        <a:srgbClr val="00A19C"/>
      </a:accent5>
      <a:accent6>
        <a:srgbClr val="993333"/>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DW" id="{8FC9EF07-87DD-004F-A6F5-DF78BF80923D}" vid="{4C503A94-A91E-5B41-9CB5-5C5808B893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14634</TotalTime>
  <Words>1426</Words>
  <Application>Microsoft Office PowerPoint</Application>
  <PresentationFormat>On-screen Show (16:9)</PresentationFormat>
  <Paragraphs>284</Paragraphs>
  <Slides>20</Slides>
  <Notes>10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Cambria Math</vt:lpstr>
      <vt:lpstr>Franklin Gothic Book</vt:lpstr>
      <vt:lpstr>Verdana</vt:lpstr>
      <vt:lpstr>Wingdings</vt:lpstr>
      <vt:lpstr>1_presentation_16x9</vt:lpstr>
      <vt:lpstr>Topic 7: Internal &amp; Near-Nozzle Flow</vt:lpstr>
      <vt:lpstr>Contributors</vt:lpstr>
      <vt:lpstr>ECN 7: Goals of Topic 7</vt:lpstr>
      <vt:lpstr>CT Geometry &amp; Pintle Motion</vt:lpstr>
      <vt:lpstr>Experimental Methods </vt:lpstr>
      <vt:lpstr>Neutron imaging of Internal flow passages </vt:lpstr>
      <vt:lpstr>Backlit Microscopy </vt:lpstr>
      <vt:lpstr>Argonne and Sandia data comparison </vt:lpstr>
      <vt:lpstr>Modeling Approaches</vt:lpstr>
      <vt:lpstr>Modeling Approaches</vt:lpstr>
      <vt:lpstr>Sandia: Converge G2, Gen 1</vt:lpstr>
      <vt:lpstr>Sandia: Converge</vt:lpstr>
      <vt:lpstr>CMT: Spray G2 - Generation 1 &amp; 3.2 </vt:lpstr>
      <vt:lpstr>CMT: Spray G2 - Generation 1 &amp; 3.2 </vt:lpstr>
      <vt:lpstr>CFD under-predicts plume-plume interactions  at full-needle lift conditions </vt:lpstr>
      <vt:lpstr>Influence of the HRM Θ0 constant in the plume development </vt:lpstr>
      <vt:lpstr>AVL: Flashing Spray G Nozzle Flow </vt:lpstr>
      <vt:lpstr>Conclusions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Sforzo, Brandon A</dc:creator>
  <cp:lastModifiedBy>Sforzo, Brandon A</cp:lastModifiedBy>
  <cp:revision>373</cp:revision>
  <cp:lastPrinted>2018-03-16T16:57:20Z</cp:lastPrinted>
  <dcterms:created xsi:type="dcterms:W3CDTF">2017-11-21T17:14:05Z</dcterms:created>
  <dcterms:modified xsi:type="dcterms:W3CDTF">2020-06-10T17:14:24Z</dcterms:modified>
</cp:coreProperties>
</file>