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1020" r:id="rId2"/>
    <p:sldId id="1039" r:id="rId3"/>
    <p:sldId id="1021" r:id="rId4"/>
    <p:sldId id="1046" r:id="rId5"/>
    <p:sldId id="1052" r:id="rId6"/>
    <p:sldId id="1041" r:id="rId7"/>
    <p:sldId id="1043" r:id="rId8"/>
    <p:sldId id="1044" r:id="rId9"/>
    <p:sldId id="1045" r:id="rId10"/>
    <p:sldId id="1042" r:id="rId11"/>
    <p:sldId id="1050" r:id="rId12"/>
    <p:sldId id="1048" r:id="rId13"/>
    <p:sldId id="1053" r:id="rId14"/>
    <p:sldId id="1047" r:id="rId15"/>
    <p:sldId id="1051" r:id="rId16"/>
    <p:sldId id="104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D9BD254-40DF-493E-8CA9-8BB3552AF015}">
          <p14:sldIdLst>
            <p14:sldId id="1020"/>
            <p14:sldId id="1039"/>
            <p14:sldId id="1021"/>
            <p14:sldId id="1046"/>
            <p14:sldId id="1052"/>
            <p14:sldId id="1041"/>
            <p14:sldId id="1043"/>
            <p14:sldId id="1044"/>
            <p14:sldId id="1045"/>
            <p14:sldId id="1042"/>
            <p14:sldId id="1050"/>
            <p14:sldId id="1048"/>
            <p14:sldId id="1053"/>
            <p14:sldId id="1047"/>
            <p14:sldId id="1051"/>
            <p14:sldId id="10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elVescovo" initials="DD" lastIdx="1" clrIdx="0">
    <p:extLst>
      <p:ext uri="{19B8F6BF-5375-455C-9EA6-DF929625EA0E}">
        <p15:presenceInfo xmlns:p15="http://schemas.microsoft.com/office/powerpoint/2012/main" userId="c03395a7b22202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A55"/>
    <a:srgbClr val="8E754D"/>
    <a:srgbClr val="85714D"/>
    <a:srgbClr val="AC9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86538" autoAdjust="0"/>
  </p:normalViewPr>
  <p:slideViewPr>
    <p:cSldViewPr>
      <p:cViewPr>
        <p:scale>
          <a:sx n="80" d="100"/>
          <a:sy n="80" d="100"/>
        </p:scale>
        <p:origin x="660" y="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D97F2-5E81-4FF4-B83B-5185B0EFE6F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53B4-17C3-4FBA-8940-3B56AE4F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53B4-17C3-4FBA-8940-3B56AE4F94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53B4-17C3-4FBA-8940-3B56AE4F94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59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cap="sm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small" spc="200" baseline="0">
                <a:solidFill>
                  <a:srgbClr val="B59A55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cap="none" baseline="0"/>
            </a:lvl1pPr>
          </a:lstStyle>
          <a:p>
            <a:fld id="{2B0BBF46-A00D-44DE-9374-B611F04BD76D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cap="small" baseline="0"/>
            </a:lvl1pPr>
          </a:lstStyle>
          <a:p>
            <a:r>
              <a:rPr lang="en-US" dirty="0"/>
              <a:t>Oakland University AERIM REU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3655" y="6459785"/>
            <a:ext cx="1312025" cy="365125"/>
          </a:xfrm>
        </p:spPr>
        <p:txBody>
          <a:bodyPr/>
          <a:lstStyle>
            <a:lvl1pPr>
              <a:defRPr sz="2000"/>
            </a:lvl1pPr>
          </a:lstStyle>
          <a:p>
            <a:fld id="{54152405-DE80-4AC0-BC0B-C825CBD573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452CB-CC16-4173-973B-9F5734E2CD6F}"/>
              </a:ext>
            </a:extLst>
          </p:cNvPr>
          <p:cNvSpPr/>
          <p:nvPr userDrawn="1"/>
        </p:nvSpPr>
        <p:spPr>
          <a:xfrm>
            <a:off x="2" y="6334804"/>
            <a:ext cx="12192001" cy="6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15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November 20,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Oak Ridge National Lab NTRC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8BE9-F423-4AF2-A9AA-149BDF401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GoldBa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28600"/>
            <a:ext cx="176106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2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838199"/>
          </a:xfrm>
        </p:spPr>
        <p:txBody>
          <a:bodyPr>
            <a:normAutofit/>
          </a:bodyPr>
          <a:lstStyle>
            <a:lvl1pPr marL="0">
              <a:defRPr sz="5400" b="1" i="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38200"/>
            <a:ext cx="10058400" cy="54864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B59A55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DB1B8C3-9730-4EED-9CCB-70B702E68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 i="0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i="0" cap="small" spc="200" baseline="0">
                <a:solidFill>
                  <a:srgbClr val="B59A55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Oak Ridge National Lab NTRC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3CDA3D9-6838-4C38-A8B4-75BD39B90838}"/>
              </a:ext>
            </a:extLst>
          </p:cNvPr>
          <p:cNvSpPr/>
          <p:nvPr userDrawn="1"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B59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D3347-ACE2-4A42-BDA5-3B004E393359}"/>
              </a:ext>
            </a:extLst>
          </p:cNvPr>
          <p:cNvSpPr/>
          <p:nvPr userDrawn="1"/>
        </p:nvSpPr>
        <p:spPr>
          <a:xfrm>
            <a:off x="3178" y="6336951"/>
            <a:ext cx="12188825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04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897466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897467"/>
            <a:ext cx="4937760" cy="55033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i="0" cap="small" baseline="0">
                <a:solidFill>
                  <a:srgbClr val="B59A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447800"/>
            <a:ext cx="493776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897467"/>
            <a:ext cx="4937760" cy="55033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1" i="0" cap="small" baseline="0">
                <a:solidFill>
                  <a:srgbClr val="B59A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447800"/>
            <a:ext cx="493776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FC5F512-2531-412D-AFCB-A10A8E8C640E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DB1B8C3-9730-4EED-9CCB-70B702E68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Oak Ridge National Lab NTRC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4A4AD-1600-4521-98EA-DB635861EDC1}"/>
              </a:ext>
            </a:extLst>
          </p:cNvPr>
          <p:cNvSpPr/>
          <p:nvPr userDrawn="1"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B59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60A2B5-B8B1-460E-B17B-EE934392783B}"/>
              </a:ext>
            </a:extLst>
          </p:cNvPr>
          <p:cNvSpPr/>
          <p:nvPr userDrawn="1"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552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rgbClr val="B59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068BD-C28E-4308-B34E-1B683ECDE7EF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7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November 20,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Oak Ridge National Lab NTRC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8BE9-F423-4AF2-A9AA-149BDF401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GoldBa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28600"/>
            <a:ext cx="176106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November 20,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Oak Ridge National Lab NTRC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8BE9-F423-4AF2-A9AA-149BDF401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GoldBa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28600"/>
            <a:ext cx="176106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November 20,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Oak Ridge National Lab NTRC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8BE9-F423-4AF2-A9AA-149BDF401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GoldBa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03200" y="152400"/>
            <a:ext cx="11785600" cy="6553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28600"/>
            <a:ext cx="176106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6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B59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838200"/>
            <a:ext cx="10058400" cy="54956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F5CD19-6A2C-407C-B7F8-74E510228E87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034BB5-58FF-4F5A-BBE4-D5483A8D4C7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EF743-CEDA-4C7F-A6FA-64FD20A09C96}"/>
              </a:ext>
            </a:extLst>
          </p:cNvPr>
          <p:cNvCxnSpPr/>
          <p:nvPr userDrawn="1"/>
        </p:nvCxnSpPr>
        <p:spPr>
          <a:xfrm>
            <a:off x="0" y="762000"/>
            <a:ext cx="12192000" cy="0"/>
          </a:xfrm>
          <a:prstGeom prst="line">
            <a:avLst/>
          </a:prstGeom>
          <a:ln w="38100">
            <a:solidFill>
              <a:srgbClr val="B59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7CF3A-FF8F-48D6-AB7A-E6819AFFEDE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96" y="118629"/>
            <a:ext cx="1670304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4" r:id="rId5"/>
    <p:sldLayoutId id="2147483698" r:id="rId6"/>
    <p:sldLayoutId id="2147483702" r:id="rId7"/>
    <p:sldLayoutId id="2147483703" r:id="rId8"/>
    <p:sldLayoutId id="2147483704" r:id="rId9"/>
    <p:sldLayoutId id="2147483705" r:id="rId10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png"/><Relationship Id="rId4" Type="http://schemas.openxmlformats.org/officeDocument/2006/relationships/image" Target="../media/image8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C2AED-CDE4-41D4-A2F3-6F9A7C3E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en-US" sz="7400" dirty="0"/>
              <a:t>Using Reciprocating Engines as a Tool for Chemical Kinetics Studies</a:t>
            </a:r>
          </a:p>
        </p:txBody>
      </p:sp>
      <p:sp>
        <p:nvSpPr>
          <p:cNvPr id="75" name="Rectangle 6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22868-797C-4640-B7A8-01AE34166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029200"/>
            <a:ext cx="10058400" cy="15396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Dan DelVescovo, Ph.D.</a:t>
            </a:r>
          </a:p>
          <a:p>
            <a:r>
              <a:rPr lang="en-US" dirty="0">
                <a:solidFill>
                  <a:srgbClr val="FFFFFF"/>
                </a:solidFill>
              </a:rPr>
              <a:t>Assistant Professor, Mechanical Engineering</a:t>
            </a:r>
          </a:p>
          <a:p>
            <a:r>
              <a:rPr lang="en-US" dirty="0">
                <a:solidFill>
                  <a:srgbClr val="FFFFFF"/>
                </a:solidFill>
              </a:rPr>
              <a:t>Oakland University</a:t>
            </a:r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382E0-DE84-40B9-9598-27D10061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2B0BBF46-A00D-44DE-9374-B611F04BD76D}" type="datetime4">
              <a:rPr lang="en-US" smtClean="0"/>
              <a:pPr>
                <a:spcAft>
                  <a:spcPts val="600"/>
                </a:spcAft>
              </a:pPr>
              <a:t>March 30,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09202-2D5E-4FA4-B58B-0CE89932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54152405-DE80-4AC0-BC0B-C825CBD573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EA48-E8E1-4337-B3E0-528A0829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Describing Ignition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4B83-084C-4BCF-9B56-40239A6F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38200"/>
            <a:ext cx="477012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Stage Ignition Delay </a:t>
            </a:r>
          </a:p>
          <a:p>
            <a:pPr lvl="1"/>
            <a:r>
              <a:rPr lang="en-US" dirty="0"/>
              <a:t>(Main Ignition)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Ignition Delay</a:t>
            </a:r>
          </a:p>
          <a:p>
            <a:pPr lvl="1"/>
            <a:r>
              <a:rPr lang="en-US" dirty="0"/>
              <a:t>(LTHR timing)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Magnitude</a:t>
            </a:r>
          </a:p>
          <a:p>
            <a:pPr lvl="1"/>
            <a:r>
              <a:rPr lang="en-US" dirty="0"/>
              <a:t>(LTHR magnitude/Temp change)</a:t>
            </a:r>
          </a:p>
          <a:p>
            <a:r>
              <a:rPr lang="en-US" dirty="0"/>
              <a:t>Compositional Changes</a:t>
            </a:r>
          </a:p>
          <a:p>
            <a:pPr lvl="1"/>
            <a:r>
              <a:rPr lang="en-US" dirty="0"/>
              <a:t>(Speciation before, during, and after LTHR)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253F-9B56-4C11-90B5-B17F2CCD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DFAC6-B421-4462-86F9-1F186CE4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E879A-F10C-44BD-A98C-20FE481A0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1" y="1053193"/>
            <a:ext cx="5486400" cy="47516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F9492C-B8F7-42D5-9A2F-E47A7D13B20B}"/>
              </a:ext>
            </a:extLst>
          </p:cNvPr>
          <p:cNvSpPr txBox="1"/>
          <p:nvPr/>
        </p:nvSpPr>
        <p:spPr>
          <a:xfrm>
            <a:off x="2819401" y="638073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DelVescovo, D., et al., “Modeling Pre-Spark Heat Release and Low Temperature Chemistry of Iso-Octane in a Boosted Spark-Ignition Engine”, </a:t>
            </a:r>
            <a:r>
              <a:rPr lang="en-US" sz="1400" i="1" dirty="0"/>
              <a:t>Combustion and Flame 212 (2020) 39-52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473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3B66-62BB-46ED-936E-2B302627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0-D RCM vs. CV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78DF-8C2E-4D3C-BC2A-AB6ECB41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638" y="838200"/>
            <a:ext cx="4566788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Huge discrepancies between mechanisms</a:t>
            </a:r>
          </a:p>
          <a:p>
            <a:pPr lvl="1"/>
            <a:r>
              <a:rPr lang="en-US" dirty="0"/>
              <a:t>None match RCM data for all cases</a:t>
            </a:r>
          </a:p>
          <a:p>
            <a:pPr lvl="1"/>
            <a:r>
              <a:rPr lang="en-US" dirty="0"/>
              <a:t>Logarithmic scaling</a:t>
            </a:r>
          </a:p>
          <a:p>
            <a:r>
              <a:rPr lang="en-US" dirty="0"/>
              <a:t>Trends in 2</a:t>
            </a:r>
            <a:r>
              <a:rPr lang="en-US" baseline="30000" dirty="0"/>
              <a:t>nd</a:t>
            </a:r>
            <a:r>
              <a:rPr lang="en-US" dirty="0"/>
              <a:t> Stage Delay are Identical</a:t>
            </a:r>
          </a:p>
          <a:p>
            <a:pPr lvl="1"/>
            <a:r>
              <a:rPr lang="en-US" dirty="0"/>
              <a:t>704K/20bar case is most relevant for this data</a:t>
            </a:r>
          </a:p>
          <a:p>
            <a:pPr lvl="1"/>
            <a:r>
              <a:rPr lang="en-US" dirty="0"/>
              <a:t>RCM LTHR shows similar trend as engine exp.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B26E-5D1B-4D9B-BD3C-95C741C8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85B57-93D9-4E68-82A8-59771904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A1563-EF64-4C67-A84D-60DFE4A80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26" y="838200"/>
            <a:ext cx="3800574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BAE91-A9A1-48C8-8E03-F1BCDA927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" y="838200"/>
            <a:ext cx="3793067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1AFCD3-26DD-472B-8468-854813708F92}"/>
              </a:ext>
            </a:extLst>
          </p:cNvPr>
          <p:cNvSpPr txBox="1"/>
          <p:nvPr/>
        </p:nvSpPr>
        <p:spPr>
          <a:xfrm>
            <a:off x="2819401" y="638073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DelVescovo, D., et al., “Modeling Pre-Spark Heat Release and Low Temperature Chemistry of Iso-Octane in a Boosted Spark-Ignition Engine”, </a:t>
            </a:r>
            <a:r>
              <a:rPr lang="en-US" sz="1400" i="1" dirty="0"/>
              <a:t>Combustion and Flame 212 (2020) 39-52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724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65A2-7ADC-41B2-AA16-CC3C3F6F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RCM?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5897-DCCC-41B6-BB98-54DEFEB2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38200"/>
            <a:ext cx="4693920" cy="5486400"/>
          </a:xfrm>
        </p:spPr>
        <p:txBody>
          <a:bodyPr/>
          <a:lstStyle/>
          <a:p>
            <a:r>
              <a:rPr lang="en-US" dirty="0"/>
              <a:t>Comparing Engine to RCM on Time Basis</a:t>
            </a:r>
          </a:p>
          <a:p>
            <a:pPr lvl="1"/>
            <a:r>
              <a:rPr lang="en-US" dirty="0"/>
              <a:t>Engine (2000rpm, ~40</a:t>
            </a:r>
            <a:r>
              <a:rPr lang="en-US" baseline="30000" dirty="0"/>
              <a:t>o</a:t>
            </a:r>
            <a:r>
              <a:rPr lang="en-US" dirty="0"/>
              <a:t>C intake temperature)</a:t>
            </a:r>
          </a:p>
          <a:p>
            <a:pPr lvl="2"/>
            <a:r>
              <a:rPr lang="en-US" dirty="0"/>
              <a:t>t=0 corresponds to TDC</a:t>
            </a:r>
          </a:p>
          <a:p>
            <a:pPr lvl="2"/>
            <a:r>
              <a:rPr lang="en-US" dirty="0"/>
              <a:t>&lt;10ms window of relevance</a:t>
            </a:r>
          </a:p>
          <a:p>
            <a:pPr lvl="2"/>
            <a:r>
              <a:rPr lang="en-US" dirty="0"/>
              <a:t>Faster compression, non-constant conditions</a:t>
            </a:r>
          </a:p>
          <a:p>
            <a:pPr lvl="1"/>
            <a:r>
              <a:rPr lang="en-US" dirty="0"/>
              <a:t>RCM (~36ms comp. time)</a:t>
            </a:r>
          </a:p>
          <a:p>
            <a:pPr lvl="2"/>
            <a:r>
              <a:rPr lang="en-US" dirty="0"/>
              <a:t>t=0 corresponds to EOC</a:t>
            </a:r>
          </a:p>
          <a:p>
            <a:pPr lvl="2"/>
            <a:r>
              <a:rPr lang="en-US" dirty="0"/>
              <a:t>~15ms ignition delay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ABD25-290B-47E9-A778-EA5441AB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2B25B-E465-499C-B094-C8339595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AF6ED-D124-4BB0-A5BB-224749A2C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954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5143-10DD-404F-B77C-22DAB9A5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Propane Ignition/Knock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D9D7-2744-49C4-93B7-097CEEF1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 Combustion has high Cycle-to-Cycle Variability</a:t>
            </a:r>
          </a:p>
          <a:p>
            <a:pPr lvl="1"/>
            <a:r>
              <a:rPr lang="en-US" dirty="0"/>
              <a:t>Advanced phasing cycles are more prone to knock</a:t>
            </a:r>
          </a:p>
          <a:p>
            <a:pPr lvl="1"/>
            <a:r>
              <a:rPr lang="en-US" dirty="0"/>
              <a:t>Insufficient to model only the average cycle</a:t>
            </a:r>
          </a:p>
          <a:p>
            <a:pPr lvl="1"/>
            <a:r>
              <a:rPr lang="en-US" dirty="0"/>
              <a:t>RCM data is limited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E5E9-ED45-4057-9917-722E4ABB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552DE-F156-4D49-8617-52268E68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6A91C-B5D0-449A-94B0-60BF9A28D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58" y="2732314"/>
            <a:ext cx="4572000" cy="3592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AB232-AB5C-4E18-B194-15A2EACC0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579"/>
            <a:ext cx="4364183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FF2D59-9710-40C4-9653-0D5EA79A4623}"/>
              </a:ext>
            </a:extLst>
          </p:cNvPr>
          <p:cNvSpPr txBox="1"/>
          <p:nvPr/>
        </p:nvSpPr>
        <p:spPr>
          <a:xfrm>
            <a:off x="8153400" y="288757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MAPO &gt; 1 Cycles</a:t>
            </a:r>
          </a:p>
          <a:p>
            <a:r>
              <a:rPr lang="en-US" dirty="0">
                <a:solidFill>
                  <a:srgbClr val="00B0F0"/>
                </a:solidFill>
              </a:rPr>
              <a:t>MAPO &gt; 0.5 Cycles</a:t>
            </a:r>
          </a:p>
          <a:p>
            <a:r>
              <a:rPr lang="en-US" dirty="0"/>
              <a:t>AVG. 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869FC-A1E6-488E-8C3F-FA0095CA3D49}"/>
              </a:ext>
            </a:extLst>
          </p:cNvPr>
          <p:cNvSpPr txBox="1"/>
          <p:nvPr/>
        </p:nvSpPr>
        <p:spPr>
          <a:xfrm>
            <a:off x="7727373" y="2510226"/>
            <a:ext cx="434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ORNL: Long-Stroke High CR Propane</a:t>
            </a:r>
          </a:p>
        </p:txBody>
      </p:sp>
    </p:spTree>
    <p:extLst>
      <p:ext uri="{BB962C8B-B14F-4D97-AF65-F5344CB8AC3E}">
        <p14:creationId xmlns:p14="http://schemas.microsoft.com/office/powerpoint/2010/main" val="287947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ACE4-0338-42A9-84BC-A588191D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IC Engines to Eval. 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27F8-4FC0-4047-805C-F3F52A26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reduce uncertainties and cyclic variability</a:t>
            </a:r>
          </a:p>
          <a:p>
            <a:pPr lvl="1"/>
            <a:r>
              <a:rPr lang="en-US" dirty="0"/>
              <a:t>Reduce/eliminate residual gases or characterize them</a:t>
            </a:r>
          </a:p>
          <a:p>
            <a:pPr lvl="2"/>
            <a:r>
              <a:rPr lang="en-US" dirty="0"/>
              <a:t>Operate with low/no back-pressure</a:t>
            </a:r>
          </a:p>
          <a:p>
            <a:pPr lvl="2"/>
            <a:r>
              <a:rPr lang="en-US" dirty="0"/>
              <a:t>Skip-fired approach?</a:t>
            </a:r>
          </a:p>
          <a:p>
            <a:pPr lvl="2"/>
            <a:r>
              <a:rPr lang="en-US" dirty="0"/>
              <a:t>High speed residual gas sampling</a:t>
            </a:r>
          </a:p>
          <a:p>
            <a:r>
              <a:rPr lang="en-US" dirty="0"/>
              <a:t>High accuracy pressure data and HRR calculation</a:t>
            </a:r>
          </a:p>
          <a:p>
            <a:pPr lvl="1"/>
            <a:r>
              <a:rPr lang="en-US" dirty="0"/>
              <a:t>Need accurate models for crevice flow/heat transfer</a:t>
            </a:r>
          </a:p>
          <a:p>
            <a:r>
              <a:rPr lang="en-US" dirty="0"/>
              <a:t>Benefits of this approach</a:t>
            </a:r>
          </a:p>
          <a:p>
            <a:pPr lvl="1"/>
            <a:r>
              <a:rPr lang="en-US" dirty="0"/>
              <a:t>Directly relevant and wide thermodynamic range</a:t>
            </a:r>
          </a:p>
          <a:p>
            <a:pPr lvl="1"/>
            <a:r>
              <a:rPr lang="en-US" dirty="0"/>
              <a:t>Continuous operation -&gt; large data sets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9AE3-0696-46E8-B596-6BBCF28B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02ACD-1A1F-4E9C-B345-732530F3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64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1A00-8E10-4BC5-BFCF-03CFB78B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Facilities at 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410B-82B2-4E5E-835D-158B0A79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Constructing a Single-Cylinder Engine Dyno Lab at OU</a:t>
            </a:r>
          </a:p>
          <a:p>
            <a:pPr lvl="1"/>
            <a:r>
              <a:rPr lang="en-US" dirty="0"/>
              <a:t>Single-Cylinder FEV engine (DISI) provided by </a:t>
            </a:r>
            <a:r>
              <a:rPr lang="en-US" dirty="0" err="1"/>
              <a:t>Stellantis</a:t>
            </a:r>
            <a:endParaRPr lang="en-US" dirty="0"/>
          </a:p>
          <a:p>
            <a:pPr lvl="1"/>
            <a:r>
              <a:rPr lang="en-US" dirty="0"/>
              <a:t>Explore effects of fuel chemistry at conditions relevant for future engines and fuels</a:t>
            </a:r>
          </a:p>
          <a:p>
            <a:r>
              <a:rPr lang="en-US" dirty="0"/>
              <a:t>Secured donation of CFR Engine from Drexel U.</a:t>
            </a:r>
          </a:p>
          <a:p>
            <a:pPr lvl="1"/>
            <a:r>
              <a:rPr lang="en-US" dirty="0"/>
              <a:t>Variable CR platform ideal for kinetics studies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21004-8820-43AC-ACB6-ABB60758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7CF8E-BBE2-44ED-A33C-9A4E9FF7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1F28E-3D43-46BE-9F27-B674BE984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/>
          <a:stretch/>
        </p:blipFill>
        <p:spPr>
          <a:xfrm>
            <a:off x="8238567" y="4114800"/>
            <a:ext cx="3953433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59756-5690-4153-8132-EB7E24863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b="10001"/>
          <a:stretch/>
        </p:blipFill>
        <p:spPr>
          <a:xfrm>
            <a:off x="0" y="4114800"/>
            <a:ext cx="43174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F804-416D-43C5-AA65-E6193813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ECN?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3D3A-649F-4DD1-A580-A2DE45D36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ECN could serve as database for targeted chemistry/kinetics validation cases</a:t>
            </a:r>
          </a:p>
          <a:p>
            <a:pPr lvl="1"/>
            <a:r>
              <a:rPr lang="en-US" dirty="0"/>
              <a:t>Facilities? Conditions? CFR Working Group?</a:t>
            </a:r>
          </a:p>
          <a:p>
            <a:r>
              <a:rPr lang="en-US" dirty="0"/>
              <a:t>Establish guidelines for validation cases</a:t>
            </a:r>
          </a:p>
          <a:p>
            <a:pPr lvl="1"/>
            <a:r>
              <a:rPr lang="en-US" dirty="0"/>
              <a:t>E.g. what qualifies as “Good Agreement”</a:t>
            </a:r>
          </a:p>
          <a:p>
            <a:r>
              <a:rPr lang="en-US" dirty="0"/>
              <a:t>Some great resources exist already</a:t>
            </a:r>
          </a:p>
          <a:p>
            <a:pPr lvl="1"/>
            <a:r>
              <a:rPr lang="en-US" dirty="0"/>
              <a:t>Dr. </a:t>
            </a:r>
            <a:r>
              <a:rPr lang="en-US" dirty="0" err="1"/>
              <a:t>Chih</a:t>
            </a:r>
            <a:r>
              <a:rPr lang="en-US" dirty="0"/>
              <a:t>-Jen (Jackie) Sung (UCONN) RCM Database</a:t>
            </a:r>
          </a:p>
          <a:p>
            <a:pPr lvl="2"/>
            <a:r>
              <a:rPr lang="en-US" dirty="0"/>
              <a:t>https://combdiaglab.engr.uconn.edu/database/rcm-database/</a:t>
            </a:r>
          </a:p>
          <a:p>
            <a:pPr lvl="1"/>
            <a:r>
              <a:rPr lang="en-US" dirty="0"/>
              <a:t>Dr. Henry Curran Combustion Chemistry Center (NUI-G)</a:t>
            </a:r>
          </a:p>
          <a:p>
            <a:pPr lvl="2"/>
            <a:r>
              <a:rPr lang="en-US" dirty="0"/>
              <a:t>https://www.nuigalway.ie/combustionchemistrycentre/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C1BCA-EF9A-4ECE-82A9-2E3F7C05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CBA3A-D981-40E0-95C5-A1E96DEE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0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83BB-B1FD-42CE-A154-5C02C5E1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75671-B683-4437-B28C-9A33E67C7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B.S. from Milwaukee School of Engineering (2010)</a:t>
            </a:r>
          </a:p>
          <a:p>
            <a:pPr lvl="1"/>
            <a:r>
              <a:rPr lang="en-US" dirty="0"/>
              <a:t>M.S. and Ph.D. from University of Wisconsin-Madison (2012, 2016)</a:t>
            </a:r>
          </a:p>
          <a:p>
            <a:pPr lvl="2"/>
            <a:r>
              <a:rPr lang="en-US" dirty="0"/>
              <a:t>Thesis: The Effects of Fuel Stratification and Heat Release Rate Shaping in Reactivity Controlled Compression Ignition (RCCI) Combustion</a:t>
            </a:r>
          </a:p>
          <a:p>
            <a:pPr lvl="2"/>
            <a:r>
              <a:rPr lang="en-US" dirty="0"/>
              <a:t>Advisors: Dr. Rolf Reitz and Dr. Sage </a:t>
            </a:r>
            <a:r>
              <a:rPr lang="en-US" dirty="0" err="1"/>
              <a:t>Kokjohn</a:t>
            </a:r>
            <a:endParaRPr lang="en-US" dirty="0"/>
          </a:p>
          <a:p>
            <a:r>
              <a:rPr lang="en-US" dirty="0"/>
              <a:t>Career</a:t>
            </a:r>
          </a:p>
          <a:p>
            <a:pPr lvl="1"/>
            <a:r>
              <a:rPr lang="en-US" dirty="0"/>
              <a:t>Assistant Professor at Oakland University (2016 – Present)</a:t>
            </a:r>
          </a:p>
          <a:p>
            <a:pPr lvl="2"/>
            <a:r>
              <a:rPr lang="en-US" dirty="0"/>
              <a:t>Research Focus: Fuel Chemistry/Engine interactions at conditions relevant to modern and future engines in conventional (SI) and advanced (ACI) combustion strategies</a:t>
            </a:r>
          </a:p>
          <a:p>
            <a:pPr lvl="2"/>
            <a:r>
              <a:rPr lang="en-US" dirty="0"/>
              <a:t>Approach: Combine experimental efforts with fundamental/simplified modeling effort (from 0D to 3D)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F0752-F487-4552-9280-D230F0D1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F3C24-412A-40F4-AF3A-20236184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FA5E-989F-48C8-AAD7-26DF940A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Past Research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BD97-7829-4F47-B106-65F586895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38200"/>
            <a:ext cx="10058400" cy="5486400"/>
          </a:xfrm>
        </p:spPr>
        <p:txBody>
          <a:bodyPr>
            <a:normAutofit/>
          </a:bodyPr>
          <a:lstStyle/>
          <a:p>
            <a:r>
              <a:rPr lang="en-US" dirty="0"/>
              <a:t>Flow Bench Experiments and 3-D CFD Modeling of CFR Cylinder Head (Senior Project/NSF REU Project)</a:t>
            </a:r>
          </a:p>
          <a:p>
            <a:pPr lvl="1"/>
            <a:r>
              <a:rPr lang="en-US" dirty="0"/>
              <a:t>Evaluate flow and swirl predictions compared to experiments</a:t>
            </a:r>
          </a:p>
          <a:p>
            <a:r>
              <a:rPr lang="en-US" dirty="0"/>
              <a:t>Predictive combustion/chemistry modeling of CFR in GT-Power</a:t>
            </a:r>
          </a:p>
          <a:p>
            <a:pPr lvl="1"/>
            <a:r>
              <a:rPr lang="en-US" dirty="0"/>
              <a:t>Defining boundary conditions/Predicting Octane Number</a:t>
            </a:r>
          </a:p>
          <a:p>
            <a:r>
              <a:rPr lang="en-US" dirty="0"/>
              <a:t>Modeling Pre-Spark Heat Release in a Boosted SI Engine with Iso-Octane</a:t>
            </a:r>
          </a:p>
          <a:p>
            <a:pPr lvl="1"/>
            <a:r>
              <a:rPr lang="en-US" dirty="0"/>
              <a:t>Mechanism evaluation/tuning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B037-9F86-40F3-B47C-49038FA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0CA19-6318-4A72-A699-2EB3BE76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FA5E-989F-48C8-AAD7-26DF940A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Ongoing Research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BD97-7829-4F47-B106-65F586895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38200"/>
            <a:ext cx="10058400" cy="5486400"/>
          </a:xfrm>
        </p:spPr>
        <p:txBody>
          <a:bodyPr>
            <a:normAutofit/>
          </a:bodyPr>
          <a:lstStyle/>
          <a:p>
            <a:r>
              <a:rPr lang="en-US" dirty="0"/>
              <a:t>Evaluating Chemical Kinetic Behaviors in IC Engines using Simplified 0-D Models (M.S./Ph.D.)</a:t>
            </a:r>
          </a:p>
          <a:p>
            <a:pPr lvl="1"/>
            <a:r>
              <a:rPr lang="en-US" dirty="0"/>
              <a:t>Compare 3-D CFD with 0-D </a:t>
            </a:r>
            <a:r>
              <a:rPr lang="en-US" dirty="0" err="1"/>
              <a:t>Chemkin</a:t>
            </a:r>
            <a:r>
              <a:rPr lang="en-US" dirty="0"/>
              <a:t> modeling in HCCI combustion for PRFs</a:t>
            </a:r>
          </a:p>
          <a:p>
            <a:pPr lvl="1"/>
            <a:r>
              <a:rPr lang="en-US" dirty="0"/>
              <a:t>Role of thermal stratification?</a:t>
            </a:r>
          </a:p>
          <a:p>
            <a:r>
              <a:rPr lang="en-US" dirty="0"/>
              <a:t>Genetic Algorithm Optimization of Chemical Kinetic Mechanism for Propane/LPG (M.S. Project)</a:t>
            </a:r>
          </a:p>
          <a:p>
            <a:pPr lvl="1"/>
            <a:r>
              <a:rPr lang="en-US" dirty="0"/>
              <a:t>Optimization of kinetics for 3-D CFD design of high efficiency LPG engine (collaboration with ORNL)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B037-9F86-40F3-B47C-49038FA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0CA19-6318-4A72-A699-2EB3BE76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0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F88A-51F6-4F38-93AC-0746237B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Chemistry on Sprays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5FF21-9334-4607-8A41-053340F9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38200"/>
            <a:ext cx="6282938" cy="5486400"/>
          </a:xfrm>
        </p:spPr>
        <p:txBody>
          <a:bodyPr/>
          <a:lstStyle/>
          <a:p>
            <a:r>
              <a:rPr lang="en-US" dirty="0"/>
              <a:t>Cool-Flame/LTHR has Compounding Effects</a:t>
            </a:r>
          </a:p>
          <a:p>
            <a:pPr lvl="1"/>
            <a:r>
              <a:rPr lang="en-US" dirty="0"/>
              <a:t>Thermodynamic changes</a:t>
            </a:r>
          </a:p>
          <a:p>
            <a:pPr lvl="1"/>
            <a:r>
              <a:rPr lang="en-US" dirty="0"/>
              <a:t>Compositional changes</a:t>
            </a:r>
          </a:p>
          <a:p>
            <a:r>
              <a:rPr lang="en-US" dirty="0"/>
              <a:t>Variations between mechs in LTHR timing, mag., speciation</a:t>
            </a:r>
          </a:p>
          <a:p>
            <a:pPr lvl="1"/>
            <a:r>
              <a:rPr lang="en-US" dirty="0"/>
              <a:t>Affects lift-off stabilization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stage ignition delay insufficient</a:t>
            </a:r>
          </a:p>
          <a:p>
            <a:pPr lvl="1"/>
            <a:r>
              <a:rPr lang="en-US" dirty="0"/>
              <a:t>Need tools/data to evaluate 1</a:t>
            </a:r>
            <a:r>
              <a:rPr lang="en-US" baseline="30000" dirty="0"/>
              <a:t>st</a:t>
            </a:r>
            <a:r>
              <a:rPr lang="en-US" dirty="0"/>
              <a:t> stage ignition process/speciation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6AB3-65C4-4245-8FAA-F36F0AF4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A0E28-65D9-40EC-BF0B-1693A7D8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1">
            <a:extLst>
              <a:ext uri="{FF2B5EF4-FFF2-40B4-BE49-F238E27FC236}">
                <a16:creationId xmlns:a16="http://schemas.microsoft.com/office/drawing/2014/main" id="{BB71D265-4493-4CF7-9C94-0A8D75926E9A}"/>
              </a:ext>
            </a:extLst>
          </p:cNvPr>
          <p:cNvSpPr txBox="1"/>
          <p:nvPr/>
        </p:nvSpPr>
        <p:spPr>
          <a:xfrm>
            <a:off x="7837658" y="873831"/>
            <a:ext cx="41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 calculation for Spray A conditions (n-dodecane) at preferred mixture fraction: 𝜙=1.4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84FA3-3332-4AE9-813F-C4F40526A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" b="10492"/>
          <a:stretch/>
        </p:blipFill>
        <p:spPr>
          <a:xfrm>
            <a:off x="7380218" y="1859020"/>
            <a:ext cx="4827462" cy="2173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F15E29-18D6-45AD-BE3C-43206E39B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 r="3774"/>
          <a:stretch/>
        </p:blipFill>
        <p:spPr>
          <a:xfrm>
            <a:off x="7351435" y="4041000"/>
            <a:ext cx="4856246" cy="2303653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F8B490E8-3461-4AFF-B46D-67870A4A9C28}"/>
              </a:ext>
            </a:extLst>
          </p:cNvPr>
          <p:cNvSpPr txBox="1"/>
          <p:nvPr/>
        </p:nvSpPr>
        <p:spPr>
          <a:xfrm>
            <a:off x="10473587" y="3247356"/>
            <a:ext cx="14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Sarathy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2885</a:t>
            </a: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642B48A0-B7A7-4B1C-9871-5434AFAD25EA}"/>
              </a:ext>
            </a:extLst>
          </p:cNvPr>
          <p:cNvSpPr txBox="1"/>
          <p:nvPr/>
        </p:nvSpPr>
        <p:spPr>
          <a:xfrm>
            <a:off x="9652866" y="233211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9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9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56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D052AB45-4543-4581-BB80-46F8E8886F1C}"/>
              </a:ext>
            </a:extLst>
          </p:cNvPr>
          <p:cNvSpPr txBox="1"/>
          <p:nvPr/>
        </p:nvSpPr>
        <p:spPr>
          <a:xfrm>
            <a:off x="8304588" y="4820478"/>
            <a:ext cx="95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det. 1692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5E8F7590-0D54-483F-AC65-8EBFEA0262C5}"/>
              </a:ext>
            </a:extLst>
          </p:cNvPr>
          <p:cNvSpPr txBox="1"/>
          <p:nvPr/>
        </p:nvSpPr>
        <p:spPr>
          <a:xfrm>
            <a:off x="8356728" y="2127444"/>
            <a:ext cx="110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 (new)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LLNL 148 </a:t>
            </a: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A0B6ABDD-56CD-4240-ACC1-4BB5A028A541}"/>
              </a:ext>
            </a:extLst>
          </p:cNvPr>
          <p:cNvSpPr txBox="1"/>
          <p:nvPr/>
        </p:nvSpPr>
        <p:spPr>
          <a:xfrm>
            <a:off x="9334619" y="3432022"/>
            <a:ext cx="95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Yao 54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C1C95791-6DFC-445B-A468-2A51D6392ADE}"/>
              </a:ext>
            </a:extLst>
          </p:cNvPr>
          <p:cNvSpPr txBox="1"/>
          <p:nvPr/>
        </p:nvSpPr>
        <p:spPr>
          <a:xfrm>
            <a:off x="9409125" y="4251969"/>
            <a:ext cx="129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Lapointe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65</a:t>
            </a:r>
          </a:p>
        </p:txBody>
      </p:sp>
    </p:spTree>
    <p:extLst>
      <p:ext uri="{BB962C8B-B14F-4D97-AF65-F5344CB8AC3E}">
        <p14:creationId xmlns:p14="http://schemas.microsoft.com/office/powerpoint/2010/main" val="219581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7065-3DF6-47DA-8220-5E6432A2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CFR Engine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A8F5-A873-45CC-8468-CEAE8086D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38200"/>
            <a:ext cx="7970520" cy="5486400"/>
          </a:xfrm>
        </p:spPr>
        <p:txBody>
          <a:bodyPr/>
          <a:lstStyle/>
          <a:p>
            <a:r>
              <a:rPr lang="en-US" dirty="0"/>
              <a:t>0D and 1D Models to Define RON/MON Boundary Conditions</a:t>
            </a:r>
          </a:p>
          <a:p>
            <a:pPr lvl="1"/>
            <a:r>
              <a:rPr lang="en-US" dirty="0"/>
              <a:t>Models validated against exp. Data from Argonne (Chris </a:t>
            </a:r>
            <a:r>
              <a:rPr lang="en-US" dirty="0" err="1"/>
              <a:t>Kolodziej</a:t>
            </a:r>
            <a:r>
              <a:rPr lang="en-US" dirty="0"/>
              <a:t>/Alex </a:t>
            </a:r>
            <a:r>
              <a:rPr lang="en-US" dirty="0" err="1"/>
              <a:t>Hoth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Useful for kinetic mechanism development/evaluation/tuning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D96A7-3DE3-4940-A17C-4F0FA926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24162-3E6A-43DC-A3EF-B0D1A5AA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4D55A-C406-40E4-B006-FADEF82B2896}"/>
              </a:ext>
            </a:extLst>
          </p:cNvPr>
          <p:cNvSpPr txBox="1"/>
          <p:nvPr/>
        </p:nvSpPr>
        <p:spPr>
          <a:xfrm>
            <a:off x="2819400" y="6407648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Salih, S., et al., “Defining the Boundary Conditions of the CFR Engine under RON Conditions…” </a:t>
            </a:r>
            <a:r>
              <a:rPr lang="en-US" sz="1100" i="1" dirty="0"/>
              <a:t>ASME ICEF2018-9640</a:t>
            </a:r>
            <a:endParaRPr lang="en-US" sz="1100" dirty="0"/>
          </a:p>
          <a:p>
            <a:r>
              <a:rPr lang="en-US" sz="1100" dirty="0" err="1"/>
              <a:t>Vallapureddy</a:t>
            </a:r>
            <a:r>
              <a:rPr lang="en-US" sz="1100" dirty="0"/>
              <a:t>, A., et al., “Defining the Boundary Conditions of the CFR Engine under MON Conditions…”, </a:t>
            </a:r>
            <a:r>
              <a:rPr lang="en-US" sz="1100" i="1" dirty="0"/>
              <a:t>SAE Technical Paper 2021-01-0469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44D78-A651-41CD-8788-D02AF05D50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191"/>
            <a:ext cx="4618848" cy="2151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FFCC3-B5BF-493F-91FC-56A189A8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4167" y="3787090"/>
            <a:ext cx="2933700" cy="2514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 rad="63500">
              <a:schemeClr val="bg1">
                <a:alpha val="34000"/>
              </a:schemeClr>
            </a:glo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45AC16-62CC-46CC-BC6E-6C179290FA83}"/>
              </a:ext>
            </a:extLst>
          </p:cNvPr>
          <p:cNvGrpSpPr/>
          <p:nvPr/>
        </p:nvGrpSpPr>
        <p:grpSpPr>
          <a:xfrm>
            <a:off x="8958492" y="837986"/>
            <a:ext cx="3195955" cy="2660650"/>
            <a:chOff x="463735" y="866262"/>
            <a:chExt cx="3195955" cy="26606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419B7F-E653-4DB2-8911-CDBE801D83AF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63735" y="866262"/>
              <a:ext cx="3195955" cy="266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CBD01F-501A-4507-8C78-903BE2AE9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8085" y="1971591"/>
              <a:ext cx="719390" cy="49991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9D28B9-0BB8-44A4-B41C-ECAA0EAA6C76}"/>
              </a:ext>
            </a:extLst>
          </p:cNvPr>
          <p:cNvGrpSpPr/>
          <p:nvPr/>
        </p:nvGrpSpPr>
        <p:grpSpPr>
          <a:xfrm>
            <a:off x="8991600" y="3640786"/>
            <a:ext cx="3200400" cy="2660904"/>
            <a:chOff x="5071110" y="765596"/>
            <a:chExt cx="3200400" cy="26609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5B4AAA-03DB-47D8-9FB6-A4D8CD49EDAC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071110" y="765596"/>
              <a:ext cx="3200400" cy="2660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E0D044-E79E-47BE-882A-0096835C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6640" y="1995328"/>
              <a:ext cx="849362" cy="539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8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1C11-80D1-48DB-9522-00576CFF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Pre-Spark Heat Release (LTHR)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9AA-CBB4-4C36-897C-56F45EC4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38200"/>
            <a:ext cx="6294120" cy="5486400"/>
          </a:xfrm>
        </p:spPr>
        <p:txBody>
          <a:bodyPr/>
          <a:lstStyle/>
          <a:p>
            <a:r>
              <a:rPr lang="en-US" dirty="0"/>
              <a:t>Pre-Spark Heat Release Behavior</a:t>
            </a:r>
          </a:p>
          <a:p>
            <a:pPr lvl="1"/>
            <a:r>
              <a:rPr lang="en-US" dirty="0"/>
              <a:t>Fuels with NTC demonstrate PSHR</a:t>
            </a:r>
          </a:p>
          <a:p>
            <a:pPr lvl="1"/>
            <a:r>
              <a:rPr lang="en-US" dirty="0"/>
              <a:t>Late CA50 an high intake Temp</a:t>
            </a:r>
          </a:p>
          <a:p>
            <a:pPr lvl="1"/>
            <a:r>
              <a:rPr lang="en-US" dirty="0"/>
              <a:t>Distinct process from deflagration, and low cyclic variability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1B1A-B36A-42BB-BC6D-21C497B4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30,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1FEEA-608A-479F-B404-2948B44E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0214A-532D-4D53-AFAB-D42289EC5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38200"/>
            <a:ext cx="48006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06F42B-F76E-49CE-9CE4-87DC896A1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43" y="3352800"/>
            <a:ext cx="4379494" cy="2971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6464BB-A091-4B17-B351-12E099AA5138}"/>
              </a:ext>
            </a:extLst>
          </p:cNvPr>
          <p:cNvSpPr txBox="1"/>
          <p:nvPr/>
        </p:nvSpPr>
        <p:spPr>
          <a:xfrm>
            <a:off x="2819401" y="638073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DelVescovo, D., et al., “Modeling Pre-Spark Heat Release and Low Temperature Chemistry of Iso-Octane in a Boosted Spark-Ignition Engine”, </a:t>
            </a:r>
            <a:r>
              <a:rPr lang="en-US" sz="1400" i="1" dirty="0"/>
              <a:t>Combustion and Flame 212 (2020) 39-52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878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1AD5-0351-4ADE-AA45-72551C3C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PSHR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1E99-7520-4DF4-86D7-4887A9959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0D </a:t>
            </a:r>
            <a:r>
              <a:rPr lang="en-US" dirty="0" err="1"/>
              <a:t>Chemkin</a:t>
            </a:r>
            <a:r>
              <a:rPr lang="en-US" dirty="0"/>
              <a:t> Simulations</a:t>
            </a:r>
          </a:p>
          <a:p>
            <a:pPr lvl="1"/>
            <a:r>
              <a:rPr lang="en-US" dirty="0"/>
              <a:t>Two-Zone, 0-D Model</a:t>
            </a:r>
          </a:p>
          <a:p>
            <a:pPr lvl="1"/>
            <a:r>
              <a:rPr lang="en-US" dirty="0"/>
              <a:t>Burn rate modeled by Wiebe</a:t>
            </a:r>
          </a:p>
          <a:p>
            <a:r>
              <a:rPr lang="en-US" dirty="0"/>
              <a:t>Four Kinetic Mechanisms for Gasoline Surrogates</a:t>
            </a:r>
          </a:p>
          <a:p>
            <a:pPr lvl="1"/>
            <a:r>
              <a:rPr lang="en-US" dirty="0"/>
              <a:t>Predicted behavior varies drastically (obvious at high 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E6A83-0F64-4367-A1DF-FC2F5D47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C0101-795E-4CE2-9178-62D58D83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F9B426-40AA-41A8-95D4-E34019A89887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" y="3675970"/>
            <a:ext cx="3886200" cy="2648630"/>
            <a:chOff x="4495800" y="485775"/>
            <a:chExt cx="3200400" cy="21812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CA8C74-3C4B-4C0A-AB35-E5FB6DD6E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12"/>
            <a:stretch/>
          </p:blipFill>
          <p:spPr>
            <a:xfrm>
              <a:off x="4495800" y="2320424"/>
              <a:ext cx="3200400" cy="3465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761C67-7C16-4D4B-801D-84ED1C7EA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123"/>
            <a:stretch/>
          </p:blipFill>
          <p:spPr>
            <a:xfrm>
              <a:off x="4495800" y="485775"/>
              <a:ext cx="3200400" cy="18764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19787E-2E06-4021-AE3F-3796B6EAC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8"/>
          <a:stretch/>
        </p:blipFill>
        <p:spPr>
          <a:xfrm>
            <a:off x="8077200" y="3744529"/>
            <a:ext cx="3886200" cy="25676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3400833-D45C-46E4-A5B0-4AA7BDB36E55}"/>
              </a:ext>
            </a:extLst>
          </p:cNvPr>
          <p:cNvGrpSpPr>
            <a:grpSpLocks noChangeAspect="1"/>
          </p:cNvGrpSpPr>
          <p:nvPr/>
        </p:nvGrpSpPr>
        <p:grpSpPr>
          <a:xfrm>
            <a:off x="4114800" y="3765996"/>
            <a:ext cx="3886200" cy="2558604"/>
            <a:chOff x="4114800" y="3527687"/>
            <a:chExt cx="4114800" cy="27091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737749-BF3B-4B6B-A05F-E3BA85A55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12"/>
            <a:stretch/>
          </p:blipFill>
          <p:spPr>
            <a:xfrm>
              <a:off x="4114800" y="5791199"/>
              <a:ext cx="4114800" cy="44559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8B35A4-DEC4-4CAB-AA6E-8C18167CE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66" b="36961"/>
            <a:stretch/>
          </p:blipFill>
          <p:spPr>
            <a:xfrm>
              <a:off x="4114800" y="3527687"/>
              <a:ext cx="4114800" cy="231385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1D30670-62E8-4C59-985C-2D27168BC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87016"/>
            <a:ext cx="3200400" cy="22860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1FCC57-FA0E-45BE-BA55-9855A4D866AA}"/>
              </a:ext>
            </a:extLst>
          </p:cNvPr>
          <p:cNvCxnSpPr>
            <a:cxnSpLocks/>
          </p:cNvCxnSpPr>
          <p:nvPr/>
        </p:nvCxnSpPr>
        <p:spPr>
          <a:xfrm flipV="1">
            <a:off x="9372600" y="2514600"/>
            <a:ext cx="1371600" cy="3200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CDAA24-F8AA-44B2-A92B-EB22D10F2163}"/>
              </a:ext>
            </a:extLst>
          </p:cNvPr>
          <p:cNvSpPr txBox="1"/>
          <p:nvPr/>
        </p:nvSpPr>
        <p:spPr>
          <a:xfrm>
            <a:off x="2819401" y="638073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DelVescovo, D., et al., “Modeling Pre-Spark Heat Release and Low Temperature Chemistry of Iso-Octane in a Boosted Spark-Ignition Engine”, </a:t>
            </a:r>
            <a:r>
              <a:rPr lang="en-US" sz="1400" i="1" dirty="0"/>
              <a:t>Combustion and Flame 212 (2020) 39-52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40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2372-2F21-4069-AA3F-F55E7C8C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P-T 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C21D-1B7B-4543-A566-08C174CED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LTHR magnitude and timing influences end-gas P-T</a:t>
            </a:r>
          </a:p>
          <a:p>
            <a:pPr lvl="1"/>
            <a:r>
              <a:rPr lang="en-US" dirty="0"/>
              <a:t>LTHR increases end-gas temp by ~50-100K</a:t>
            </a:r>
          </a:p>
          <a:p>
            <a:pPr lvl="1"/>
            <a:r>
              <a:rPr lang="en-US" dirty="0"/>
              <a:t>Thermodynamics strongly influenced by chemical kinetics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0CCE-9C8D-4155-848B-861A3CF3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9BC-98D6-47D3-B5D5-FE4826A59D83}" type="datetime4">
              <a:rPr lang="en-US" smtClean="0"/>
              <a:pPr/>
              <a:t>March 31,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EDD3B-5F8F-4DBF-BB17-C7996E82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B8C3-9730-4EED-9CCB-70B702E6868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A79D5-C14D-40FA-A65A-A725AF88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7"/>
          <a:stretch/>
        </p:blipFill>
        <p:spPr>
          <a:xfrm>
            <a:off x="6224197" y="2911581"/>
            <a:ext cx="5943600" cy="34130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9B9471-56F5-4784-95A3-B011A253217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404800"/>
            <a:ext cx="5943600" cy="3923848"/>
            <a:chOff x="357088" y="2057400"/>
            <a:chExt cx="5742923" cy="37913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2CBC32-639D-461A-A1A1-A6CB4F2B8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89"/>
            <a:stretch/>
          </p:blipFill>
          <p:spPr>
            <a:xfrm>
              <a:off x="361099" y="2057400"/>
              <a:ext cx="5738912" cy="350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4B2DA4-E770-4A47-89C0-CD8894FEC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597"/>
            <a:stretch/>
          </p:blipFill>
          <p:spPr>
            <a:xfrm>
              <a:off x="357088" y="5546804"/>
              <a:ext cx="5738912" cy="30196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534F0B-3971-44A3-A6AB-4455F55E7394}"/>
              </a:ext>
            </a:extLst>
          </p:cNvPr>
          <p:cNvSpPr txBox="1"/>
          <p:nvPr/>
        </p:nvSpPr>
        <p:spPr>
          <a:xfrm>
            <a:off x="2819401" y="6380737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DelVescovo, D., et al., “Modeling Pre-Spark Heat Release and Low Temperature Chemistry of Iso-Octane in a Boosted Spark-Ignition Engine”, </a:t>
            </a:r>
            <a:r>
              <a:rPr lang="en-US" sz="1400" i="1" dirty="0"/>
              <a:t>Combustion and Flame 212 (2020) 39-52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4672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0000"/>
      </a:accent1>
      <a:accent2>
        <a:srgbClr val="B59A55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27455</TotalTime>
  <Words>1115</Words>
  <Application>Microsoft Office PowerPoint</Application>
  <PresentationFormat>Widescreen</PresentationFormat>
  <Paragraphs>163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Using Reciprocating Engines as a Tool for Chemical Kinetics Studies</vt:lpstr>
      <vt:lpstr>Introduction</vt:lpstr>
      <vt:lpstr>Past Research Efforts</vt:lpstr>
      <vt:lpstr>Ongoing Research Efforts</vt:lpstr>
      <vt:lpstr>Effect of Chemistry on Sprays</vt:lpstr>
      <vt:lpstr>CFR Engine Modeling</vt:lpstr>
      <vt:lpstr>Pre-Spark Heat Release (LTHR)</vt:lpstr>
      <vt:lpstr>Modeling PSHR</vt:lpstr>
      <vt:lpstr>P-T Trajectories</vt:lpstr>
      <vt:lpstr>Factors Describing Ignition Process</vt:lpstr>
      <vt:lpstr>0-D RCM vs. CV Simulations</vt:lpstr>
      <vt:lpstr>Relevance of RCM?</vt:lpstr>
      <vt:lpstr>Propane Ignition/Knock Modeling</vt:lpstr>
      <vt:lpstr>Using IC Engines to Eval. Kinetics</vt:lpstr>
      <vt:lpstr>Experimental Facilities at OU</vt:lpstr>
      <vt:lpstr>Role of ECN?</vt:lpstr>
    </vt:vector>
  </TitlesOfParts>
  <Company>SECS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Dan DelVescovo</cp:lastModifiedBy>
  <cp:revision>337</cp:revision>
  <dcterms:created xsi:type="dcterms:W3CDTF">2011-10-19T18:55:18Z</dcterms:created>
  <dcterms:modified xsi:type="dcterms:W3CDTF">2022-03-31T20:18:54Z</dcterms:modified>
</cp:coreProperties>
</file>