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84" r:id="rId2"/>
  </p:sldMasterIdLst>
  <p:notesMasterIdLst>
    <p:notesMasterId r:id="rId29"/>
  </p:notesMasterIdLst>
  <p:handoutMasterIdLst>
    <p:handoutMasterId r:id="rId30"/>
  </p:handoutMasterIdLst>
  <p:sldIdLst>
    <p:sldId id="950" r:id="rId3"/>
    <p:sldId id="854" r:id="rId4"/>
    <p:sldId id="960" r:id="rId5"/>
    <p:sldId id="959" r:id="rId6"/>
    <p:sldId id="979" r:id="rId7"/>
    <p:sldId id="883" r:id="rId8"/>
    <p:sldId id="872" r:id="rId9"/>
    <p:sldId id="841" r:id="rId10"/>
    <p:sldId id="951" r:id="rId11"/>
    <p:sldId id="859" r:id="rId12"/>
    <p:sldId id="796" r:id="rId13"/>
    <p:sldId id="822" r:id="rId14"/>
    <p:sldId id="823" r:id="rId15"/>
    <p:sldId id="977" r:id="rId16"/>
    <p:sldId id="882" r:id="rId17"/>
    <p:sldId id="966" r:id="rId18"/>
    <p:sldId id="955" r:id="rId19"/>
    <p:sldId id="861" r:id="rId20"/>
    <p:sldId id="879" r:id="rId21"/>
    <p:sldId id="835" r:id="rId22"/>
    <p:sldId id="978" r:id="rId23"/>
    <p:sldId id="958" r:id="rId24"/>
    <p:sldId id="862" r:id="rId25"/>
    <p:sldId id="846" r:id="rId26"/>
    <p:sldId id="967" r:id="rId27"/>
    <p:sldId id="852" r:id="rId28"/>
  </p:sldIdLst>
  <p:sldSz cx="12192000" cy="6858000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F9CE78B-C4E6-4E52-AE31-8D25906ED566}">
          <p14:sldIdLst>
            <p14:sldId id="950"/>
            <p14:sldId id="854"/>
            <p14:sldId id="960"/>
            <p14:sldId id="959"/>
            <p14:sldId id="979"/>
            <p14:sldId id="883"/>
            <p14:sldId id="872"/>
            <p14:sldId id="841"/>
            <p14:sldId id="951"/>
            <p14:sldId id="859"/>
            <p14:sldId id="796"/>
            <p14:sldId id="822"/>
            <p14:sldId id="823"/>
            <p14:sldId id="977"/>
            <p14:sldId id="882"/>
            <p14:sldId id="966"/>
            <p14:sldId id="955"/>
            <p14:sldId id="861"/>
            <p14:sldId id="879"/>
            <p14:sldId id="835"/>
            <p14:sldId id="978"/>
            <p14:sldId id="958"/>
            <p14:sldId id="862"/>
            <p14:sldId id="846"/>
            <p14:sldId id="967"/>
            <p14:sldId id="8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  <p15:guide id="3" pos="2142">
          <p15:clr>
            <a:srgbClr val="A4A3A4"/>
          </p15:clr>
        </p15:guide>
        <p15:guide id="4" orient="horz" pos="3119">
          <p15:clr>
            <a:srgbClr val="A4A3A4"/>
          </p15:clr>
        </p15:guide>
        <p15:guide id="5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BURLOT-FERRE Nadine" initials="BN" lastIdx="22" clrIdx="0"/>
  <p:cmAuthor id="4" name="BURLOT-FERRE Nadine" initials="NBF" lastIdx="6" clrIdx="1"/>
  <p:cmAuthor id="5" name="DEMARTY Anne" initials="DA" lastIdx="22" clrIdx="2"/>
  <p:cmAuthor id="6" name="GABALLA Hesham Hassan Mohamed" initials="GHH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2"/>
    <a:srgbClr val="2004F2"/>
    <a:srgbClr val="990099"/>
    <a:srgbClr val="80197F"/>
    <a:srgbClr val="482CF0"/>
    <a:srgbClr val="CCCC00"/>
    <a:srgbClr val="FFFF00"/>
    <a:srgbClr val="0066CC"/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3856" autoAdjust="0"/>
  </p:normalViewPr>
  <p:slideViewPr>
    <p:cSldViewPr snapToGrid="0">
      <p:cViewPr varScale="1">
        <p:scale>
          <a:sx n="72" d="100"/>
          <a:sy n="72" d="100"/>
        </p:scale>
        <p:origin x="105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12"/>
    </p:cViewPr>
  </p:sorterViewPr>
  <p:notesViewPr>
    <p:cSldViewPr snapToGrid="0">
      <p:cViewPr varScale="1">
        <p:scale>
          <a:sx n="78" d="100"/>
          <a:sy n="78" d="100"/>
        </p:scale>
        <p:origin x="-4334" y="-72"/>
      </p:cViewPr>
      <p:guideLst>
        <p:guide orient="horz" pos="3109"/>
        <p:guide pos="2141"/>
        <p:guide pos="2142"/>
        <p:guide orient="horz" pos="311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48F7-0272-4D0F-BA66-D65B303392B9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08987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6" y="9408987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2AA12-A6FE-4C91-A074-2765A7ABF2A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70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448-2BDC-44AE-BD3D-055F68DCCA9A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398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67267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08987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08987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2A8F-DB5F-40B4-8722-A16259517A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2A8F-DB5F-40B4-8722-A16259517A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8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050" b="0" i="0" u="none" strike="noStrike" baseline="0" dirty="0">
                <a:latin typeface="+mn-lt"/>
              </a:rPr>
              <a:t>*the minimum surface density that can be found for a given value of the resolved liquid volume fraction</a:t>
            </a:r>
          </a:p>
          <a:p>
            <a:pPr algn="l"/>
            <a:r>
              <a:rPr lang="en-US" sz="1050" b="0" i="0" u="none" strike="noStrike" baseline="0" dirty="0">
                <a:latin typeface="+mn-lt"/>
              </a:rPr>
              <a:t>*The first term on the RHS represents the turbulent diffusion flux modeled using a gradient law closure,</a:t>
            </a:r>
          </a:p>
          <a:p>
            <a:pPr algn="l"/>
            <a:r>
              <a:rPr lang="en-US" sz="1050" b="0" i="0" u="none" strike="noStrike" baseline="0" dirty="0">
                <a:latin typeface="+mn-lt"/>
              </a:rPr>
              <a:t>* The 2</a:t>
            </a:r>
            <a:r>
              <a:rPr lang="en-US" sz="1050" b="0" i="0" u="none" strike="noStrike" baseline="30000" dirty="0">
                <a:latin typeface="+mn-lt"/>
              </a:rPr>
              <a:t>nd</a:t>
            </a:r>
            <a:r>
              <a:rPr lang="en-US" sz="1050" b="0" i="0" u="none" strike="noStrike" baseline="0" dirty="0">
                <a:latin typeface="+mn-lt"/>
              </a:rPr>
              <a:t> term on RHS represents the surface production/ destruction, due to turbulent flow stretching</a:t>
            </a:r>
          </a:p>
          <a:p>
            <a:pPr algn="l"/>
            <a:r>
              <a:rPr lang="en-US" sz="1050" b="0" i="0" u="none" strike="noStrike" baseline="0" dirty="0">
                <a:latin typeface="+mn-lt"/>
              </a:rPr>
              <a:t>and coalescence effects, which is modeled in a restoration to equilibrium form, where (</a:t>
            </a:r>
            <a:r>
              <a:rPr lang="en-US" sz="1050" b="0" i="0" u="none" strike="noStrike" baseline="0" dirty="0" err="1">
                <a:latin typeface="+mn-lt"/>
              </a:rPr>
              <a:t>S_eq</a:t>
            </a:r>
            <a:r>
              <a:rPr lang="en-US" sz="1050" b="0" i="0" u="none" strike="noStrike" baseline="0" dirty="0">
                <a:latin typeface="+mn-lt"/>
              </a:rPr>
              <a:t>)</a:t>
            </a:r>
          </a:p>
          <a:p>
            <a:pPr algn="l"/>
            <a:r>
              <a:rPr lang="en-US" sz="1050" b="0" i="0" u="none" strike="noStrike" baseline="0" dirty="0">
                <a:latin typeface="+mn-lt"/>
              </a:rPr>
              <a:t>is an equilibrium surface area density that should be reached within a characteristic time scale (taw).</a:t>
            </a:r>
            <a:endParaRPr lang="en-US" sz="105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2A8F-DB5F-40B4-8722-A16259517A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0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2A8F-DB5F-40B4-8722-A16259517A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é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105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105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2021 IFPEN. H.GABALLA</a:t>
            </a:r>
            <a:endParaRPr lang="en-US" sz="105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0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0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0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6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ité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rgbClr val="E7E6E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</a:t>
            </a:r>
            <a:r>
              <a:rPr lang="fr-FR" sz="1100" baseline="0" dirty="0">
                <a:solidFill>
                  <a:schemeClr val="bg1"/>
                </a:solidFill>
                <a:latin typeface="Arial" panose="020B0604020202020204" pitchFamily="34" charset="0"/>
              </a:rPr>
              <a:t>   M O B I L I T Y</a:t>
            </a:r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863601" y="1577594"/>
            <a:ext cx="5032997" cy="408826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solidFill>
                  <a:srgbClr val="006AB2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6457765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Espace réservé du pied de page 4"/>
          <p:cNvSpPr txBox="1">
            <a:spLocks/>
          </p:cNvSpPr>
          <p:nvPr userDrawn="1"/>
        </p:nvSpPr>
        <p:spPr>
          <a:xfrm>
            <a:off x="526911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2020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6" y="6217184"/>
            <a:ext cx="1179546" cy="533161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H.gaballa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9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2 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199" y="415928"/>
            <a:ext cx="82772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9372600" y="426897"/>
            <a:ext cx="2819400" cy="548428"/>
          </a:xfrm>
          <a:prstGeom prst="rect">
            <a:avLst/>
          </a:prstGeom>
          <a:solidFill>
            <a:srgbClr val="8A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AB3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ZoneTexte 9"/>
          <p:cNvSpPr txBox="1"/>
          <p:nvPr userDrawn="1"/>
        </p:nvSpPr>
        <p:spPr>
          <a:xfrm>
            <a:off x="94158" y="6456072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/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2020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6" y="6217184"/>
            <a:ext cx="1179546" cy="533161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H.gaballa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7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4 (1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12191998" cy="4619626"/>
          </a:xfrm>
          <a:prstGeom prst="rect">
            <a:avLst/>
          </a:prstGeom>
          <a:solidFill>
            <a:srgbClr val="E7E6E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461962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915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63601" y="1577594"/>
            <a:ext cx="5032997" cy="408826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9" name="ZoneTexte 9"/>
          <p:cNvSpPr txBox="1"/>
          <p:nvPr userDrawn="1"/>
        </p:nvSpPr>
        <p:spPr>
          <a:xfrm>
            <a:off x="94158" y="6456072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/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2020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6" y="6217184"/>
            <a:ext cx="1179546" cy="533161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H.gaballa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0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4 (2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6032938" cy="221128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221128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153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581400"/>
            <a:ext cx="6032940" cy="232507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121400" y="3581400"/>
            <a:ext cx="6070599" cy="232507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AB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863599" y="1550853"/>
            <a:ext cx="4981724" cy="1730732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contenu 2"/>
          <p:cNvSpPr>
            <a:spLocks noGrp="1"/>
          </p:cNvSpPr>
          <p:nvPr>
            <p:ph idx="15"/>
          </p:nvPr>
        </p:nvSpPr>
        <p:spPr>
          <a:xfrm>
            <a:off x="6357120" y="3871951"/>
            <a:ext cx="5547171" cy="1730732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ZoneTexte 9"/>
          <p:cNvSpPr txBox="1"/>
          <p:nvPr userDrawn="1"/>
        </p:nvSpPr>
        <p:spPr>
          <a:xfrm>
            <a:off x="94158" y="6456072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/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2020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6" y="6217184"/>
            <a:ext cx="1179546" cy="5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7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4 (2 photo Varian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400"/>
            <a:ext cx="6032938" cy="221128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399"/>
            <a:ext cx="6070599" cy="461107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153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581400"/>
            <a:ext cx="6032940" cy="232507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863599" y="1550853"/>
            <a:ext cx="4981724" cy="1730732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ZoneTexte 9"/>
          <p:cNvSpPr txBox="1"/>
          <p:nvPr userDrawn="1"/>
        </p:nvSpPr>
        <p:spPr>
          <a:xfrm>
            <a:off x="94158" y="6456072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/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2020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6" y="6217184"/>
            <a:ext cx="1179546" cy="5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6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4 (2 photo b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95399"/>
            <a:ext cx="6032938" cy="463064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6121401" y="1295400"/>
            <a:ext cx="6070599" cy="221128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15325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4" hasCustomPrompt="1"/>
          </p:nvPr>
        </p:nvSpPr>
        <p:spPr>
          <a:xfrm>
            <a:off x="6121402" y="3600972"/>
            <a:ext cx="6070598" cy="232507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63599" y="1550853"/>
            <a:ext cx="4981724" cy="407228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0" name="ZoneTexte 9"/>
          <p:cNvSpPr txBox="1"/>
          <p:nvPr userDrawn="1"/>
        </p:nvSpPr>
        <p:spPr>
          <a:xfrm>
            <a:off x="94158" y="6456072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/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2020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6" y="6217184"/>
            <a:ext cx="1179546" cy="5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ité_Niveau 4 (3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95400"/>
            <a:ext cx="5906871" cy="4619626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>
          <a:xfrm>
            <a:off x="5965110" y="3834125"/>
            <a:ext cx="3123623" cy="208090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415928"/>
            <a:ext cx="8309041" cy="514203"/>
          </a:xfrm>
        </p:spPr>
        <p:txBody>
          <a:bodyPr>
            <a:noAutofit/>
          </a:bodyPr>
          <a:lstStyle>
            <a:lvl1pPr>
              <a:defRPr sz="2200" b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4" name="Espace réservé pour une image  8"/>
          <p:cNvSpPr>
            <a:spLocks noGrp="1"/>
          </p:cNvSpPr>
          <p:nvPr>
            <p:ph type="pic" sz="quarter" idx="14" hasCustomPrompt="1"/>
          </p:nvPr>
        </p:nvSpPr>
        <p:spPr>
          <a:xfrm>
            <a:off x="5965110" y="1295400"/>
            <a:ext cx="6226889" cy="247406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17" name="Espace réservé pour une image  8"/>
          <p:cNvSpPr>
            <a:spLocks noGrp="1"/>
          </p:cNvSpPr>
          <p:nvPr>
            <p:ph type="pic" sz="quarter" idx="15" hasCustomPrompt="1"/>
          </p:nvPr>
        </p:nvSpPr>
        <p:spPr>
          <a:xfrm>
            <a:off x="9147241" y="3834124"/>
            <a:ext cx="3044757" cy="2080902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AB2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Remplacer l’image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50860" y="0"/>
            <a:ext cx="111140" cy="790575"/>
          </a:xfrm>
          <a:prstGeom prst="rect">
            <a:avLst/>
          </a:prstGeom>
          <a:solidFill>
            <a:srgbClr val="801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 userDrawn="1"/>
        </p:nvSpPr>
        <p:spPr>
          <a:xfrm>
            <a:off x="9372600" y="401029"/>
            <a:ext cx="2819400" cy="600164"/>
          </a:xfrm>
          <a:prstGeom prst="rect">
            <a:avLst/>
          </a:prstGeom>
          <a:solidFill>
            <a:srgbClr val="80197F"/>
          </a:solidFill>
        </p:spPr>
        <p:txBody>
          <a:bodyPr wrap="square" rtlCol="0" anchor="ctr">
            <a:spAutoFit/>
          </a:bodyPr>
          <a:lstStyle/>
          <a:p>
            <a:pPr lvl="0" algn="ctr"/>
            <a:endParaRPr lang="fr-FR" sz="11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S U S T A I N A B L E    M O B I L I T Y</a:t>
            </a:r>
          </a:p>
          <a:p>
            <a:pPr lvl="0" algn="ctr"/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014" y="6286788"/>
            <a:ext cx="1026881" cy="440180"/>
          </a:xfrm>
          <a:prstGeom prst="rect">
            <a:avLst/>
          </a:prstGeom>
        </p:spPr>
      </p:pic>
      <p:sp>
        <p:nvSpPr>
          <p:cNvPr id="2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63599" y="1550852"/>
            <a:ext cx="4819354" cy="4089371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200">
                <a:solidFill>
                  <a:srgbClr val="006AB2"/>
                </a:solidFill>
                <a:latin typeface="Calibri" panose="020F050202020403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2000">
                <a:solidFill>
                  <a:srgbClr val="006AB2"/>
                </a:solidFill>
                <a:latin typeface="Calibri" panose="020F050202020403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solidFill>
                  <a:srgbClr val="006AB2"/>
                </a:solidFill>
                <a:latin typeface="Calibri" panose="020F050202020403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solidFill>
                  <a:srgbClr val="006AB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ZoneTexte 9"/>
          <p:cNvSpPr txBox="1"/>
          <p:nvPr userDrawn="1"/>
        </p:nvSpPr>
        <p:spPr>
          <a:xfrm>
            <a:off x="94158" y="6456072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pPr/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526910" y="6548985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2020 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6" y="6217184"/>
            <a:ext cx="1179546" cy="5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H.gaballa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0426" y="6319028"/>
            <a:ext cx="3293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H.gaballa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H.gaballa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54B3-DAA8-4F1D-92FC-A6C754668B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3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mt.upv.es/ECN03.aspx" TargetMode="External"/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3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3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8.emf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4.emf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958479" y="3712663"/>
            <a:ext cx="10473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6AB2"/>
                </a:solidFill>
              </a:rPr>
              <a:t>Hesham GABALLA, Chaouki HABCHI, Jean-Charles </a:t>
            </a:r>
            <a:r>
              <a:rPr lang="fr-FR" sz="2800" dirty="0">
                <a:solidFill>
                  <a:srgbClr val="006AB2"/>
                </a:solidFill>
              </a:rPr>
              <a:t>DE HEMPTINNE</a:t>
            </a:r>
            <a:br>
              <a:rPr lang="fr-FR" sz="2800" dirty="0">
                <a:solidFill>
                  <a:srgbClr val="006AB2"/>
                </a:solidFill>
              </a:rPr>
            </a:br>
            <a:endParaRPr lang="fr-FR" sz="2800" dirty="0">
              <a:solidFill>
                <a:srgbClr val="006AB2"/>
              </a:solidFill>
            </a:endParaRPr>
          </a:p>
          <a:p>
            <a:pPr algn="ctr"/>
            <a:r>
              <a:rPr lang="en-US" sz="2800" dirty="0">
                <a:solidFill>
                  <a:srgbClr val="006AB2"/>
                </a:solidFill>
              </a:rPr>
              <a:t>IFP Energies Nouvelles</a:t>
            </a:r>
            <a:r>
              <a:rPr lang="fr-FR" sz="2800" dirty="0">
                <a:solidFill>
                  <a:srgbClr val="006AB2"/>
                </a:solidFill>
              </a:rPr>
              <a:t> </a:t>
            </a:r>
            <a:endParaRPr lang="en-US" sz="2800" dirty="0">
              <a:solidFill>
                <a:srgbClr val="006AB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2986" y="2474893"/>
            <a:ext cx="9786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6AB2"/>
                </a:solidFill>
              </a:rPr>
              <a:t>ECN 8.7</a:t>
            </a:r>
            <a:br>
              <a:rPr lang="en-US" sz="2800" dirty="0">
                <a:solidFill>
                  <a:srgbClr val="006AB2"/>
                </a:solidFill>
              </a:rPr>
            </a:br>
            <a:r>
              <a:rPr lang="en-US" sz="2800" dirty="0">
                <a:solidFill>
                  <a:srgbClr val="006AB2"/>
                </a:solidFill>
              </a:rPr>
              <a:t>2/02/2023 </a:t>
            </a:r>
          </a:p>
        </p:txBody>
      </p:sp>
      <p:pic>
        <p:nvPicPr>
          <p:cNvPr id="6" name="Picture 2" descr="Y:\EDEM\Writing\cover.PNG">
            <a:extLst>
              <a:ext uri="{FF2B5EF4-FFF2-40B4-BE49-F238E27FC236}">
                <a16:creationId xmlns:a16="http://schemas.microsoft.com/office/drawing/2014/main" id="{5F787D12-F838-43FA-A20E-42E6AD659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8" t="-1857" r="122" b="1857"/>
          <a:stretch/>
        </p:blipFill>
        <p:spPr bwMode="auto">
          <a:xfrm>
            <a:off x="6593788" y="5563910"/>
            <a:ext cx="1306052" cy="11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:\EDEM\Writing\cover.PNG">
            <a:extLst>
              <a:ext uri="{FF2B5EF4-FFF2-40B4-BE49-F238E27FC236}">
                <a16:creationId xmlns:a16="http://schemas.microsoft.com/office/drawing/2014/main" id="{A3DFEF88-227E-4B99-B209-0E3A68366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5" r="15083"/>
          <a:stretch/>
        </p:blipFill>
        <p:spPr bwMode="auto">
          <a:xfrm>
            <a:off x="8216544" y="5592833"/>
            <a:ext cx="1814154" cy="11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F6B2D3-BE64-4DEC-BD79-21766F47F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2" y="5679273"/>
            <a:ext cx="2167053" cy="9795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CAD33F-5FAB-42F6-8A48-E2499A106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16" y="5689572"/>
            <a:ext cx="2142268" cy="918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5988C8-4BD2-4887-9136-482D2D2D2C15}"/>
              </a:ext>
            </a:extLst>
          </p:cNvPr>
          <p:cNvSpPr/>
          <p:nvPr/>
        </p:nvSpPr>
        <p:spPr>
          <a:xfrm>
            <a:off x="1459555" y="736613"/>
            <a:ext cx="8784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Modeling and LES of high-pressure liquid injection under evaporating and non-evaporating conditions by a real-fluid model and surface density approach </a:t>
            </a:r>
          </a:p>
        </p:txBody>
      </p:sp>
    </p:spTree>
    <p:extLst>
      <p:ext uri="{BB962C8B-B14F-4D97-AF65-F5344CB8AC3E}">
        <p14:creationId xmlns:p14="http://schemas.microsoft.com/office/powerpoint/2010/main" val="16729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B581BC-24DB-493D-A64C-26DDFEF6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253331"/>
            <a:ext cx="10515600" cy="43513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accent5"/>
                </a:solidFill>
              </a:rPr>
              <a:t>Methodology</a:t>
            </a:r>
          </a:p>
          <a:p>
            <a:r>
              <a:rPr lang="en-US" dirty="0">
                <a:solidFill>
                  <a:srgbClr val="80197F"/>
                </a:solidFill>
              </a:rPr>
              <a:t>Results </a:t>
            </a:r>
          </a:p>
          <a:p>
            <a:pPr lvl="1"/>
            <a:r>
              <a:rPr lang="en-US" dirty="0">
                <a:solidFill>
                  <a:srgbClr val="80197F"/>
                </a:solidFill>
              </a:rPr>
              <a:t>Non-evaporating spray A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Nominal evaporating spray A</a:t>
            </a:r>
          </a:p>
          <a:p>
            <a:r>
              <a:rPr lang="en-US" dirty="0"/>
              <a:t>Conclusions and perspectives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194876-7E15-46DB-8129-ACB01CFA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7180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intérieur&#10;&#10;Description générée automatiquement">
            <a:extLst>
              <a:ext uri="{FF2B5EF4-FFF2-40B4-BE49-F238E27FC236}">
                <a16:creationId xmlns:a16="http://schemas.microsoft.com/office/drawing/2014/main" id="{027CDFA2-7460-4E75-8522-C8582905D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3" t="26430" r="6867" b="22817"/>
          <a:stretch/>
        </p:blipFill>
        <p:spPr>
          <a:xfrm>
            <a:off x="159223" y="2879724"/>
            <a:ext cx="4877151" cy="237318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03A397F-85CC-434E-9683-1EAD6102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54" y="281017"/>
            <a:ext cx="8391525" cy="514203"/>
          </a:xfrm>
        </p:spPr>
        <p:txBody>
          <a:bodyPr/>
          <a:lstStyle/>
          <a:p>
            <a:r>
              <a:rPr lang="en-US" dirty="0"/>
              <a:t>Spray A 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C455C91-BECC-4475-B349-6149A0FEADA4}"/>
                  </a:ext>
                </a:extLst>
              </p:cNvPr>
              <p:cNvSpPr txBox="1"/>
              <p:nvPr/>
            </p:nvSpPr>
            <p:spPr>
              <a:xfrm>
                <a:off x="5760199" y="656602"/>
                <a:ext cx="600039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u="sng" dirty="0"/>
                  <a:t>Base Grid</a:t>
                </a:r>
              </a:p>
              <a:p>
                <a:r>
                  <a:rPr lang="fr-FR" sz="2000" dirty="0"/>
                  <a:t>Base size: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=400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i="1" dirty="0"/>
              </a:p>
              <a:p>
                <a:r>
                  <a:rPr lang="en-US" sz="2000" i="1" dirty="0"/>
                  <a:t>Min size: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mbria Math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i="1" dirty="0"/>
                  <a:t>    </a:t>
                </a:r>
              </a:p>
              <a:p>
                <a:r>
                  <a:rPr lang="en-US" sz="2000" dirty="0"/>
                  <a:t>Cell count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2000" b="1" dirty="0"/>
                  <a:t>G1</a:t>
                </a:r>
                <a:r>
                  <a:rPr lang="en-US" sz="2000" dirty="0"/>
                  <a:t> (3M), </a:t>
                </a:r>
                <a:r>
                  <a:rPr lang="en-US" sz="2000" b="1" dirty="0"/>
                  <a:t>G2</a:t>
                </a:r>
                <a:r>
                  <a:rPr lang="en-US" sz="2000" dirty="0"/>
                  <a:t> (16M), </a:t>
                </a:r>
                <a:r>
                  <a:rPr lang="en-US" sz="2000" b="1" dirty="0"/>
                  <a:t>G3</a:t>
                </a:r>
                <a:r>
                  <a:rPr lang="en-US" sz="2000" dirty="0"/>
                  <a:t> (21M)</a:t>
                </a:r>
                <a:endParaRPr lang="en-US" sz="2000" i="1" u="sng" dirty="0"/>
              </a:p>
              <a:p>
                <a:r>
                  <a:rPr lang="en-US" sz="2000" i="1" dirty="0"/>
                  <a:t>15 cells on the orifice (D=0.089mm-serial #21067 )</a:t>
                </a: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C455C91-BECC-4475-B349-6149A0FEA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99" y="656602"/>
                <a:ext cx="6000392" cy="1631216"/>
              </a:xfrm>
              <a:prstGeom prst="rect">
                <a:avLst/>
              </a:prstGeom>
              <a:blipFill>
                <a:blip r:embed="rId3"/>
                <a:stretch>
                  <a:fillRect l="-1118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C82977B-F2A6-4A89-86D6-38F9D3428C20}"/>
              </a:ext>
            </a:extLst>
          </p:cNvPr>
          <p:cNvSpPr/>
          <p:nvPr/>
        </p:nvSpPr>
        <p:spPr>
          <a:xfrm>
            <a:off x="159224" y="3709461"/>
            <a:ext cx="2651244" cy="745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3F7CCC9-CB9B-4DE9-9F84-0C3F219CD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7" t="27953" r="130" b="24103"/>
          <a:stretch/>
        </p:blipFill>
        <p:spPr>
          <a:xfrm>
            <a:off x="542964" y="5345090"/>
            <a:ext cx="3945334" cy="148056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A1EAEE4-F7A0-46B2-932E-D0CD2743AB6A}"/>
              </a:ext>
            </a:extLst>
          </p:cNvPr>
          <p:cNvCxnSpPr>
            <a:cxnSpLocks/>
          </p:cNvCxnSpPr>
          <p:nvPr/>
        </p:nvCxnSpPr>
        <p:spPr>
          <a:xfrm>
            <a:off x="159222" y="4459071"/>
            <a:ext cx="522507" cy="9403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7E418E1-B620-4548-B090-FBD759BEC9A5}"/>
                  </a:ext>
                </a:extLst>
              </p:cNvPr>
              <p:cNvSpPr/>
              <p:nvPr/>
            </p:nvSpPr>
            <p:spPr>
              <a:xfrm>
                <a:off x="1289786" y="5894616"/>
                <a:ext cx="581191" cy="34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fr-F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7E418E1-B620-4548-B090-FBD759BEC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86" y="5894616"/>
                <a:ext cx="581191" cy="349326"/>
              </a:xfrm>
              <a:prstGeom prst="rect">
                <a:avLst/>
              </a:prstGeom>
              <a:blipFill>
                <a:blip r:embed="rId5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3ACAF96-9357-4436-8745-B8C619EAC178}"/>
              </a:ext>
            </a:extLst>
          </p:cNvPr>
          <p:cNvCxnSpPr>
            <a:cxnSpLocks/>
          </p:cNvCxnSpPr>
          <p:nvPr/>
        </p:nvCxnSpPr>
        <p:spPr>
          <a:xfrm>
            <a:off x="0" y="6139508"/>
            <a:ext cx="5506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58DEBBA-EC33-4989-9B54-99C1AF12171F}"/>
              </a:ext>
            </a:extLst>
          </p:cNvPr>
          <p:cNvSpPr txBox="1"/>
          <p:nvPr/>
        </p:nvSpPr>
        <p:spPr>
          <a:xfrm>
            <a:off x="-91304" y="5750833"/>
            <a:ext cx="75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Inlet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2221B0E-28D3-446F-8F23-89166A97898A}"/>
              </a:ext>
            </a:extLst>
          </p:cNvPr>
          <p:cNvGrpSpPr/>
          <p:nvPr/>
        </p:nvGrpSpPr>
        <p:grpSpPr>
          <a:xfrm>
            <a:off x="931744" y="905192"/>
            <a:ext cx="3332108" cy="1864560"/>
            <a:chOff x="695970" y="1866128"/>
            <a:chExt cx="5181602" cy="3189607"/>
          </a:xfrm>
        </p:grpSpPr>
        <p:pic>
          <p:nvPicPr>
            <p:cNvPr id="20" name="Picture 2" descr="Y:\Pictures\Screenshot from 2021-04-08 12-04-28.png">
              <a:extLst>
                <a:ext uri="{FF2B5EF4-FFF2-40B4-BE49-F238E27FC236}">
                  <a16:creationId xmlns:a16="http://schemas.microsoft.com/office/drawing/2014/main" id="{A897D82A-D8F1-4FD9-BBA9-3899C40E4B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86" t="19168" r="25893" b="27618"/>
            <a:stretch/>
          </p:blipFill>
          <p:spPr bwMode="auto">
            <a:xfrm>
              <a:off x="695970" y="1866128"/>
              <a:ext cx="5181602" cy="312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A31F80AF-F5EA-46E4-A68A-FCD0CE06C2B7}"/>
                </a:ext>
              </a:extLst>
            </p:cNvPr>
            <p:cNvCxnSpPr/>
            <p:nvPr/>
          </p:nvCxnSpPr>
          <p:spPr>
            <a:xfrm flipV="1">
              <a:off x="1349829" y="3788230"/>
              <a:ext cx="740229" cy="59871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52E2DCFB-3A34-48FF-AB83-23E97063D98E}"/>
                </a:ext>
              </a:extLst>
            </p:cNvPr>
            <p:cNvSpPr txBox="1"/>
            <p:nvPr/>
          </p:nvSpPr>
          <p:spPr>
            <a:xfrm>
              <a:off x="695970" y="4386944"/>
              <a:ext cx="2608776" cy="66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Nozzle exit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CC56ED8-511E-4741-A175-26F15EE4A260}"/>
              </a:ext>
            </a:extLst>
          </p:cNvPr>
          <p:cNvSpPr/>
          <p:nvPr/>
        </p:nvSpPr>
        <p:spPr>
          <a:xfrm>
            <a:off x="931744" y="912999"/>
            <a:ext cx="255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Lx=20mm, Ly=</a:t>
            </a:r>
            <a:r>
              <a:rPr lang="en-US" dirty="0" err="1">
                <a:solidFill>
                  <a:schemeClr val="bg1"/>
                </a:solidFill>
              </a:rPr>
              <a:t>Lz</a:t>
            </a:r>
            <a:r>
              <a:rPr lang="en-US" dirty="0">
                <a:solidFill>
                  <a:schemeClr val="bg1"/>
                </a:solidFill>
              </a:rPr>
              <a:t>=10mm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1F964F-8F93-4A04-A3A9-87EB5889DF87}"/>
                  </a:ext>
                </a:extLst>
              </p:cNvPr>
              <p:cNvSpPr/>
              <p:nvPr/>
            </p:nvSpPr>
            <p:spPr>
              <a:xfrm>
                <a:off x="5168041" y="2378794"/>
                <a:ext cx="7023959" cy="3060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80197F"/>
                    </a:solidFill>
                  </a:rPr>
                  <a:t>CONVERGE V3.0.15 - </a:t>
                </a:r>
                <a:r>
                  <a:rPr lang="en-US" sz="1900" i="1" dirty="0">
                    <a:solidFill>
                      <a:srgbClr val="80197F"/>
                    </a:solidFill>
                  </a:rPr>
                  <a:t>RFM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80197F"/>
                    </a:solidFill>
                  </a:rPr>
                  <a:t>Thermodynamic table: </a:t>
                </a:r>
                <a:r>
                  <a:rPr lang="en-US" sz="1900" dirty="0"/>
                  <a:t>VTPR </a:t>
                </a:r>
                <a:r>
                  <a:rPr lang="en-US" sz="1900" dirty="0" err="1"/>
                  <a:t>EoS</a:t>
                </a:r>
                <a:r>
                  <a:rPr lang="en-US" sz="1900" dirty="0"/>
                  <a:t> for C12/N2 binary system.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80197F"/>
                    </a:solidFill>
                  </a:rPr>
                  <a:t>PISO algorithm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80197F"/>
                    </a:solidFill>
                  </a:rPr>
                  <a:t>Spatial scheme: </a:t>
                </a:r>
                <a:r>
                  <a:rPr lang="en-US" sz="1900" dirty="0"/>
                  <a:t>2</a:t>
                </a:r>
                <a:r>
                  <a:rPr lang="en-US" sz="1900" baseline="30000" dirty="0"/>
                  <a:t>nd</a:t>
                </a:r>
                <a:r>
                  <a:rPr lang="en-US" sz="1900" dirty="0"/>
                  <a:t> order central.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80197F"/>
                    </a:solidFill>
                  </a:rPr>
                  <a:t>Temporal scheme: </a:t>
                </a:r>
                <a:r>
                  <a:rPr lang="en-US" sz="1900" dirty="0"/>
                  <a:t>Semi implicit Crank- Nicolson scheme</a:t>
                </a:r>
                <a:endParaRPr lang="fr-FR" sz="19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80197F"/>
                    </a:solidFill>
                  </a:rPr>
                  <a:t>Turbulence modeling: </a:t>
                </a:r>
                <a:r>
                  <a:rPr lang="en-US" sz="1900" dirty="0"/>
                  <a:t>LES Sigma model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900" i="0" smtClean="0">
                        <a:solidFill>
                          <a:srgbClr val="80197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fr-FR" sz="1900" i="0">
                        <a:solidFill>
                          <a:srgbClr val="80197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fr-FR" sz="1900" i="1">
                        <a:latin typeface="Cambria Math" panose="02040503050406030204" pitchFamily="18" charset="0"/>
                        <a:ea typeface="Cambria Math"/>
                      </a:rPr>
                      <m:t>≈</m:t>
                    </m:r>
                  </m:oMath>
                </a14:m>
                <a:r>
                  <a:rPr lang="en-US" sz="1900" dirty="0"/>
                  <a:t>  2-3ns, CFL controlled with max </a:t>
                </a:r>
                <a14:m>
                  <m:oMath xmlns:m="http://schemas.openxmlformats.org/officeDocument/2006/math">
                    <m:r>
                      <a:rPr lang="fr-FR" sz="19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sz="1900" b="0" i="1" smtClean="0">
                        <a:latin typeface="Cambria Math" panose="02040503050406030204" pitchFamily="18" charset="0"/>
                      </a:rPr>
                      <m:t>𝐹𝐿</m:t>
                    </m:r>
                    <m:r>
                      <a:rPr lang="fr-FR" sz="19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fr-FR" sz="19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9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rgbClr val="80197F"/>
                    </a:solidFill>
                  </a:rPr>
                  <a:t>Time varying inlet mass flow rate profile </a:t>
                </a:r>
                <a:r>
                  <a:rPr lang="en-US" sz="1900" dirty="0"/>
                  <a:t>(CMT)[4]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80197F"/>
                    </a:solidFill>
                  </a:rPr>
                  <a:t>Fluctuating Inflow BC  (Fourier method)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80197F"/>
                    </a:solidFill>
                  </a:rPr>
                  <a:t>I=</a:t>
                </a:r>
                <a:r>
                  <a:rPr lang="en-US" sz="2000" dirty="0"/>
                  <a:t>3% [5] </a:t>
                </a:r>
                <a:r>
                  <a:rPr lang="en-US" sz="2000" dirty="0">
                    <a:solidFill>
                      <a:srgbClr val="80197F"/>
                    </a:solidFill>
                  </a:rPr>
                  <a:t>, length scale= </a:t>
                </a:r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19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1F964F-8F93-4A04-A3A9-87EB5889D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41" y="2378794"/>
                <a:ext cx="7023959" cy="3060390"/>
              </a:xfrm>
              <a:prstGeom prst="rect">
                <a:avLst/>
              </a:prstGeom>
              <a:blipFill>
                <a:blip r:embed="rId7"/>
                <a:stretch>
                  <a:fillRect l="-781" t="-99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C759C3F-E68F-4297-B444-F273220645BE}"/>
              </a:ext>
            </a:extLst>
          </p:cNvPr>
          <p:cNvSpPr/>
          <p:nvPr/>
        </p:nvSpPr>
        <p:spPr>
          <a:xfrm>
            <a:off x="4951516" y="5894616"/>
            <a:ext cx="3515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[4] CMT. </a:t>
            </a:r>
            <a:r>
              <a:rPr lang="en-US" sz="1400" dirty="0">
                <a:hlinkClick r:id="rId8"/>
              </a:rPr>
              <a:t>https://www.cmt.upv.es/ECN03.aspx</a:t>
            </a:r>
            <a:endParaRPr lang="en-US" sz="1400" dirty="0"/>
          </a:p>
          <a:p>
            <a:r>
              <a:rPr lang="en-US" sz="1400" dirty="0"/>
              <a:t>[5] </a:t>
            </a:r>
            <a:r>
              <a:rPr lang="en-US" sz="1400" dirty="0" err="1"/>
              <a:t>Desantes</a:t>
            </a:r>
            <a:r>
              <a:rPr lang="en-US" sz="1400" dirty="0"/>
              <a:t> et al. (2017, 2020)</a:t>
            </a:r>
          </a:p>
        </p:txBody>
      </p:sp>
    </p:spTree>
    <p:extLst>
      <p:ext uri="{BB962C8B-B14F-4D97-AF65-F5344CB8AC3E}">
        <p14:creationId xmlns:p14="http://schemas.microsoft.com/office/powerpoint/2010/main" val="25166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DA3D405-79FD-4C21-BA34-7AD40CE8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7" y="260682"/>
            <a:ext cx="8391525" cy="514203"/>
          </a:xfrm>
        </p:spPr>
        <p:txBody>
          <a:bodyPr/>
          <a:lstStyle/>
          <a:p>
            <a:r>
              <a:rPr lang="en-US" dirty="0"/>
              <a:t>Fuel projected mass density (PMD)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6E3ACEC-5E8F-4788-9495-F2AFAB2A65BC}"/>
              </a:ext>
            </a:extLst>
          </p:cNvPr>
          <p:cNvSpPr/>
          <p:nvPr/>
        </p:nvSpPr>
        <p:spPr>
          <a:xfrm>
            <a:off x="8846131" y="1052086"/>
            <a:ext cx="3180121" cy="29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C960B21-CE9B-4EBA-BAEC-B5CB86CBBC71}"/>
              </a:ext>
            </a:extLst>
          </p:cNvPr>
          <p:cNvGrpSpPr/>
          <p:nvPr/>
        </p:nvGrpSpPr>
        <p:grpSpPr>
          <a:xfrm>
            <a:off x="8989520" y="1373415"/>
            <a:ext cx="2929363" cy="1767438"/>
            <a:chOff x="2207941" y="1829751"/>
            <a:chExt cx="3185611" cy="1817649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FDAD4AAE-5404-4E28-A6CA-C20BA01C5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941" y="1829751"/>
              <a:ext cx="3185611" cy="181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1A9E60D-330B-47A6-8439-2164F253D090}"/>
                </a:ext>
              </a:extLst>
            </p:cNvPr>
            <p:cNvCxnSpPr/>
            <p:nvPr/>
          </p:nvCxnSpPr>
          <p:spPr>
            <a:xfrm flipV="1">
              <a:off x="2542443" y="2738575"/>
              <a:ext cx="0" cy="587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27ECAB9-C38E-490A-B36D-7E0A3C508323}"/>
                </a:ext>
              </a:extLst>
            </p:cNvPr>
            <p:cNvSpPr txBox="1"/>
            <p:nvPr/>
          </p:nvSpPr>
          <p:spPr>
            <a:xfrm>
              <a:off x="2250611" y="2405691"/>
              <a:ext cx="441459" cy="46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B97F5AA-5DDA-4269-8D1C-B9ABAE9B1FFC}"/>
                  </a:ext>
                </a:extLst>
              </p:cNvPr>
              <p:cNvSpPr txBox="1"/>
              <p:nvPr/>
            </p:nvSpPr>
            <p:spPr>
              <a:xfrm>
                <a:off x="9049264" y="3088378"/>
                <a:ext cx="2809876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𝑃𝑀𝐷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B97F5AA-5DDA-4269-8D1C-B9ABAE9B1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264" y="3088378"/>
                <a:ext cx="2809876" cy="818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e 26">
            <a:extLst>
              <a:ext uri="{FF2B5EF4-FFF2-40B4-BE49-F238E27FC236}">
                <a16:creationId xmlns:a16="http://schemas.microsoft.com/office/drawing/2014/main" id="{8FDE3D65-8A05-45EE-A625-E3C221A6B42D}"/>
              </a:ext>
            </a:extLst>
          </p:cNvPr>
          <p:cNvGrpSpPr/>
          <p:nvPr/>
        </p:nvGrpSpPr>
        <p:grpSpPr>
          <a:xfrm>
            <a:off x="8846131" y="4271831"/>
            <a:ext cx="3238500" cy="1860499"/>
            <a:chOff x="8391561" y="-22485"/>
            <a:chExt cx="3800439" cy="2166458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AF2F9FB-8807-4F9C-B386-EF33E104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561" y="-22485"/>
              <a:ext cx="3800439" cy="216645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D1A08EC-D20B-458D-9541-2706AF7A9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62577" y="366982"/>
              <a:ext cx="0" cy="1475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26867C2F-297D-4C0C-9C07-9CD0CFDFA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29882" y="374920"/>
              <a:ext cx="0" cy="1475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91EC060-C87B-4D14-A619-B2B549A6DE5C}"/>
                </a:ext>
              </a:extLst>
            </p:cNvPr>
            <p:cNvCxnSpPr>
              <a:cxnSpLocks/>
            </p:cNvCxnSpPr>
            <p:nvPr/>
          </p:nvCxnSpPr>
          <p:spPr>
            <a:xfrm>
              <a:off x="9762577" y="1666168"/>
              <a:ext cx="14673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59C6320-6044-48EC-B8C8-EDE58C3986D7}"/>
                </a:ext>
              </a:extLst>
            </p:cNvPr>
            <p:cNvSpPr txBox="1"/>
            <p:nvPr/>
          </p:nvSpPr>
          <p:spPr>
            <a:xfrm>
              <a:off x="9671197" y="1292644"/>
              <a:ext cx="1774741" cy="358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LES time avg</a:t>
              </a:r>
              <a:endParaRPr lang="en-US" sz="1400" dirty="0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FF49B9F9-1618-4F93-974E-EFD9FE44B98E}"/>
              </a:ext>
            </a:extLst>
          </p:cNvPr>
          <p:cNvSpPr txBox="1"/>
          <p:nvPr/>
        </p:nvSpPr>
        <p:spPr>
          <a:xfrm>
            <a:off x="11368580" y="1374213"/>
            <a:ext cx="71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197F"/>
                </a:solidFill>
              </a:rPr>
              <a:t>EXP</a:t>
            </a:r>
          </a:p>
        </p:txBody>
      </p:sp>
      <p:pic>
        <p:nvPicPr>
          <p:cNvPr id="8" name="Image 7" descr="Une image contenant texte, lumière, capture d’écran&#10;&#10;Description générée automatiquement">
            <a:extLst>
              <a:ext uri="{FF2B5EF4-FFF2-40B4-BE49-F238E27FC236}">
                <a16:creationId xmlns:a16="http://schemas.microsoft.com/office/drawing/2014/main" id="{3A623F56-4CD8-47D3-994D-3CE1C869C8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6" y="1433511"/>
            <a:ext cx="7620016" cy="19050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442117F-D094-4E90-9D93-206C6D8D5A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5" y="4078834"/>
            <a:ext cx="7620016" cy="190500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904E2599-FDCE-46A8-A853-4BCC047F3FED}"/>
              </a:ext>
            </a:extLst>
          </p:cNvPr>
          <p:cNvSpPr txBox="1"/>
          <p:nvPr/>
        </p:nvSpPr>
        <p:spPr>
          <a:xfrm>
            <a:off x="3138612" y="5960743"/>
            <a:ext cx="31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Time- averaged LES- Grid 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AF9B5D8-D5D4-41BE-92A6-B7228F8E8A8A}"/>
              </a:ext>
            </a:extLst>
          </p:cNvPr>
          <p:cNvSpPr txBox="1"/>
          <p:nvPr/>
        </p:nvSpPr>
        <p:spPr>
          <a:xfrm>
            <a:off x="2850621" y="3334946"/>
            <a:ext cx="310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ECN X-ray data[6]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7C4F11-02DC-477F-B0AB-13390679C655}"/>
              </a:ext>
            </a:extLst>
          </p:cNvPr>
          <p:cNvSpPr txBox="1"/>
          <p:nvPr/>
        </p:nvSpPr>
        <p:spPr>
          <a:xfrm>
            <a:off x="787791" y="783677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PMD: line of sight integration of fuel density along spray depth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22CCE2-B848-4CF8-85A9-1CD6C9EEF036}"/>
              </a:ext>
            </a:extLst>
          </p:cNvPr>
          <p:cNvSpPr txBox="1"/>
          <p:nvPr/>
        </p:nvSpPr>
        <p:spPr>
          <a:xfrm>
            <a:off x="9575409" y="6127793"/>
            <a:ext cx="261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Quasi-steady period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92AAE3-B40C-48AC-BB09-59EB5C21061A}"/>
              </a:ext>
            </a:extLst>
          </p:cNvPr>
          <p:cNvSpPr/>
          <p:nvPr/>
        </p:nvSpPr>
        <p:spPr>
          <a:xfrm>
            <a:off x="6245273" y="6264340"/>
            <a:ext cx="2744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MR10"/>
              </a:rPr>
              <a:t>[6]ECN X-ray radiography, https://ecn.sandia.gov/rad675.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26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4" grpId="0"/>
      <p:bldP spid="33" grpId="0"/>
      <p:bldP spid="34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F4B4832-1E73-4873-8B73-2E3B3BD00746}"/>
              </a:ext>
            </a:extLst>
          </p:cNvPr>
          <p:cNvSpPr/>
          <p:nvPr/>
        </p:nvSpPr>
        <p:spPr>
          <a:xfrm>
            <a:off x="8729411" y="2763274"/>
            <a:ext cx="3180121" cy="29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32DF235-6799-4880-BCE8-7212CC2064C7}"/>
              </a:ext>
            </a:extLst>
          </p:cNvPr>
          <p:cNvGrpSpPr/>
          <p:nvPr/>
        </p:nvGrpSpPr>
        <p:grpSpPr>
          <a:xfrm>
            <a:off x="8872800" y="3084603"/>
            <a:ext cx="2929363" cy="1767438"/>
            <a:chOff x="2207941" y="1829751"/>
            <a:chExt cx="3185611" cy="181764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1FBE40-DB47-4AB0-A019-ABCEFD477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941" y="1829751"/>
              <a:ext cx="3185611" cy="181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660C2B3A-2B54-402C-A6FF-E8FB21503ADD}"/>
                </a:ext>
              </a:extLst>
            </p:cNvPr>
            <p:cNvCxnSpPr/>
            <p:nvPr/>
          </p:nvCxnSpPr>
          <p:spPr>
            <a:xfrm flipV="1">
              <a:off x="2542443" y="2738575"/>
              <a:ext cx="0" cy="587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86302CC-21B8-4C02-896F-B8F44C5F9A3F}"/>
                </a:ext>
              </a:extLst>
            </p:cNvPr>
            <p:cNvSpPr txBox="1"/>
            <p:nvPr/>
          </p:nvSpPr>
          <p:spPr>
            <a:xfrm>
              <a:off x="2250611" y="2405691"/>
              <a:ext cx="441459" cy="46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B5FB0FC-21F6-4E26-B908-1D58A589336A}"/>
                  </a:ext>
                </a:extLst>
              </p:cNvPr>
              <p:cNvSpPr txBox="1"/>
              <p:nvPr/>
            </p:nvSpPr>
            <p:spPr>
              <a:xfrm>
                <a:off x="8932544" y="4799566"/>
                <a:ext cx="2809876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𝑃𝑀𝐷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B5FB0FC-21F6-4E26-B908-1D58A5893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544" y="4799566"/>
                <a:ext cx="2809876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re 2">
            <a:extLst>
              <a:ext uri="{FF2B5EF4-FFF2-40B4-BE49-F238E27FC236}">
                <a16:creationId xmlns:a16="http://schemas.microsoft.com/office/drawing/2014/main" id="{4F8CCA43-1EF5-468B-9337-AC04D2C7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7" y="330437"/>
            <a:ext cx="8391525" cy="514203"/>
          </a:xfrm>
        </p:spPr>
        <p:txBody>
          <a:bodyPr/>
          <a:lstStyle/>
          <a:p>
            <a:r>
              <a:rPr lang="en-US" dirty="0"/>
              <a:t>FUEL Dispersion (Projected mass density)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78C827-625E-4C27-B681-DC12C3D9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34" y="700694"/>
            <a:ext cx="2277670" cy="37961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62826F-EEA8-4278-AC2E-3009FF85F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042" y="678564"/>
            <a:ext cx="2277670" cy="37961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00476B-AA00-4D1F-8CC2-607BFD171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151" y="700693"/>
            <a:ext cx="2277670" cy="3796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3D2B4F7-FF52-42EF-BDDD-57FDBA775752}"/>
                  </a:ext>
                </a:extLst>
              </p:cNvPr>
              <p:cNvSpPr txBox="1"/>
              <p:nvPr/>
            </p:nvSpPr>
            <p:spPr>
              <a:xfrm>
                <a:off x="8915437" y="700694"/>
                <a:ext cx="280807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u="sng" dirty="0"/>
                  <a:t>Grids</a:t>
                </a:r>
              </a:p>
              <a:p>
                <a:r>
                  <a:rPr lang="en-US" sz="2000" dirty="0"/>
                  <a:t>Grid 1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cells</a:t>
                </a:r>
                <a:endParaRPr lang="en-US" sz="2000" dirty="0"/>
              </a:p>
              <a:p>
                <a:r>
                  <a:rPr lang="en-US" sz="2000" dirty="0"/>
                  <a:t>Grid 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16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cells</a:t>
                </a:r>
              </a:p>
              <a:p>
                <a:r>
                  <a:rPr lang="en-US" sz="2000" dirty="0"/>
                  <a:t>Grid 3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0" smtClean="0">
                        <a:solidFill>
                          <a:srgbClr val="2004F2"/>
                        </a:solidFill>
                        <a:latin typeface="Cambria Math" panose="02040503050406030204" pitchFamily="18" charset="0"/>
                        <a:ea typeface="Cambria Math"/>
                      </a:rPr>
                      <m:t>21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rgbClr val="2004F2"/>
                        </a:solidFill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rgbClr val="2004F2"/>
                    </a:solidFill>
                  </a:rPr>
                  <a:t> cells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3D2B4F7-FF52-42EF-BDDD-57FDBA775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37" y="700694"/>
                <a:ext cx="2808071" cy="1323439"/>
              </a:xfrm>
              <a:prstGeom prst="rect">
                <a:avLst/>
              </a:prstGeom>
              <a:blipFill>
                <a:blip r:embed="rId7"/>
                <a:stretch>
                  <a:fillRect l="-2391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90865CC-3C3C-4729-95EC-B98BE9B3E027}"/>
              </a:ext>
            </a:extLst>
          </p:cNvPr>
          <p:cNvSpPr/>
          <p:nvPr/>
        </p:nvSpPr>
        <p:spPr>
          <a:xfrm>
            <a:off x="746907" y="4867066"/>
            <a:ext cx="7646815" cy="1312370"/>
          </a:xfrm>
          <a:prstGeom prst="round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Model results are in good agreement with the experimental data, especially using G2 and G3.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3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F4B4832-1E73-4873-8B73-2E3B3BD00746}"/>
              </a:ext>
            </a:extLst>
          </p:cNvPr>
          <p:cNvSpPr/>
          <p:nvPr/>
        </p:nvSpPr>
        <p:spPr>
          <a:xfrm>
            <a:off x="8729411" y="2763274"/>
            <a:ext cx="3180121" cy="291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32DF235-6799-4880-BCE8-7212CC2064C7}"/>
              </a:ext>
            </a:extLst>
          </p:cNvPr>
          <p:cNvGrpSpPr/>
          <p:nvPr/>
        </p:nvGrpSpPr>
        <p:grpSpPr>
          <a:xfrm>
            <a:off x="8872800" y="3084603"/>
            <a:ext cx="2929363" cy="1767438"/>
            <a:chOff x="2207941" y="1829751"/>
            <a:chExt cx="3185611" cy="181764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1FBE40-DB47-4AB0-A019-ABCEFD477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941" y="1829751"/>
              <a:ext cx="3185611" cy="181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660C2B3A-2B54-402C-A6FF-E8FB21503ADD}"/>
                </a:ext>
              </a:extLst>
            </p:cNvPr>
            <p:cNvCxnSpPr/>
            <p:nvPr/>
          </p:nvCxnSpPr>
          <p:spPr>
            <a:xfrm flipV="1">
              <a:off x="2542443" y="2738575"/>
              <a:ext cx="0" cy="587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86302CC-21B8-4C02-896F-B8F44C5F9A3F}"/>
                </a:ext>
              </a:extLst>
            </p:cNvPr>
            <p:cNvSpPr txBox="1"/>
            <p:nvPr/>
          </p:nvSpPr>
          <p:spPr>
            <a:xfrm>
              <a:off x="2250611" y="2405691"/>
              <a:ext cx="441459" cy="465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B5FB0FC-21F6-4E26-B908-1D58A589336A}"/>
                  </a:ext>
                </a:extLst>
              </p:cNvPr>
              <p:cNvSpPr txBox="1"/>
              <p:nvPr/>
            </p:nvSpPr>
            <p:spPr>
              <a:xfrm>
                <a:off x="8932544" y="4799566"/>
                <a:ext cx="2809876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𝑃𝑀𝐷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B5FB0FC-21F6-4E26-B908-1D58A5893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544" y="4799566"/>
                <a:ext cx="2809876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re 2">
            <a:extLst>
              <a:ext uri="{FF2B5EF4-FFF2-40B4-BE49-F238E27FC236}">
                <a16:creationId xmlns:a16="http://schemas.microsoft.com/office/drawing/2014/main" id="{4F8CCA43-1EF5-468B-9337-AC04D2C7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7" y="330437"/>
            <a:ext cx="8391525" cy="514203"/>
          </a:xfrm>
        </p:spPr>
        <p:txBody>
          <a:bodyPr/>
          <a:lstStyle/>
          <a:p>
            <a:r>
              <a:rPr lang="en-US" dirty="0"/>
              <a:t>FUEL Dispersion (Projected mass density)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78C827-625E-4C27-B681-DC12C3D9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34" y="700694"/>
            <a:ext cx="2277670" cy="37961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62826F-EEA8-4278-AC2E-3009FF85F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042" y="678564"/>
            <a:ext cx="2277670" cy="37961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00476B-AA00-4D1F-8CC2-607BFD171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151" y="700693"/>
            <a:ext cx="2277670" cy="3796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3D2B4F7-FF52-42EF-BDDD-57FDBA775752}"/>
                  </a:ext>
                </a:extLst>
              </p:cNvPr>
              <p:cNvSpPr txBox="1"/>
              <p:nvPr/>
            </p:nvSpPr>
            <p:spPr>
              <a:xfrm>
                <a:off x="8915437" y="700694"/>
                <a:ext cx="280807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u="sng" dirty="0"/>
                  <a:t>Grids</a:t>
                </a:r>
              </a:p>
              <a:p>
                <a:r>
                  <a:rPr lang="en-US" sz="2000" dirty="0"/>
                  <a:t>Grid 1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cells</a:t>
                </a:r>
                <a:endParaRPr lang="en-US" sz="2000" dirty="0"/>
              </a:p>
              <a:p>
                <a:r>
                  <a:rPr lang="en-US" sz="2000" dirty="0"/>
                  <a:t>Grid 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16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cells</a:t>
                </a:r>
              </a:p>
              <a:p>
                <a:r>
                  <a:rPr lang="en-US" sz="2000" dirty="0"/>
                  <a:t>Grid 3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2000" b="0" i="0" smtClean="0">
                        <a:solidFill>
                          <a:srgbClr val="2004F2"/>
                        </a:solidFill>
                        <a:latin typeface="Cambria Math" panose="02040503050406030204" pitchFamily="18" charset="0"/>
                        <a:ea typeface="Cambria Math"/>
                      </a:rPr>
                      <m:t>21</m:t>
                    </m:r>
                    <m:r>
                      <m:rPr>
                        <m:sty m:val="p"/>
                      </m:rPr>
                      <a:rPr lang="fr-FR" sz="2000" b="0" i="0" smtClean="0">
                        <a:solidFill>
                          <a:srgbClr val="2004F2"/>
                        </a:solidFill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rgbClr val="2004F2"/>
                    </a:solidFill>
                  </a:rPr>
                  <a:t> cells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3D2B4F7-FF52-42EF-BDDD-57FDBA775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37" y="700694"/>
                <a:ext cx="2808071" cy="1323439"/>
              </a:xfrm>
              <a:prstGeom prst="rect">
                <a:avLst/>
              </a:prstGeom>
              <a:blipFill>
                <a:blip r:embed="rId7"/>
                <a:stretch>
                  <a:fillRect l="-2391"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>
            <a:extLst>
              <a:ext uri="{FF2B5EF4-FFF2-40B4-BE49-F238E27FC236}">
                <a16:creationId xmlns:a16="http://schemas.microsoft.com/office/drawing/2014/main" id="{89540133-AD21-479B-B508-7E3005DEE100}"/>
              </a:ext>
            </a:extLst>
          </p:cNvPr>
          <p:cNvSpPr/>
          <p:nvPr/>
        </p:nvSpPr>
        <p:spPr>
          <a:xfrm>
            <a:off x="6506328" y="2103120"/>
            <a:ext cx="625992" cy="393895"/>
          </a:xfrm>
          <a:prstGeom prst="ellipse">
            <a:avLst/>
          </a:prstGeom>
          <a:noFill/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79F2145-3B9A-4E76-A8DE-85C929032854}"/>
              </a:ext>
            </a:extLst>
          </p:cNvPr>
          <p:cNvSpPr/>
          <p:nvPr/>
        </p:nvSpPr>
        <p:spPr>
          <a:xfrm>
            <a:off x="746907" y="4867066"/>
            <a:ext cx="7646815" cy="1312370"/>
          </a:xfrm>
          <a:prstGeom prst="round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Model results are in good agreement with the experimental data, especially using G2 and G3.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G2 is used for further calculations .</a:t>
            </a:r>
          </a:p>
        </p:txBody>
      </p:sp>
    </p:spTree>
    <p:extLst>
      <p:ext uri="{BB962C8B-B14F-4D97-AF65-F5344CB8AC3E}">
        <p14:creationId xmlns:p14="http://schemas.microsoft.com/office/powerpoint/2010/main" val="57152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">
            <a:extLst>
              <a:ext uri="{FF2B5EF4-FFF2-40B4-BE49-F238E27FC236}">
                <a16:creationId xmlns:a16="http://schemas.microsoft.com/office/drawing/2014/main" id="{4F8CCA43-1EF5-468B-9337-AC04D2C7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7" y="330437"/>
            <a:ext cx="8391525" cy="514203"/>
          </a:xfrm>
        </p:spPr>
        <p:txBody>
          <a:bodyPr/>
          <a:lstStyle/>
          <a:p>
            <a:r>
              <a:rPr lang="en-US" dirty="0"/>
              <a:t>FUEL Dispersion (TIM and LVF)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B0DA34-EF43-46BF-B903-7EE6F2D83164}"/>
              </a:ext>
            </a:extLst>
          </p:cNvPr>
          <p:cNvSpPr txBox="1"/>
          <p:nvPr/>
        </p:nvSpPr>
        <p:spPr>
          <a:xfrm>
            <a:off x="840207" y="1063915"/>
            <a:ext cx="357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integrated mass (TIM)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7A74F7-376F-497C-95AF-FC37BE2FC41B}"/>
                  </a:ext>
                </a:extLst>
              </p:cNvPr>
              <p:cNvSpPr txBox="1"/>
              <p:nvPr/>
            </p:nvSpPr>
            <p:spPr>
              <a:xfrm>
                <a:off x="1480321" y="5040912"/>
                <a:ext cx="2869810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𝑇𝐼𝑀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𝑃𝑀𝐷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7A74F7-376F-497C-95AF-FC37BE2FC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21" y="5040912"/>
                <a:ext cx="2869810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id="{9751BCD8-D5CF-4A50-8A03-26F3FEAEE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101" y="1248581"/>
            <a:ext cx="2234932" cy="3730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DC2981-DB30-F5BB-6E8F-15E8F1DB3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62" y="1463314"/>
            <a:ext cx="4401839" cy="33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3381445B-465E-42FD-924B-49B162A9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63" b="29913"/>
          <a:stretch/>
        </p:blipFill>
        <p:spPr>
          <a:xfrm>
            <a:off x="4921101" y="1250070"/>
            <a:ext cx="2347589" cy="3790842"/>
          </a:xfrm>
          <a:prstGeom prst="rect">
            <a:avLst/>
          </a:prstGeom>
        </p:spPr>
      </p:pic>
      <p:sp>
        <p:nvSpPr>
          <p:cNvPr id="23" name="Titre 2">
            <a:extLst>
              <a:ext uri="{FF2B5EF4-FFF2-40B4-BE49-F238E27FC236}">
                <a16:creationId xmlns:a16="http://schemas.microsoft.com/office/drawing/2014/main" id="{4F8CCA43-1EF5-468B-9337-AC04D2C7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7" y="330437"/>
            <a:ext cx="8391525" cy="514203"/>
          </a:xfrm>
        </p:spPr>
        <p:txBody>
          <a:bodyPr/>
          <a:lstStyle/>
          <a:p>
            <a:r>
              <a:rPr lang="en-US" dirty="0"/>
              <a:t>FUEL Dispersion (TIM and LVF)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B0DA34-EF43-46BF-B903-7EE6F2D83164}"/>
              </a:ext>
            </a:extLst>
          </p:cNvPr>
          <p:cNvSpPr txBox="1"/>
          <p:nvPr/>
        </p:nvSpPr>
        <p:spPr>
          <a:xfrm>
            <a:off x="840207" y="1063915"/>
            <a:ext cx="357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integrated mass (TIM)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7A74F7-376F-497C-95AF-FC37BE2FC41B}"/>
                  </a:ext>
                </a:extLst>
              </p:cNvPr>
              <p:cNvSpPr txBox="1"/>
              <p:nvPr/>
            </p:nvSpPr>
            <p:spPr>
              <a:xfrm>
                <a:off x="1480321" y="5040912"/>
                <a:ext cx="2869810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𝑇𝐼𝑀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𝑃𝑀𝐷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27A74F7-376F-497C-95AF-FC37BE2FC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21" y="5040912"/>
                <a:ext cx="2869810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BDEF2CF6-5E8A-4CAD-9626-E94E1156B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319" y="972784"/>
            <a:ext cx="3810000" cy="4282440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ACE3CD4-38A2-4FF9-9D79-BAF2407C5887}"/>
              </a:ext>
            </a:extLst>
          </p:cNvPr>
          <p:cNvSpPr/>
          <p:nvPr/>
        </p:nvSpPr>
        <p:spPr>
          <a:xfrm>
            <a:off x="495407" y="5708684"/>
            <a:ext cx="9824249" cy="818879"/>
          </a:xfrm>
          <a:prstGeom prst="round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 is well captured until 5mm, then tends to be overestimated.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LVF is matched with great accuracy reproducing intact liquid core and decay along spray centerline.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145A73-FDDA-707D-7224-0BD57C090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62" y="1463314"/>
            <a:ext cx="4401839" cy="33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170905E-316A-4390-9319-F4B2759C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Atomization model assessment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2BCDCB-846A-422C-ACD1-9F8108078697}"/>
              </a:ext>
            </a:extLst>
          </p:cNvPr>
          <p:cNvSpPr txBox="1"/>
          <p:nvPr/>
        </p:nvSpPr>
        <p:spPr>
          <a:xfrm>
            <a:off x="634219" y="968593"/>
            <a:ext cx="1103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99"/>
                </a:solidFill>
              </a:rPr>
              <a:t>Ultra small angle X-ray scattering (USAXS) experiments [7]: </a:t>
            </a:r>
            <a:r>
              <a:rPr lang="en-US" dirty="0"/>
              <a:t>projected surface area density along the spray centerline.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5DCB1F3-1E9A-4EF8-A6BA-E550D81E956E}"/>
                  </a:ext>
                </a:extLst>
              </p:cNvPr>
              <p:cNvSpPr txBox="1"/>
              <p:nvPr/>
            </p:nvSpPr>
            <p:spPr>
              <a:xfrm>
                <a:off x="692834" y="1387436"/>
                <a:ext cx="3516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 model constants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5DCB1F3-1E9A-4EF8-A6BA-E550D81E9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34" y="1387436"/>
                <a:ext cx="3516924" cy="369332"/>
              </a:xfrm>
              <a:prstGeom prst="rect">
                <a:avLst/>
              </a:prstGeom>
              <a:blipFill>
                <a:blip r:embed="rId2"/>
                <a:stretch>
                  <a:fillRect l="-156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6C86D6-55DA-48F3-9803-7902D76CDF77}"/>
                  </a:ext>
                </a:extLst>
              </p:cNvPr>
              <p:cNvSpPr/>
              <p:nvPr/>
            </p:nvSpPr>
            <p:spPr>
              <a:xfrm>
                <a:off x="3552733" y="1385044"/>
                <a:ext cx="2438873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6C86D6-55DA-48F3-9803-7902D76CD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733" y="1385044"/>
                <a:ext cx="243887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2931486-7A5D-4369-B607-41F280FBC861}"/>
              </a:ext>
            </a:extLst>
          </p:cNvPr>
          <p:cNvSpPr/>
          <p:nvPr/>
        </p:nvSpPr>
        <p:spPr>
          <a:xfrm>
            <a:off x="522849" y="5623193"/>
            <a:ext cx="7214860" cy="818879"/>
          </a:xfrm>
          <a:prstGeom prst="round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Projected surface area density is well reproduced along the spray axis.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SMD falls within the experimental data range.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70C63-A38C-44F1-8171-48E9FFD4083D}"/>
              </a:ext>
            </a:extLst>
          </p:cNvPr>
          <p:cNvSpPr/>
          <p:nvPr/>
        </p:nvSpPr>
        <p:spPr>
          <a:xfrm>
            <a:off x="9229725" y="5611075"/>
            <a:ext cx="27827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[8]: </a:t>
            </a:r>
            <a:r>
              <a:rPr lang="en-US" sz="1600" dirty="0" err="1"/>
              <a:t>Kastengren</a:t>
            </a:r>
            <a:r>
              <a:rPr lang="en-US" sz="1600" dirty="0"/>
              <a:t> et al. (2017)</a:t>
            </a:r>
          </a:p>
          <a:p>
            <a:r>
              <a:rPr lang="en-US" sz="1600" dirty="0"/>
              <a:t>[9]: </a:t>
            </a:r>
            <a:r>
              <a:rPr lang="en-US" sz="1600" dirty="0" err="1"/>
              <a:t>Desantes</a:t>
            </a:r>
            <a:r>
              <a:rPr lang="en-US" sz="1600" dirty="0"/>
              <a:t> et al. (2017,2020)</a:t>
            </a:r>
          </a:p>
          <a:p>
            <a:r>
              <a:rPr lang="en-US" sz="1600" dirty="0"/>
              <a:t>[10]: </a:t>
            </a:r>
            <a:r>
              <a:rPr lang="en-US" sz="1600" dirty="0" err="1"/>
              <a:t>Demoulin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al., (2013)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DF27C9-71E7-7170-5021-5438097C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56" y="1997901"/>
            <a:ext cx="5225217" cy="321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47EBE8-CF47-B503-18EB-73A4A816C6B2}"/>
                  </a:ext>
                </a:extLst>
              </p:cNvPr>
              <p:cNvSpPr txBox="1"/>
              <p:nvPr/>
            </p:nvSpPr>
            <p:spPr>
              <a:xfrm>
                <a:off x="8413275" y="1754376"/>
                <a:ext cx="1863177" cy="33855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fr-F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47EBE8-CF47-B503-18EB-73A4A816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275" y="1754376"/>
                <a:ext cx="186317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A3CB2ABA-70EE-081D-98E2-57CCB4A4A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34" y="1857848"/>
            <a:ext cx="4663470" cy="34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 animBg="1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B581BC-24DB-493D-A64C-26DDFEF6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253331"/>
            <a:ext cx="10515600" cy="4351338"/>
          </a:xfrm>
        </p:spPr>
        <p:txBody>
          <a:bodyPr/>
          <a:lstStyle/>
          <a:p>
            <a:r>
              <a:rPr lang="en-US" dirty="0"/>
              <a:t>Topic &amp; objectives</a:t>
            </a:r>
          </a:p>
          <a:p>
            <a:r>
              <a:rPr lang="en-US" dirty="0">
                <a:solidFill>
                  <a:schemeClr val="accent5"/>
                </a:solidFill>
              </a:rPr>
              <a:t>Methodology</a:t>
            </a:r>
          </a:p>
          <a:p>
            <a:r>
              <a:rPr lang="en-US" dirty="0">
                <a:solidFill>
                  <a:schemeClr val="accent5"/>
                </a:solidFill>
              </a:rPr>
              <a:t>Description of simulated test case</a:t>
            </a:r>
          </a:p>
          <a:p>
            <a:r>
              <a:rPr lang="en-US" dirty="0">
                <a:solidFill>
                  <a:srgbClr val="80197F"/>
                </a:solidFill>
              </a:rPr>
              <a:t>Results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Non-evaporating spray A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Nominal evaporating spray A</a:t>
            </a:r>
          </a:p>
          <a:p>
            <a:r>
              <a:rPr lang="en-US" dirty="0"/>
              <a:t>Conclusions and perspectives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194876-7E15-46DB-8129-ACB01CFA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553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A3FD18-63F4-4CF0-8E2D-48CA4F4C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BFAD77-A8E5-488C-97E7-8745C740B8EC}"/>
              </a:ext>
            </a:extLst>
          </p:cNvPr>
          <p:cNvSpPr txBox="1"/>
          <p:nvPr/>
        </p:nvSpPr>
        <p:spPr>
          <a:xfrm>
            <a:off x="838200" y="1161393"/>
            <a:ext cx="486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ECN spray A: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Fuel: </a:t>
            </a:r>
            <a:r>
              <a:rPr lang="en-US" sz="2000" dirty="0"/>
              <a:t>n-dodecane ( C</a:t>
            </a:r>
            <a:r>
              <a:rPr lang="en-US" sz="2000" baseline="-25000" dirty="0"/>
              <a:t>12</a:t>
            </a:r>
            <a:r>
              <a:rPr lang="en-US" sz="2000" dirty="0"/>
              <a:t>H</a:t>
            </a:r>
            <a:r>
              <a:rPr lang="en-US" sz="2000" baseline="-25000" dirty="0"/>
              <a:t>26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Ambient composition: </a:t>
            </a:r>
            <a:r>
              <a:rPr lang="en-US" sz="2000" dirty="0"/>
              <a:t>100% N</a:t>
            </a:r>
            <a:r>
              <a:rPr lang="en-US" sz="2000" baseline="-25000" dirty="0"/>
              <a:t>2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19699BC0-6D75-4582-BF5D-203C1D76C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309917"/>
                  </p:ext>
                </p:extLst>
              </p:nvPr>
            </p:nvGraphicFramePr>
            <p:xfrm>
              <a:off x="932991" y="2252083"/>
              <a:ext cx="6654799" cy="2327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134">
                      <a:extLst>
                        <a:ext uri="{9D8B030D-6E8A-4147-A177-3AD203B41FA5}">
                          <a16:colId xmlns:a16="http://schemas.microsoft.com/office/drawing/2014/main" val="561117853"/>
                        </a:ext>
                      </a:extLst>
                    </a:gridCol>
                    <a:gridCol w="2735705">
                      <a:extLst>
                        <a:ext uri="{9D8B030D-6E8A-4147-A177-3AD203B41FA5}">
                          <a16:colId xmlns:a16="http://schemas.microsoft.com/office/drawing/2014/main" val="2560551969"/>
                        </a:ext>
                      </a:extLst>
                    </a:gridCol>
                    <a:gridCol w="2345960">
                      <a:extLst>
                        <a:ext uri="{9D8B030D-6E8A-4147-A177-3AD203B41FA5}">
                          <a16:colId xmlns:a16="http://schemas.microsoft.com/office/drawing/2014/main" val="31163775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(1) Evaporating/Nominal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(2) Non-evaporating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582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(MPa)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66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74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(MPa)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813396"/>
                      </a:ext>
                    </a:extLst>
                  </a:tr>
                  <a:tr h="4395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(kg/m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6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𝑓𝑢𝑒𝑙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75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19699BC0-6D75-4582-BF5D-203C1D76C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309917"/>
                  </p:ext>
                </p:extLst>
              </p:nvPr>
            </p:nvGraphicFramePr>
            <p:xfrm>
              <a:off x="932991" y="2252083"/>
              <a:ext cx="6654799" cy="2327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134">
                      <a:extLst>
                        <a:ext uri="{9D8B030D-6E8A-4147-A177-3AD203B41FA5}">
                          <a16:colId xmlns:a16="http://schemas.microsoft.com/office/drawing/2014/main" val="561117853"/>
                        </a:ext>
                      </a:extLst>
                    </a:gridCol>
                    <a:gridCol w="2735705">
                      <a:extLst>
                        <a:ext uri="{9D8B030D-6E8A-4147-A177-3AD203B41FA5}">
                          <a16:colId xmlns:a16="http://schemas.microsoft.com/office/drawing/2014/main" val="2560551969"/>
                        </a:ext>
                      </a:extLst>
                    </a:gridCol>
                    <a:gridCol w="2345960">
                      <a:extLst>
                        <a:ext uri="{9D8B030D-6E8A-4147-A177-3AD203B41FA5}">
                          <a16:colId xmlns:a16="http://schemas.microsoft.com/office/drawing/2014/main" val="31163775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(1) Evaporating/Nominal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(2) Non-evaporating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582199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103125" r="-324031" b="-4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66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213115" r="-324031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74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313115" r="-324031" b="-2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813396"/>
                      </a:ext>
                    </a:extLst>
                  </a:tr>
                  <a:tr h="439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350000" r="-324031" b="-10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66632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506250" r="-324031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75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0BBA779-895C-45DC-B6A9-44DB111D7BA1}"/>
              </a:ext>
            </a:extLst>
          </p:cNvPr>
          <p:cNvSpPr/>
          <p:nvPr/>
        </p:nvSpPr>
        <p:spPr>
          <a:xfrm>
            <a:off x="2546780" y="2190092"/>
            <a:ext cx="2677886" cy="2477816"/>
          </a:xfrm>
          <a:prstGeom prst="roundRect">
            <a:avLst/>
          </a:prstGeom>
          <a:noFill/>
          <a:ln w="28575">
            <a:solidFill>
              <a:srgbClr val="801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B194876-7E15-46DB-8129-ACB01CFA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97A047DF-126E-4F27-8F6C-F7E36F72F56E}"/>
              </a:ext>
            </a:extLst>
          </p:cNvPr>
          <p:cNvSpPr txBox="1">
            <a:spLocks/>
          </p:cNvSpPr>
          <p:nvPr/>
        </p:nvSpPr>
        <p:spPr>
          <a:xfrm>
            <a:off x="751115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Introduction</a:t>
            </a:r>
          </a:p>
          <a:p>
            <a:r>
              <a:rPr lang="en-US" dirty="0">
                <a:solidFill>
                  <a:schemeClr val="accent5"/>
                </a:solidFill>
              </a:rPr>
              <a:t>Methodology</a:t>
            </a:r>
          </a:p>
          <a:p>
            <a:r>
              <a:rPr lang="en-US" dirty="0"/>
              <a:t>Results </a:t>
            </a:r>
          </a:p>
          <a:p>
            <a:r>
              <a:rPr lang="en-US" dirty="0"/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324074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D_G2_sprayA">
            <a:hlinkClick r:id="" action="ppaction://media"/>
            <a:extLst>
              <a:ext uri="{FF2B5EF4-FFF2-40B4-BE49-F238E27FC236}">
                <a16:creationId xmlns:a16="http://schemas.microsoft.com/office/drawing/2014/main" id="{62897BD3-1A04-87DE-44EF-D69CECAADC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085" y="877658"/>
            <a:ext cx="5806836" cy="341439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3D660D8-CB73-4B6C-B9BE-D7E47785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21429"/>
            <a:ext cx="8391525" cy="514203"/>
          </a:xfrm>
        </p:spPr>
        <p:txBody>
          <a:bodyPr/>
          <a:lstStyle/>
          <a:p>
            <a:r>
              <a:rPr lang="en-US" dirty="0"/>
              <a:t>Spray A- evaporating condition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E1E0D1-A7A5-4A61-886A-EAFB1670087A}"/>
              </a:ext>
            </a:extLst>
          </p:cNvPr>
          <p:cNvSpPr txBox="1"/>
          <p:nvPr/>
        </p:nvSpPr>
        <p:spPr>
          <a:xfrm>
            <a:off x="194339" y="5332408"/>
            <a:ext cx="396011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GRID: 16M cells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Inlet mass flow profile (CMT)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80197F"/>
                </a:solidFill>
              </a:rPr>
              <a:t>without a Fluctuating inflow BC</a:t>
            </a:r>
            <a:endParaRPr lang="en-US" sz="2000" b="1" i="1" dirty="0">
              <a:solidFill>
                <a:srgbClr val="80197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3ECF8E-68A3-40F6-FAA9-BD793B32C416}"/>
              </a:ext>
            </a:extLst>
          </p:cNvPr>
          <p:cNvSpPr txBox="1"/>
          <p:nvPr/>
        </p:nvSpPr>
        <p:spPr>
          <a:xfrm>
            <a:off x="320842" y="4780188"/>
            <a:ext cx="316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04F2"/>
                </a:solidFill>
              </a:rPr>
              <a:t>Liquid pen</a:t>
            </a:r>
            <a:r>
              <a:rPr lang="en-US" dirty="0"/>
              <a:t>: LVF=0.15%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Vapor pen: </a:t>
            </a:r>
            <a:r>
              <a:rPr lang="en-US" dirty="0"/>
              <a:t>Yc12=0.1%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24DDF8-10AA-99EA-7CF2-D4C5133F0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222" y="751398"/>
            <a:ext cx="4200453" cy="24474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798CDE-7E42-8B45-AB37-7CD14418F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221" y="3500890"/>
            <a:ext cx="4200454" cy="244746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0023071-4953-CD4C-27D9-364BAA733A1D}"/>
              </a:ext>
            </a:extLst>
          </p:cNvPr>
          <p:cNvSpPr/>
          <p:nvPr/>
        </p:nvSpPr>
        <p:spPr>
          <a:xfrm>
            <a:off x="4303867" y="5980342"/>
            <a:ext cx="3966984" cy="761779"/>
          </a:xfrm>
          <a:prstGeom prst="round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Liquid and vapor penetrations  match well with the Experiments</a:t>
            </a:r>
          </a:p>
        </p:txBody>
      </p:sp>
    </p:spTree>
    <p:extLst>
      <p:ext uri="{BB962C8B-B14F-4D97-AF65-F5344CB8AC3E}">
        <p14:creationId xmlns:p14="http://schemas.microsoft.com/office/powerpoint/2010/main" val="86085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D_G2_sprayA">
            <a:hlinkClick r:id="" action="ppaction://media"/>
            <a:extLst>
              <a:ext uri="{FF2B5EF4-FFF2-40B4-BE49-F238E27FC236}">
                <a16:creationId xmlns:a16="http://schemas.microsoft.com/office/drawing/2014/main" id="{62897BD3-1A04-87DE-44EF-D69CECAADC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085" y="877658"/>
            <a:ext cx="5806836" cy="341439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3D660D8-CB73-4B6C-B9BE-D7E47785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21429"/>
            <a:ext cx="8391525" cy="514203"/>
          </a:xfrm>
        </p:spPr>
        <p:txBody>
          <a:bodyPr/>
          <a:lstStyle/>
          <a:p>
            <a:r>
              <a:rPr lang="en-US" dirty="0"/>
              <a:t>Spray A- evaporating condition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E1E0D1-A7A5-4A61-886A-EAFB1670087A}"/>
              </a:ext>
            </a:extLst>
          </p:cNvPr>
          <p:cNvSpPr txBox="1"/>
          <p:nvPr/>
        </p:nvSpPr>
        <p:spPr>
          <a:xfrm>
            <a:off x="194339" y="5332408"/>
            <a:ext cx="396011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GRID: 16M cells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Inlet mass flow profile (CMT)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80197F"/>
                </a:solidFill>
              </a:rPr>
              <a:t>without a Fluctuating inflow BC</a:t>
            </a:r>
            <a:endParaRPr lang="en-US" sz="2000" b="1" i="1" dirty="0">
              <a:solidFill>
                <a:srgbClr val="80197F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3ECF8E-68A3-40F6-FAA9-BD793B32C416}"/>
              </a:ext>
            </a:extLst>
          </p:cNvPr>
          <p:cNvSpPr txBox="1"/>
          <p:nvPr/>
        </p:nvSpPr>
        <p:spPr>
          <a:xfrm>
            <a:off x="320842" y="4780188"/>
            <a:ext cx="316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04F2"/>
                </a:solidFill>
              </a:rPr>
              <a:t>Liquid pen</a:t>
            </a:r>
            <a:r>
              <a:rPr lang="en-US" dirty="0"/>
              <a:t>: LVF=0.15%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Vapor pen: </a:t>
            </a:r>
            <a:r>
              <a:rPr lang="en-US" dirty="0"/>
              <a:t>Yc12=0.1%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0023071-4953-CD4C-27D9-364BAA733A1D}"/>
              </a:ext>
            </a:extLst>
          </p:cNvPr>
          <p:cNvSpPr/>
          <p:nvPr/>
        </p:nvSpPr>
        <p:spPr>
          <a:xfrm>
            <a:off x="7417712" y="5478454"/>
            <a:ext cx="3966984" cy="761779"/>
          </a:xfrm>
          <a:prstGeom prst="round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Fuel radial distribution fairly agrees with the Exp.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7DC65D-9711-9C3A-68A6-9A3A0B726E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07" r="14524"/>
          <a:stretch/>
        </p:blipFill>
        <p:spPr>
          <a:xfrm>
            <a:off x="7628322" y="1447611"/>
            <a:ext cx="3545765" cy="34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3D660D8-CB73-4B6C-B9BE-D7E47785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21429"/>
            <a:ext cx="9011920" cy="514203"/>
          </a:xfrm>
        </p:spPr>
        <p:txBody>
          <a:bodyPr/>
          <a:lstStyle/>
          <a:p>
            <a:r>
              <a:rPr lang="en-US" dirty="0"/>
              <a:t>Droplet SMD- evaporating vs Non-evaporating case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E5C8DB0-08FC-859C-51F8-4D350E154769}"/>
              </a:ext>
            </a:extLst>
          </p:cNvPr>
          <p:cNvSpPr/>
          <p:nvPr/>
        </p:nvSpPr>
        <p:spPr>
          <a:xfrm>
            <a:off x="5665155" y="2110182"/>
            <a:ext cx="5122015" cy="2197623"/>
          </a:xfrm>
          <a:prstGeom prst="roundRect">
            <a:avLst/>
          </a:prstGeom>
          <a:solidFill>
            <a:srgbClr val="990099"/>
          </a:solidFill>
          <a:ln w="190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Droplet size reduces under the evaporating condition.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result show the sensitivity of the surface density model to the phase change, which is automatically provided by the RFM model.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2F14E4-D4EC-CB09-0669-BF611858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" y="1804247"/>
            <a:ext cx="486156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B581BC-24DB-493D-A64C-26DDFEF6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1253331"/>
            <a:ext cx="10515600" cy="4351338"/>
          </a:xfrm>
        </p:spPr>
        <p:txBody>
          <a:bodyPr/>
          <a:lstStyle/>
          <a:p>
            <a:r>
              <a:rPr lang="en-US" dirty="0"/>
              <a:t>Topic &amp; objectives</a:t>
            </a:r>
          </a:p>
          <a:p>
            <a:r>
              <a:rPr lang="en-US" dirty="0">
                <a:solidFill>
                  <a:schemeClr val="accent5"/>
                </a:solidFill>
              </a:rPr>
              <a:t>Methodology</a:t>
            </a:r>
          </a:p>
          <a:p>
            <a:r>
              <a:rPr lang="en-US" dirty="0">
                <a:solidFill>
                  <a:schemeClr val="accent5"/>
                </a:solidFill>
              </a:rPr>
              <a:t>Description of simulated test case</a:t>
            </a:r>
          </a:p>
          <a:p>
            <a:r>
              <a:rPr lang="en-US" dirty="0">
                <a:solidFill>
                  <a:schemeClr val="accent5"/>
                </a:solidFill>
              </a:rPr>
              <a:t>Results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Non-evaporating spray A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Nominal evaporating spray A</a:t>
            </a:r>
          </a:p>
          <a:p>
            <a:r>
              <a:rPr lang="en-US" dirty="0">
                <a:solidFill>
                  <a:srgbClr val="80197F"/>
                </a:solidFill>
              </a:rPr>
              <a:t>Conclusions and perspectives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194876-7E15-46DB-8129-ACB01CFA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29497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0FDF0E-A5BB-4530-BD1D-13C2D7508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44" y="1111689"/>
            <a:ext cx="11248328" cy="2317311"/>
          </a:xfrm>
        </p:spPr>
        <p:txBody>
          <a:bodyPr>
            <a:noAutofit/>
          </a:bodyPr>
          <a:lstStyle/>
          <a:p>
            <a:r>
              <a:rPr lang="en-US" sz="2000" dirty="0"/>
              <a:t>Conclusions</a:t>
            </a:r>
          </a:p>
          <a:p>
            <a:pPr lvl="1"/>
            <a:r>
              <a:rPr lang="en-US" dirty="0"/>
              <a:t>RFM model coupled with a SGS atomization model based on a surface density approach for atomization modeling within </a:t>
            </a:r>
            <a:r>
              <a:rPr lang="en-US" dirty="0">
                <a:solidFill>
                  <a:srgbClr val="990099"/>
                </a:solidFill>
              </a:rPr>
              <a:t>LES </a:t>
            </a:r>
            <a:r>
              <a:rPr lang="en-US" dirty="0"/>
              <a:t>framework. </a:t>
            </a:r>
          </a:p>
          <a:p>
            <a:pPr lvl="1"/>
            <a:r>
              <a:rPr lang="en-US" dirty="0"/>
              <a:t>Fuel dispersion &amp; atomization are well predicted using (RFM-LES) </a:t>
            </a:r>
            <a:r>
              <a:rPr lang="en-US" b="1" dirty="0">
                <a:solidFill>
                  <a:srgbClr val="990099"/>
                </a:solidFill>
              </a:rPr>
              <a:t>(non-evaporating Spray A). </a:t>
            </a:r>
          </a:p>
          <a:p>
            <a:pPr lvl="1"/>
            <a:r>
              <a:rPr lang="en-US" dirty="0"/>
              <a:t>Under</a:t>
            </a:r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b="1" dirty="0">
                <a:solidFill>
                  <a:srgbClr val="990099"/>
                </a:solidFill>
              </a:rPr>
              <a:t>(evaporating Spray A) </a:t>
            </a:r>
            <a:r>
              <a:rPr lang="en-US" dirty="0"/>
              <a:t>condition, the spray penetrations and fuel distribution are well predicted.  </a:t>
            </a:r>
          </a:p>
          <a:p>
            <a:pPr lvl="1"/>
            <a:endParaRPr lang="en-US" dirty="0">
              <a:solidFill>
                <a:srgbClr val="990099"/>
              </a:solidFill>
            </a:endParaRPr>
          </a:p>
          <a:p>
            <a:pPr lvl="1"/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7D9903B-01B2-46E9-A6DB-CED69BD5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Perspectives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6033FDC5-A1CB-4631-8F47-7987D02D7049}"/>
              </a:ext>
            </a:extLst>
          </p:cNvPr>
          <p:cNvSpPr txBox="1">
            <a:spLocks/>
          </p:cNvSpPr>
          <p:nvPr/>
        </p:nvSpPr>
        <p:spPr>
          <a:xfrm>
            <a:off x="535744" y="3197851"/>
            <a:ext cx="10515600" cy="151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Perspectives</a:t>
            </a:r>
          </a:p>
          <a:p>
            <a:pPr lvl="1"/>
            <a:r>
              <a:rPr lang="en-US" dirty="0"/>
              <a:t>Investigation of renewable fuels injection such as (Methanol/ammonia) under the Spray A condition.  </a:t>
            </a:r>
          </a:p>
          <a:p>
            <a:pPr lvl="1"/>
            <a:r>
              <a:rPr lang="en-US" dirty="0"/>
              <a:t>Including the in-nozzle flow in the simulation (especially for cavitating injectors)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766EB2-1429-DBE1-2977-F2AD3101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20" y="4773741"/>
            <a:ext cx="5036820" cy="19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0C6F634-541C-4BD6-A6D1-5D6137A1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BAD06A-A77E-420B-8280-A0CBBDB982DB}"/>
              </a:ext>
            </a:extLst>
          </p:cNvPr>
          <p:cNvSpPr txBox="1">
            <a:spLocks/>
          </p:cNvSpPr>
          <p:nvPr/>
        </p:nvSpPr>
        <p:spPr>
          <a:xfrm>
            <a:off x="524668" y="1986519"/>
            <a:ext cx="11142663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>
                <a:latin typeface="+mn-lt"/>
              </a:rPr>
              <a:t>This project has received funding from the </a:t>
            </a:r>
            <a:r>
              <a:rPr lang="en-GB" i="1">
                <a:latin typeface="+mn-lt"/>
              </a:rPr>
              <a:t>European Union Horizon 2020 Research and Innovation programme</a:t>
            </a:r>
            <a:r>
              <a:rPr lang="en-GB">
                <a:latin typeface="+mn-lt"/>
              </a:rPr>
              <a:t>. Grant Agreement No 861002 for the EDEM project.</a:t>
            </a:r>
            <a:endParaRPr lang="en-GB" dirty="0">
              <a:latin typeface="+mn-lt"/>
            </a:endParaRPr>
          </a:p>
        </p:txBody>
      </p:sp>
      <p:pic>
        <p:nvPicPr>
          <p:cNvPr id="5" name="Picture 2" descr="Y:\EDEM\Writing\cover.PNG">
            <a:extLst>
              <a:ext uri="{FF2B5EF4-FFF2-40B4-BE49-F238E27FC236}">
                <a16:creationId xmlns:a16="http://schemas.microsoft.com/office/drawing/2014/main" id="{24FEBF98-4E30-4C94-BD17-9F60CCCB5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8" t="-1857" r="122" b="1857"/>
          <a:stretch/>
        </p:blipFill>
        <p:spPr bwMode="auto">
          <a:xfrm>
            <a:off x="3852445" y="2813872"/>
            <a:ext cx="2005367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:\EDEM\Writing\cover.PNG">
            <a:extLst>
              <a:ext uri="{FF2B5EF4-FFF2-40B4-BE49-F238E27FC236}">
                <a16:creationId xmlns:a16="http://schemas.microsoft.com/office/drawing/2014/main" id="{46FC5FC0-F956-4BFF-975D-8D79BD43B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5" r="15083"/>
          <a:stretch/>
        </p:blipFill>
        <p:spPr bwMode="auto">
          <a:xfrm>
            <a:off x="5857812" y="2940250"/>
            <a:ext cx="237066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08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8889B0F5-9C58-5013-847B-D4C308C8C61B}"/>
              </a:ext>
            </a:extLst>
          </p:cNvPr>
          <p:cNvGrpSpPr/>
          <p:nvPr/>
        </p:nvGrpSpPr>
        <p:grpSpPr>
          <a:xfrm>
            <a:off x="1915886" y="3222005"/>
            <a:ext cx="6940247" cy="2670795"/>
            <a:chOff x="2365104" y="3323604"/>
            <a:chExt cx="7134496" cy="2924798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0260C492-A58E-E3B3-3932-8092EE444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02" r="10327"/>
            <a:stretch/>
          </p:blipFill>
          <p:spPr>
            <a:xfrm>
              <a:off x="2365104" y="3323604"/>
              <a:ext cx="7134496" cy="2924798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D70DB5D-08A4-209B-89A1-499486E79A12}"/>
                </a:ext>
              </a:extLst>
            </p:cNvPr>
            <p:cNvSpPr txBox="1"/>
            <p:nvPr/>
          </p:nvSpPr>
          <p:spPr>
            <a:xfrm>
              <a:off x="3310467" y="5003800"/>
              <a:ext cx="2192866" cy="1109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02E6FC73-483B-41B5-AA87-D23A8FA7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55799"/>
            <a:ext cx="8599714" cy="1632857"/>
          </a:xfrm>
        </p:spPr>
        <p:txBody>
          <a:bodyPr/>
          <a:lstStyle/>
          <a:p>
            <a:pPr algn="ctr"/>
            <a:r>
              <a:rPr lang="en-US" sz="3200" dirty="0"/>
              <a:t>Thank you for your attention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5054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874C9FF-B910-CA16-A120-2C0013A00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D60E0ED-8675-C42A-6A62-9BAF86EC201C}"/>
              </a:ext>
            </a:extLst>
          </p:cNvPr>
          <p:cNvGrpSpPr/>
          <p:nvPr/>
        </p:nvGrpSpPr>
        <p:grpSpPr>
          <a:xfrm>
            <a:off x="6840811" y="930131"/>
            <a:ext cx="5177018" cy="5041313"/>
            <a:chOff x="6840811" y="930131"/>
            <a:chExt cx="5177018" cy="504131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D02F5D7-EF5B-BA4F-3CDD-CB1DA1E7F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07" r="10353"/>
            <a:stretch/>
          </p:blipFill>
          <p:spPr>
            <a:xfrm>
              <a:off x="6840811" y="1034142"/>
              <a:ext cx="5177018" cy="3783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AD834E-27C5-26A4-4DB7-17AE607AD63A}"/>
                </a:ext>
              </a:extLst>
            </p:cNvPr>
            <p:cNvSpPr/>
            <p:nvPr/>
          </p:nvSpPr>
          <p:spPr>
            <a:xfrm>
              <a:off x="9732843" y="930131"/>
              <a:ext cx="2284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err="1">
                  <a:cs typeface="Times New Roman" panose="02020603050405020304" pitchFamily="18" charset="0"/>
                </a:rPr>
                <a:t>Chehroudi</a:t>
              </a:r>
              <a:r>
                <a:rPr lang="en-US" dirty="0">
                  <a:cs typeface="Times New Roman" panose="02020603050405020304" pitchFamily="18" charset="0"/>
                </a:rPr>
                <a:t> et al., 2012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4CDF2493-5FDD-C48B-3D0B-278F695EFFBA}"/>
                    </a:ext>
                  </a:extLst>
                </p:cNvPr>
                <p:cNvSpPr txBox="1"/>
                <p:nvPr/>
              </p:nvSpPr>
              <p:spPr>
                <a:xfrm>
                  <a:off x="7184570" y="5325113"/>
                  <a:ext cx="465450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dirty="0"/>
                    <a:t>Liquid</a:t>
                  </a:r>
                  <a:r>
                    <a:rPr lang="fr-FR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/>
                    <a:t> injected into gaseous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/>
                </a:p>
                <a:p>
                  <a:pPr algn="ctr"/>
                  <a:r>
                    <a:rPr lang="en-US" dirty="0"/>
                    <a:t>(Single component system) </a:t>
                  </a:r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4CDF2493-5FDD-C48B-3D0B-278F695EF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570" y="5325113"/>
                  <a:ext cx="4654503" cy="646331"/>
                </a:xfrm>
                <a:prstGeom prst="rect">
                  <a:avLst/>
                </a:prstGeom>
                <a:blipFill>
                  <a:blip r:embed="rId3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5553244-3978-9E2F-CCA1-03132DF00A06}"/>
                </a:ext>
              </a:extLst>
            </p:cNvPr>
            <p:cNvSpPr txBox="1"/>
            <p:nvPr/>
          </p:nvSpPr>
          <p:spPr>
            <a:xfrm>
              <a:off x="7047066" y="4688693"/>
              <a:ext cx="1244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990099"/>
                  </a:solidFill>
                </a:rPr>
                <a:t>subcritical</a:t>
              </a:r>
              <a:br>
                <a:rPr lang="en-US" sz="1600" dirty="0">
                  <a:solidFill>
                    <a:srgbClr val="990099"/>
                  </a:solidFill>
                </a:rPr>
              </a:br>
              <a:r>
                <a:rPr lang="en-US" sz="1600" dirty="0" err="1">
                  <a:solidFill>
                    <a:srgbClr val="990099"/>
                  </a:solidFill>
                </a:rPr>
                <a:t>Pr</a:t>
              </a:r>
              <a:r>
                <a:rPr lang="en-US" sz="1600" dirty="0">
                  <a:solidFill>
                    <a:srgbClr val="990099"/>
                  </a:solidFill>
                </a:rPr>
                <a:t>=0.92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D1A5ED5-4261-DC42-5D9A-3E8E6FC3A27F}"/>
                </a:ext>
              </a:extLst>
            </p:cNvPr>
            <p:cNvSpPr txBox="1"/>
            <p:nvPr/>
          </p:nvSpPr>
          <p:spPr>
            <a:xfrm>
              <a:off x="8752112" y="4682746"/>
              <a:ext cx="1244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990099"/>
                  </a:solidFill>
                </a:rPr>
                <a:t>Transcritical</a:t>
              </a:r>
              <a:br>
                <a:rPr lang="en-US" sz="1600" dirty="0">
                  <a:solidFill>
                    <a:srgbClr val="990099"/>
                  </a:solidFill>
                </a:rPr>
              </a:br>
              <a:r>
                <a:rPr lang="en-US" sz="1600" dirty="0" err="1">
                  <a:solidFill>
                    <a:srgbClr val="990099"/>
                  </a:solidFill>
                </a:rPr>
                <a:t>Pr</a:t>
              </a:r>
              <a:r>
                <a:rPr lang="en-US" sz="1600" dirty="0">
                  <a:solidFill>
                    <a:srgbClr val="990099"/>
                  </a:solidFill>
                </a:rPr>
                <a:t>=1.22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3637857-BE86-6299-D34D-BFDAAF85FCB2}"/>
                </a:ext>
              </a:extLst>
            </p:cNvPr>
            <p:cNvSpPr txBox="1"/>
            <p:nvPr/>
          </p:nvSpPr>
          <p:spPr>
            <a:xfrm>
              <a:off x="10540807" y="4682424"/>
              <a:ext cx="1244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990099"/>
                  </a:solidFill>
                </a:rPr>
                <a:t>Supercritical</a:t>
              </a:r>
              <a:br>
                <a:rPr lang="en-US" sz="1600" dirty="0">
                  <a:solidFill>
                    <a:srgbClr val="990099"/>
                  </a:solidFill>
                </a:rPr>
              </a:br>
              <a:r>
                <a:rPr lang="en-US" sz="1600" dirty="0" err="1">
                  <a:solidFill>
                    <a:srgbClr val="990099"/>
                  </a:solidFill>
                </a:rPr>
                <a:t>Pr</a:t>
              </a:r>
              <a:r>
                <a:rPr lang="en-US" sz="1600" dirty="0">
                  <a:solidFill>
                    <a:srgbClr val="990099"/>
                  </a:solidFill>
                </a:rPr>
                <a:t>=2.71</a:t>
              </a:r>
            </a:p>
          </p:txBody>
        </p:sp>
      </p:grp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5B844EF1-7E81-3FFF-2006-709309FC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83" y="1114797"/>
            <a:ext cx="6502854" cy="526605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The injected fuel undergoes a continuous change of state from </a:t>
            </a:r>
            <a:r>
              <a:rPr lang="en-US" sz="2000" dirty="0">
                <a:solidFill>
                  <a:srgbClr val="990099"/>
                </a:solidFill>
              </a:rPr>
              <a:t>classical two-phase atomization </a:t>
            </a:r>
            <a:r>
              <a:rPr lang="en-US" sz="2000" dirty="0">
                <a:solidFill>
                  <a:schemeClr val="tx1"/>
                </a:solidFill>
              </a:rPr>
              <a:t>to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990099"/>
                </a:solidFill>
              </a:rPr>
              <a:t>dense fluid mixing phenomenon.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Predictive CFD model for the fuel injection simulation under various thermodynamic regimes is required.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Spray modeling approaches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990099"/>
                </a:solidFill>
              </a:rPr>
              <a:t>Eulerian –</a:t>
            </a:r>
            <a:r>
              <a:rPr lang="en-US" dirty="0" err="1">
                <a:solidFill>
                  <a:srgbClr val="990099"/>
                </a:solidFill>
              </a:rPr>
              <a:t>Lagrangian</a:t>
            </a:r>
            <a:r>
              <a:rPr lang="en-US" dirty="0">
                <a:solidFill>
                  <a:srgbClr val="990099"/>
                </a:solidFill>
              </a:rPr>
              <a:t> approach</a:t>
            </a:r>
            <a:br>
              <a:rPr lang="en-US" dirty="0">
                <a:solidFill>
                  <a:srgbClr val="990099"/>
                </a:solidFill>
              </a:rPr>
            </a:br>
            <a:r>
              <a:rPr lang="en-US" i="1" u="sng" dirty="0">
                <a:solidFill>
                  <a:schemeClr val="tx1"/>
                </a:solidFill>
              </a:rPr>
              <a:t>Discrete Droplet Model (DDM)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requires parameter tuning and not suitable for the dense near nozzle region.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990099"/>
                </a:solidFill>
              </a:rPr>
              <a:t>Eulerian-Eulerian approach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schemeClr val="tx1"/>
                </a:solidFill>
              </a:rPr>
              <a:t>Interface Capturing Methods (ICM) </a:t>
            </a:r>
            <a:r>
              <a:rPr lang="en-US" sz="2000" dirty="0">
                <a:solidFill>
                  <a:schemeClr val="tx1"/>
                </a:solidFill>
              </a:rPr>
              <a:t>computationally expensive for industrial cases.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i="1" u="sng" dirty="0">
                <a:solidFill>
                  <a:schemeClr val="tx1"/>
                </a:solidFill>
              </a:rPr>
              <a:t>Diffuse interface model (DIM)</a:t>
            </a:r>
            <a:r>
              <a:rPr lang="en-US" sz="2000" i="1" dirty="0">
                <a:solidFill>
                  <a:schemeClr val="tx1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unresolved interface features are modeled instead of being tracked using a surface density approach.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1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B194876-7E15-46DB-8129-ACB01CFA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97A047DF-126E-4F27-8F6C-F7E36F72F56E}"/>
              </a:ext>
            </a:extLst>
          </p:cNvPr>
          <p:cNvSpPr txBox="1">
            <a:spLocks/>
          </p:cNvSpPr>
          <p:nvPr/>
        </p:nvSpPr>
        <p:spPr>
          <a:xfrm>
            <a:off x="751115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Introduction</a:t>
            </a:r>
          </a:p>
          <a:p>
            <a:r>
              <a:rPr lang="en-US" dirty="0">
                <a:solidFill>
                  <a:srgbClr val="990099"/>
                </a:solidFill>
              </a:rPr>
              <a:t>Methodology</a:t>
            </a:r>
          </a:p>
          <a:p>
            <a:r>
              <a:rPr lang="en-US" dirty="0"/>
              <a:t>Results </a:t>
            </a:r>
          </a:p>
          <a:p>
            <a:r>
              <a:rPr lang="en-US" dirty="0"/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312610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CD8670C-ED4A-4BE2-A3F3-59501F144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56" y="1024216"/>
            <a:ext cx="4851872" cy="400110"/>
          </a:xfrm>
        </p:spPr>
        <p:txBody>
          <a:bodyPr>
            <a:noAutofit/>
          </a:bodyPr>
          <a:lstStyle/>
          <a:p>
            <a:r>
              <a:rPr lang="en-US" sz="2400" dirty="0"/>
              <a:t>Real-fluid model (RFM) description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60082D1-F978-413F-99C4-A3C9D290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38B54AEF-65BC-4D7F-A485-82AF3CC510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3153" y="1928474"/>
              <a:ext cx="7256866" cy="28987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68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3728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𝜕𝜌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FR" sz="16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65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𝜕𝜌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sz="16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𝜕𝜌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653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𝜕𝜌</m:t>
                                    </m:r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𝜕𝜌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𝑒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i="1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𝑃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423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𝜕𝜌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lang="en-US" sz="160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𝜕𝜌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38B54AEF-65BC-4D7F-A485-82AF3CC510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308886"/>
                  </p:ext>
                </p:extLst>
              </p:nvPr>
            </p:nvGraphicFramePr>
            <p:xfrm>
              <a:off x="333153" y="1928474"/>
              <a:ext cx="7256866" cy="28987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2568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37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b="-2933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1009" b="-225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6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81102" b="-93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4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43D4AA8-A994-413C-A945-BB547BB78D36}"/>
              </a:ext>
            </a:extLst>
          </p:cNvPr>
          <p:cNvSpPr/>
          <p:nvPr/>
        </p:nvSpPr>
        <p:spPr>
          <a:xfrm>
            <a:off x="333152" y="1497587"/>
            <a:ext cx="56526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80197F"/>
                </a:solidFill>
              </a:rPr>
              <a:t>1-Governing equations (CONVERGE CFD solver)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DA1D4-F209-4843-8B6A-0AC2B5144E9A}"/>
              </a:ext>
            </a:extLst>
          </p:cNvPr>
          <p:cNvSpPr/>
          <p:nvPr/>
        </p:nvSpPr>
        <p:spPr>
          <a:xfrm>
            <a:off x="6822645" y="1475236"/>
            <a:ext cx="4466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80197F"/>
                </a:solidFill>
                <a:cs typeface="Times New Roman" panose="02020603050405020304" pitchFamily="18" charset="0"/>
              </a:rPr>
              <a:t>2- Tabulated thermodynamic closure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F88C11-CCB8-41AD-B005-388ABB3C2039}"/>
              </a:ext>
            </a:extLst>
          </p:cNvPr>
          <p:cNvSpPr txBox="1"/>
          <p:nvPr/>
        </p:nvSpPr>
        <p:spPr>
          <a:xfrm>
            <a:off x="6822645" y="1906123"/>
            <a:ext cx="54339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Real-fluid </a:t>
            </a:r>
            <a:r>
              <a:rPr lang="en-US" sz="2000" dirty="0" err="1"/>
              <a:t>EoS</a:t>
            </a:r>
            <a:r>
              <a:rPr lang="en-US" sz="2000" dirty="0"/>
              <a:t> and Vapor-liquid equilibrium (VLE) calculations to consider phase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VLE coupled with real-fluid </a:t>
            </a:r>
            <a:r>
              <a:rPr lang="en-US" sz="2000" dirty="0" err="1"/>
              <a:t>EoSs</a:t>
            </a:r>
            <a:r>
              <a:rPr lang="en-US" sz="2000" dirty="0"/>
              <a:t> such as (PR, CPA, </a:t>
            </a:r>
            <a:r>
              <a:rPr lang="en-US" sz="2000" dirty="0" err="1"/>
              <a:t>etc</a:t>
            </a:r>
            <a:r>
              <a:rPr lang="en-US" sz="2000" dirty="0"/>
              <a:t>) is computed by </a:t>
            </a:r>
            <a:r>
              <a:rPr lang="en-US" sz="2000" i="1" dirty="0">
                <a:solidFill>
                  <a:srgbClr val="80197F"/>
                </a:solidFill>
              </a:rPr>
              <a:t>in-house Carnot thermodynamic library</a:t>
            </a:r>
            <a:r>
              <a:rPr lang="en-US" sz="2000" i="1" dirty="0"/>
              <a:t> </a:t>
            </a:r>
            <a:r>
              <a:rPr lang="en-US" sz="2000" dirty="0"/>
              <a:t>before the CFD simulation and tabulated.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tabulated quantities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Thermodynamic &amp; transport properties.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Phase state &amp; composition.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517BA02-0E65-4EC2-8A21-7233DB38D4A5}"/>
                  </a:ext>
                </a:extLst>
              </p:cNvPr>
              <p:cNvSpPr txBox="1"/>
              <p:nvPr/>
            </p:nvSpPr>
            <p:spPr>
              <a:xfrm>
                <a:off x="333152" y="5744488"/>
                <a:ext cx="3492237" cy="74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𝜆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/>
                            </m:rPr>
                            <a:rPr lang="fr-FR" sz="1600" b="0" i="1" smtClean="0">
                              <a:latin typeface="Cambria Math"/>
                            </a:rPr>
                            <m:t>𝜌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517BA02-0E65-4EC2-8A21-7233DB38D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2" y="5744488"/>
                <a:ext cx="3492237" cy="74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D229648-441E-478A-B27E-B57E5CF54AB9}"/>
                  </a:ext>
                </a:extLst>
              </p:cNvPr>
              <p:cNvSpPr txBox="1"/>
              <p:nvPr/>
            </p:nvSpPr>
            <p:spPr>
              <a:xfrm>
                <a:off x="3825389" y="5791188"/>
                <a:ext cx="2114020" cy="650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D229648-441E-478A-B27E-B57E5CF5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389" y="5791188"/>
                <a:ext cx="2114020" cy="650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D519B99-0369-4B02-A603-DEB7D43D53D0}"/>
                  </a:ext>
                </a:extLst>
              </p:cNvPr>
              <p:cNvSpPr txBox="1"/>
              <p:nvPr/>
            </p:nvSpPr>
            <p:spPr>
              <a:xfrm>
                <a:off x="251756" y="5034971"/>
                <a:ext cx="3492237" cy="650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fr-F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D519B99-0369-4B02-A603-DEB7D43D5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56" y="5034971"/>
                <a:ext cx="3492237" cy="6508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63A171A-2914-4E76-9803-13B00D27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Atomization (Surface density approach)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CB3CFB-229D-45CA-A1C6-6C5C077DB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44" t="58337" r="28031" b="32740"/>
          <a:stretch/>
        </p:blipFill>
        <p:spPr>
          <a:xfrm>
            <a:off x="3526829" y="1150334"/>
            <a:ext cx="2145405" cy="5679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E5052B-A1C1-4FB8-A19F-4C6EED79F4F3}"/>
              </a:ext>
            </a:extLst>
          </p:cNvPr>
          <p:cNvSpPr txBox="1"/>
          <p:nvPr/>
        </p:nvSpPr>
        <p:spPr>
          <a:xfrm>
            <a:off x="252534" y="2133947"/>
            <a:ext cx="266651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99"/>
                </a:solidFill>
              </a:rPr>
              <a:t>LES postulated model [3]</a:t>
            </a:r>
            <a:r>
              <a:rPr lang="en-US" i="1" dirty="0"/>
              <a:t> </a:t>
            </a:r>
          </a:p>
          <a:p>
            <a:pPr algn="ctr"/>
            <a:r>
              <a:rPr lang="en-US" dirty="0">
                <a:solidFill>
                  <a:srgbClr val="990099"/>
                </a:solidFill>
              </a:rPr>
              <a:t>Coupled with the RFM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216284-1E80-41B0-A858-45108061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608" y="1025093"/>
            <a:ext cx="2704188" cy="7478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1EF658-62B9-49C9-8555-8E132BDD7B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8" t="14175" b="-1"/>
          <a:stretch/>
        </p:blipFill>
        <p:spPr>
          <a:xfrm>
            <a:off x="8616056" y="1277091"/>
            <a:ext cx="1227337" cy="2380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7DC670-0B69-486A-9BE7-31DC41FE2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755" y="1951643"/>
            <a:ext cx="4841976" cy="770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B553FE-F67A-48FE-867D-DF65F4D3E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495" y="3384773"/>
            <a:ext cx="888592" cy="5980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28C4D1-FC82-40FB-9F69-A3C380CEA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0520" y="3392338"/>
            <a:ext cx="2367179" cy="4789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767A0E-0ABC-4A23-9ECD-50CB84BAD60F}"/>
              </a:ext>
            </a:extLst>
          </p:cNvPr>
          <p:cNvSpPr/>
          <p:nvPr/>
        </p:nvSpPr>
        <p:spPr>
          <a:xfrm>
            <a:off x="7878588" y="4212659"/>
            <a:ext cx="1705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(</a:t>
            </a:r>
            <a:r>
              <a:rPr lang="en-US" sz="1600" i="1" dirty="0" err="1"/>
              <a:t>Duret</a:t>
            </a:r>
            <a:r>
              <a:rPr lang="en-US" sz="1600" i="1" dirty="0"/>
              <a:t> et al. 2013)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5934DD7-86B5-48F5-9C27-14DF2C90B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309" y="4695513"/>
            <a:ext cx="3431967" cy="5537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AD9889-73AB-4480-8F57-46AA740043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9353" y="4104790"/>
            <a:ext cx="3264071" cy="761022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1FD267E-417C-44D3-A88E-0B637552A70C}"/>
              </a:ext>
            </a:extLst>
          </p:cNvPr>
          <p:cNvSpPr/>
          <p:nvPr/>
        </p:nvSpPr>
        <p:spPr>
          <a:xfrm>
            <a:off x="7254878" y="2413053"/>
            <a:ext cx="293915" cy="250372"/>
          </a:xfrm>
          <a:prstGeom prst="roundRect">
            <a:avLst/>
          </a:prstGeom>
          <a:noFill/>
          <a:ln w="19050">
            <a:solidFill>
              <a:srgbClr val="200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69BDAF3-E3F2-4842-BCFF-87D14EB17792}"/>
              </a:ext>
            </a:extLst>
          </p:cNvPr>
          <p:cNvSpPr/>
          <p:nvPr/>
        </p:nvSpPr>
        <p:spPr>
          <a:xfrm>
            <a:off x="8133103" y="2422390"/>
            <a:ext cx="402771" cy="28303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197F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EADF219-6EF6-4C98-B852-F4B0EF6901CC}"/>
              </a:ext>
            </a:extLst>
          </p:cNvPr>
          <p:cNvSpPr/>
          <p:nvPr/>
        </p:nvSpPr>
        <p:spPr>
          <a:xfrm>
            <a:off x="6059042" y="3490277"/>
            <a:ext cx="489398" cy="38097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197F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1B2EA02-D8AF-4A1D-AD2A-074165FFCC81}"/>
              </a:ext>
            </a:extLst>
          </p:cNvPr>
          <p:cNvSpPr/>
          <p:nvPr/>
        </p:nvSpPr>
        <p:spPr>
          <a:xfrm>
            <a:off x="4528495" y="3693627"/>
            <a:ext cx="293915" cy="250372"/>
          </a:xfrm>
          <a:prstGeom prst="roundRect">
            <a:avLst/>
          </a:prstGeom>
          <a:noFill/>
          <a:ln w="19050">
            <a:solidFill>
              <a:srgbClr val="200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D983201-2DA6-49D4-A0BB-BA14FA4B0D65}"/>
              </a:ext>
            </a:extLst>
          </p:cNvPr>
          <p:cNvSpPr/>
          <p:nvPr/>
        </p:nvSpPr>
        <p:spPr>
          <a:xfrm>
            <a:off x="5186264" y="1183518"/>
            <a:ext cx="359268" cy="44189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F40B2177-4E35-4188-8B05-8481BFD172D2}"/>
              </a:ext>
            </a:extLst>
          </p:cNvPr>
          <p:cNvSpPr/>
          <p:nvPr/>
        </p:nvSpPr>
        <p:spPr>
          <a:xfrm rot="16200000">
            <a:off x="7746148" y="2343604"/>
            <a:ext cx="298458" cy="12809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7498B9-9B57-464B-8126-41B9ABAEBE91}"/>
              </a:ext>
            </a:extLst>
          </p:cNvPr>
          <p:cNvSpPr/>
          <p:nvPr/>
        </p:nvSpPr>
        <p:spPr>
          <a:xfrm>
            <a:off x="8313652" y="2985226"/>
            <a:ext cx="2791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(Production/destruction term)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43B71333-2529-45C1-A046-DFF03A2E5B1A}"/>
                  </a:ext>
                </a:extLst>
              </p:cNvPr>
              <p:cNvSpPr/>
              <p:nvPr/>
            </p:nvSpPr>
            <p:spPr>
              <a:xfrm>
                <a:off x="1152461" y="5322254"/>
                <a:ext cx="10791958" cy="1021306"/>
              </a:xfrm>
              <a:prstGeom prst="roundRect">
                <a:avLst>
                  <a:gd name="adj" fmla="val 19500"/>
                </a:avLst>
              </a:prstGeom>
              <a:solidFill>
                <a:srgbClr val="990099"/>
              </a:solidFill>
              <a:ln w="19050">
                <a:solidFill>
                  <a:srgbClr val="99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are provided by the RFM thermodynamic table as function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Phase change effect on the surface density is implicitly considered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dependent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43B71333-2529-45C1-A046-DFF03A2E5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1" y="5322254"/>
                <a:ext cx="10791958" cy="1021306"/>
              </a:xfrm>
              <a:prstGeom prst="roundRect">
                <a:avLst>
                  <a:gd name="adj" fmla="val 19500"/>
                </a:avLst>
              </a:prstGeom>
              <a:blipFill>
                <a:blip r:embed="rId11"/>
                <a:stretch>
                  <a:fillRect r="-56"/>
                </a:stretch>
              </a:blipFill>
              <a:ln w="19050">
                <a:solidFill>
                  <a:srgbClr val="99009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1EA2D4-D2C9-47D1-8D35-EC41312F448B}"/>
                  </a:ext>
                </a:extLst>
              </p:cNvPr>
              <p:cNvSpPr/>
              <p:nvPr/>
            </p:nvSpPr>
            <p:spPr>
              <a:xfrm>
                <a:off x="252534" y="1198429"/>
                <a:ext cx="27911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</a:rPr>
                          <m:t>: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the liquid-gas interfacial</a:t>
                </a:r>
                <a:br>
                  <a:rPr lang="en-US" dirty="0"/>
                </a:br>
                <a:r>
                  <a:rPr lang="en-US" dirty="0"/>
                  <a:t>area per unit volume.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71EA2D4-D2C9-47D1-8D35-EC41312F4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4" y="1198429"/>
                <a:ext cx="2791122" cy="646331"/>
              </a:xfrm>
              <a:prstGeom prst="rect">
                <a:avLst/>
              </a:prstGeom>
              <a:blipFill>
                <a:blip r:embed="rId12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71FE8530-55BD-4609-A633-015851058F52}"/>
              </a:ext>
            </a:extLst>
          </p:cNvPr>
          <p:cNvSpPr txBox="1"/>
          <p:nvPr/>
        </p:nvSpPr>
        <p:spPr>
          <a:xfrm>
            <a:off x="2847954" y="6469594"/>
            <a:ext cx="2124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[3] </a:t>
            </a:r>
            <a:r>
              <a:rPr lang="en-US" sz="1600" dirty="0" err="1"/>
              <a:t>Chesnel</a:t>
            </a:r>
            <a:r>
              <a:rPr lang="en-US" sz="1600" dirty="0"/>
              <a:t> et al. 2011,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F862A12-A0AB-4C12-8EE2-C55BB47886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4440" y="2233262"/>
            <a:ext cx="2201639" cy="378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6C057F5-98D5-4C6B-8208-34A5517717C4}"/>
                  </a:ext>
                </a:extLst>
              </p:cNvPr>
              <p:cNvSpPr txBox="1"/>
              <p:nvPr/>
            </p:nvSpPr>
            <p:spPr>
              <a:xfrm>
                <a:off x="804704" y="3914587"/>
                <a:ext cx="2114342" cy="6765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6C057F5-98D5-4C6B-8208-34A551771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4" y="3914587"/>
                <a:ext cx="2114342" cy="6765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C0E6EBC-29BE-4AF7-BB54-97787CEDFE44}"/>
              </a:ext>
            </a:extLst>
          </p:cNvPr>
          <p:cNvSpPr/>
          <p:nvPr/>
        </p:nvSpPr>
        <p:spPr>
          <a:xfrm>
            <a:off x="583987" y="4655862"/>
            <a:ext cx="182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Anez</a:t>
            </a:r>
            <a:r>
              <a:rPr lang="en-US" dirty="0"/>
              <a:t> et al, 2018)</a:t>
            </a:r>
          </a:p>
        </p:txBody>
      </p:sp>
    </p:spTree>
    <p:extLst>
      <p:ext uri="{BB962C8B-B14F-4D97-AF65-F5344CB8AC3E}">
        <p14:creationId xmlns:p14="http://schemas.microsoft.com/office/powerpoint/2010/main" val="9736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6" grpId="0" animBg="1"/>
      <p:bldP spid="17" grpId="0" animBg="1"/>
      <p:bldP spid="18" grpId="0" animBg="1"/>
      <p:bldP spid="19" grpId="0" animBg="1"/>
      <p:bldP spid="21" grpId="0" animBg="1"/>
      <p:bldP spid="25" grpId="0" animBg="1"/>
      <p:bldP spid="26" grpId="0"/>
      <p:bldP spid="27" grpId="0" animBg="1"/>
      <p:bldP spid="2" grpId="0"/>
      <p:bldP spid="28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B194876-7E15-46DB-8129-ACB01CFA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97A047DF-126E-4F27-8F6C-F7E36F72F56E}"/>
              </a:ext>
            </a:extLst>
          </p:cNvPr>
          <p:cNvSpPr txBox="1">
            <a:spLocks/>
          </p:cNvSpPr>
          <p:nvPr/>
        </p:nvSpPr>
        <p:spPr>
          <a:xfrm>
            <a:off x="751115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rgbClr val="006AB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rgbClr val="006AB2"/>
                </a:solidFill>
                <a:latin typeface="Roboto Light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accent5"/>
                </a:solidFill>
              </a:rPr>
              <a:t>Methodology</a:t>
            </a:r>
          </a:p>
          <a:p>
            <a:r>
              <a:rPr lang="en-US" dirty="0">
                <a:solidFill>
                  <a:srgbClr val="990099"/>
                </a:solidFill>
              </a:rPr>
              <a:t>Results </a:t>
            </a:r>
          </a:p>
          <a:p>
            <a:r>
              <a:rPr lang="en-US" dirty="0"/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51575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A3FD18-63F4-4CF0-8E2D-48CA4F4C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BFAD77-A8E5-488C-97E7-8745C740B8EC}"/>
              </a:ext>
            </a:extLst>
          </p:cNvPr>
          <p:cNvSpPr txBox="1"/>
          <p:nvPr/>
        </p:nvSpPr>
        <p:spPr>
          <a:xfrm>
            <a:off x="838200" y="1709287"/>
            <a:ext cx="486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ECN spray A: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Fuel: </a:t>
            </a:r>
            <a:r>
              <a:rPr lang="en-US" sz="2000" dirty="0"/>
              <a:t>n-dodecane ( C</a:t>
            </a:r>
            <a:r>
              <a:rPr lang="en-US" sz="2000" baseline="-25000" dirty="0"/>
              <a:t>12</a:t>
            </a:r>
            <a:r>
              <a:rPr lang="en-US" sz="2000" dirty="0"/>
              <a:t>H</a:t>
            </a:r>
            <a:r>
              <a:rPr lang="en-US" sz="2000" baseline="-25000" dirty="0"/>
              <a:t>26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Ambient composition: </a:t>
            </a:r>
            <a:r>
              <a:rPr lang="en-US" sz="2000" dirty="0"/>
              <a:t>100% N</a:t>
            </a:r>
            <a:r>
              <a:rPr lang="en-US" sz="2000" baseline="-25000" dirty="0"/>
              <a:t>2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19699BC0-6D75-4582-BF5D-203C1D76C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6796435"/>
                  </p:ext>
                </p:extLst>
              </p:nvPr>
            </p:nvGraphicFramePr>
            <p:xfrm>
              <a:off x="904855" y="2913105"/>
              <a:ext cx="6654799" cy="2327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134">
                      <a:extLst>
                        <a:ext uri="{9D8B030D-6E8A-4147-A177-3AD203B41FA5}">
                          <a16:colId xmlns:a16="http://schemas.microsoft.com/office/drawing/2014/main" val="561117853"/>
                        </a:ext>
                      </a:extLst>
                    </a:gridCol>
                    <a:gridCol w="2735705">
                      <a:extLst>
                        <a:ext uri="{9D8B030D-6E8A-4147-A177-3AD203B41FA5}">
                          <a16:colId xmlns:a16="http://schemas.microsoft.com/office/drawing/2014/main" val="2560551969"/>
                        </a:ext>
                      </a:extLst>
                    </a:gridCol>
                    <a:gridCol w="2345960">
                      <a:extLst>
                        <a:ext uri="{9D8B030D-6E8A-4147-A177-3AD203B41FA5}">
                          <a16:colId xmlns:a16="http://schemas.microsoft.com/office/drawing/2014/main" val="31163775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(1) Evaporating/Nominal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(2) Non-evaporating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582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(MPa)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66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74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(MPa)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813396"/>
                      </a:ext>
                    </a:extLst>
                  </a:tr>
                  <a:tr h="4395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(kg/m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6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𝑓𝑢𝑒𝑙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75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19699BC0-6D75-4582-BF5D-203C1D76C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6796435"/>
                  </p:ext>
                </p:extLst>
              </p:nvPr>
            </p:nvGraphicFramePr>
            <p:xfrm>
              <a:off x="904855" y="2913105"/>
              <a:ext cx="6654799" cy="2327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134">
                      <a:extLst>
                        <a:ext uri="{9D8B030D-6E8A-4147-A177-3AD203B41FA5}">
                          <a16:colId xmlns:a16="http://schemas.microsoft.com/office/drawing/2014/main" val="561117853"/>
                        </a:ext>
                      </a:extLst>
                    </a:gridCol>
                    <a:gridCol w="2735705">
                      <a:extLst>
                        <a:ext uri="{9D8B030D-6E8A-4147-A177-3AD203B41FA5}">
                          <a16:colId xmlns:a16="http://schemas.microsoft.com/office/drawing/2014/main" val="2560551969"/>
                        </a:ext>
                      </a:extLst>
                    </a:gridCol>
                    <a:gridCol w="2345960">
                      <a:extLst>
                        <a:ext uri="{9D8B030D-6E8A-4147-A177-3AD203B41FA5}">
                          <a16:colId xmlns:a16="http://schemas.microsoft.com/office/drawing/2014/main" val="31163775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(1) Evaporating/Nominal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(2) Non-evaporating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582199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103125" r="-324419" b="-4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66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213115" r="-324419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74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313115" r="-324419" b="-2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813396"/>
                      </a:ext>
                    </a:extLst>
                  </a:tr>
                  <a:tr h="439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350000" r="-324419" b="-10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66632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506250" r="-324419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75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B0A0695F-7B43-499A-ACE0-E9CC871594DF}"/>
              </a:ext>
            </a:extLst>
          </p:cNvPr>
          <p:cNvSpPr txBox="1"/>
          <p:nvPr/>
        </p:nvSpPr>
        <p:spPr>
          <a:xfrm>
            <a:off x="788961" y="1090245"/>
            <a:ext cx="4382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Case study for 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38134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A3FD18-63F4-4CF0-8E2D-48CA4F4C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BFAD77-A8E5-488C-97E7-8745C740B8EC}"/>
              </a:ext>
            </a:extLst>
          </p:cNvPr>
          <p:cNvSpPr txBox="1"/>
          <p:nvPr/>
        </p:nvSpPr>
        <p:spPr>
          <a:xfrm>
            <a:off x="838200" y="1709287"/>
            <a:ext cx="486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ECN spray A: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Fuel: </a:t>
            </a:r>
            <a:r>
              <a:rPr lang="en-US" sz="2000" dirty="0"/>
              <a:t>n-dodecane ( C</a:t>
            </a:r>
            <a:r>
              <a:rPr lang="en-US" sz="2000" baseline="-25000" dirty="0"/>
              <a:t>12</a:t>
            </a:r>
            <a:r>
              <a:rPr lang="en-US" sz="2000" dirty="0"/>
              <a:t>H</a:t>
            </a:r>
            <a:r>
              <a:rPr lang="en-US" sz="2000" baseline="-25000" dirty="0"/>
              <a:t>26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Ambient composition: </a:t>
            </a:r>
            <a:r>
              <a:rPr lang="en-US" sz="2000" dirty="0"/>
              <a:t>100% N</a:t>
            </a:r>
            <a:r>
              <a:rPr lang="en-US" sz="2000" baseline="-25000" dirty="0"/>
              <a:t>2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19699BC0-6D75-4582-BF5D-203C1D76C3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4855" y="2913105"/>
              <a:ext cx="6654799" cy="2327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134">
                      <a:extLst>
                        <a:ext uri="{9D8B030D-6E8A-4147-A177-3AD203B41FA5}">
                          <a16:colId xmlns:a16="http://schemas.microsoft.com/office/drawing/2014/main" val="561117853"/>
                        </a:ext>
                      </a:extLst>
                    </a:gridCol>
                    <a:gridCol w="2735705">
                      <a:extLst>
                        <a:ext uri="{9D8B030D-6E8A-4147-A177-3AD203B41FA5}">
                          <a16:colId xmlns:a16="http://schemas.microsoft.com/office/drawing/2014/main" val="2560551969"/>
                        </a:ext>
                      </a:extLst>
                    </a:gridCol>
                    <a:gridCol w="2345960">
                      <a:extLst>
                        <a:ext uri="{9D8B030D-6E8A-4147-A177-3AD203B41FA5}">
                          <a16:colId xmlns:a16="http://schemas.microsoft.com/office/drawing/2014/main" val="31163775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(1) Evaporating/Nominal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(2) Non-evaporating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582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(MPa)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66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74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(MPa)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813396"/>
                      </a:ext>
                    </a:extLst>
                  </a:tr>
                  <a:tr h="4395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(kg/m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6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𝑓𝑢𝑒𝑙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(K)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75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19699BC0-6D75-4582-BF5D-203C1D76C3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4855" y="2913105"/>
              <a:ext cx="6654799" cy="23276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3134">
                      <a:extLst>
                        <a:ext uri="{9D8B030D-6E8A-4147-A177-3AD203B41FA5}">
                          <a16:colId xmlns:a16="http://schemas.microsoft.com/office/drawing/2014/main" val="561117853"/>
                        </a:ext>
                      </a:extLst>
                    </a:gridCol>
                    <a:gridCol w="2735705">
                      <a:extLst>
                        <a:ext uri="{9D8B030D-6E8A-4147-A177-3AD203B41FA5}">
                          <a16:colId xmlns:a16="http://schemas.microsoft.com/office/drawing/2014/main" val="2560551969"/>
                        </a:ext>
                      </a:extLst>
                    </a:gridCol>
                    <a:gridCol w="2345960">
                      <a:extLst>
                        <a:ext uri="{9D8B030D-6E8A-4147-A177-3AD203B41FA5}">
                          <a16:colId xmlns:a16="http://schemas.microsoft.com/office/drawing/2014/main" val="31163775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(1) Evaporating/Nominal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(2) Non-evaporating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4582199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103125" r="-324419" b="-4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0664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213115" r="-324419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900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74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313115" r="-324419" b="-2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813396"/>
                      </a:ext>
                    </a:extLst>
                  </a:tr>
                  <a:tr h="439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350000" r="-324419" b="-106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22.8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966632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8" t="-506250" r="-324419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343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75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E883FAFF-AA35-449B-AE3D-F7AF0D14F536}"/>
              </a:ext>
            </a:extLst>
          </p:cNvPr>
          <p:cNvSpPr txBox="1"/>
          <p:nvPr/>
        </p:nvSpPr>
        <p:spPr>
          <a:xfrm>
            <a:off x="648285" y="5555125"/>
            <a:ext cx="1121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 non-evaporating case: ECN </a:t>
            </a:r>
            <a:r>
              <a:rPr lang="en-US" dirty="0">
                <a:solidFill>
                  <a:srgbClr val="80197F"/>
                </a:solidFill>
              </a:rPr>
              <a:t>X-ray measurements </a:t>
            </a:r>
            <a:r>
              <a:rPr lang="en-US" dirty="0"/>
              <a:t>for spray dispersion.</a:t>
            </a:r>
          </a:p>
          <a:p>
            <a:r>
              <a:rPr lang="en-US" dirty="0"/>
              <a:t>		           ECN </a:t>
            </a:r>
            <a:r>
              <a:rPr lang="en-US" dirty="0">
                <a:solidFill>
                  <a:srgbClr val="80197F"/>
                </a:solidFill>
              </a:rPr>
              <a:t>Ultra small angle X-ray scattering (USAXS) </a:t>
            </a:r>
            <a:r>
              <a:rPr lang="en-US" dirty="0"/>
              <a:t>measurements for interfacial area and SMD.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A0695F-7B43-499A-ACE0-E9CC871594DF}"/>
              </a:ext>
            </a:extLst>
          </p:cNvPr>
          <p:cNvSpPr txBox="1"/>
          <p:nvPr/>
        </p:nvSpPr>
        <p:spPr>
          <a:xfrm>
            <a:off x="788961" y="1090245"/>
            <a:ext cx="4382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Case study for model validation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ED582B5-8B18-4E78-9E2D-AA6F769B1FBF}"/>
              </a:ext>
            </a:extLst>
          </p:cNvPr>
          <p:cNvSpPr/>
          <p:nvPr/>
        </p:nvSpPr>
        <p:spPr>
          <a:xfrm>
            <a:off x="5171047" y="2838038"/>
            <a:ext cx="2566184" cy="2477816"/>
          </a:xfrm>
          <a:prstGeom prst="roundRect">
            <a:avLst/>
          </a:prstGeom>
          <a:noFill/>
          <a:ln w="28575">
            <a:solidFill>
              <a:srgbClr val="801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446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47846</TotalTime>
  <Words>1523</Words>
  <Application>Microsoft Office PowerPoint</Application>
  <PresentationFormat>Grand écran</PresentationFormat>
  <Paragraphs>255</Paragraphs>
  <Slides>26</Slides>
  <Notes>3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CMR10</vt:lpstr>
      <vt:lpstr>Roboto Light</vt:lpstr>
      <vt:lpstr>Thème Office</vt:lpstr>
      <vt:lpstr>Conception personnalisée</vt:lpstr>
      <vt:lpstr>Présentation PowerPoint</vt:lpstr>
      <vt:lpstr>AGENDA</vt:lpstr>
      <vt:lpstr>Introduction</vt:lpstr>
      <vt:lpstr>AGENDA</vt:lpstr>
      <vt:lpstr>Methodology  </vt:lpstr>
      <vt:lpstr>Fuel Atomization (Surface density approach) </vt:lpstr>
      <vt:lpstr>AGENDA</vt:lpstr>
      <vt:lpstr>Results</vt:lpstr>
      <vt:lpstr>Results</vt:lpstr>
      <vt:lpstr>AGENDA</vt:lpstr>
      <vt:lpstr>Spray A  setup</vt:lpstr>
      <vt:lpstr>Fuel projected mass density (PMD)</vt:lpstr>
      <vt:lpstr>FUEL Dispersion (Projected mass density)</vt:lpstr>
      <vt:lpstr>FUEL Dispersion (Projected mass density)</vt:lpstr>
      <vt:lpstr>FUEL Dispersion (TIM and LVF)</vt:lpstr>
      <vt:lpstr>FUEL Dispersion (TIM and LVF)</vt:lpstr>
      <vt:lpstr>Atomization model assessment</vt:lpstr>
      <vt:lpstr>AGENDA</vt:lpstr>
      <vt:lpstr>Results</vt:lpstr>
      <vt:lpstr>Spray A- evaporating condition</vt:lpstr>
      <vt:lpstr>Spray A- evaporating condition</vt:lpstr>
      <vt:lpstr>Droplet SMD- evaporating vs Non-evaporating case</vt:lpstr>
      <vt:lpstr>AGENDA</vt:lpstr>
      <vt:lpstr>CONCLUSIONS &amp; Perspectives</vt:lpstr>
      <vt:lpstr>acknowledgments</vt:lpstr>
      <vt:lpstr>Thank you for your attention 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Colignon</dc:creator>
  <cp:lastModifiedBy>GABALLA Hesham Hassan Mohamed</cp:lastModifiedBy>
  <cp:revision>2339</cp:revision>
  <cp:lastPrinted>2018-08-24T09:12:28Z</cp:lastPrinted>
  <dcterms:created xsi:type="dcterms:W3CDTF">2015-11-02T15:34:28Z</dcterms:created>
  <dcterms:modified xsi:type="dcterms:W3CDTF">2023-02-03T07:42:39Z</dcterms:modified>
</cp:coreProperties>
</file>