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716" r:id="rId2"/>
    <p:sldId id="497" r:id="rId3"/>
    <p:sldId id="413" r:id="rId4"/>
    <p:sldId id="717" r:id="rId5"/>
    <p:sldId id="415" r:id="rId6"/>
    <p:sldId id="726" r:id="rId7"/>
    <p:sldId id="387" r:id="rId8"/>
    <p:sldId id="725" r:id="rId9"/>
    <p:sldId id="412" r:id="rId10"/>
    <p:sldId id="403" r:id="rId11"/>
    <p:sldId id="401" r:id="rId12"/>
    <p:sldId id="404" r:id="rId13"/>
    <p:sldId id="405" r:id="rId14"/>
    <p:sldId id="718" r:id="rId15"/>
    <p:sldId id="407" r:id="rId16"/>
    <p:sldId id="418" r:id="rId17"/>
    <p:sldId id="719" r:id="rId18"/>
    <p:sldId id="433" r:id="rId19"/>
    <p:sldId id="435" r:id="rId20"/>
    <p:sldId id="720" r:id="rId21"/>
    <p:sldId id="727" r:id="rId22"/>
    <p:sldId id="712" r:id="rId23"/>
    <p:sldId id="697" r:id="rId24"/>
    <p:sldId id="504" r:id="rId25"/>
    <p:sldId id="705" r:id="rId26"/>
    <p:sldId id="715" r:id="rId27"/>
    <p:sldId id="700" r:id="rId28"/>
    <p:sldId id="701" r:id="rId29"/>
    <p:sldId id="706" r:id="rId30"/>
    <p:sldId id="704" r:id="rId31"/>
    <p:sldId id="703" r:id="rId32"/>
    <p:sldId id="503" r:id="rId33"/>
    <p:sldId id="396" r:id="rId34"/>
    <p:sldId id="394" r:id="rId35"/>
    <p:sldId id="707" r:id="rId36"/>
    <p:sldId id="710" r:id="rId37"/>
    <p:sldId id="395" r:id="rId38"/>
    <p:sldId id="499" r:id="rId39"/>
    <p:sldId id="702" r:id="rId40"/>
    <p:sldId id="708" r:id="rId41"/>
    <p:sldId id="721" r:id="rId42"/>
    <p:sldId id="709" r:id="rId43"/>
    <p:sldId id="728" r:id="rId44"/>
    <p:sldId id="711" r:id="rId45"/>
    <p:sldId id="724" r:id="rId46"/>
    <p:sldId id="406" r:id="rId47"/>
    <p:sldId id="472" r:id="rId4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37" autoAdjust="0"/>
    <p:restoredTop sz="94660"/>
  </p:normalViewPr>
  <p:slideViewPr>
    <p:cSldViewPr snapToGrid="0">
      <p:cViewPr varScale="1">
        <p:scale>
          <a:sx n="88" d="100"/>
          <a:sy n="88" d="100"/>
        </p:scale>
        <p:origin x="12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D5A2D5-0276-48B5-8E06-1464EC904B09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45324-E75F-440E-B94D-B41CC03D03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244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Around 40ºC in storage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5324-E75F-440E-B94D-B41CC03D031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371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693BE6-F6EE-4D22-AB51-BDCA42149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6340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693BE6-F6EE-4D22-AB51-BDCA42149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7829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693BE6-F6EE-4D22-AB51-BDCA42149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1057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693BE6-F6EE-4D22-AB51-BDCA42149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480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A7A1A-8011-3A42-91B8-EE1BD44E4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037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La densidad es 22.8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29087D-9840-4323-8845-428F709E6BA6}" type="slidenum">
              <a:rPr lang="es-ES_tradnl" smtClean="0"/>
              <a:pPr>
                <a:defRPr/>
              </a:pPr>
              <a:t>15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3536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La densidad es 22.8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29087D-9840-4323-8845-428F709E6BA6}" type="slidenum">
              <a:rPr lang="es-ES_tradnl" smtClean="0"/>
              <a:pPr>
                <a:defRPr/>
              </a:pPr>
              <a:t>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5920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Añadir barras de error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29087D-9840-4323-8845-428F709E6BA6}" type="slidenum">
              <a:rPr lang="es-ES_tradnl" smtClean="0"/>
              <a:pPr>
                <a:defRPr/>
              </a:pPr>
              <a:t>18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03384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Añadir barras de error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29087D-9840-4323-8845-428F709E6BA6}" type="slidenum">
              <a:rPr lang="es-ES_tradnl" smtClean="0"/>
              <a:pPr>
                <a:defRPr/>
              </a:pPr>
              <a:t>19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04880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693BE6-F6EE-4D22-AB51-BDCA42149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489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693BE6-F6EE-4D22-AB51-BDCA42149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752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693BE6-F6EE-4D22-AB51-BDCA42149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898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693BE6-F6EE-4D22-AB51-BDCA42149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272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BASIC CONTENT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2" y="1441784"/>
            <a:ext cx="11163868" cy="4815177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Click to add 1st-level bullet. Click an icon below to add table, graph or other imagery.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910540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 baseline="0">
                <a:solidFill>
                  <a:schemeClr val="accent6"/>
                </a:solidFill>
              </a:defRPr>
            </a:lvl1pPr>
          </a:lstStyle>
          <a:p>
            <a:r>
              <a:rPr lang="en-US"/>
              <a:t>Slide subtitle optional -  delete as needed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D278EB1-C8FB-40EE-BB5A-A41569F38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3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BASIC CONTENT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3" y="1441784"/>
            <a:ext cx="5486398" cy="4815177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910540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 baseline="0">
                <a:solidFill>
                  <a:schemeClr val="accent6"/>
                </a:solidFill>
              </a:defRPr>
            </a:lvl1pPr>
          </a:lstStyle>
          <a:p>
            <a:r>
              <a:rPr lang="en-US"/>
              <a:t>Slide subtitle optional -  delete as needed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D278EB1-C8FB-40EE-BB5A-A41569F381C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AF55C1-264F-C36A-4E47-D3EE384B27D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87072" y="1441784"/>
            <a:ext cx="5486398" cy="4815177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611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BASIC CONTENT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D278EB1-C8FB-40EE-BB5A-A41569F381C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C1FBE341-C3C7-9943-B9B3-017F24BAF2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910540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 baseline="0">
                <a:solidFill>
                  <a:schemeClr val="accent6"/>
                </a:solidFill>
              </a:defRPr>
            </a:lvl1pPr>
          </a:lstStyle>
          <a:p>
            <a:r>
              <a:rPr lang="en-US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425970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2613" y="190500"/>
            <a:ext cx="10618397" cy="6858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543" y="1244869"/>
            <a:ext cx="11163868" cy="4998633"/>
          </a:xfrm>
        </p:spPr>
        <p:txBody>
          <a:bodyPr/>
          <a:lstStyle>
            <a:lvl1pPr marL="231769" indent="-231769">
              <a:spcBef>
                <a:spcPts val="300"/>
              </a:spcBef>
              <a:defRPr/>
            </a:lvl1pPr>
            <a:lvl2pPr marL="463539" indent="-231769">
              <a:defRPr/>
            </a:lvl2pPr>
            <a:lvl3pPr marL="682608" indent="-173034">
              <a:defRPr/>
            </a:lvl3pPr>
            <a:lvl4pPr marL="914377" indent="-173034">
              <a:defRPr/>
            </a:lvl4pPr>
            <a:lvl5pPr marL="1087411" indent="-173034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-71720" y="6414250"/>
            <a:ext cx="457200" cy="228599"/>
          </a:xfrm>
        </p:spPr>
        <p:txBody>
          <a:bodyPr/>
          <a:lstStyle>
            <a:lvl1pPr>
              <a:defRPr sz="10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E59F633D-C799-4FEB-A525-92D1F47B25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310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50105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2" y="49903"/>
            <a:ext cx="11163868" cy="8289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Headline in all caps 28pt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440001"/>
            <a:ext cx="11163868" cy="479641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/>
              <a:t>Click to add 1st-level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9" name="Rectangle 48"/>
          <p:cNvSpPr/>
          <p:nvPr/>
        </p:nvSpPr>
        <p:spPr>
          <a:xfrm>
            <a:off x="0" y="-3"/>
            <a:ext cx="304800" cy="68580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121920" tIns="60960" rIns="12192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33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961A96-98DB-4B30-B9E9-F36B50B4688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006424" y="6326388"/>
            <a:ext cx="1154320" cy="47752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-103686" y="6422037"/>
            <a:ext cx="51217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000000"/>
                </a:solidFill>
              </a:defRPr>
            </a:lvl1pPr>
          </a:lstStyle>
          <a:p>
            <a:fld id="{ED278EB1-C8FB-40EE-BB5A-A41569F381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21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6" r:id="rId4"/>
    <p:sldLayoutId id="2147483668" r:id="rId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609585" rtl="0" eaLnBrk="1" latinLnBrk="0" hangingPunct="1">
        <a:lnSpc>
          <a:spcPct val="95000"/>
        </a:lnSpc>
        <a:spcBef>
          <a:spcPct val="0"/>
        </a:spcBef>
        <a:buNone/>
        <a:defRPr sz="3733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30712" indent="-230712" algn="l" defTabSz="609585" rtl="0" eaLnBrk="1" latinLnBrk="0" hangingPunct="1">
        <a:spcBef>
          <a:spcPts val="800"/>
        </a:spcBef>
        <a:spcAft>
          <a:spcPts val="0"/>
        </a:spcAft>
        <a:buFont typeface="Wingdings" pitchFamily="2" charset="2"/>
        <a:buChar char="§"/>
        <a:defRPr sz="24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94249" indent="-315376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071007" indent="-249760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449881" indent="-228594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828754" indent="-228594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60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3156">
          <p15:clr>
            <a:srgbClr val="F26B43"/>
          </p15:clr>
        </p15:guide>
        <p15:guide id="4" orient="horz" pos="3132">
          <p15:clr>
            <a:srgbClr val="F26B43"/>
          </p15:clr>
        </p15:guide>
        <p15:guide id="5" pos="2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5" Type="http://schemas.openxmlformats.org/officeDocument/2006/relationships/image" Target="../media/image42.pn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4.jpe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microsoft.com/office/2007/relationships/hdphoto" Target="../media/hdphoto4.wdp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76.png"/><Relationship Id="rId4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43C7B4C9-1E6B-DCAA-3BCE-80F73DCFC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					José M García-Oliver 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61B8A1D-25D9-5E79-73E3-9303AE145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ECN9 – diesel-like AMMONIA SPRAYS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746391E-304E-0F66-AC1D-2C49F38364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23D34A3-3AA0-FE3D-4806-9C4295F0C14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D278EB1-C8FB-40EE-BB5A-A41569F381C6}" type="slidenum">
              <a:rPr lang="en-US" smtClean="0"/>
              <a:t>1</a:t>
            </a:fld>
            <a:endParaRPr lang="en-US"/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41E6A6D5-524B-F1E2-615C-060D688C1C05}"/>
              </a:ext>
            </a:extLst>
          </p:cNvPr>
          <p:cNvSpPr txBox="1"/>
          <p:nvPr/>
        </p:nvSpPr>
        <p:spPr>
          <a:xfrm>
            <a:off x="1845273" y="1937241"/>
            <a:ext cx="880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indent="0">
              <a:lnSpc>
                <a:spcPct val="90000"/>
              </a:lnSpc>
              <a:buNone/>
              <a:defRPr sz="2000" b="1" cap="all">
                <a:solidFill>
                  <a:srgbClr val="47484A">
                    <a:lumMod val="50000"/>
                  </a:srgbClr>
                </a:solidFill>
                <a:ea typeface="+mj-ea"/>
                <a:cs typeface="+mj-cs"/>
              </a:defRPr>
            </a:lvl1pPr>
          </a:lstStyle>
          <a:p>
            <a:r>
              <a:rPr lang="es-ES" dirty="0"/>
              <a:t>ECN 9 Workshop | </a:t>
            </a:r>
            <a:r>
              <a:rPr lang="en-US" dirty="0"/>
              <a:t>Naples, Italy on September 8th – 9th, 2023</a:t>
            </a:r>
            <a:endParaRPr lang="es-ES" dirty="0"/>
          </a:p>
        </p:txBody>
      </p:sp>
      <p:pic>
        <p:nvPicPr>
          <p:cNvPr id="10" name="Picture 22" descr="A red light with a white cloud in the middle&#10;&#10;Description automatically generated">
            <a:extLst>
              <a:ext uri="{FF2B5EF4-FFF2-40B4-BE49-F238E27FC236}">
                <a16:creationId xmlns:a16="http://schemas.microsoft.com/office/drawing/2014/main" id="{4623E1E2-3FA3-A678-05DC-CCCFC0ACFA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9" b="46081"/>
          <a:stretch/>
        </p:blipFill>
        <p:spPr>
          <a:xfrm flipH="1">
            <a:off x="4200735" y="2575867"/>
            <a:ext cx="4092576" cy="2414511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E65EC1E2-795A-5FB2-293D-7194014FA2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b="30111"/>
          <a:stretch/>
        </p:blipFill>
        <p:spPr bwMode="auto">
          <a:xfrm>
            <a:off x="7697925" y="5214096"/>
            <a:ext cx="1366804" cy="404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11 Imagen" descr="logo_UPV.jpg">
            <a:extLst>
              <a:ext uri="{FF2B5EF4-FFF2-40B4-BE49-F238E27FC236}">
                <a16:creationId xmlns:a16="http://schemas.microsoft.com/office/drawing/2014/main" id="{0E564F13-89E3-E9B2-416D-4BC4188387E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65845" y="5099491"/>
            <a:ext cx="1700562" cy="6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0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42189" y="0"/>
            <a:ext cx="7772400" cy="650875"/>
          </a:xfrm>
        </p:spPr>
        <p:txBody>
          <a:bodyPr/>
          <a:lstStyle/>
          <a:p>
            <a:pPr eaLnBrk="1" hangingPunct="1"/>
            <a:r>
              <a:rPr lang="en-US" altLang="es-ES" sz="2400" b="1" dirty="0"/>
              <a:t>Materials and Methods</a:t>
            </a:r>
          </a:p>
        </p:txBody>
      </p:sp>
      <p:sp>
        <p:nvSpPr>
          <p:cNvPr id="2051" name="Rectangle 3"/>
          <p:cNvSpPr>
            <a:spLocks noGrp="1" noChangeAspect="1" noChangeArrowheads="1"/>
          </p:cNvSpPr>
          <p:nvPr>
            <p:ph type="subTitle" idx="1"/>
          </p:nvPr>
        </p:nvSpPr>
        <p:spPr>
          <a:xfrm>
            <a:off x="551814" y="776377"/>
            <a:ext cx="11260136" cy="5398721"/>
          </a:xfrm>
          <a:noFill/>
        </p:spPr>
        <p:txBody>
          <a:bodyPr/>
          <a:lstStyle/>
          <a:p>
            <a:pPr algn="l" eaLnBrk="1" hangingPunct="1">
              <a:lnSpc>
                <a:spcPct val="110000"/>
              </a:lnSpc>
              <a:buFont typeface="Wingdings" pitchFamily="2" charset="2"/>
              <a:buChar char="q"/>
            </a:pPr>
            <a:r>
              <a:rPr lang="en-US" altLang="es-ES" sz="2000" b="1" dirty="0"/>
              <a:t> Experimental facility: Common Rail Injection system description</a:t>
            </a:r>
            <a:r>
              <a:rPr lang="en-US" altLang="es-ES" sz="2000" dirty="0"/>
              <a:t> </a:t>
            </a:r>
          </a:p>
          <a:p>
            <a:pPr algn="l" eaLnBrk="1" hangingPunct="1">
              <a:lnSpc>
                <a:spcPct val="110000"/>
              </a:lnSpc>
              <a:buFont typeface="Wingdings" pitchFamily="2" charset="2"/>
              <a:buChar char="q"/>
            </a:pPr>
            <a:endParaRPr lang="en-US" altLang="es-ES" sz="2000" dirty="0"/>
          </a:p>
          <a:p>
            <a:pPr algn="l" eaLnBrk="1" hangingPunct="1">
              <a:lnSpc>
                <a:spcPct val="110000"/>
              </a:lnSpc>
            </a:pPr>
            <a:r>
              <a:rPr lang="en-US" sz="2000" dirty="0"/>
              <a:t/>
            </a:r>
            <a:br>
              <a:rPr lang="en-US" sz="2000" dirty="0"/>
            </a:br>
            <a:endParaRPr lang="en-US" altLang="es-ES" sz="2000" dirty="0"/>
          </a:p>
          <a:p>
            <a:pPr marL="914400" lvl="1" indent="-457200" algn="l" eaLnBrk="1" hangingPunct="1">
              <a:lnSpc>
                <a:spcPct val="110000"/>
              </a:lnSpc>
              <a:buFont typeface="+mj-lt"/>
              <a:buAutoNum type="arabicPeriod"/>
            </a:pPr>
            <a:endParaRPr lang="en-US" altLang="es-ES" sz="2000" dirty="0"/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FE3C5C35-9D84-E0E4-625B-56990AE99731}"/>
              </a:ext>
            </a:extLst>
          </p:cNvPr>
          <p:cNvSpPr txBox="1">
            <a:spLocks/>
          </p:cNvSpPr>
          <p:nvPr/>
        </p:nvSpPr>
        <p:spPr>
          <a:xfrm>
            <a:off x="519602" y="1670296"/>
            <a:ext cx="4165827" cy="401270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q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8788" lvl="1"/>
            <a:r>
              <a:rPr lang="en-US" sz="1800" kern="0" dirty="0"/>
              <a:t>Liquid ammonia was supplied from a storage tank </a:t>
            </a:r>
            <a:r>
              <a:rPr lang="en-US" sz="1800" kern="0" dirty="0">
                <a:sym typeface="Wingdings" panose="05000000000000000000" pitchFamily="2" charset="2"/>
              </a:rPr>
              <a:t> NH</a:t>
            </a:r>
            <a:r>
              <a:rPr lang="en-US" sz="1800" kern="0" baseline="-25000" dirty="0">
                <a:sym typeface="Wingdings" panose="05000000000000000000" pitchFamily="2" charset="2"/>
              </a:rPr>
              <a:t>3</a:t>
            </a:r>
            <a:r>
              <a:rPr lang="en-US" sz="1800" kern="0" dirty="0">
                <a:sym typeface="Wingdings" panose="05000000000000000000" pitchFamily="2" charset="2"/>
              </a:rPr>
              <a:t> </a:t>
            </a:r>
            <a:r>
              <a:rPr lang="en-US" sz="1800" kern="0" dirty="0"/>
              <a:t>Cooled down to prevent cavitation in the pump</a:t>
            </a:r>
          </a:p>
          <a:p>
            <a:pPr marL="458788" lvl="1"/>
            <a:r>
              <a:rPr lang="en-US" sz="1800" kern="0" dirty="0"/>
              <a:t>A pneumatic pump was used</a:t>
            </a:r>
          </a:p>
          <a:p>
            <a:pPr marL="458788" lvl="1"/>
            <a:r>
              <a:rPr lang="en-US" sz="1800" kern="0" dirty="0"/>
              <a:t>To prevent phase change in the injector:</a:t>
            </a:r>
          </a:p>
          <a:p>
            <a:pPr marL="746125" lvl="2" indent="-285750">
              <a:buClrTx/>
            </a:pPr>
            <a:r>
              <a:rPr lang="en-US" sz="1600" kern="0" dirty="0"/>
              <a:t>Return-leakage line was pressurized </a:t>
            </a:r>
            <a:r>
              <a:rPr lang="en-US" sz="1600" b="1" kern="0" dirty="0">
                <a:solidFill>
                  <a:srgbClr val="FF0000"/>
                </a:solidFill>
              </a:rPr>
              <a:t>[10 bar]</a:t>
            </a:r>
            <a:endParaRPr lang="en-US" sz="1600" b="1" kern="0" baseline="-25000" dirty="0">
              <a:solidFill>
                <a:srgbClr val="FF0000"/>
              </a:solidFill>
            </a:endParaRPr>
          </a:p>
          <a:p>
            <a:pPr marL="746125" lvl="2" indent="-285750">
              <a:buClrTx/>
            </a:pPr>
            <a:r>
              <a:rPr lang="en-US" sz="1600" kern="0" dirty="0"/>
              <a:t>Adjustable injector cooling temperature </a:t>
            </a:r>
            <a:r>
              <a:rPr lang="en-US" sz="1600" b="1" kern="0" dirty="0">
                <a:solidFill>
                  <a:srgbClr val="FF0000"/>
                </a:solidFill>
              </a:rPr>
              <a:t>[15ºC]</a:t>
            </a:r>
            <a:endParaRPr lang="en-US" sz="1800" b="1" kern="0" dirty="0">
              <a:solidFill>
                <a:srgbClr val="FF0000"/>
              </a:solidFill>
            </a:endParaRPr>
          </a:p>
          <a:p>
            <a:pPr marL="458788" lvl="1"/>
            <a:r>
              <a:rPr lang="en-US" sz="1800" kern="0" dirty="0"/>
              <a:t>All the return lines were collected </a:t>
            </a:r>
            <a:r>
              <a:rPr lang="en-US" sz="1800" kern="0" dirty="0">
                <a:sym typeface="Wingdings" panose="05000000000000000000" pitchFamily="2" charset="2"/>
              </a:rPr>
              <a:t> acid trap</a:t>
            </a:r>
            <a:endParaRPr lang="en-US" sz="1800" kern="0" dirty="0"/>
          </a:p>
        </p:txBody>
      </p:sp>
      <p:pic>
        <p:nvPicPr>
          <p:cNvPr id="7" name="Picture 6" descr="A diagram of a machine&#10;&#10;Description automatically generated">
            <a:extLst>
              <a:ext uri="{FF2B5EF4-FFF2-40B4-BE49-F238E27FC236}">
                <a16:creationId xmlns:a16="http://schemas.microsoft.com/office/drawing/2014/main" id="{7B797F8A-F07A-700D-2FA5-554C7060F9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407" y="1178197"/>
            <a:ext cx="6884779" cy="4996901"/>
          </a:xfrm>
          <a:prstGeom prst="rect">
            <a:avLst/>
          </a:prstGeom>
          <a:ln>
            <a:noFill/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F2B6EA7-2D42-8E3B-7578-FCBEDBE72D9E}"/>
              </a:ext>
            </a:extLst>
          </p:cNvPr>
          <p:cNvGrpSpPr/>
          <p:nvPr/>
        </p:nvGrpSpPr>
        <p:grpSpPr>
          <a:xfrm>
            <a:off x="6446256" y="3429000"/>
            <a:ext cx="1149602" cy="2652623"/>
            <a:chOff x="6446256" y="3429000"/>
            <a:chExt cx="1149602" cy="2652623"/>
          </a:xfrm>
        </p:grpSpPr>
        <p:pic>
          <p:nvPicPr>
            <p:cNvPr id="10" name="Picture 9" descr="A machine with blue tubes&#10;&#10;Description automatically generated">
              <a:extLst>
                <a:ext uri="{FF2B5EF4-FFF2-40B4-BE49-F238E27FC236}">
                  <a16:creationId xmlns:a16="http://schemas.microsoft.com/office/drawing/2014/main" id="{8BA0CDA1-64B0-30EB-CC93-2557E4DAF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6256" y="4548821"/>
              <a:ext cx="1149602" cy="153280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F9C193-F344-5B34-906A-99512B99ECD9}"/>
                </a:ext>
              </a:extLst>
            </p:cNvPr>
            <p:cNvSpPr/>
            <p:nvPr/>
          </p:nvSpPr>
          <p:spPr>
            <a:xfrm>
              <a:off x="6757326" y="3429000"/>
              <a:ext cx="630301" cy="1026346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80B1B32-6033-6CE9-9074-617D79E13A48}"/>
                </a:ext>
              </a:extLst>
            </p:cNvPr>
            <p:cNvCxnSpPr>
              <a:cxnSpLocks/>
              <a:stCxn id="12" idx="2"/>
              <a:endCxn id="10" idx="0"/>
            </p:cNvCxnSpPr>
            <p:nvPr/>
          </p:nvCxnSpPr>
          <p:spPr>
            <a:xfrm flipH="1">
              <a:off x="7021057" y="4455346"/>
              <a:ext cx="51420" cy="93475"/>
            </a:xfrm>
            <a:prstGeom prst="line">
              <a:avLst/>
            </a:prstGeom>
            <a:ln w="28575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E7EE5CF4-424E-88A2-6507-2900066F3B6C}"/>
              </a:ext>
            </a:extLst>
          </p:cNvPr>
          <p:cNvSpPr/>
          <p:nvPr/>
        </p:nvSpPr>
        <p:spPr>
          <a:xfrm>
            <a:off x="9472132" y="2404701"/>
            <a:ext cx="1104741" cy="1262326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59433EF-258D-B469-7FC9-EEF422E71A77}"/>
              </a:ext>
            </a:extLst>
          </p:cNvPr>
          <p:cNvSpPr/>
          <p:nvPr/>
        </p:nvSpPr>
        <p:spPr>
          <a:xfrm>
            <a:off x="9169767" y="3473011"/>
            <a:ext cx="709593" cy="115555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3" name="Picture 22" descr="A machine with pipes connected to it&#10;&#10;Description automatically generated">
            <a:extLst>
              <a:ext uri="{FF2B5EF4-FFF2-40B4-BE49-F238E27FC236}">
                <a16:creationId xmlns:a16="http://schemas.microsoft.com/office/drawing/2014/main" id="{5CFDC937-EF0A-2CF2-A52F-47792AF0C6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2" t="9615" r="3448" b="11306"/>
          <a:stretch/>
        </p:blipFill>
        <p:spPr>
          <a:xfrm>
            <a:off x="10371772" y="713626"/>
            <a:ext cx="1608270" cy="1628324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1A3FA4B-A4B9-853D-54BA-58B607605B2C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10024503" y="1466661"/>
            <a:ext cx="347269" cy="938040"/>
          </a:xfrm>
          <a:prstGeom prst="line">
            <a:avLst/>
          </a:prstGeom>
          <a:ln w="28575">
            <a:solidFill>
              <a:srgbClr val="FF000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A machine with pipes connected to it&#10;&#10;Description automatically generated">
            <a:extLst>
              <a:ext uri="{FF2B5EF4-FFF2-40B4-BE49-F238E27FC236}">
                <a16:creationId xmlns:a16="http://schemas.microsoft.com/office/drawing/2014/main" id="{741E8EE3-823C-6A1A-2989-043B6088B3D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" t="36425" r="60116" b="14244"/>
          <a:stretch/>
        </p:blipFill>
        <p:spPr>
          <a:xfrm>
            <a:off x="10008772" y="4516739"/>
            <a:ext cx="1711465" cy="1628325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8BAE7FE-C94A-389B-3234-CE9B0465C897}"/>
              </a:ext>
            </a:extLst>
          </p:cNvPr>
          <p:cNvCxnSpPr>
            <a:cxnSpLocks/>
          </p:cNvCxnSpPr>
          <p:nvPr/>
        </p:nvCxnSpPr>
        <p:spPr>
          <a:xfrm flipH="1" flipV="1">
            <a:off x="9524563" y="4628561"/>
            <a:ext cx="484209" cy="686661"/>
          </a:xfrm>
          <a:prstGeom prst="line">
            <a:avLst/>
          </a:prstGeom>
          <a:ln w="28575">
            <a:solidFill>
              <a:srgbClr val="FF000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EA712684-1D4B-638A-CB71-CCCA5BBD3B85}"/>
              </a:ext>
            </a:extLst>
          </p:cNvPr>
          <p:cNvSpPr txBox="1"/>
          <p:nvPr/>
        </p:nvSpPr>
        <p:spPr>
          <a:xfrm>
            <a:off x="5080191" y="4497756"/>
            <a:ext cx="8034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latin typeface="+mn-lt"/>
              </a:rPr>
              <a:t>15-18 bar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9946C53-BF76-E734-3353-3FC0D6C32875}"/>
              </a:ext>
            </a:extLst>
          </p:cNvPr>
          <p:cNvCxnSpPr>
            <a:cxnSpLocks/>
          </p:cNvCxnSpPr>
          <p:nvPr/>
        </p:nvCxnSpPr>
        <p:spPr>
          <a:xfrm flipV="1">
            <a:off x="4814842" y="5038725"/>
            <a:ext cx="490583" cy="276497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428A88AF-466F-AEA1-9278-779AD7271024}"/>
              </a:ext>
            </a:extLst>
          </p:cNvPr>
          <p:cNvSpPr txBox="1"/>
          <p:nvPr/>
        </p:nvSpPr>
        <p:spPr>
          <a:xfrm>
            <a:off x="4323683" y="5336672"/>
            <a:ext cx="7565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 err="1">
                <a:latin typeface="+mn-lt"/>
              </a:rPr>
              <a:t>Heating</a:t>
            </a:r>
            <a:r>
              <a:rPr lang="es-ES" sz="1100" b="1" dirty="0">
                <a:latin typeface="+mn-lt"/>
              </a:rPr>
              <a:t> </a:t>
            </a:r>
            <a:r>
              <a:rPr lang="es-ES" sz="1100" b="1" dirty="0" err="1">
                <a:latin typeface="+mn-lt"/>
              </a:rPr>
              <a:t>blankets</a:t>
            </a:r>
            <a:endParaRPr lang="es-ES" sz="1100" b="1" dirty="0">
              <a:latin typeface="+mn-lt"/>
            </a:endParaRPr>
          </a:p>
          <a:p>
            <a:r>
              <a:rPr lang="es-ES" sz="1100" b="1" dirty="0">
                <a:latin typeface="+mn-lt"/>
              </a:rPr>
              <a:t>[50ºC]</a:t>
            </a:r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D6F0DA5A-34D3-8499-45DA-B501F32637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983047" y="2341950"/>
            <a:ext cx="195099" cy="266044"/>
          </a:xfrm>
          <a:prstGeom prst="rect">
            <a:avLst/>
          </a:prstGeom>
        </p:spPr>
      </p:pic>
      <p:sp>
        <p:nvSpPr>
          <p:cNvPr id="4" name="Marcador de número de diapositiva 2">
            <a:extLst>
              <a:ext uri="{FF2B5EF4-FFF2-40B4-BE49-F238E27FC236}">
                <a16:creationId xmlns:a16="http://schemas.microsoft.com/office/drawing/2014/main" id="{4FC9E5DF-CBE7-E21E-BA65-92A0438BA2C8}"/>
              </a:ext>
            </a:extLst>
          </p:cNvPr>
          <p:cNvSpPr txBox="1">
            <a:spLocks/>
          </p:cNvSpPr>
          <p:nvPr/>
        </p:nvSpPr>
        <p:spPr>
          <a:xfrm>
            <a:off x="-51434" y="6422037"/>
            <a:ext cx="512171" cy="366183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F79DC8-E77A-4146-81E9-0630D8F3929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26B4E140-498B-1E1B-7874-50A23A1BAFD0}"/>
              </a:ext>
            </a:extLst>
          </p:cNvPr>
          <p:cNvSpPr txBox="1"/>
          <p:nvPr/>
        </p:nvSpPr>
        <p:spPr>
          <a:xfrm>
            <a:off x="1009667" y="6203472"/>
            <a:ext cx="8160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+mn-lt"/>
                <a:ea typeface="SimSun" panose="02010600030101010101" pitchFamily="2" charset="-122"/>
              </a:rPr>
              <a:t>The system operated in stabilized conditions up to </a:t>
            </a:r>
            <a:r>
              <a:rPr lang="en-US" b="1" dirty="0" err="1">
                <a:solidFill>
                  <a:srgbClr val="C00000"/>
                </a:solidFill>
                <a:latin typeface="+mn-lt"/>
                <a:ea typeface="SimSun" panose="02010600030101010101" pitchFamily="2" charset="-122"/>
              </a:rPr>
              <a:t>P</a:t>
            </a:r>
            <a:r>
              <a:rPr lang="en-US" b="1" baseline="-25000" dirty="0" err="1">
                <a:solidFill>
                  <a:srgbClr val="C00000"/>
                </a:solidFill>
                <a:latin typeface="+mn-lt"/>
                <a:ea typeface="SimSun" panose="02010600030101010101" pitchFamily="2" charset="-122"/>
              </a:rPr>
              <a:t>inj</a:t>
            </a:r>
            <a:r>
              <a:rPr lang="en-US" b="1" dirty="0">
                <a:solidFill>
                  <a:srgbClr val="C00000"/>
                </a:solidFill>
                <a:latin typeface="+mn-lt"/>
                <a:ea typeface="SimSun" panose="02010600030101010101" pitchFamily="2" charset="-122"/>
              </a:rPr>
              <a:t> 800 bar</a:t>
            </a:r>
          </a:p>
          <a:p>
            <a:endParaRPr lang="en-US" b="1" dirty="0">
              <a:solidFill>
                <a:srgbClr val="C00000"/>
              </a:solidFill>
              <a:latin typeface="+mn-lt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3212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42387" y="0"/>
            <a:ext cx="7772400" cy="650875"/>
          </a:xfrm>
        </p:spPr>
        <p:txBody>
          <a:bodyPr/>
          <a:lstStyle/>
          <a:p>
            <a:pPr eaLnBrk="1" hangingPunct="1"/>
            <a:r>
              <a:rPr lang="en-US" altLang="es-ES" sz="2400" b="1"/>
              <a:t>Materials and Methods</a:t>
            </a:r>
            <a:endParaRPr lang="en-US" altLang="es-ES" sz="2400" b="1" dirty="0"/>
          </a:p>
        </p:txBody>
      </p:sp>
      <p:sp>
        <p:nvSpPr>
          <p:cNvPr id="2051" name="Rectangle 3"/>
          <p:cNvSpPr>
            <a:spLocks noGrp="1" noChangeAspect="1" noChangeArrowheads="1"/>
          </p:cNvSpPr>
          <p:nvPr>
            <p:ph type="subTitle" idx="1"/>
          </p:nvPr>
        </p:nvSpPr>
        <p:spPr>
          <a:xfrm>
            <a:off x="542387" y="736622"/>
            <a:ext cx="11260136" cy="5398721"/>
          </a:xfrm>
          <a:noFill/>
        </p:spPr>
        <p:txBody>
          <a:bodyPr/>
          <a:lstStyle/>
          <a:p>
            <a:pPr algn="l" eaLnBrk="1" hangingPunct="1">
              <a:lnSpc>
                <a:spcPct val="110000"/>
              </a:lnSpc>
              <a:buFont typeface="Wingdings" pitchFamily="2" charset="2"/>
              <a:buChar char="q"/>
            </a:pPr>
            <a:r>
              <a:rPr lang="en-US" altLang="es-ES" sz="2000" dirty="0"/>
              <a:t> </a:t>
            </a:r>
            <a:r>
              <a:rPr lang="en-US" altLang="es-ES" sz="2000" b="1" dirty="0"/>
              <a:t>Test Conditions</a:t>
            </a:r>
            <a:r>
              <a:rPr lang="en-US" altLang="es-ES" sz="2000" dirty="0"/>
              <a:t>: </a:t>
            </a:r>
          </a:p>
          <a:p>
            <a:pPr algn="l" eaLnBrk="1" hangingPunct="1">
              <a:lnSpc>
                <a:spcPct val="110000"/>
              </a:lnSpc>
              <a:buFont typeface="Wingdings" pitchFamily="2" charset="2"/>
              <a:buChar char="q"/>
            </a:pPr>
            <a:endParaRPr lang="en-US" altLang="es-ES" sz="2000" dirty="0"/>
          </a:p>
          <a:p>
            <a:pPr algn="l" eaLnBrk="1" hangingPunct="1">
              <a:lnSpc>
                <a:spcPct val="110000"/>
              </a:lnSpc>
              <a:buFont typeface="Wingdings" pitchFamily="2" charset="2"/>
              <a:buChar char="q"/>
            </a:pPr>
            <a:endParaRPr lang="en-US" altLang="es-ES" sz="2000" dirty="0"/>
          </a:p>
          <a:p>
            <a:pPr algn="l" eaLnBrk="1" hangingPunct="1">
              <a:lnSpc>
                <a:spcPct val="110000"/>
              </a:lnSpc>
              <a:buFont typeface="Wingdings" pitchFamily="2" charset="2"/>
              <a:buChar char="q"/>
            </a:pPr>
            <a:endParaRPr lang="en-US" altLang="es-ES" sz="2000" dirty="0"/>
          </a:p>
          <a:p>
            <a:pPr algn="l" eaLnBrk="1" hangingPunct="1">
              <a:lnSpc>
                <a:spcPct val="110000"/>
              </a:lnSpc>
              <a:buFont typeface="Wingdings" pitchFamily="2" charset="2"/>
              <a:buChar char="q"/>
            </a:pPr>
            <a:endParaRPr lang="en-US" altLang="es-ES" sz="2000" dirty="0"/>
          </a:p>
          <a:p>
            <a:pPr algn="l" eaLnBrk="1" hangingPunct="1">
              <a:lnSpc>
                <a:spcPct val="110000"/>
              </a:lnSpc>
              <a:buFont typeface="Wingdings" pitchFamily="2" charset="2"/>
              <a:buChar char="q"/>
            </a:pPr>
            <a:endParaRPr lang="en-US" altLang="es-ES" sz="2000" dirty="0"/>
          </a:p>
          <a:p>
            <a:pPr marL="0" marR="0" lvl="0" indent="0" algn="l" defTabSz="609585" rtl="0" eaLnBrk="1" fontAlgn="auto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lang="en-US" altLang="es-ES" sz="2000" dirty="0"/>
          </a:p>
          <a:p>
            <a:pPr algn="l" eaLnBrk="1" hangingPunct="1">
              <a:lnSpc>
                <a:spcPct val="110000"/>
              </a:lnSpc>
              <a:buFont typeface="Wingdings" pitchFamily="2" charset="2"/>
              <a:buChar char="q"/>
            </a:pPr>
            <a:endParaRPr lang="en-US" altLang="es-ES" sz="2000" dirty="0"/>
          </a:p>
          <a:p>
            <a:pPr algn="l" eaLnBrk="1" hangingPunct="1">
              <a:lnSpc>
                <a:spcPct val="110000"/>
              </a:lnSpc>
            </a:pPr>
            <a:r>
              <a:rPr lang="en-US" sz="2000" dirty="0"/>
              <a:t/>
            </a:r>
            <a:br>
              <a:rPr lang="en-US" sz="2000" dirty="0"/>
            </a:br>
            <a:endParaRPr lang="en-US" altLang="es-ES" sz="2000" dirty="0"/>
          </a:p>
          <a:p>
            <a:pPr marL="914400" lvl="1" indent="-457200" algn="l" eaLnBrk="1" hangingPunct="1">
              <a:lnSpc>
                <a:spcPct val="110000"/>
              </a:lnSpc>
              <a:buFont typeface="+mj-lt"/>
              <a:buAutoNum type="arabicPeriod"/>
            </a:pPr>
            <a:endParaRPr lang="en-US" altLang="es-ES" sz="2000" dirty="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D64D299-17BE-3609-7430-D1C8D9DCF4DB}"/>
              </a:ext>
            </a:extLst>
          </p:cNvPr>
          <p:cNvGraphicFramePr>
            <a:graphicFrameLocks noGrp="1"/>
          </p:cNvGraphicFramePr>
          <p:nvPr/>
        </p:nvGraphicFramePr>
        <p:xfrm>
          <a:off x="1066272" y="1672815"/>
          <a:ext cx="5199468" cy="1405004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1299867">
                  <a:extLst>
                    <a:ext uri="{9D8B030D-6E8A-4147-A177-3AD203B41FA5}">
                      <a16:colId xmlns:a16="http://schemas.microsoft.com/office/drawing/2014/main" val="498998042"/>
                    </a:ext>
                  </a:extLst>
                </a:gridCol>
                <a:gridCol w="1299867">
                  <a:extLst>
                    <a:ext uri="{9D8B030D-6E8A-4147-A177-3AD203B41FA5}">
                      <a16:colId xmlns:a16="http://schemas.microsoft.com/office/drawing/2014/main" val="3672887052"/>
                    </a:ext>
                  </a:extLst>
                </a:gridCol>
                <a:gridCol w="1299867">
                  <a:extLst>
                    <a:ext uri="{9D8B030D-6E8A-4147-A177-3AD203B41FA5}">
                      <a16:colId xmlns:a16="http://schemas.microsoft.com/office/drawing/2014/main" val="165682103"/>
                    </a:ext>
                  </a:extLst>
                </a:gridCol>
                <a:gridCol w="1299867">
                  <a:extLst>
                    <a:ext uri="{9D8B030D-6E8A-4147-A177-3AD203B41FA5}">
                      <a16:colId xmlns:a16="http://schemas.microsoft.com/office/drawing/2014/main" val="4149695541"/>
                    </a:ext>
                  </a:extLst>
                </a:gridCol>
              </a:tblGrid>
              <a:tr h="466864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/>
                        <a:t>Gas Temp. [K]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 err="1"/>
                        <a:t>Pinj</a:t>
                      </a:r>
                      <a:r>
                        <a:rPr lang="en-GB" sz="1400" noProof="0" dirty="0"/>
                        <a:t> [bar]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/>
                        <a:t>Oxygen [%]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/>
                        <a:t>Density [kg/m3]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0878599"/>
                  </a:ext>
                </a:extLst>
              </a:tr>
              <a:tr h="886844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/>
                        <a:t>800</a:t>
                      </a:r>
                    </a:p>
                    <a:p>
                      <a:pPr algn="ctr"/>
                      <a:r>
                        <a:rPr lang="en-GB" sz="1400" noProof="0" dirty="0"/>
                        <a:t>900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/>
                        <a:t>600</a:t>
                      </a:r>
                    </a:p>
                    <a:p>
                      <a:pPr algn="ctr"/>
                      <a:r>
                        <a:rPr lang="en-GB" sz="1400" noProof="0" dirty="0"/>
                        <a:t>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/>
                        <a:t>22.8</a:t>
                      </a:r>
                    </a:p>
                    <a:p>
                      <a:pPr algn="ctr"/>
                      <a:r>
                        <a:rPr lang="en-GB" sz="1400" noProof="0" dirty="0"/>
                        <a:t>30.4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9974806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81F1077-C0DB-135A-B24A-923C81C4DF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069294"/>
              </p:ext>
            </p:extLst>
          </p:nvPr>
        </p:nvGraphicFramePr>
        <p:xfrm>
          <a:off x="1066272" y="4441876"/>
          <a:ext cx="3755615" cy="1294753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1186395">
                  <a:extLst>
                    <a:ext uri="{9D8B030D-6E8A-4147-A177-3AD203B41FA5}">
                      <a16:colId xmlns:a16="http://schemas.microsoft.com/office/drawing/2014/main" val="498998042"/>
                    </a:ext>
                  </a:extLst>
                </a:gridCol>
                <a:gridCol w="1080938">
                  <a:extLst>
                    <a:ext uri="{9D8B030D-6E8A-4147-A177-3AD203B41FA5}">
                      <a16:colId xmlns:a16="http://schemas.microsoft.com/office/drawing/2014/main" val="3672887052"/>
                    </a:ext>
                  </a:extLst>
                </a:gridCol>
                <a:gridCol w="1488282">
                  <a:extLst>
                    <a:ext uri="{9D8B030D-6E8A-4147-A177-3AD203B41FA5}">
                      <a16:colId xmlns:a16="http://schemas.microsoft.com/office/drawing/2014/main" val="165682103"/>
                    </a:ext>
                  </a:extLst>
                </a:gridCol>
              </a:tblGrid>
              <a:tr h="260514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/>
                        <a:t>Nozzle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/>
                        <a:t>Diameter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400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0878599"/>
                  </a:ext>
                </a:extLst>
              </a:tr>
              <a:tr h="989953"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/>
                        <a:t>Solenoid – Bosch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noProof="0" dirty="0"/>
                        <a:t>300 µm</a:t>
                      </a:r>
                    </a:p>
                    <a:p>
                      <a:pPr algn="ctr"/>
                      <a:endParaRPr lang="en-GB" sz="12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9974806"/>
                  </a:ext>
                </a:extLst>
              </a:tr>
            </a:tbl>
          </a:graphicData>
        </a:graphic>
      </p:graphicFrame>
      <p:pic>
        <p:nvPicPr>
          <p:cNvPr id="4" name="Picture 2">
            <a:extLst>
              <a:ext uri="{FF2B5EF4-FFF2-40B4-BE49-F238E27FC236}">
                <a16:creationId xmlns:a16="http://schemas.microsoft.com/office/drawing/2014/main" id="{13E3A6CC-9D9A-A3D0-F51E-42CECFA4DA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5" b="14580"/>
          <a:stretch/>
        </p:blipFill>
        <p:spPr bwMode="auto">
          <a:xfrm>
            <a:off x="3378658" y="4752447"/>
            <a:ext cx="1342641" cy="94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174046-F459-BCCE-D4DE-3C1DC74BC535}"/>
              </a:ext>
            </a:extLst>
          </p:cNvPr>
          <p:cNvSpPr txBox="1"/>
          <p:nvPr/>
        </p:nvSpPr>
        <p:spPr>
          <a:xfrm>
            <a:off x="796257" y="3956435"/>
            <a:ext cx="6159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  <a:ea typeface="SimSun" panose="02010600030101010101" pitchFamily="2" charset="-122"/>
              </a:rPr>
              <a:t>- Single hole nozzle, convergent</a:t>
            </a:r>
          </a:p>
        </p:txBody>
      </p:sp>
      <p:pic>
        <p:nvPicPr>
          <p:cNvPr id="8" name="Picture 7" descr="A close-up of a machine&#10;&#10;Description automatically generated">
            <a:extLst>
              <a:ext uri="{FF2B5EF4-FFF2-40B4-BE49-F238E27FC236}">
                <a16:creationId xmlns:a16="http://schemas.microsoft.com/office/drawing/2014/main" id="{F55E0CF7-C489-0E1A-D9D0-7E7E23506C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50" b="93813" l="15580" r="78598">
                        <a14:foregroundMark x1="40809" y1="14032" x2="41024" y2="13142"/>
                        <a14:foregroundMark x1="37520" y1="12980" x2="37951" y2="12091"/>
                        <a14:foregroundMark x1="44097" y1="10150" x2="43396" y2="10837"/>
                        <a14:foregroundMark x1="45067" y1="90983" x2="43181" y2="90619"/>
                        <a14:foregroundMark x1="45067" y1="93813" x2="43181" y2="93813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95" t="5591" r="13253"/>
          <a:stretch/>
        </p:blipFill>
        <p:spPr>
          <a:xfrm>
            <a:off x="8525995" y="1428679"/>
            <a:ext cx="2135064" cy="33997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7E454D-EB06-284D-0565-049726870E64}"/>
              </a:ext>
            </a:extLst>
          </p:cNvPr>
          <p:cNvSpPr txBox="1"/>
          <p:nvPr/>
        </p:nvSpPr>
        <p:spPr>
          <a:xfrm>
            <a:off x="7791313" y="1194155"/>
            <a:ext cx="3604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+mn-lt"/>
                <a:ea typeface="SimSun" panose="02010600030101010101" pitchFamily="2" charset="-122"/>
              </a:rPr>
              <a:t>Bosch Spray D-like  Injector </a:t>
            </a:r>
            <a:endParaRPr lang="es-ES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CA966D-71A1-6122-C7C4-660A72F5E9EA}"/>
              </a:ext>
            </a:extLst>
          </p:cNvPr>
          <p:cNvSpPr txBox="1"/>
          <p:nvPr/>
        </p:nvSpPr>
        <p:spPr>
          <a:xfrm>
            <a:off x="7791312" y="4963716"/>
            <a:ext cx="38583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SimSun" panose="02010600030101010101" pitchFamily="2" charset="-122"/>
              </a:rPr>
              <a:t>Injection frequency: every 4 sec.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SimSun" panose="02010600030101010101" pitchFamily="2" charset="-122"/>
              </a:rPr>
              <a:t>Energizing Time: 2 </a:t>
            </a:r>
            <a:r>
              <a:rPr lang="en-US" dirty="0" err="1">
                <a:latin typeface="+mn-lt"/>
                <a:ea typeface="SimSun" panose="02010600030101010101" pitchFamily="2" charset="-122"/>
              </a:rPr>
              <a:t>ms</a:t>
            </a:r>
            <a:r>
              <a:rPr lang="en-US" dirty="0">
                <a:latin typeface="+mn-lt"/>
                <a:ea typeface="SimSun" panose="02010600030101010101" pitchFamily="2" charset="-122"/>
              </a:rPr>
              <a:t/>
            </a:r>
            <a:br>
              <a:rPr lang="en-US" dirty="0">
                <a:latin typeface="+mn-lt"/>
                <a:ea typeface="SimSun" panose="02010600030101010101" pitchFamily="2" charset="-122"/>
              </a:rPr>
            </a:br>
            <a:r>
              <a:rPr lang="en-US" dirty="0">
                <a:latin typeface="+mn-lt"/>
                <a:ea typeface="SimSun" panose="02010600030101010101" pitchFamily="2" charset="-122"/>
              </a:rPr>
              <a:t>-&gt; Injection duration 3 </a:t>
            </a:r>
            <a:r>
              <a:rPr lang="en-US" dirty="0" err="1">
                <a:latin typeface="+mn-lt"/>
                <a:ea typeface="SimSun" panose="02010600030101010101" pitchFamily="2" charset="-122"/>
              </a:rPr>
              <a:t>ms</a:t>
            </a:r>
            <a:endParaRPr lang="en-US" dirty="0">
              <a:latin typeface="+mn-lt"/>
              <a:ea typeface="SimSun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SimSun" panose="02010600030101010101" pitchFamily="2" charset="-122"/>
              </a:rPr>
              <a:t>Sample size: 20 injection cycles</a:t>
            </a:r>
          </a:p>
        </p:txBody>
      </p:sp>
      <p:sp>
        <p:nvSpPr>
          <p:cNvPr id="13" name="Marcador de número de diapositiva 2">
            <a:extLst>
              <a:ext uri="{FF2B5EF4-FFF2-40B4-BE49-F238E27FC236}">
                <a16:creationId xmlns:a16="http://schemas.microsoft.com/office/drawing/2014/main" id="{C558929A-4F97-1F63-E2CE-C198DC9A1D3C}"/>
              </a:ext>
            </a:extLst>
          </p:cNvPr>
          <p:cNvSpPr txBox="1">
            <a:spLocks/>
          </p:cNvSpPr>
          <p:nvPr/>
        </p:nvSpPr>
        <p:spPr>
          <a:xfrm>
            <a:off x="-51434" y="6422037"/>
            <a:ext cx="512171" cy="366183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F79DC8-E77A-4146-81E9-0630D8F3929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977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42185" y="0"/>
            <a:ext cx="7772400" cy="650875"/>
          </a:xfrm>
        </p:spPr>
        <p:txBody>
          <a:bodyPr/>
          <a:lstStyle/>
          <a:p>
            <a:pPr eaLnBrk="1" hangingPunct="1"/>
            <a:r>
              <a:rPr lang="en-US" altLang="es-ES" sz="2400" b="1" dirty="0"/>
              <a:t>Materials and Methods</a:t>
            </a:r>
          </a:p>
        </p:txBody>
      </p:sp>
      <p:sp>
        <p:nvSpPr>
          <p:cNvPr id="2051" name="Rectangle 3"/>
          <p:cNvSpPr>
            <a:spLocks noGrp="1" noChangeAspect="1" noChangeArrowheads="1"/>
          </p:cNvSpPr>
          <p:nvPr>
            <p:ph type="subTitle" idx="1"/>
          </p:nvPr>
        </p:nvSpPr>
        <p:spPr>
          <a:xfrm>
            <a:off x="551814" y="776377"/>
            <a:ext cx="11260136" cy="5398721"/>
          </a:xfrm>
          <a:noFill/>
        </p:spPr>
        <p:txBody>
          <a:bodyPr/>
          <a:lstStyle/>
          <a:p>
            <a:pPr algn="l" eaLnBrk="1" hangingPunct="1">
              <a:lnSpc>
                <a:spcPct val="110000"/>
              </a:lnSpc>
              <a:buFont typeface="Wingdings" pitchFamily="2" charset="2"/>
              <a:buChar char="q"/>
            </a:pPr>
            <a:r>
              <a:rPr lang="en-US" altLang="es-ES" sz="2000" b="1" dirty="0"/>
              <a:t> Optical setup</a:t>
            </a:r>
            <a:r>
              <a:rPr lang="en-US" altLang="es-ES" sz="2000" dirty="0"/>
              <a:t>: </a:t>
            </a:r>
          </a:p>
          <a:p>
            <a:pPr marL="800100" lvl="1" indent="-342900" algn="l" eaLnBrk="1" hangingPunct="1">
              <a:lnSpc>
                <a:spcPct val="110000"/>
              </a:lnSpc>
              <a:buSzPct val="80000"/>
              <a:buFont typeface="Wingdings" panose="05000000000000000000" pitchFamily="2" charset="2"/>
              <a:buChar char="Ø"/>
            </a:pPr>
            <a:r>
              <a:rPr lang="en-US" altLang="es-ES" sz="2000" b="1" dirty="0"/>
              <a:t>Vapor phase penetration: Conventional single-pass Schlieren </a:t>
            </a:r>
          </a:p>
          <a:p>
            <a:pPr marL="1257300" lvl="2" indent="-342900" algn="l">
              <a:lnSpc>
                <a:spcPct val="11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en-US" altLang="es-ES" sz="2000" dirty="0"/>
              <a:t>Image size: 768x272 pix</a:t>
            </a:r>
          </a:p>
          <a:p>
            <a:pPr marL="1257300" lvl="2" indent="-342900" algn="l">
              <a:lnSpc>
                <a:spcPct val="11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en-US" altLang="es-ES" sz="2000" dirty="0"/>
              <a:t>Spatial resolution: 4.2 pix/mm</a:t>
            </a:r>
          </a:p>
          <a:p>
            <a:pPr marL="1257300" lvl="2" indent="-342900" algn="l">
              <a:lnSpc>
                <a:spcPct val="11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en-US" altLang="es-ES" sz="2000" dirty="0"/>
              <a:t>Image acquisition: 60 </a:t>
            </a:r>
            <a:r>
              <a:rPr lang="en-US" altLang="es-ES" sz="2000" dirty="0" err="1"/>
              <a:t>kfps</a:t>
            </a:r>
            <a:endParaRPr lang="en-US" altLang="es-ES" sz="2000" dirty="0"/>
          </a:p>
          <a:p>
            <a:pPr marL="1257300" lvl="2" indent="-342900" algn="l">
              <a:lnSpc>
                <a:spcPct val="11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en-US" altLang="es-ES" sz="2000" dirty="0"/>
              <a:t>Exposure time: 0.6 µs</a:t>
            </a:r>
          </a:p>
          <a:p>
            <a:pPr marL="800100" lvl="1" indent="-342900" algn="l" eaLnBrk="1" hangingPunct="1">
              <a:lnSpc>
                <a:spcPct val="110000"/>
              </a:lnSpc>
              <a:buSzPct val="80000"/>
              <a:buFont typeface="Wingdings" panose="05000000000000000000" pitchFamily="2" charset="2"/>
              <a:buChar char="§"/>
            </a:pPr>
            <a:endParaRPr lang="en-US" altLang="es-ES" sz="2000" dirty="0"/>
          </a:p>
          <a:p>
            <a:pPr algn="l" eaLnBrk="1" hangingPunct="1">
              <a:lnSpc>
                <a:spcPct val="110000"/>
              </a:lnSpc>
              <a:buFont typeface="Wingdings" pitchFamily="2" charset="2"/>
              <a:buChar char="q"/>
            </a:pPr>
            <a:endParaRPr lang="en-US" altLang="es-ES" sz="2000" dirty="0"/>
          </a:p>
          <a:p>
            <a:pPr algn="l" eaLnBrk="1" hangingPunct="1">
              <a:lnSpc>
                <a:spcPct val="110000"/>
              </a:lnSpc>
            </a:pPr>
            <a:r>
              <a:rPr lang="en-US" sz="2000" dirty="0"/>
              <a:t/>
            </a:r>
            <a:br>
              <a:rPr lang="en-US" sz="2000" dirty="0"/>
            </a:br>
            <a:endParaRPr lang="en-US" altLang="es-ES" sz="2000" dirty="0"/>
          </a:p>
          <a:p>
            <a:pPr marL="914400" lvl="1" indent="-457200" algn="l" eaLnBrk="1" hangingPunct="1">
              <a:lnSpc>
                <a:spcPct val="110000"/>
              </a:lnSpc>
              <a:buFont typeface="+mj-lt"/>
              <a:buAutoNum type="arabicPeriod"/>
            </a:pPr>
            <a:endParaRPr lang="en-US" altLang="es-ES" sz="20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4CE5E87-FBF8-7318-2DF9-7761E060261E}"/>
              </a:ext>
            </a:extLst>
          </p:cNvPr>
          <p:cNvGrpSpPr/>
          <p:nvPr/>
        </p:nvGrpSpPr>
        <p:grpSpPr>
          <a:xfrm>
            <a:off x="4253923" y="3767794"/>
            <a:ext cx="5104670" cy="2407304"/>
            <a:chOff x="844436" y="3021115"/>
            <a:chExt cx="2783274" cy="128651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85339AC-2664-0C8D-D290-90EBFCE9DB30}"/>
                </a:ext>
              </a:extLst>
            </p:cNvPr>
            <p:cNvSpPr/>
            <p:nvPr/>
          </p:nvSpPr>
          <p:spPr>
            <a:xfrm>
              <a:off x="844436" y="3021115"/>
              <a:ext cx="2783272" cy="12619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2AC9BEE-1AB6-3DC4-00BD-47874AA7E3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3" r="45421"/>
            <a:stretch/>
          </p:blipFill>
          <p:spPr bwMode="auto">
            <a:xfrm>
              <a:off x="863600" y="3021115"/>
              <a:ext cx="2764110" cy="12865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96C0A11-91E3-75D6-A3C8-827219E1F886}"/>
              </a:ext>
            </a:extLst>
          </p:cNvPr>
          <p:cNvGrpSpPr/>
          <p:nvPr/>
        </p:nvGrpSpPr>
        <p:grpSpPr>
          <a:xfrm>
            <a:off x="165676" y="3475737"/>
            <a:ext cx="4088248" cy="2100514"/>
            <a:chOff x="165676" y="3475737"/>
            <a:chExt cx="4088248" cy="2100514"/>
          </a:xfrm>
        </p:grpSpPr>
        <p:pic>
          <p:nvPicPr>
            <p:cNvPr id="11" name="Picture 10" descr="A machine on a table&#10;&#10;Description automatically generated">
              <a:extLst>
                <a:ext uri="{FF2B5EF4-FFF2-40B4-BE49-F238E27FC236}">
                  <a16:creationId xmlns:a16="http://schemas.microsoft.com/office/drawing/2014/main" id="{19E73012-0095-2B91-9150-9F45A48AB1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1" t="16528" r="3854" b="21389"/>
            <a:stretch/>
          </p:blipFill>
          <p:spPr>
            <a:xfrm>
              <a:off x="165676" y="3475737"/>
              <a:ext cx="4088248" cy="210051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3FD109E-99B8-A71C-6095-B22BA70EA727}"/>
                </a:ext>
              </a:extLst>
            </p:cNvPr>
            <p:cNvSpPr/>
            <p:nvPr/>
          </p:nvSpPr>
          <p:spPr>
            <a:xfrm>
              <a:off x="889869" y="3992408"/>
              <a:ext cx="1495425" cy="4492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Parabolic mirror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76BD309-D554-BA71-25EC-5A778E5DF431}"/>
                </a:ext>
              </a:extLst>
            </p:cNvPr>
            <p:cNvCxnSpPr/>
            <p:nvPr/>
          </p:nvCxnSpPr>
          <p:spPr>
            <a:xfrm flipH="1">
              <a:off x="551810" y="4217022"/>
              <a:ext cx="314965" cy="126378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32B612E-0599-4FFA-0B68-AD0DA89A5675}"/>
                </a:ext>
              </a:extLst>
            </p:cNvPr>
            <p:cNvSpPr/>
            <p:nvPr/>
          </p:nvSpPr>
          <p:spPr>
            <a:xfrm>
              <a:off x="1337982" y="4733693"/>
              <a:ext cx="1495425" cy="4492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Light source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5BEC6AA-8EF9-427D-76EB-6F4BD52CB9A0}"/>
                </a:ext>
              </a:extLst>
            </p:cNvPr>
            <p:cNvCxnSpPr>
              <a:cxnSpLocks/>
              <a:stCxn id="16" idx="3"/>
            </p:cNvCxnSpPr>
            <p:nvPr/>
          </p:nvCxnSpPr>
          <p:spPr>
            <a:xfrm flipV="1">
              <a:off x="2833407" y="4538547"/>
              <a:ext cx="557493" cy="419760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7FDB39-F58C-5E79-DB2D-30682989FE14}"/>
              </a:ext>
            </a:extLst>
          </p:cNvPr>
          <p:cNvGrpSpPr/>
          <p:nvPr/>
        </p:nvGrpSpPr>
        <p:grpSpPr>
          <a:xfrm>
            <a:off x="6838950" y="1642476"/>
            <a:ext cx="4591070" cy="2574546"/>
            <a:chOff x="6838950" y="1642476"/>
            <a:chExt cx="4591070" cy="2574546"/>
          </a:xfrm>
        </p:grpSpPr>
        <p:pic>
          <p:nvPicPr>
            <p:cNvPr id="6" name="Picture 5" descr="A machine in a factory&#10;&#10;Description automatically generated">
              <a:extLst>
                <a:ext uri="{FF2B5EF4-FFF2-40B4-BE49-F238E27FC236}">
                  <a16:creationId xmlns:a16="http://schemas.microsoft.com/office/drawing/2014/main" id="{8528E3D0-7DDE-178C-9BA1-CE7E195259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6" t="26527" r="24479" b="19306"/>
            <a:stretch/>
          </p:blipFill>
          <p:spPr>
            <a:xfrm flipH="1">
              <a:off x="6838950" y="1642476"/>
              <a:ext cx="4591070" cy="2574546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54C4C0E-4E44-7304-9B82-ABF29D2926F1}"/>
                </a:ext>
              </a:extLst>
            </p:cNvPr>
            <p:cNvSpPr/>
            <p:nvPr/>
          </p:nvSpPr>
          <p:spPr>
            <a:xfrm>
              <a:off x="7053638" y="3286009"/>
              <a:ext cx="670794" cy="292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Lens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AA90B47-C14A-2821-E3D3-4629DCDDD0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57914" y="2929749"/>
              <a:ext cx="352656" cy="499251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0FBE3C7-A0D4-811A-C338-B46719B18D15}"/>
                </a:ext>
              </a:extLst>
            </p:cNvPr>
            <p:cNvSpPr/>
            <p:nvPr/>
          </p:nvSpPr>
          <p:spPr>
            <a:xfrm>
              <a:off x="9418430" y="3767794"/>
              <a:ext cx="670794" cy="292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Iris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775B422-7572-0E84-5C34-7B1A9265AAA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92071" y="2929749"/>
              <a:ext cx="352656" cy="838045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Marcador de número de diapositiva 2">
            <a:extLst>
              <a:ext uri="{FF2B5EF4-FFF2-40B4-BE49-F238E27FC236}">
                <a16:creationId xmlns:a16="http://schemas.microsoft.com/office/drawing/2014/main" id="{B04F9F6E-A75A-8D35-24D0-BE2D46091ED2}"/>
              </a:ext>
            </a:extLst>
          </p:cNvPr>
          <p:cNvSpPr txBox="1">
            <a:spLocks/>
          </p:cNvSpPr>
          <p:nvPr/>
        </p:nvSpPr>
        <p:spPr>
          <a:xfrm>
            <a:off x="-51434" y="6422037"/>
            <a:ext cx="512171" cy="366183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F79DC8-E77A-4146-81E9-0630D8F3929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FCCCAB4-3E2B-412D-8917-15E5322748E1}"/>
              </a:ext>
            </a:extLst>
          </p:cNvPr>
          <p:cNvSpPr/>
          <p:nvPr/>
        </p:nvSpPr>
        <p:spPr>
          <a:xfrm>
            <a:off x="8110570" y="4604022"/>
            <a:ext cx="496176" cy="160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478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51814" y="0"/>
            <a:ext cx="7772400" cy="650875"/>
          </a:xfrm>
        </p:spPr>
        <p:txBody>
          <a:bodyPr/>
          <a:lstStyle/>
          <a:p>
            <a:pPr eaLnBrk="1" hangingPunct="1"/>
            <a:r>
              <a:rPr lang="en-US" altLang="es-ES" sz="2400" b="1" dirty="0"/>
              <a:t>Materials and Methods</a:t>
            </a:r>
          </a:p>
        </p:txBody>
      </p:sp>
      <p:sp>
        <p:nvSpPr>
          <p:cNvPr id="2051" name="Rectangle 3"/>
          <p:cNvSpPr>
            <a:spLocks noGrp="1" noChangeAspect="1" noChangeArrowheads="1"/>
          </p:cNvSpPr>
          <p:nvPr>
            <p:ph type="subTitle" idx="1"/>
          </p:nvPr>
        </p:nvSpPr>
        <p:spPr>
          <a:xfrm>
            <a:off x="551814" y="776377"/>
            <a:ext cx="11260136" cy="5398721"/>
          </a:xfrm>
          <a:noFill/>
        </p:spPr>
        <p:txBody>
          <a:bodyPr/>
          <a:lstStyle/>
          <a:p>
            <a:pPr algn="l" eaLnBrk="1" hangingPunct="1">
              <a:lnSpc>
                <a:spcPct val="110000"/>
              </a:lnSpc>
              <a:buFont typeface="Wingdings" pitchFamily="2" charset="2"/>
              <a:buChar char="q"/>
            </a:pPr>
            <a:r>
              <a:rPr lang="en-US" altLang="es-ES" sz="2000" b="1" dirty="0"/>
              <a:t> Optical setup</a:t>
            </a:r>
            <a:r>
              <a:rPr lang="en-US" altLang="es-ES" sz="2000" dirty="0"/>
              <a:t>: </a:t>
            </a:r>
          </a:p>
          <a:p>
            <a:pPr marL="800100" lvl="1" indent="-342900" algn="l" eaLnBrk="1" hangingPunct="1">
              <a:lnSpc>
                <a:spcPct val="110000"/>
              </a:lnSpc>
              <a:buSzPct val="80000"/>
              <a:buFont typeface="Wingdings" panose="05000000000000000000" pitchFamily="2" charset="2"/>
              <a:buChar char="Ø"/>
            </a:pPr>
            <a:r>
              <a:rPr lang="en-US" altLang="es-ES" sz="2000" b="1" dirty="0"/>
              <a:t>Liquid length: Diffuse Back Illumination (DBI)</a:t>
            </a:r>
          </a:p>
          <a:p>
            <a:pPr marL="1257300" lvl="2" indent="-342900" algn="l">
              <a:lnSpc>
                <a:spcPct val="11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en-US" altLang="es-ES" sz="2000" dirty="0"/>
              <a:t>Image size: 768x272 pix</a:t>
            </a:r>
          </a:p>
          <a:p>
            <a:pPr marL="1257300" lvl="2" indent="-342900" algn="l">
              <a:lnSpc>
                <a:spcPct val="11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en-US" altLang="es-ES" sz="2000" dirty="0"/>
              <a:t>Spatial resolution: 4.2 pix/mm</a:t>
            </a:r>
          </a:p>
          <a:p>
            <a:pPr marL="1257300" lvl="2" indent="-342900" algn="l">
              <a:lnSpc>
                <a:spcPct val="11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en-US" altLang="es-ES" sz="2000" dirty="0"/>
              <a:t>Image acquisition: 60 </a:t>
            </a:r>
            <a:r>
              <a:rPr lang="en-US" altLang="es-ES" sz="2000" dirty="0" err="1"/>
              <a:t>kfps</a:t>
            </a:r>
            <a:endParaRPr lang="en-US" altLang="es-ES" sz="2000" dirty="0"/>
          </a:p>
          <a:p>
            <a:pPr marL="1257300" lvl="2" indent="-342900" algn="l">
              <a:lnSpc>
                <a:spcPct val="11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en-US" altLang="es-ES" sz="2000" dirty="0"/>
              <a:t>Exposure time: 15 µs</a:t>
            </a:r>
          </a:p>
          <a:p>
            <a:pPr marL="1257300" lvl="2" indent="-342900" algn="l">
              <a:lnSpc>
                <a:spcPct val="11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en-US" altLang="es-ES" sz="2000" dirty="0"/>
              <a:t>LED @ 660nm</a:t>
            </a:r>
          </a:p>
          <a:p>
            <a:pPr marL="800100" lvl="1" indent="-342900" algn="l" eaLnBrk="1" hangingPunct="1">
              <a:lnSpc>
                <a:spcPct val="110000"/>
              </a:lnSpc>
              <a:buSzPct val="80000"/>
              <a:buFont typeface="Wingdings" panose="05000000000000000000" pitchFamily="2" charset="2"/>
              <a:buChar char="§"/>
            </a:pPr>
            <a:endParaRPr lang="en-US" altLang="es-ES" sz="2000" dirty="0"/>
          </a:p>
          <a:p>
            <a:pPr algn="l" eaLnBrk="1" hangingPunct="1">
              <a:lnSpc>
                <a:spcPct val="110000"/>
              </a:lnSpc>
              <a:buFont typeface="Wingdings" pitchFamily="2" charset="2"/>
              <a:buChar char="q"/>
            </a:pPr>
            <a:endParaRPr lang="en-US" altLang="es-ES" sz="2000" dirty="0"/>
          </a:p>
          <a:p>
            <a:pPr algn="l" eaLnBrk="1" hangingPunct="1">
              <a:lnSpc>
                <a:spcPct val="110000"/>
              </a:lnSpc>
            </a:pPr>
            <a:r>
              <a:rPr lang="en-US" sz="2000" dirty="0"/>
              <a:t/>
            </a:r>
            <a:br>
              <a:rPr lang="en-US" sz="2000" dirty="0"/>
            </a:br>
            <a:endParaRPr lang="en-US" altLang="es-ES" sz="2000" dirty="0"/>
          </a:p>
          <a:p>
            <a:pPr marL="914400" lvl="1" indent="-457200" algn="l" eaLnBrk="1" hangingPunct="1">
              <a:lnSpc>
                <a:spcPct val="110000"/>
              </a:lnSpc>
              <a:buFont typeface="+mj-lt"/>
              <a:buAutoNum type="arabicPeriod"/>
            </a:pPr>
            <a:endParaRPr lang="en-US" altLang="es-ES" sz="2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4759BC5-63F4-F3B1-6801-4FCE70954C75}"/>
              </a:ext>
            </a:extLst>
          </p:cNvPr>
          <p:cNvGrpSpPr/>
          <p:nvPr/>
        </p:nvGrpSpPr>
        <p:grpSpPr>
          <a:xfrm>
            <a:off x="4732193" y="3580512"/>
            <a:ext cx="5116657" cy="2394953"/>
            <a:chOff x="8634415" y="904875"/>
            <a:chExt cx="2694090" cy="134491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61900DB-E47F-D0C9-ACCA-20B55291203A}"/>
                </a:ext>
              </a:extLst>
            </p:cNvPr>
            <p:cNvSpPr/>
            <p:nvPr/>
          </p:nvSpPr>
          <p:spPr>
            <a:xfrm>
              <a:off x="8677275" y="904875"/>
              <a:ext cx="2651230" cy="12865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A156722-A8D7-72D2-5ABF-85A9FDB401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9"/>
            <a:stretch/>
          </p:blipFill>
          <p:spPr bwMode="auto">
            <a:xfrm>
              <a:off x="8634415" y="963284"/>
              <a:ext cx="2651230" cy="12865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pic>
        <p:nvPicPr>
          <p:cNvPr id="3" name="Picture 2" descr="A machine with a red light&#10;&#10;Description automatically generated">
            <a:extLst>
              <a:ext uri="{FF2B5EF4-FFF2-40B4-BE49-F238E27FC236}">
                <a16:creationId xmlns:a16="http://schemas.microsoft.com/office/drawing/2014/main" id="{58F54EBE-74FB-0DC7-54E1-2302EA6394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9" t="8056" r="10625" b="12869"/>
          <a:stretch/>
        </p:blipFill>
        <p:spPr>
          <a:xfrm>
            <a:off x="1249013" y="3684523"/>
            <a:ext cx="3202959" cy="22909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6E3366-12F0-CD87-E9CB-6072C6C276AA}"/>
              </a:ext>
            </a:extLst>
          </p:cNvPr>
          <p:cNvSpPr/>
          <p:nvPr/>
        </p:nvSpPr>
        <p:spPr>
          <a:xfrm>
            <a:off x="1901880" y="3811433"/>
            <a:ext cx="1495425" cy="3454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LED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3502FB1-718B-6091-28C1-705684A8178B}"/>
              </a:ext>
            </a:extLst>
          </p:cNvPr>
          <p:cNvCxnSpPr>
            <a:cxnSpLocks/>
          </p:cNvCxnSpPr>
          <p:nvPr/>
        </p:nvCxnSpPr>
        <p:spPr>
          <a:xfrm flipH="1">
            <a:off x="1741798" y="3997947"/>
            <a:ext cx="175088" cy="34545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6C0C9DD-DD86-C705-CDAD-673D0EBFC67A}"/>
              </a:ext>
            </a:extLst>
          </p:cNvPr>
          <p:cNvSpPr/>
          <p:nvPr/>
        </p:nvSpPr>
        <p:spPr>
          <a:xfrm>
            <a:off x="1595437" y="5353274"/>
            <a:ext cx="1495425" cy="3454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Diffuser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483FD30-19AC-A303-CDCB-6E7D411A6EE1}"/>
              </a:ext>
            </a:extLst>
          </p:cNvPr>
          <p:cNvCxnSpPr>
            <a:cxnSpLocks/>
          </p:cNvCxnSpPr>
          <p:nvPr/>
        </p:nvCxnSpPr>
        <p:spPr>
          <a:xfrm flipV="1">
            <a:off x="2649592" y="4962525"/>
            <a:ext cx="617483" cy="43759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0262E3F3-BC8D-AA7A-66B8-7C9181D376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311" t="22500" r="18148" b="13056"/>
          <a:stretch/>
        </p:blipFill>
        <p:spPr>
          <a:xfrm rot="18000000">
            <a:off x="8284916" y="329252"/>
            <a:ext cx="2290941" cy="4419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8A2C56C-60B7-B8CE-7135-4E0F2ACA6B1B}"/>
              </a:ext>
            </a:extLst>
          </p:cNvPr>
          <p:cNvSpPr/>
          <p:nvPr/>
        </p:nvSpPr>
        <p:spPr>
          <a:xfrm>
            <a:off x="7881456" y="1093020"/>
            <a:ext cx="1104900" cy="4494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Lens</a:t>
            </a:r>
          </a:p>
        </p:txBody>
      </p:sp>
      <p:cxnSp>
        <p:nvCxnSpPr>
          <p:cNvPr id="7" name="Straight Arrow Connector 7">
            <a:extLst>
              <a:ext uri="{FF2B5EF4-FFF2-40B4-BE49-F238E27FC236}">
                <a16:creationId xmlns:a16="http://schemas.microsoft.com/office/drawing/2014/main" id="{B579F32F-B96C-57E8-4037-9DE57CCE7918}"/>
              </a:ext>
            </a:extLst>
          </p:cNvPr>
          <p:cNvCxnSpPr>
            <a:cxnSpLocks/>
          </p:cNvCxnSpPr>
          <p:nvPr/>
        </p:nvCxnSpPr>
        <p:spPr>
          <a:xfrm flipH="1">
            <a:off x="7881456" y="1561279"/>
            <a:ext cx="253953" cy="44946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Marcador de número de diapositiva 2">
            <a:extLst>
              <a:ext uri="{FF2B5EF4-FFF2-40B4-BE49-F238E27FC236}">
                <a16:creationId xmlns:a16="http://schemas.microsoft.com/office/drawing/2014/main" id="{E32AC59C-3A85-285E-8ABE-629595B5068A}"/>
              </a:ext>
            </a:extLst>
          </p:cNvPr>
          <p:cNvSpPr txBox="1">
            <a:spLocks/>
          </p:cNvSpPr>
          <p:nvPr/>
        </p:nvSpPr>
        <p:spPr>
          <a:xfrm>
            <a:off x="-51434" y="6422037"/>
            <a:ext cx="512171" cy="366183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F79DC8-E77A-4146-81E9-0630D8F3929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907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C478EA6-4547-575D-9DE6-61F33DAA4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Materials and methods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E2F874FF-FD5B-1F4A-3F22-D23FFF0FE5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EXAMPLE OF RAW IMAGES</a:t>
            </a:r>
          </a:p>
        </p:txBody>
      </p:sp>
      <p:pic>
        <p:nvPicPr>
          <p:cNvPr id="12" name="vapor (2)">
            <a:hlinkClick r:id="" action="ppaction://media"/>
            <a:extLst>
              <a:ext uri="{FF2B5EF4-FFF2-40B4-BE49-F238E27FC236}">
                <a16:creationId xmlns:a16="http://schemas.microsoft.com/office/drawing/2014/main" id="{29CAF9C9-D365-2537-9A1C-77A37E165DF0}"/>
              </a:ext>
            </a:extLst>
          </p:cNvPr>
          <p:cNvPicPr>
            <a:picLocks noGrp="1" noChangeAspect="1"/>
          </p:cNvPicPr>
          <p:nvPr>
            <p:ph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22205" y="1947693"/>
            <a:ext cx="5486400" cy="2401888"/>
          </a:xfrm>
        </p:spPr>
      </p:pic>
      <p:pic>
        <p:nvPicPr>
          <p:cNvPr id="10" name="Liquid (1)">
            <a:hlinkClick r:id="" action="ppaction://media"/>
            <a:extLst>
              <a:ext uri="{FF2B5EF4-FFF2-40B4-BE49-F238E27FC236}">
                <a16:creationId xmlns:a16="http://schemas.microsoft.com/office/drawing/2014/main" id="{C6416EA8-8D39-7B56-75A9-D7EF8E762FB1}"/>
              </a:ext>
            </a:extLst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22205" y="4386332"/>
            <a:ext cx="5486400" cy="2401888"/>
          </a:xfrm>
        </p:spPr>
      </p:pic>
      <p:sp>
        <p:nvSpPr>
          <p:cNvPr id="16" name="Marcador de número de diapositiva 2">
            <a:extLst>
              <a:ext uri="{FF2B5EF4-FFF2-40B4-BE49-F238E27FC236}">
                <a16:creationId xmlns:a16="http://schemas.microsoft.com/office/drawing/2014/main" id="{371F9A41-2CEF-8FCF-23F3-EF4C806A8C2E}"/>
              </a:ext>
            </a:extLst>
          </p:cNvPr>
          <p:cNvSpPr txBox="1">
            <a:spLocks/>
          </p:cNvSpPr>
          <p:nvPr/>
        </p:nvSpPr>
        <p:spPr>
          <a:xfrm>
            <a:off x="-51434" y="6422037"/>
            <a:ext cx="512171" cy="366183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F79DC8-E77A-4146-81E9-0630D8F3929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4F59533-3F58-9A5D-6C9D-23EF2F5037B8}"/>
              </a:ext>
            </a:extLst>
          </p:cNvPr>
          <p:cNvSpPr txBox="1"/>
          <p:nvPr/>
        </p:nvSpPr>
        <p:spPr>
          <a:xfrm>
            <a:off x="3392368" y="1410255"/>
            <a:ext cx="6146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effectLst/>
                <a:latin typeface="-apple-system"/>
              </a:rPr>
              <a:t>T=900 K – rho=22.8 kg/m3 – Pinj = 600 bar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81071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9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spect="1" noChangeArrowheads="1"/>
          </p:cNvSpPr>
          <p:nvPr>
            <p:ph idx="1"/>
          </p:nvPr>
        </p:nvSpPr>
        <p:spPr>
          <a:xfrm>
            <a:off x="609600" y="1441450"/>
            <a:ext cx="5486400" cy="4814888"/>
          </a:xfrm>
          <a:noFill/>
        </p:spPr>
        <p:txBody>
          <a:bodyPr/>
          <a:lstStyle/>
          <a:p>
            <a:r>
              <a:rPr lang="en-US" altLang="es-ES" dirty="0"/>
              <a:t>NH3 Overall </a:t>
            </a:r>
            <a:r>
              <a:rPr lang="en-US" altLang="es-ES" dirty="0" err="1"/>
              <a:t>behaviour</a:t>
            </a:r>
            <a:r>
              <a:rPr lang="en-US" altLang="es-ES" dirty="0"/>
              <a:t> similar to Diesel BUT</a:t>
            </a:r>
          </a:p>
          <a:p>
            <a:pPr lvl="1"/>
            <a:r>
              <a:rPr lang="en-US" altLang="es-ES" dirty="0"/>
              <a:t>Initial phase of the injection is slower in the NH3 spray</a:t>
            </a:r>
          </a:p>
          <a:p>
            <a:pPr lvl="1"/>
            <a:r>
              <a:rPr lang="en-US" altLang="es-ES" dirty="0"/>
              <a:t>Stabilized LL of NH3 is shorter</a:t>
            </a:r>
          </a:p>
          <a:p>
            <a:pPr lvl="1"/>
            <a:endParaRPr lang="en-US" altLang="es-ES" dirty="0"/>
          </a:p>
          <a:p>
            <a:r>
              <a:rPr lang="en-US" altLang="es-ES" dirty="0"/>
              <a:t>Open points</a:t>
            </a:r>
          </a:p>
          <a:p>
            <a:pPr lvl="1"/>
            <a:r>
              <a:rPr lang="en-US" altLang="es-ES" dirty="0"/>
              <a:t>Different density, lower viscosity</a:t>
            </a:r>
          </a:p>
          <a:p>
            <a:pPr lvl="1"/>
            <a:r>
              <a:rPr lang="en-US" altLang="es-ES" dirty="0"/>
              <a:t>Internal nozzle flow and dynamic operation of the injector? </a:t>
            </a:r>
          </a:p>
          <a:p>
            <a:pPr lvl="1"/>
            <a:r>
              <a:rPr lang="en-US" altLang="es-ES" dirty="0"/>
              <a:t>Needle lift? Actual injection rate differences?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2" y="49903"/>
            <a:ext cx="11163868" cy="828948"/>
          </a:xfrm>
        </p:spPr>
        <p:txBody>
          <a:bodyPr/>
          <a:lstStyle/>
          <a:p>
            <a:r>
              <a:rPr lang="en-US" altLang="es-ES" dirty="0"/>
              <a:t>Results</a:t>
            </a:r>
          </a:p>
        </p:txBody>
      </p:sp>
      <p:sp>
        <p:nvSpPr>
          <p:cNvPr id="22" name="Marcador de texto 21">
            <a:extLst>
              <a:ext uri="{FF2B5EF4-FFF2-40B4-BE49-F238E27FC236}">
                <a16:creationId xmlns:a16="http://schemas.microsoft.com/office/drawing/2014/main" id="{713B2802-BDD1-4A12-39AB-AD34816FF5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032" y="910605"/>
            <a:ext cx="11163868" cy="499715"/>
          </a:xfrm>
        </p:spPr>
        <p:txBody>
          <a:bodyPr/>
          <a:lstStyle/>
          <a:p>
            <a:r>
              <a:rPr lang="en-GB" dirty="0"/>
              <a:t>COMPARISON WITH CONVENTIONAL DIESEL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526AE9-75B5-4A62-221C-1A975D43C074}"/>
              </a:ext>
            </a:extLst>
          </p:cNvPr>
          <p:cNvSpPr/>
          <p:nvPr/>
        </p:nvSpPr>
        <p:spPr>
          <a:xfrm>
            <a:off x="6512312" y="2067495"/>
            <a:ext cx="4561559" cy="3110648"/>
          </a:xfrm>
          <a:prstGeom prst="rect">
            <a:avLst/>
          </a:prstGeom>
          <a:solidFill>
            <a:schemeClr val="bg1"/>
          </a:solidFill>
          <a:ln w="12700">
            <a:solidFill>
              <a:srgbClr val="2626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9A11DA02-EBE6-BD69-A81E-0AC2137E6B4A}"/>
              </a:ext>
            </a:extLst>
          </p:cNvPr>
          <p:cNvSpPr txBox="1"/>
          <p:nvPr/>
        </p:nvSpPr>
        <p:spPr>
          <a:xfrm>
            <a:off x="6512312" y="1806599"/>
            <a:ext cx="4561559" cy="24622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>
            <a:solidFill>
              <a:srgbClr val="262626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GB" sz="1400" dirty="0">
                <a:solidFill>
                  <a:schemeClr val="bg1"/>
                </a:solidFill>
                <a:effectLst/>
                <a:latin typeface="+mn-lt"/>
                <a:ea typeface="SimSun" panose="02010600030101010101" pitchFamily="2" charset="-122"/>
              </a:rPr>
              <a:t> </a:t>
            </a:r>
            <a:r>
              <a:rPr lang="en-GB" sz="1600" dirty="0">
                <a:solidFill>
                  <a:schemeClr val="bg1"/>
                </a:solidFill>
                <a:effectLst/>
                <a:latin typeface="+mn-lt"/>
                <a:ea typeface="SimSun" panose="02010600030101010101" pitchFamily="2" charset="-122"/>
              </a:rPr>
              <a:t>Injection Pressure: 600 bar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C78861B-AFDA-8D5C-CFA5-4865DA89F7F5}"/>
              </a:ext>
            </a:extLst>
          </p:cNvPr>
          <p:cNvGrpSpPr/>
          <p:nvPr/>
        </p:nvGrpSpPr>
        <p:grpSpPr>
          <a:xfrm>
            <a:off x="6763386" y="2117859"/>
            <a:ext cx="4081797" cy="3060181"/>
            <a:chOff x="6763386" y="2117859"/>
            <a:chExt cx="4081797" cy="3060181"/>
          </a:xfrm>
        </p:grpSpPr>
        <p:pic>
          <p:nvPicPr>
            <p:cNvPr id="18" name="Picture 17" descr="A graph of different types of fuel&#10;&#10;Description automatically generated">
              <a:extLst>
                <a:ext uri="{FF2B5EF4-FFF2-40B4-BE49-F238E27FC236}">
                  <a16:creationId xmlns:a16="http://schemas.microsoft.com/office/drawing/2014/main" id="{01C99639-FECD-AEC0-3981-1D2B9B24E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3386" y="2117859"/>
              <a:ext cx="4081797" cy="306018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CAEA84F-8A3C-15BB-55DE-CFCFDB424D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88" t="9667" r="54182" b="62455"/>
            <a:stretch/>
          </p:blipFill>
          <p:spPr bwMode="auto">
            <a:xfrm>
              <a:off x="7360467" y="2387547"/>
              <a:ext cx="1285592" cy="8791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" name="Marcador de número de diapositiva 2">
            <a:extLst>
              <a:ext uri="{FF2B5EF4-FFF2-40B4-BE49-F238E27FC236}">
                <a16:creationId xmlns:a16="http://schemas.microsoft.com/office/drawing/2014/main" id="{490DE3DF-DC04-C224-45DC-F90468831BBA}"/>
              </a:ext>
            </a:extLst>
          </p:cNvPr>
          <p:cNvSpPr txBox="1">
            <a:spLocks/>
          </p:cNvSpPr>
          <p:nvPr/>
        </p:nvSpPr>
        <p:spPr>
          <a:xfrm>
            <a:off x="-51434" y="6422037"/>
            <a:ext cx="512171" cy="366183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F79DC8-E77A-4146-81E9-0630D8F39297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0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spect="1" noChangeArrowheads="1"/>
          </p:cNvSpPr>
          <p:nvPr>
            <p:ph type="subTitle" idx="1"/>
          </p:nvPr>
        </p:nvSpPr>
        <p:spPr>
          <a:xfrm>
            <a:off x="551814" y="1333058"/>
            <a:ext cx="11260136" cy="5169843"/>
          </a:xfrm>
          <a:noFill/>
        </p:spPr>
        <p:txBody>
          <a:bodyPr/>
          <a:lstStyle/>
          <a:p>
            <a:pPr algn="l" eaLnBrk="1" hangingPunct="1">
              <a:lnSpc>
                <a:spcPct val="110000"/>
              </a:lnSpc>
            </a:pPr>
            <a:r>
              <a:rPr lang="en-US" altLang="es-ES" sz="2000" b="1" dirty="0"/>
              <a:t>SPRAY ANGLE EVOLUTION</a:t>
            </a:r>
            <a:endParaRPr lang="en-US" altLang="es-ES" sz="2000" dirty="0"/>
          </a:p>
          <a:p>
            <a:pPr marL="914400" lvl="1" indent="-457200" algn="l" eaLnBrk="1" hangingPunct="1">
              <a:lnSpc>
                <a:spcPct val="110000"/>
              </a:lnSpc>
              <a:buFont typeface="+mj-lt"/>
              <a:buAutoNum type="arabicPeriod"/>
            </a:pPr>
            <a:endParaRPr lang="en-US" altLang="es-ES" sz="2000" dirty="0"/>
          </a:p>
        </p:txBody>
      </p:sp>
      <p:grpSp>
        <p:nvGrpSpPr>
          <p:cNvPr id="2060" name="Group 2059">
            <a:extLst>
              <a:ext uri="{FF2B5EF4-FFF2-40B4-BE49-F238E27FC236}">
                <a16:creationId xmlns:a16="http://schemas.microsoft.com/office/drawing/2014/main" id="{B32408CE-7420-D460-63E3-55BE9964BE54}"/>
              </a:ext>
            </a:extLst>
          </p:cNvPr>
          <p:cNvGrpSpPr/>
          <p:nvPr/>
        </p:nvGrpSpPr>
        <p:grpSpPr>
          <a:xfrm>
            <a:off x="338059" y="1887297"/>
            <a:ext cx="6564051" cy="3415977"/>
            <a:chOff x="209495" y="1794197"/>
            <a:chExt cx="7766229" cy="4122775"/>
          </a:xfrm>
        </p:grpSpPr>
        <p:pic>
          <p:nvPicPr>
            <p:cNvPr id="14" name="Picture 13" descr="A close-up of a grey surface&#10;&#10;Description automatically generated">
              <a:extLst>
                <a:ext uri="{FF2B5EF4-FFF2-40B4-BE49-F238E27FC236}">
                  <a16:creationId xmlns:a16="http://schemas.microsoft.com/office/drawing/2014/main" id="{07AF6D35-AB41-E7BE-009A-726C39B792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649"/>
            <a:stretch/>
          </p:blipFill>
          <p:spPr>
            <a:xfrm rot="16200000">
              <a:off x="-180864" y="2194084"/>
              <a:ext cx="2101524" cy="1320804"/>
            </a:xfrm>
            <a:prstGeom prst="rect">
              <a:avLst/>
            </a:prstGeom>
          </p:spPr>
        </p:pic>
        <p:pic>
          <p:nvPicPr>
            <p:cNvPr id="25" name="Picture 24" descr="A close-up of a grey surface&#10;&#10;Description automatically generated">
              <a:extLst>
                <a:ext uri="{FF2B5EF4-FFF2-40B4-BE49-F238E27FC236}">
                  <a16:creationId xmlns:a16="http://schemas.microsoft.com/office/drawing/2014/main" id="{E18E7C75-C3C1-51AA-DE43-9F46C28231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70" t="594" r="-221" b="-594"/>
            <a:stretch/>
          </p:blipFill>
          <p:spPr>
            <a:xfrm rot="16200000">
              <a:off x="1139940" y="2184559"/>
              <a:ext cx="2101525" cy="1320803"/>
            </a:xfrm>
            <a:prstGeom prst="rect">
              <a:avLst/>
            </a:prstGeom>
          </p:spPr>
        </p:pic>
        <p:pic>
          <p:nvPicPr>
            <p:cNvPr id="35" name="Picture 34" descr="A black and white image of a red object&#10;&#10;Description automatically generated">
              <a:extLst>
                <a:ext uri="{FF2B5EF4-FFF2-40B4-BE49-F238E27FC236}">
                  <a16:creationId xmlns:a16="http://schemas.microsoft.com/office/drawing/2014/main" id="{E70BA4FE-A241-DC44-BE4B-E5677921AE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649"/>
            <a:stretch/>
          </p:blipFill>
          <p:spPr>
            <a:xfrm rot="16200000">
              <a:off x="2421093" y="2194085"/>
              <a:ext cx="2101527" cy="1320806"/>
            </a:xfrm>
            <a:prstGeom prst="rect">
              <a:avLst/>
            </a:prstGeom>
          </p:spPr>
        </p:pic>
        <p:pic>
          <p:nvPicPr>
            <p:cNvPr id="39" name="Picture 38" descr="A black and white image of a black spot&#10;&#10;Description automatically generated">
              <a:extLst>
                <a:ext uri="{FF2B5EF4-FFF2-40B4-BE49-F238E27FC236}">
                  <a16:creationId xmlns:a16="http://schemas.microsoft.com/office/drawing/2014/main" id="{EC327DCE-B056-939B-6714-D0207D21C0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649"/>
            <a:stretch/>
          </p:blipFill>
          <p:spPr>
            <a:xfrm rot="16200000">
              <a:off x="6264559" y="2194085"/>
              <a:ext cx="2101525" cy="1320804"/>
            </a:xfrm>
            <a:prstGeom prst="rect">
              <a:avLst/>
            </a:prstGeom>
          </p:spPr>
        </p:pic>
        <p:pic>
          <p:nvPicPr>
            <p:cNvPr id="41" name="Picture 40" descr="A black spot on a grey surface&#10;&#10;Description automatically generated">
              <a:extLst>
                <a:ext uri="{FF2B5EF4-FFF2-40B4-BE49-F238E27FC236}">
                  <a16:creationId xmlns:a16="http://schemas.microsoft.com/office/drawing/2014/main" id="{9CDB4432-8A3E-1B55-665D-679B40F56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649"/>
            <a:stretch/>
          </p:blipFill>
          <p:spPr>
            <a:xfrm rot="16200000">
              <a:off x="3702249" y="2194085"/>
              <a:ext cx="2101525" cy="1320804"/>
            </a:xfrm>
            <a:prstGeom prst="rect">
              <a:avLst/>
            </a:prstGeom>
          </p:spPr>
        </p:pic>
        <p:pic>
          <p:nvPicPr>
            <p:cNvPr id="45" name="Picture 44" descr="A black spot on a grey surface&#10;&#10;Description automatically generated">
              <a:extLst>
                <a:ext uri="{FF2B5EF4-FFF2-40B4-BE49-F238E27FC236}">
                  <a16:creationId xmlns:a16="http://schemas.microsoft.com/office/drawing/2014/main" id="{D82B13E4-31EA-73EE-530B-857221A0BF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649"/>
            <a:stretch/>
          </p:blipFill>
          <p:spPr>
            <a:xfrm rot="16200000">
              <a:off x="4975555" y="2194085"/>
              <a:ext cx="2101525" cy="1320804"/>
            </a:xfrm>
            <a:prstGeom prst="rect">
              <a:avLst/>
            </a:prstGeom>
          </p:spPr>
        </p:pic>
        <p:pic>
          <p:nvPicPr>
            <p:cNvPr id="54" name="Picture 53" descr="A close up of a grey surface&#10;&#10;Description automatically generated">
              <a:extLst>
                <a:ext uri="{FF2B5EF4-FFF2-40B4-BE49-F238E27FC236}">
                  <a16:creationId xmlns:a16="http://schemas.microsoft.com/office/drawing/2014/main" id="{DAA31703-6880-48FF-4F52-0C7FAE3AA0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649"/>
            <a:stretch/>
          </p:blipFill>
          <p:spPr>
            <a:xfrm rot="16200000">
              <a:off x="-178497" y="4205813"/>
              <a:ext cx="2101505" cy="1320803"/>
            </a:xfrm>
            <a:prstGeom prst="rect">
              <a:avLst/>
            </a:prstGeom>
          </p:spPr>
        </p:pic>
        <p:pic>
          <p:nvPicPr>
            <p:cNvPr id="56" name="Picture 55" descr="A close-up of a grey surface&#10;&#10;Description automatically generated">
              <a:extLst>
                <a:ext uri="{FF2B5EF4-FFF2-40B4-BE49-F238E27FC236}">
                  <a16:creationId xmlns:a16="http://schemas.microsoft.com/office/drawing/2014/main" id="{426E247A-A45F-0E3F-866F-1198C942BD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649"/>
            <a:stretch/>
          </p:blipFill>
          <p:spPr>
            <a:xfrm rot="16200000">
              <a:off x="1124248" y="4205809"/>
              <a:ext cx="2101514" cy="1320805"/>
            </a:xfrm>
            <a:prstGeom prst="rect">
              <a:avLst/>
            </a:prstGeom>
          </p:spPr>
        </p:pic>
        <p:pic>
          <p:nvPicPr>
            <p:cNvPr id="58" name="Picture 57" descr="A black and red heart on a gray surface&#10;&#10;Description automatically generated">
              <a:extLst>
                <a:ext uri="{FF2B5EF4-FFF2-40B4-BE49-F238E27FC236}">
                  <a16:creationId xmlns:a16="http://schemas.microsoft.com/office/drawing/2014/main" id="{E281EBC5-838C-4C57-199F-5239F79A1A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649"/>
            <a:stretch/>
          </p:blipFill>
          <p:spPr>
            <a:xfrm rot="16200000">
              <a:off x="2437001" y="4205808"/>
              <a:ext cx="2101512" cy="1320805"/>
            </a:xfrm>
            <a:prstGeom prst="rect">
              <a:avLst/>
            </a:prstGeom>
          </p:spPr>
        </p:pic>
        <p:pic>
          <p:nvPicPr>
            <p:cNvPr id="60" name="Picture 59" descr="A black and white image of a black spot&#10;&#10;Description automatically generated">
              <a:extLst>
                <a:ext uri="{FF2B5EF4-FFF2-40B4-BE49-F238E27FC236}">
                  <a16:creationId xmlns:a16="http://schemas.microsoft.com/office/drawing/2014/main" id="{7E628077-4BCC-5D8D-F5E4-874CE272D6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649"/>
            <a:stretch/>
          </p:blipFill>
          <p:spPr>
            <a:xfrm rot="16200000">
              <a:off x="3662153" y="4205814"/>
              <a:ext cx="2101512" cy="1320803"/>
            </a:xfrm>
            <a:prstGeom prst="rect">
              <a:avLst/>
            </a:prstGeom>
          </p:spPr>
        </p:pic>
        <p:pic>
          <p:nvPicPr>
            <p:cNvPr id="2048" name="Picture 2047" descr="A black spot on a grey surface&#10;&#10;Description automatically generated">
              <a:extLst>
                <a:ext uri="{FF2B5EF4-FFF2-40B4-BE49-F238E27FC236}">
                  <a16:creationId xmlns:a16="http://schemas.microsoft.com/office/drawing/2014/main" id="{68EC461A-9136-C553-8431-3306BB070C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649"/>
            <a:stretch/>
          </p:blipFill>
          <p:spPr>
            <a:xfrm rot="16200000">
              <a:off x="4959664" y="4205814"/>
              <a:ext cx="2101512" cy="1320803"/>
            </a:xfrm>
            <a:prstGeom prst="rect">
              <a:avLst/>
            </a:prstGeom>
          </p:spPr>
        </p:pic>
        <p:pic>
          <p:nvPicPr>
            <p:cNvPr id="2057" name="Picture 2056" descr="A black shadow on a grey surface&#10;&#10;Description automatically generated">
              <a:extLst>
                <a:ext uri="{FF2B5EF4-FFF2-40B4-BE49-F238E27FC236}">
                  <a16:creationId xmlns:a16="http://schemas.microsoft.com/office/drawing/2014/main" id="{F4560B7C-79F6-D875-19F5-B1CA4E28D6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649"/>
            <a:stretch/>
          </p:blipFill>
          <p:spPr>
            <a:xfrm rot="16200000">
              <a:off x="6264560" y="4205808"/>
              <a:ext cx="2101525" cy="1320803"/>
            </a:xfrm>
            <a:prstGeom prst="rect">
              <a:avLst/>
            </a:prstGeom>
          </p:spPr>
        </p:pic>
        <p:sp>
          <p:nvSpPr>
            <p:cNvPr id="2058" name="Rectangle 2057">
              <a:extLst>
                <a:ext uri="{FF2B5EF4-FFF2-40B4-BE49-F238E27FC236}">
                  <a16:creationId xmlns:a16="http://schemas.microsoft.com/office/drawing/2014/main" id="{657AB5B6-9932-472E-7AA1-6C7DB9B70E03}"/>
                </a:ext>
              </a:extLst>
            </p:cNvPr>
            <p:cNvSpPr/>
            <p:nvPr/>
          </p:nvSpPr>
          <p:spPr>
            <a:xfrm>
              <a:off x="209495" y="1794197"/>
              <a:ext cx="7766229" cy="20212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59" name="Rectangle 2058">
              <a:extLst>
                <a:ext uri="{FF2B5EF4-FFF2-40B4-BE49-F238E27FC236}">
                  <a16:creationId xmlns:a16="http://schemas.microsoft.com/office/drawing/2014/main" id="{4D90C6E9-3E8C-144C-E6BA-8E150921402F}"/>
                </a:ext>
              </a:extLst>
            </p:cNvPr>
            <p:cNvSpPr/>
            <p:nvPr/>
          </p:nvSpPr>
          <p:spPr>
            <a:xfrm>
              <a:off x="209495" y="3859663"/>
              <a:ext cx="7766229" cy="205730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061" name="TextBox 2060">
            <a:extLst>
              <a:ext uri="{FF2B5EF4-FFF2-40B4-BE49-F238E27FC236}">
                <a16:creationId xmlns:a16="http://schemas.microsoft.com/office/drawing/2014/main" id="{59745D45-6963-8401-F2F4-724D49E2DBAC}"/>
              </a:ext>
            </a:extLst>
          </p:cNvPr>
          <p:cNvSpPr txBox="1"/>
          <p:nvPr/>
        </p:nvSpPr>
        <p:spPr>
          <a:xfrm>
            <a:off x="568526" y="2007624"/>
            <a:ext cx="744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  <a:latin typeface="+mn-lt"/>
              </a:rPr>
              <a:t>NH</a:t>
            </a:r>
            <a:r>
              <a:rPr lang="es-ES" baseline="-25000" dirty="0">
                <a:solidFill>
                  <a:srgbClr val="FF0000"/>
                </a:solidFill>
                <a:latin typeface="+mn-lt"/>
              </a:rPr>
              <a:t>3</a:t>
            </a:r>
          </a:p>
        </p:txBody>
      </p:sp>
      <p:sp>
        <p:nvSpPr>
          <p:cNvPr id="2062" name="TextBox 2061">
            <a:extLst>
              <a:ext uri="{FF2B5EF4-FFF2-40B4-BE49-F238E27FC236}">
                <a16:creationId xmlns:a16="http://schemas.microsoft.com/office/drawing/2014/main" id="{21A2D049-D8B8-F87D-5EF9-2C3B6C68B4CC}"/>
              </a:ext>
            </a:extLst>
          </p:cNvPr>
          <p:cNvSpPr txBox="1"/>
          <p:nvPr/>
        </p:nvSpPr>
        <p:spPr>
          <a:xfrm>
            <a:off x="484544" y="3721137"/>
            <a:ext cx="1042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+mn-lt"/>
              </a:rPr>
              <a:t>Diesel</a:t>
            </a:r>
          </a:p>
        </p:txBody>
      </p:sp>
      <p:grpSp>
        <p:nvGrpSpPr>
          <p:cNvPr id="2063" name="Group 2062">
            <a:extLst>
              <a:ext uri="{FF2B5EF4-FFF2-40B4-BE49-F238E27FC236}">
                <a16:creationId xmlns:a16="http://schemas.microsoft.com/office/drawing/2014/main" id="{9C68914A-A136-38ED-E79D-DE5D8FA632B5}"/>
              </a:ext>
            </a:extLst>
          </p:cNvPr>
          <p:cNvGrpSpPr/>
          <p:nvPr/>
        </p:nvGrpSpPr>
        <p:grpSpPr>
          <a:xfrm>
            <a:off x="7172685" y="1887297"/>
            <a:ext cx="4561559" cy="3374461"/>
            <a:chOff x="7467926" y="2087035"/>
            <a:chExt cx="3450835" cy="2506720"/>
          </a:xfrm>
        </p:grpSpPr>
        <p:sp>
          <p:nvSpPr>
            <p:cNvPr id="2064" name="Rectangle 2063">
              <a:extLst>
                <a:ext uri="{FF2B5EF4-FFF2-40B4-BE49-F238E27FC236}">
                  <a16:creationId xmlns:a16="http://schemas.microsoft.com/office/drawing/2014/main" id="{529CADDF-542D-45F6-D7D2-0C403775346D}"/>
                </a:ext>
              </a:extLst>
            </p:cNvPr>
            <p:cNvSpPr/>
            <p:nvPr/>
          </p:nvSpPr>
          <p:spPr>
            <a:xfrm>
              <a:off x="7467926" y="2283005"/>
              <a:ext cx="3450835" cy="231075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26262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65" name="Text Box 1">
              <a:extLst>
                <a:ext uri="{FF2B5EF4-FFF2-40B4-BE49-F238E27FC236}">
                  <a16:creationId xmlns:a16="http://schemas.microsoft.com/office/drawing/2014/main" id="{DCDDCF1B-F55B-CA3D-2239-B2384E457F07}"/>
                </a:ext>
              </a:extLst>
            </p:cNvPr>
            <p:cNvSpPr txBox="1"/>
            <p:nvPr/>
          </p:nvSpPr>
          <p:spPr>
            <a:xfrm>
              <a:off x="7467926" y="2087035"/>
              <a:ext cx="3450835" cy="18290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12700">
              <a:solidFill>
                <a:srgbClr val="262626"/>
              </a:solidFill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spcAft>
                  <a:spcPts val="1000"/>
                </a:spcAft>
              </a:pPr>
              <a:r>
                <a:rPr lang="en-GB" sz="1600" dirty="0">
                  <a:solidFill>
                    <a:schemeClr val="bg1"/>
                  </a:solidFill>
                  <a:effectLst/>
                  <a:latin typeface="+mn-lt"/>
                  <a:ea typeface="SimSun" panose="02010600030101010101" pitchFamily="2" charset="-122"/>
                </a:rPr>
                <a:t> Injection Pressure: 600 bar</a:t>
              </a:r>
              <a:endParaRPr lang="en-GB" sz="1800" dirty="0">
                <a:solidFill>
                  <a:schemeClr val="bg1"/>
                </a:solidFill>
                <a:effectLst/>
                <a:latin typeface="+mn-lt"/>
                <a:ea typeface="SimSun" panose="02010600030101010101" pitchFamily="2" charset="-122"/>
              </a:endParaRPr>
            </a:p>
          </p:txBody>
        </p:sp>
      </p:grpSp>
      <p:pic>
        <p:nvPicPr>
          <p:cNvPr id="2067" name="Picture 2066" descr="A graph of a graph showing the amount of fuel in the fuel&#10;&#10;Description automatically generated">
            <a:extLst>
              <a:ext uri="{FF2B5EF4-FFF2-40B4-BE49-F238E27FC236}">
                <a16:creationId xmlns:a16="http://schemas.microsoft.com/office/drawing/2014/main" id="{668EC7A1-3147-B335-4576-2E75028D1A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421" y="2188927"/>
            <a:ext cx="4048198" cy="3034991"/>
          </a:xfrm>
          <a:prstGeom prst="rect">
            <a:avLst/>
          </a:prstGeom>
        </p:spPr>
      </p:pic>
      <p:cxnSp>
        <p:nvCxnSpPr>
          <p:cNvPr id="2069" name="Straight Arrow Connector 2068">
            <a:extLst>
              <a:ext uri="{FF2B5EF4-FFF2-40B4-BE49-F238E27FC236}">
                <a16:creationId xmlns:a16="http://schemas.microsoft.com/office/drawing/2014/main" id="{47E36E09-42FA-3A07-41A8-2229C667F65B}"/>
              </a:ext>
            </a:extLst>
          </p:cNvPr>
          <p:cNvCxnSpPr>
            <a:cxnSpLocks/>
          </p:cNvCxnSpPr>
          <p:nvPr/>
        </p:nvCxnSpPr>
        <p:spPr>
          <a:xfrm>
            <a:off x="6644935" y="4168296"/>
            <a:ext cx="0" cy="104925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1" name="Straight Connector 2070">
            <a:extLst>
              <a:ext uri="{FF2B5EF4-FFF2-40B4-BE49-F238E27FC236}">
                <a16:creationId xmlns:a16="http://schemas.microsoft.com/office/drawing/2014/main" id="{C821180D-587F-B033-AC39-473C6E6F17B5}"/>
              </a:ext>
            </a:extLst>
          </p:cNvPr>
          <p:cNvCxnSpPr>
            <a:cxnSpLocks/>
          </p:cNvCxnSpPr>
          <p:nvPr/>
        </p:nvCxnSpPr>
        <p:spPr>
          <a:xfrm>
            <a:off x="6343934" y="4168296"/>
            <a:ext cx="424826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2" name="Straight Connector 2071">
            <a:extLst>
              <a:ext uri="{FF2B5EF4-FFF2-40B4-BE49-F238E27FC236}">
                <a16:creationId xmlns:a16="http://schemas.microsoft.com/office/drawing/2014/main" id="{7DB86F14-FEC9-4CBB-2779-B90B08622391}"/>
              </a:ext>
            </a:extLst>
          </p:cNvPr>
          <p:cNvCxnSpPr>
            <a:cxnSpLocks/>
          </p:cNvCxnSpPr>
          <p:nvPr/>
        </p:nvCxnSpPr>
        <p:spPr>
          <a:xfrm>
            <a:off x="6343934" y="5169924"/>
            <a:ext cx="424826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3" name="TextBox 2072">
            <a:extLst>
              <a:ext uri="{FF2B5EF4-FFF2-40B4-BE49-F238E27FC236}">
                <a16:creationId xmlns:a16="http://schemas.microsoft.com/office/drawing/2014/main" id="{96B76C95-70EE-1A0C-3394-9A83B4C4DD7C}"/>
              </a:ext>
            </a:extLst>
          </p:cNvPr>
          <p:cNvSpPr txBox="1"/>
          <p:nvPr/>
        </p:nvSpPr>
        <p:spPr>
          <a:xfrm>
            <a:off x="6589585" y="4539034"/>
            <a:ext cx="304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FFFF00"/>
                </a:solidFill>
                <a:latin typeface="+mn-lt"/>
              </a:rPr>
              <a:t>S</a:t>
            </a:r>
            <a:endParaRPr lang="es-ES" dirty="0">
              <a:solidFill>
                <a:srgbClr val="FFFF00"/>
              </a:solidFill>
              <a:latin typeface="+mn-lt"/>
            </a:endParaRPr>
          </a:p>
        </p:txBody>
      </p:sp>
      <p:grpSp>
        <p:nvGrpSpPr>
          <p:cNvPr id="2074" name="Group 2073">
            <a:extLst>
              <a:ext uri="{FF2B5EF4-FFF2-40B4-BE49-F238E27FC236}">
                <a16:creationId xmlns:a16="http://schemas.microsoft.com/office/drawing/2014/main" id="{A1AC534F-BB58-C18A-B4BA-CB0CF6E06AA1}"/>
              </a:ext>
            </a:extLst>
          </p:cNvPr>
          <p:cNvGrpSpPr/>
          <p:nvPr/>
        </p:nvGrpSpPr>
        <p:grpSpPr>
          <a:xfrm>
            <a:off x="574946" y="5327458"/>
            <a:ext cx="10465858" cy="1233053"/>
            <a:chOff x="608013" y="5321299"/>
            <a:chExt cx="10465858" cy="1233053"/>
          </a:xfrm>
        </p:grpSpPr>
        <p:sp>
          <p:nvSpPr>
            <p:cNvPr id="2075" name="Rectangle 2074">
              <a:extLst>
                <a:ext uri="{FF2B5EF4-FFF2-40B4-BE49-F238E27FC236}">
                  <a16:creationId xmlns:a16="http://schemas.microsoft.com/office/drawing/2014/main" id="{B19B311D-C672-6C2B-996D-87D140ED4716}"/>
                </a:ext>
              </a:extLst>
            </p:cNvPr>
            <p:cNvSpPr/>
            <p:nvPr/>
          </p:nvSpPr>
          <p:spPr>
            <a:xfrm>
              <a:off x="608013" y="5321299"/>
              <a:ext cx="10456333" cy="12330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76" name="TextBox 2075">
              <a:extLst>
                <a:ext uri="{FF2B5EF4-FFF2-40B4-BE49-F238E27FC236}">
                  <a16:creationId xmlns:a16="http://schemas.microsoft.com/office/drawing/2014/main" id="{5E76800D-9723-AB8A-EDED-B396926E42FB}"/>
                </a:ext>
              </a:extLst>
            </p:cNvPr>
            <p:cNvSpPr txBox="1"/>
            <p:nvPr/>
          </p:nvSpPr>
          <p:spPr>
            <a:xfrm>
              <a:off x="772648" y="5424439"/>
              <a:ext cx="103012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accent2"/>
                </a:buClr>
                <a:buFont typeface="Wingdings" panose="05000000000000000000" pitchFamily="2" charset="2"/>
                <a:buChar char="§"/>
              </a:pPr>
              <a:r>
                <a:rPr lang="en-US" sz="1800" b="1" dirty="0">
                  <a:solidFill>
                    <a:schemeClr val="tx2"/>
                  </a:solidFill>
                  <a:latin typeface="+mn-lt"/>
                </a:rPr>
                <a:t>Angle criteria: </a:t>
              </a:r>
              <a:r>
                <a:rPr lang="en-US" sz="1800" dirty="0">
                  <a:latin typeface="+mn-lt"/>
                </a:rPr>
                <a:t>Angle fitted between 10% - 60% spray region</a:t>
              </a:r>
            </a:p>
            <a:p>
              <a:pPr marL="285750" indent="-285750">
                <a:buClr>
                  <a:schemeClr val="accent2"/>
                </a:buClr>
                <a:buFont typeface="Wingdings" panose="05000000000000000000" pitchFamily="2" charset="2"/>
                <a:buChar char="§"/>
              </a:pPr>
              <a:endParaRPr lang="en-US" sz="1800" dirty="0">
                <a:latin typeface="+mn-lt"/>
                <a:ea typeface="SimSun" panose="02010600030101010101" pitchFamily="2" charset="-122"/>
              </a:endParaRPr>
            </a:p>
            <a:p>
              <a:pPr marL="285750" indent="-285750">
                <a:buClr>
                  <a:schemeClr val="accent2"/>
                </a:buClr>
                <a:buFont typeface="Wingdings" panose="05000000000000000000" pitchFamily="2" charset="2"/>
                <a:buChar char="§"/>
              </a:pPr>
              <a:r>
                <a:rPr lang="en-US" sz="1800" dirty="0">
                  <a:latin typeface="+mn-lt"/>
                  <a:ea typeface="SimSun" panose="02010600030101010101" pitchFamily="2" charset="-122"/>
                </a:rPr>
                <a:t>Wider spray angle for NH3 at the start of injection </a:t>
              </a:r>
              <a:r>
                <a:rPr lang="en-GB" sz="1800" dirty="0">
                  <a:latin typeface="+mn-lt"/>
                  <a:ea typeface="SimSun" panose="02010600030101010101" pitchFamily="2" charset="-122"/>
                  <a:sym typeface="Wingdings" panose="05000000000000000000" pitchFamily="2" charset="2"/>
                </a:rPr>
                <a:t> later behaviour is pretty similar</a:t>
              </a:r>
              <a:endParaRPr lang="en-US" sz="1800" dirty="0">
                <a:latin typeface="+mn-lt"/>
                <a:ea typeface="SimSun" panose="02010600030101010101" pitchFamily="2" charset="-122"/>
              </a:endParaRPr>
            </a:p>
          </p:txBody>
        </p:sp>
      </p:grpSp>
      <p:pic>
        <p:nvPicPr>
          <p:cNvPr id="2077" name="21 Imagen" descr="VisuPeneAngulo2.png">
            <a:extLst>
              <a:ext uri="{FF2B5EF4-FFF2-40B4-BE49-F238E27FC236}">
                <a16:creationId xmlns:a16="http://schemas.microsoft.com/office/drawing/2014/main" id="{01D3DCDD-3012-D718-9A95-9FCA1A71065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57215" y="5325362"/>
            <a:ext cx="1896249" cy="657184"/>
          </a:xfrm>
          <a:prstGeom prst="rect">
            <a:avLst/>
          </a:prstGeom>
        </p:spPr>
      </p:pic>
      <p:sp>
        <p:nvSpPr>
          <p:cNvPr id="2" name="Marcador de número de diapositiva 2">
            <a:extLst>
              <a:ext uri="{FF2B5EF4-FFF2-40B4-BE49-F238E27FC236}">
                <a16:creationId xmlns:a16="http://schemas.microsoft.com/office/drawing/2014/main" id="{F7CB7919-0388-F069-D2F4-150EA20B111D}"/>
              </a:ext>
            </a:extLst>
          </p:cNvPr>
          <p:cNvSpPr txBox="1">
            <a:spLocks/>
          </p:cNvSpPr>
          <p:nvPr/>
        </p:nvSpPr>
        <p:spPr>
          <a:xfrm>
            <a:off x="-103686" y="6422037"/>
            <a:ext cx="512171" cy="366183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7F79DC8-E77A-4146-81E9-0630D8F39297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06349A88-443E-0EDB-FE48-0171E61AFA7B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49213"/>
            <a:ext cx="11163300" cy="83026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733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s-ES" dirty="0"/>
              <a:t>Results</a:t>
            </a:r>
          </a:p>
        </p:txBody>
      </p:sp>
      <p:sp>
        <p:nvSpPr>
          <p:cNvPr id="10" name="Marcador de texto 21">
            <a:extLst>
              <a:ext uri="{FF2B5EF4-FFF2-40B4-BE49-F238E27FC236}">
                <a16:creationId xmlns:a16="http://schemas.microsoft.com/office/drawing/2014/main" id="{A878C826-CC1A-0BCD-D3D5-D42A26AC78E3}"/>
              </a:ext>
            </a:extLst>
          </p:cNvPr>
          <p:cNvSpPr txBox="1">
            <a:spLocks/>
          </p:cNvSpPr>
          <p:nvPr/>
        </p:nvSpPr>
        <p:spPr>
          <a:xfrm>
            <a:off x="530654" y="833343"/>
            <a:ext cx="11163868" cy="499715"/>
          </a:xfrm>
          <a:prstGeom prst="rect">
            <a:avLst/>
          </a:prstGeom>
        </p:spPr>
        <p:txBody>
          <a:bodyPr/>
          <a:lstStyle>
            <a:lvl1pPr marL="230712" indent="-230712" algn="l" defTabSz="609585" rtl="0" eaLnBrk="1" latinLnBrk="0" hangingPunct="1">
              <a:spcBef>
                <a:spcPts val="800"/>
              </a:spcBef>
              <a:spcAft>
                <a:spcPts val="0"/>
              </a:spcAft>
              <a:buFont typeface="Wingdings" pitchFamily="2" charset="2"/>
              <a:buChar char="§"/>
              <a:defRPr sz="24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94249" indent="-315376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1007" indent="-249760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9881" indent="-228594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-228594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667" b="1" dirty="0">
                <a:solidFill>
                  <a:schemeClr val="accent6"/>
                </a:solidFill>
              </a:rPr>
              <a:t>COMPARISON WITH CONVENTIONAL DIESEL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1200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graph of a number of objects&#10;&#10;Description automatically generated">
            <a:extLst>
              <a:ext uri="{FF2B5EF4-FFF2-40B4-BE49-F238E27FC236}">
                <a16:creationId xmlns:a16="http://schemas.microsoft.com/office/drawing/2014/main" id="{43A1683C-D68E-2598-433F-697A82F56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964" y="2626358"/>
            <a:ext cx="4412055" cy="3307780"/>
          </a:xfrm>
          <a:prstGeom prst="rect">
            <a:avLst/>
          </a:prstGeom>
        </p:spPr>
      </p:pic>
      <p:pic>
        <p:nvPicPr>
          <p:cNvPr id="25" name="Picture 2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FFF431FB-7CAE-BA1E-93EB-1207CEF3A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535" y="2808910"/>
            <a:ext cx="4168559" cy="3125228"/>
          </a:xfrm>
          <a:prstGeom prst="rect">
            <a:avLst/>
          </a:prstGeom>
        </p:spPr>
      </p:pic>
      <p:sp>
        <p:nvSpPr>
          <p:cNvPr id="2051" name="Rectangle 3"/>
          <p:cNvSpPr>
            <a:spLocks noGrp="1" noChangeAspect="1" noChangeArrowheads="1"/>
          </p:cNvSpPr>
          <p:nvPr>
            <p:ph type="subTitle" idx="1"/>
          </p:nvPr>
        </p:nvSpPr>
        <p:spPr>
          <a:xfrm>
            <a:off x="551814" y="1333058"/>
            <a:ext cx="11260136" cy="4842040"/>
          </a:xfrm>
          <a:noFill/>
        </p:spPr>
        <p:txBody>
          <a:bodyPr/>
          <a:lstStyle/>
          <a:p>
            <a:pPr algn="l" eaLnBrk="1" hangingPunct="1">
              <a:lnSpc>
                <a:spcPct val="110000"/>
              </a:lnSpc>
              <a:buFont typeface="Wingdings" pitchFamily="2" charset="2"/>
              <a:buChar char="q"/>
            </a:pPr>
            <a:r>
              <a:rPr lang="en-US" altLang="es-ES" sz="2000" b="1" dirty="0"/>
              <a:t> Effect of injection rail pressure</a:t>
            </a:r>
            <a:endParaRPr lang="en-US" altLang="es-ES" sz="2000" dirty="0"/>
          </a:p>
          <a:p>
            <a:pPr marL="800100" lvl="1" indent="-342900" algn="l" eaLnBrk="1" hangingPunct="1">
              <a:lnSpc>
                <a:spcPct val="110000"/>
              </a:lnSpc>
              <a:buSzPct val="80000"/>
              <a:buFont typeface="Wingdings" panose="05000000000000000000" pitchFamily="2" charset="2"/>
              <a:buChar char="§"/>
            </a:pPr>
            <a:r>
              <a:rPr lang="en-US" altLang="es-ES" sz="2000" dirty="0"/>
              <a:t>Gas density: 22.8 kg/m</a:t>
            </a:r>
            <a:r>
              <a:rPr lang="en-US" altLang="es-ES" sz="2000" baseline="30000" dirty="0"/>
              <a:t>3</a:t>
            </a:r>
            <a:endParaRPr lang="en-US" altLang="es-ES" sz="2000" dirty="0"/>
          </a:p>
          <a:p>
            <a:pPr marL="800100" lvl="1" indent="-342900" algn="l" eaLnBrk="1" hangingPunct="1">
              <a:lnSpc>
                <a:spcPct val="110000"/>
              </a:lnSpc>
              <a:buSzPct val="80000"/>
              <a:buFont typeface="Wingdings" panose="05000000000000000000" pitchFamily="2" charset="2"/>
              <a:buChar char="§"/>
            </a:pPr>
            <a:r>
              <a:rPr lang="en-US" altLang="es-ES" sz="2000" dirty="0"/>
              <a:t>Temp 800K</a:t>
            </a:r>
          </a:p>
          <a:p>
            <a:pPr algn="l" eaLnBrk="1" hangingPunct="1">
              <a:lnSpc>
                <a:spcPct val="110000"/>
              </a:lnSpc>
              <a:buFont typeface="Wingdings" pitchFamily="2" charset="2"/>
              <a:buChar char="q"/>
            </a:pPr>
            <a:endParaRPr lang="en-US" altLang="es-ES" sz="2000" dirty="0"/>
          </a:p>
          <a:p>
            <a:pPr algn="l" eaLnBrk="1" hangingPunct="1">
              <a:lnSpc>
                <a:spcPct val="110000"/>
              </a:lnSpc>
            </a:pPr>
            <a:r>
              <a:rPr lang="en-US" sz="2000" dirty="0"/>
              <a:t/>
            </a:r>
            <a:br>
              <a:rPr lang="en-US" sz="2000" dirty="0"/>
            </a:br>
            <a:endParaRPr lang="en-US" altLang="es-ES" sz="2000" dirty="0"/>
          </a:p>
          <a:p>
            <a:pPr marL="914400" lvl="1" indent="-457200" algn="l" eaLnBrk="1" hangingPunct="1">
              <a:lnSpc>
                <a:spcPct val="110000"/>
              </a:lnSpc>
              <a:buFont typeface="+mj-lt"/>
              <a:buAutoNum type="arabicPeriod"/>
            </a:pPr>
            <a:endParaRPr lang="en-US" altLang="es-ES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DB2FC2-7B39-BA13-8E62-C4C92BED86FA}"/>
              </a:ext>
            </a:extLst>
          </p:cNvPr>
          <p:cNvSpPr txBox="1"/>
          <p:nvPr/>
        </p:nvSpPr>
        <p:spPr>
          <a:xfrm>
            <a:off x="7383333" y="2441692"/>
            <a:ext cx="1974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en-GB" sz="1800" b="1" dirty="0">
                <a:latin typeface="+mn-lt"/>
                <a:ea typeface="SimSun" panose="02010600030101010101" pitchFamily="2" charset="-122"/>
              </a:rPr>
              <a:t>LIQUID PHASE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EA7B79-48A4-51E4-998A-19F23D6BA134}"/>
              </a:ext>
            </a:extLst>
          </p:cNvPr>
          <p:cNvSpPr txBox="1"/>
          <p:nvPr/>
        </p:nvSpPr>
        <p:spPr>
          <a:xfrm>
            <a:off x="2974182" y="2441692"/>
            <a:ext cx="1974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en-GB" sz="1800" b="1" dirty="0">
                <a:latin typeface="+mn-lt"/>
                <a:ea typeface="SimSun" panose="02010600030101010101" pitchFamily="2" charset="-122"/>
              </a:rPr>
              <a:t>VAPOR PHASE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3E2872B-7A51-D356-B817-404FE3D2AEEE}"/>
              </a:ext>
            </a:extLst>
          </p:cNvPr>
          <p:cNvSpPr/>
          <p:nvPr/>
        </p:nvSpPr>
        <p:spPr>
          <a:xfrm>
            <a:off x="1720159" y="4604525"/>
            <a:ext cx="1403287" cy="1204111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Marcador de número de diapositiva 2">
            <a:extLst>
              <a:ext uri="{FF2B5EF4-FFF2-40B4-BE49-F238E27FC236}">
                <a16:creationId xmlns:a16="http://schemas.microsoft.com/office/drawing/2014/main" id="{38DFBDAA-0B17-388B-65BF-CA9AAFDF5A99}"/>
              </a:ext>
            </a:extLst>
          </p:cNvPr>
          <p:cNvSpPr txBox="1">
            <a:spLocks/>
          </p:cNvSpPr>
          <p:nvPr/>
        </p:nvSpPr>
        <p:spPr>
          <a:xfrm>
            <a:off x="-103686" y="6422037"/>
            <a:ext cx="512171" cy="366183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7F79DC8-E77A-4146-81E9-0630D8F39297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1579520-F529-FA43-FDF6-6EF4ABBCE9A0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49213"/>
            <a:ext cx="11163300" cy="83026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733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s-ES" dirty="0"/>
              <a:t>Results</a:t>
            </a:r>
          </a:p>
        </p:txBody>
      </p:sp>
      <p:sp>
        <p:nvSpPr>
          <p:cNvPr id="6" name="Marcador de texto 21">
            <a:extLst>
              <a:ext uri="{FF2B5EF4-FFF2-40B4-BE49-F238E27FC236}">
                <a16:creationId xmlns:a16="http://schemas.microsoft.com/office/drawing/2014/main" id="{23516323-1534-1331-200C-A7625BD1B925}"/>
              </a:ext>
            </a:extLst>
          </p:cNvPr>
          <p:cNvSpPr txBox="1">
            <a:spLocks/>
          </p:cNvSpPr>
          <p:nvPr/>
        </p:nvSpPr>
        <p:spPr>
          <a:xfrm>
            <a:off x="530654" y="833343"/>
            <a:ext cx="11163868" cy="499715"/>
          </a:xfrm>
          <a:prstGeom prst="rect">
            <a:avLst/>
          </a:prstGeom>
        </p:spPr>
        <p:txBody>
          <a:bodyPr/>
          <a:lstStyle>
            <a:lvl1pPr marL="230712" indent="-230712" algn="l" defTabSz="609585" rtl="0" eaLnBrk="1" latinLnBrk="0" hangingPunct="1">
              <a:spcBef>
                <a:spcPts val="800"/>
              </a:spcBef>
              <a:spcAft>
                <a:spcPts val="0"/>
              </a:spcAft>
              <a:buFont typeface="Wingdings" pitchFamily="2" charset="2"/>
              <a:buChar char="§"/>
              <a:defRPr sz="24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94249" indent="-315376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1007" indent="-249760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9881" indent="-228594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-228594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667" b="1" dirty="0">
                <a:solidFill>
                  <a:schemeClr val="accent6"/>
                </a:solidFill>
              </a:rPr>
              <a:t>PARAMETRIC VARIATIONS</a:t>
            </a:r>
            <a:endParaRPr lang="en-GB" dirty="0"/>
          </a:p>
        </p:txBody>
      </p:sp>
      <p:sp>
        <p:nvSpPr>
          <p:cNvPr id="7" name="Oval 22">
            <a:extLst>
              <a:ext uri="{FF2B5EF4-FFF2-40B4-BE49-F238E27FC236}">
                <a16:creationId xmlns:a16="http://schemas.microsoft.com/office/drawing/2014/main" id="{1B6D7985-E07D-911E-4E7A-2ABDAC2AFCB3}"/>
              </a:ext>
            </a:extLst>
          </p:cNvPr>
          <p:cNvSpPr/>
          <p:nvPr/>
        </p:nvSpPr>
        <p:spPr>
          <a:xfrm>
            <a:off x="6961271" y="3654481"/>
            <a:ext cx="3657600" cy="784992"/>
          </a:xfrm>
          <a:prstGeom prst="ellipse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Mixing-</a:t>
            </a:r>
            <a:r>
              <a:rPr lang="es-ES" dirty="0" err="1">
                <a:solidFill>
                  <a:schemeClr val="tx1"/>
                </a:solidFill>
              </a:rPr>
              <a:t>controlled</a:t>
            </a:r>
            <a:r>
              <a:rPr lang="es-ES" dirty="0">
                <a:solidFill>
                  <a:schemeClr val="tx1"/>
                </a:solidFill>
              </a:rPr>
              <a:t> LL</a:t>
            </a:r>
          </a:p>
        </p:txBody>
      </p:sp>
    </p:spTree>
    <p:extLst>
      <p:ext uri="{BB962C8B-B14F-4D97-AF65-F5344CB8AC3E}">
        <p14:creationId xmlns:p14="http://schemas.microsoft.com/office/powerpoint/2010/main" val="271681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of a curve&#10;&#10;Description automatically generated">
            <a:extLst>
              <a:ext uri="{FF2B5EF4-FFF2-40B4-BE49-F238E27FC236}">
                <a16:creationId xmlns:a16="http://schemas.microsoft.com/office/drawing/2014/main" id="{49C553B1-AC6E-E9C8-5E23-087AA54E1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88" y="2518047"/>
            <a:ext cx="4940265" cy="3703787"/>
          </a:xfrm>
          <a:prstGeom prst="rect">
            <a:avLst/>
          </a:prstGeom>
        </p:spPr>
      </p:pic>
      <p:pic>
        <p:nvPicPr>
          <p:cNvPr id="9" name="Picture 8" descr="A graph of a number of gas&#10;&#10;Description automatically generated">
            <a:extLst>
              <a:ext uri="{FF2B5EF4-FFF2-40B4-BE49-F238E27FC236}">
                <a16:creationId xmlns:a16="http://schemas.microsoft.com/office/drawing/2014/main" id="{007225F5-A30D-6A2D-356F-33A5598099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361" y="2471311"/>
            <a:ext cx="4940265" cy="3703787"/>
          </a:xfrm>
          <a:prstGeom prst="rect">
            <a:avLst/>
          </a:prstGeom>
        </p:spPr>
      </p:pic>
      <p:sp>
        <p:nvSpPr>
          <p:cNvPr id="2051" name="Rectangle 3"/>
          <p:cNvSpPr>
            <a:spLocks noGrp="1" noChangeAspect="1" noChangeArrowheads="1"/>
          </p:cNvSpPr>
          <p:nvPr>
            <p:ph type="subTitle" idx="1"/>
          </p:nvPr>
        </p:nvSpPr>
        <p:spPr>
          <a:xfrm>
            <a:off x="551814" y="1333058"/>
            <a:ext cx="11260136" cy="4842040"/>
          </a:xfrm>
          <a:noFill/>
        </p:spPr>
        <p:txBody>
          <a:bodyPr/>
          <a:lstStyle/>
          <a:p>
            <a:pPr algn="l" eaLnBrk="1" hangingPunct="1">
              <a:lnSpc>
                <a:spcPct val="110000"/>
              </a:lnSpc>
              <a:buFont typeface="Wingdings" pitchFamily="2" charset="2"/>
              <a:buChar char="q"/>
            </a:pPr>
            <a:r>
              <a:rPr lang="en-US" altLang="es-ES" sz="2000" b="1" dirty="0"/>
              <a:t> Effect of chamber temperature</a:t>
            </a:r>
            <a:endParaRPr lang="en-US" altLang="es-ES" sz="2000" dirty="0"/>
          </a:p>
          <a:p>
            <a:pPr marL="800100" lvl="1" indent="-342900" algn="l" eaLnBrk="1" hangingPunct="1">
              <a:lnSpc>
                <a:spcPct val="110000"/>
              </a:lnSpc>
              <a:buSzPct val="80000"/>
              <a:buFont typeface="Wingdings" panose="05000000000000000000" pitchFamily="2" charset="2"/>
              <a:buChar char="§"/>
            </a:pPr>
            <a:r>
              <a:rPr lang="en-US" altLang="es-ES" sz="2000" dirty="0"/>
              <a:t>Gas density: 22.8 kg/m</a:t>
            </a:r>
            <a:r>
              <a:rPr lang="en-US" altLang="es-ES" sz="2000" baseline="30000" dirty="0"/>
              <a:t>3</a:t>
            </a:r>
          </a:p>
          <a:p>
            <a:pPr marL="800100" lvl="1" indent="-342900" algn="l" eaLnBrk="1" hangingPunct="1">
              <a:lnSpc>
                <a:spcPct val="110000"/>
              </a:lnSpc>
              <a:buSzPct val="80000"/>
              <a:buFont typeface="Wingdings" panose="05000000000000000000" pitchFamily="2" charset="2"/>
              <a:buChar char="§"/>
            </a:pPr>
            <a:r>
              <a:rPr lang="en-US" altLang="es-ES" sz="2000" dirty="0"/>
              <a:t>Injection pressure 800 bar</a:t>
            </a:r>
          </a:p>
          <a:p>
            <a:pPr marL="800100" lvl="1" indent="-342900" algn="l" eaLnBrk="1" hangingPunct="1">
              <a:lnSpc>
                <a:spcPct val="110000"/>
              </a:lnSpc>
              <a:buSzPct val="80000"/>
              <a:buFont typeface="Wingdings" panose="05000000000000000000" pitchFamily="2" charset="2"/>
              <a:buChar char="§"/>
            </a:pPr>
            <a:endParaRPr lang="en-US" altLang="es-ES" sz="2000" dirty="0"/>
          </a:p>
          <a:p>
            <a:pPr algn="l" eaLnBrk="1" hangingPunct="1">
              <a:lnSpc>
                <a:spcPct val="110000"/>
              </a:lnSpc>
              <a:buFont typeface="Wingdings" pitchFamily="2" charset="2"/>
              <a:buChar char="q"/>
            </a:pPr>
            <a:endParaRPr lang="en-US" altLang="es-ES" sz="2000" dirty="0"/>
          </a:p>
          <a:p>
            <a:pPr algn="l" eaLnBrk="1" hangingPunct="1">
              <a:lnSpc>
                <a:spcPct val="110000"/>
              </a:lnSpc>
            </a:pPr>
            <a:r>
              <a:rPr lang="en-US" sz="2000" dirty="0"/>
              <a:t/>
            </a:r>
            <a:br>
              <a:rPr lang="en-US" sz="2000" dirty="0"/>
            </a:br>
            <a:endParaRPr lang="en-US" altLang="es-ES" sz="2000" dirty="0"/>
          </a:p>
          <a:p>
            <a:pPr marL="914400" lvl="1" indent="-457200" algn="l" eaLnBrk="1" hangingPunct="1">
              <a:lnSpc>
                <a:spcPct val="110000"/>
              </a:lnSpc>
              <a:buFont typeface="+mj-lt"/>
              <a:buAutoNum type="arabicPeriod"/>
            </a:pPr>
            <a:endParaRPr lang="en-US" altLang="es-ES" sz="2000" dirty="0"/>
          </a:p>
        </p:txBody>
      </p:sp>
      <p:sp>
        <p:nvSpPr>
          <p:cNvPr id="2" name="Marcador de número de diapositiva 2">
            <a:extLst>
              <a:ext uri="{FF2B5EF4-FFF2-40B4-BE49-F238E27FC236}">
                <a16:creationId xmlns:a16="http://schemas.microsoft.com/office/drawing/2014/main" id="{0A7C3596-95F0-DFF2-821E-D459B0EAF28F}"/>
              </a:ext>
            </a:extLst>
          </p:cNvPr>
          <p:cNvSpPr txBox="1">
            <a:spLocks/>
          </p:cNvSpPr>
          <p:nvPr/>
        </p:nvSpPr>
        <p:spPr>
          <a:xfrm>
            <a:off x="-103686" y="6422037"/>
            <a:ext cx="512171" cy="366183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7F79DC8-E77A-4146-81E9-0630D8F39297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592CA45-73B0-028F-BFE7-10777CF8F7DC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49213"/>
            <a:ext cx="11163300" cy="83026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733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s-ES" dirty="0"/>
              <a:t>Results</a:t>
            </a:r>
          </a:p>
        </p:txBody>
      </p:sp>
      <p:sp>
        <p:nvSpPr>
          <p:cNvPr id="6" name="Marcador de texto 21">
            <a:extLst>
              <a:ext uri="{FF2B5EF4-FFF2-40B4-BE49-F238E27FC236}">
                <a16:creationId xmlns:a16="http://schemas.microsoft.com/office/drawing/2014/main" id="{DD00CB14-D727-E8FC-9748-70AF6B9D7C8E}"/>
              </a:ext>
            </a:extLst>
          </p:cNvPr>
          <p:cNvSpPr txBox="1">
            <a:spLocks/>
          </p:cNvSpPr>
          <p:nvPr/>
        </p:nvSpPr>
        <p:spPr>
          <a:xfrm>
            <a:off x="530654" y="833343"/>
            <a:ext cx="11163868" cy="499715"/>
          </a:xfrm>
          <a:prstGeom prst="rect">
            <a:avLst/>
          </a:prstGeom>
        </p:spPr>
        <p:txBody>
          <a:bodyPr/>
          <a:lstStyle>
            <a:lvl1pPr marL="230712" indent="-230712" algn="l" defTabSz="609585" rtl="0" eaLnBrk="1" latinLnBrk="0" hangingPunct="1">
              <a:spcBef>
                <a:spcPts val="800"/>
              </a:spcBef>
              <a:spcAft>
                <a:spcPts val="0"/>
              </a:spcAft>
              <a:buFont typeface="Wingdings" pitchFamily="2" charset="2"/>
              <a:buChar char="§"/>
              <a:defRPr sz="24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94249" indent="-315376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1007" indent="-249760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9881" indent="-228594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-228594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667" b="1" dirty="0">
                <a:solidFill>
                  <a:schemeClr val="accent6"/>
                </a:solidFill>
              </a:rPr>
              <a:t>PARAMETRIC VARIATIONS</a:t>
            </a:r>
            <a:endParaRPr lang="en-GB" dirty="0"/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C2D93EAD-2D0C-760C-30FA-A43DB1AFAA33}"/>
              </a:ext>
            </a:extLst>
          </p:cNvPr>
          <p:cNvSpPr txBox="1"/>
          <p:nvPr/>
        </p:nvSpPr>
        <p:spPr>
          <a:xfrm>
            <a:off x="7383333" y="2441692"/>
            <a:ext cx="1974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en-GB" sz="1800" b="1" dirty="0">
                <a:latin typeface="+mn-lt"/>
                <a:ea typeface="SimSun" panose="02010600030101010101" pitchFamily="2" charset="-122"/>
              </a:rPr>
              <a:t>LIQUID PHASE </a:t>
            </a: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1605274D-1217-C6D0-67CA-4F9B245241F1}"/>
              </a:ext>
            </a:extLst>
          </p:cNvPr>
          <p:cNvSpPr txBox="1"/>
          <p:nvPr/>
        </p:nvSpPr>
        <p:spPr>
          <a:xfrm>
            <a:off x="2974182" y="2441692"/>
            <a:ext cx="1974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en-GB" sz="1800" b="1" dirty="0">
                <a:latin typeface="+mn-lt"/>
                <a:ea typeface="SimSun" panose="02010600030101010101" pitchFamily="2" charset="-122"/>
              </a:rPr>
              <a:t>VAPOR PHASE </a:t>
            </a:r>
          </a:p>
        </p:txBody>
      </p:sp>
    </p:spTree>
    <p:extLst>
      <p:ext uri="{BB962C8B-B14F-4D97-AF65-F5344CB8AC3E}">
        <p14:creationId xmlns:p14="http://schemas.microsoft.com/office/powerpoint/2010/main" val="3595815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gas reaction&#10;&#10;Description automatically generated">
            <a:extLst>
              <a:ext uri="{FF2B5EF4-FFF2-40B4-BE49-F238E27FC236}">
                <a16:creationId xmlns:a16="http://schemas.microsoft.com/office/drawing/2014/main" id="{A79027B9-C5B7-BA6C-B688-4DE435E08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79" y="2613290"/>
            <a:ext cx="4781990" cy="3585126"/>
          </a:xfrm>
          <a:prstGeom prst="rect">
            <a:avLst/>
          </a:prstGeom>
        </p:spPr>
      </p:pic>
      <p:pic>
        <p:nvPicPr>
          <p:cNvPr id="7" name="Picture 6" descr="A graph of gas and gas&#10;&#10;Description automatically generated">
            <a:extLst>
              <a:ext uri="{FF2B5EF4-FFF2-40B4-BE49-F238E27FC236}">
                <a16:creationId xmlns:a16="http://schemas.microsoft.com/office/drawing/2014/main" id="{FC56B65B-7860-6224-A427-66F16BCE98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811" y="2601631"/>
            <a:ext cx="4781990" cy="3585126"/>
          </a:xfrm>
          <a:prstGeom prst="rect">
            <a:avLst/>
          </a:prstGeom>
        </p:spPr>
      </p:pic>
      <p:sp>
        <p:nvSpPr>
          <p:cNvPr id="2051" name="Rectangle 3"/>
          <p:cNvSpPr>
            <a:spLocks noGrp="1" noChangeAspect="1" noChangeArrowheads="1"/>
          </p:cNvSpPr>
          <p:nvPr>
            <p:ph type="subTitle" idx="1"/>
          </p:nvPr>
        </p:nvSpPr>
        <p:spPr>
          <a:xfrm>
            <a:off x="551814" y="1333058"/>
            <a:ext cx="11260136" cy="4842040"/>
          </a:xfrm>
          <a:noFill/>
        </p:spPr>
        <p:txBody>
          <a:bodyPr/>
          <a:lstStyle/>
          <a:p>
            <a:pPr algn="l" eaLnBrk="1" hangingPunct="1">
              <a:lnSpc>
                <a:spcPct val="110000"/>
              </a:lnSpc>
              <a:buFont typeface="Wingdings" pitchFamily="2" charset="2"/>
              <a:buChar char="q"/>
            </a:pPr>
            <a:r>
              <a:rPr lang="en-US" altLang="es-ES" sz="2000" b="1" dirty="0"/>
              <a:t> Effect of chamber density</a:t>
            </a:r>
            <a:endParaRPr lang="en-US" altLang="es-ES" sz="2000" dirty="0"/>
          </a:p>
          <a:p>
            <a:pPr marL="800100" lvl="1" indent="-342900" algn="l" eaLnBrk="1" hangingPunct="1">
              <a:lnSpc>
                <a:spcPct val="110000"/>
              </a:lnSpc>
              <a:buSzPct val="80000"/>
              <a:buFont typeface="Wingdings" panose="05000000000000000000" pitchFamily="2" charset="2"/>
              <a:buChar char="§"/>
            </a:pPr>
            <a:r>
              <a:rPr lang="en-US" altLang="es-ES" sz="2000" dirty="0"/>
              <a:t>Gas Temperature: 900K</a:t>
            </a:r>
            <a:endParaRPr lang="en-US" altLang="es-ES" sz="2000" baseline="30000" dirty="0"/>
          </a:p>
          <a:p>
            <a:pPr marL="800100" lvl="1" indent="-342900" algn="l" eaLnBrk="1" hangingPunct="1">
              <a:lnSpc>
                <a:spcPct val="110000"/>
              </a:lnSpc>
              <a:buSzPct val="80000"/>
              <a:buFont typeface="Wingdings" panose="05000000000000000000" pitchFamily="2" charset="2"/>
              <a:buChar char="§"/>
            </a:pPr>
            <a:r>
              <a:rPr lang="en-US" altLang="es-ES" sz="2000" dirty="0"/>
              <a:t>Injection pressure 800 bar</a:t>
            </a:r>
          </a:p>
          <a:p>
            <a:pPr marL="800100" lvl="1" indent="-342900" algn="l" eaLnBrk="1" hangingPunct="1">
              <a:lnSpc>
                <a:spcPct val="110000"/>
              </a:lnSpc>
              <a:buSzPct val="80000"/>
              <a:buFont typeface="Wingdings" panose="05000000000000000000" pitchFamily="2" charset="2"/>
              <a:buChar char="§"/>
            </a:pPr>
            <a:endParaRPr lang="en-US" altLang="es-ES" sz="2000" dirty="0"/>
          </a:p>
          <a:p>
            <a:pPr algn="l" eaLnBrk="1" hangingPunct="1">
              <a:lnSpc>
                <a:spcPct val="110000"/>
              </a:lnSpc>
              <a:buFont typeface="Wingdings" pitchFamily="2" charset="2"/>
              <a:buChar char="q"/>
            </a:pPr>
            <a:endParaRPr lang="en-US" altLang="es-ES" sz="2000" dirty="0"/>
          </a:p>
          <a:p>
            <a:pPr algn="l" eaLnBrk="1" hangingPunct="1">
              <a:lnSpc>
                <a:spcPct val="110000"/>
              </a:lnSpc>
            </a:pPr>
            <a:r>
              <a:rPr lang="en-US" sz="2000" dirty="0"/>
              <a:t/>
            </a:r>
            <a:br>
              <a:rPr lang="en-US" sz="2000" dirty="0"/>
            </a:br>
            <a:endParaRPr lang="en-US" altLang="es-ES" sz="2000" dirty="0"/>
          </a:p>
          <a:p>
            <a:pPr marL="914400" lvl="1" indent="-457200" algn="l" eaLnBrk="1" hangingPunct="1">
              <a:lnSpc>
                <a:spcPct val="110000"/>
              </a:lnSpc>
              <a:buFont typeface="+mj-lt"/>
              <a:buAutoNum type="arabicPeriod"/>
            </a:pPr>
            <a:endParaRPr lang="en-US" altLang="es-ES" sz="2000" dirty="0"/>
          </a:p>
        </p:txBody>
      </p:sp>
      <p:sp>
        <p:nvSpPr>
          <p:cNvPr id="2" name="Marcador de número de diapositiva 2">
            <a:extLst>
              <a:ext uri="{FF2B5EF4-FFF2-40B4-BE49-F238E27FC236}">
                <a16:creationId xmlns:a16="http://schemas.microsoft.com/office/drawing/2014/main" id="{DF4C09AD-FF61-1327-AC20-E2F3A838C470}"/>
              </a:ext>
            </a:extLst>
          </p:cNvPr>
          <p:cNvSpPr txBox="1">
            <a:spLocks/>
          </p:cNvSpPr>
          <p:nvPr/>
        </p:nvSpPr>
        <p:spPr>
          <a:xfrm>
            <a:off x="-103686" y="6422037"/>
            <a:ext cx="512171" cy="366183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7F79DC8-E77A-4146-81E9-0630D8F39297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4A430B5-4A1C-9E07-72A4-3C90C2EEA086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49213"/>
            <a:ext cx="11163300" cy="83026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733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s-ES" dirty="0"/>
              <a:t>Results</a:t>
            </a:r>
          </a:p>
        </p:txBody>
      </p:sp>
      <p:sp>
        <p:nvSpPr>
          <p:cNvPr id="8" name="Marcador de texto 21">
            <a:extLst>
              <a:ext uri="{FF2B5EF4-FFF2-40B4-BE49-F238E27FC236}">
                <a16:creationId xmlns:a16="http://schemas.microsoft.com/office/drawing/2014/main" id="{038703A3-D364-1922-3C56-0D66138A9708}"/>
              </a:ext>
            </a:extLst>
          </p:cNvPr>
          <p:cNvSpPr txBox="1">
            <a:spLocks/>
          </p:cNvSpPr>
          <p:nvPr/>
        </p:nvSpPr>
        <p:spPr>
          <a:xfrm>
            <a:off x="530654" y="833343"/>
            <a:ext cx="11163868" cy="499715"/>
          </a:xfrm>
          <a:prstGeom prst="rect">
            <a:avLst/>
          </a:prstGeom>
        </p:spPr>
        <p:txBody>
          <a:bodyPr/>
          <a:lstStyle>
            <a:lvl1pPr marL="230712" indent="-230712" algn="l" defTabSz="609585" rtl="0" eaLnBrk="1" latinLnBrk="0" hangingPunct="1">
              <a:spcBef>
                <a:spcPts val="800"/>
              </a:spcBef>
              <a:spcAft>
                <a:spcPts val="0"/>
              </a:spcAft>
              <a:buFont typeface="Wingdings" pitchFamily="2" charset="2"/>
              <a:buChar char="§"/>
              <a:defRPr sz="24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94249" indent="-315376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1007" indent="-249760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9881" indent="-228594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-228594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667" b="1" dirty="0">
                <a:solidFill>
                  <a:schemeClr val="accent6"/>
                </a:solidFill>
              </a:rPr>
              <a:t>PARAMETRIC VARIATIONS</a:t>
            </a:r>
            <a:endParaRPr lang="en-GB" dirty="0"/>
          </a:p>
        </p:txBody>
      </p:sp>
      <p:sp>
        <p:nvSpPr>
          <p:cNvPr id="9" name="TextBox 17">
            <a:extLst>
              <a:ext uri="{FF2B5EF4-FFF2-40B4-BE49-F238E27FC236}">
                <a16:creationId xmlns:a16="http://schemas.microsoft.com/office/drawing/2014/main" id="{1C8551D6-AD99-A581-0494-2A67FC418C8B}"/>
              </a:ext>
            </a:extLst>
          </p:cNvPr>
          <p:cNvSpPr txBox="1"/>
          <p:nvPr/>
        </p:nvSpPr>
        <p:spPr>
          <a:xfrm>
            <a:off x="7383333" y="2441692"/>
            <a:ext cx="1974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en-GB" sz="1800" b="1" dirty="0">
                <a:latin typeface="+mn-lt"/>
                <a:ea typeface="SimSun" panose="02010600030101010101" pitchFamily="2" charset="-122"/>
              </a:rPr>
              <a:t>LIQUID PHASE </a:t>
            </a: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FB88748C-43A6-187C-F20D-E978AB554D87}"/>
              </a:ext>
            </a:extLst>
          </p:cNvPr>
          <p:cNvSpPr txBox="1"/>
          <p:nvPr/>
        </p:nvSpPr>
        <p:spPr>
          <a:xfrm>
            <a:off x="2974182" y="2441692"/>
            <a:ext cx="1974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en-GB" sz="1800" b="1" dirty="0">
                <a:latin typeface="+mn-lt"/>
                <a:ea typeface="SimSun" panose="02010600030101010101" pitchFamily="2" charset="-122"/>
              </a:rPr>
              <a:t>VAPOR PHASE </a:t>
            </a:r>
          </a:p>
        </p:txBody>
      </p:sp>
    </p:spTree>
    <p:extLst>
      <p:ext uri="{BB962C8B-B14F-4D97-AF65-F5344CB8AC3E}">
        <p14:creationId xmlns:p14="http://schemas.microsoft.com/office/powerpoint/2010/main" val="2538747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038F9B-E99A-FF47-B863-11C354A20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ECN9 – diesel-like AMMONIA SPRAYS</a:t>
            </a:r>
            <a:endParaRPr lang="es-ES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24403866-71AF-5D43-A1E1-55600560F1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60960" rtlCol="0" anchor="t">
            <a:noAutofit/>
          </a:bodyPr>
          <a:lstStyle/>
          <a:p>
            <a:pPr marL="230288" indent="-230288"/>
            <a:endParaRPr lang="en-US" dirty="0"/>
          </a:p>
          <a:p>
            <a:pPr marL="230288" indent="-230288"/>
            <a:r>
              <a:rPr lang="en-US" dirty="0"/>
              <a:t>INERT </a:t>
            </a:r>
          </a:p>
          <a:p>
            <a:pPr marL="693825" lvl="1" indent="-230288"/>
            <a:r>
              <a:rPr lang="es-ES" b="1" dirty="0">
                <a:effectLst/>
                <a:latin typeface="+mn-lt"/>
                <a:ea typeface="SimSun" panose="02010600030101010101" pitchFamily="2" charset="-122"/>
              </a:rPr>
              <a:t>Gabriela Bracho,</a:t>
            </a:r>
            <a:r>
              <a:rPr lang="es-ES" b="1" dirty="0">
                <a:ea typeface="SimSun" panose="02010600030101010101" pitchFamily="2" charset="-122"/>
              </a:rPr>
              <a:t> </a:t>
            </a:r>
            <a:r>
              <a:rPr lang="es-ES" b="1" dirty="0">
                <a:latin typeface="+mn-lt"/>
                <a:ea typeface="SimSun" panose="02010600030101010101" pitchFamily="2" charset="-122"/>
              </a:rPr>
              <a:t>Jiawei Cao</a:t>
            </a:r>
            <a:endParaRPr lang="en-US" b="1" dirty="0">
              <a:cs typeface="Arial"/>
            </a:endParaRPr>
          </a:p>
          <a:p>
            <a:pPr marL="230288" indent="-230288"/>
            <a:endParaRPr lang="en-US" dirty="0">
              <a:cs typeface="Arial"/>
            </a:endParaRPr>
          </a:p>
          <a:p>
            <a:pPr marL="230288" indent="-230288"/>
            <a:endParaRPr lang="en-US" dirty="0">
              <a:cs typeface="Arial"/>
            </a:endParaRPr>
          </a:p>
          <a:p>
            <a:pPr marL="230288" indent="-230288"/>
            <a:r>
              <a:rPr lang="en-US" dirty="0">
                <a:cs typeface="Arial"/>
              </a:rPr>
              <a:t>REACTING</a:t>
            </a:r>
          </a:p>
          <a:p>
            <a:pPr marL="693825" lvl="1" indent="-230288"/>
            <a:r>
              <a:rPr lang="en-US" b="1" dirty="0">
                <a:cs typeface="Arial"/>
              </a:rPr>
              <a:t>Andrea </a:t>
            </a:r>
            <a:r>
              <a:rPr lang="en-US" b="1" dirty="0" err="1">
                <a:cs typeface="Arial"/>
              </a:rPr>
              <a:t>Schirru</a:t>
            </a:r>
            <a:r>
              <a:rPr lang="en-US" dirty="0">
                <a:cs typeface="Arial"/>
              </a:rPr>
              <a:t>, Tommaso </a:t>
            </a:r>
            <a:r>
              <a:rPr lang="en-US" dirty="0" err="1">
                <a:cs typeface="Arial"/>
              </a:rPr>
              <a:t>Lucchini</a:t>
            </a:r>
            <a:endParaRPr lang="en-US" dirty="0">
              <a:cs typeface="Arial"/>
            </a:endParaRPr>
          </a:p>
          <a:p>
            <a:pPr marL="693825" lvl="1" indent="-230288"/>
            <a:endParaRPr lang="en-US" dirty="0">
              <a:cs typeface="Arial"/>
            </a:endParaRPr>
          </a:p>
          <a:p>
            <a:pPr marL="693825" lvl="1" indent="-230288"/>
            <a:r>
              <a:rPr lang="en-US" b="1" dirty="0">
                <a:cs typeface="Arial"/>
              </a:rPr>
              <a:t>Andrea Di Matteo</a:t>
            </a:r>
            <a:r>
              <a:rPr lang="en-US" dirty="0">
                <a:cs typeface="Arial"/>
              </a:rPr>
              <a:t>, Bart Somers</a:t>
            </a:r>
          </a:p>
          <a:p>
            <a:pPr marL="693825" lvl="1" indent="-230288"/>
            <a:endParaRPr lang="en-US" dirty="0">
              <a:cs typeface="Arial"/>
            </a:endParaRPr>
          </a:p>
          <a:p>
            <a:pPr marL="693825" lvl="1" indent="-230288"/>
            <a:endParaRPr lang="en-US" dirty="0">
              <a:cs typeface="Arial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E9B2A8EB-5C77-B41D-0F83-9A4C03B1C7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CONTRIBUTORS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83BA493-E8E6-CB4C-B0A3-57D8605D9EC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D278EB1-C8FB-40EE-BB5A-A41569F381C6}" type="slidenum">
              <a:rPr lang="en-US" smtClean="0"/>
              <a:t>2</a:t>
            </a:fld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908357B9-1FC9-DB41-A99D-79E133C2CB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b="30111"/>
          <a:stretch/>
        </p:blipFill>
        <p:spPr bwMode="auto">
          <a:xfrm>
            <a:off x="7121302" y="2258664"/>
            <a:ext cx="1366804" cy="404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11 Imagen" descr="logo_UPV.jpg">
            <a:extLst>
              <a:ext uri="{FF2B5EF4-FFF2-40B4-BE49-F238E27FC236}">
                <a16:creationId xmlns:a16="http://schemas.microsoft.com/office/drawing/2014/main" id="{2B9928DB-61FE-F1ED-A259-965B1DD74F6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89222" y="2109799"/>
            <a:ext cx="1700562" cy="63344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96C33E3-E1D3-49D2-62E6-20A82BA441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465" b="36815"/>
          <a:stretch/>
        </p:blipFill>
        <p:spPr>
          <a:xfrm>
            <a:off x="7173472" y="4782769"/>
            <a:ext cx="2370667" cy="633447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585A2852-9F13-A339-8458-70ACA247DF4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121302" y="3708990"/>
            <a:ext cx="993877" cy="751012"/>
          </a:xfrm>
          <a:prstGeom prst="rect">
            <a:avLst/>
          </a:prstGeom>
        </p:spPr>
      </p:pic>
      <p:pic>
        <p:nvPicPr>
          <p:cNvPr id="12" name="Picture 2" descr="Politecnico di Milano">
            <a:extLst>
              <a:ext uri="{FF2B5EF4-FFF2-40B4-BE49-F238E27FC236}">
                <a16:creationId xmlns:a16="http://schemas.microsoft.com/office/drawing/2014/main" id="{012207A7-8631-F8F7-55F0-02D0C547D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t="18722" b="21396"/>
          <a:stretch>
            <a:fillRect/>
          </a:stretch>
        </p:blipFill>
        <p:spPr bwMode="auto">
          <a:xfrm>
            <a:off x="8358806" y="3739597"/>
            <a:ext cx="2478733" cy="7457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980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FA311FA-39F8-FEB1-DAB7-8222B9346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 – inert 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3C55FBF7-9BC6-01CD-6425-DAE6FEC68E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Inert ammonia sprays were investigated for a 300µm nozzle</a:t>
            </a:r>
          </a:p>
          <a:p>
            <a:r>
              <a:rPr lang="en-US" dirty="0"/>
              <a:t>A common-rail type system has been employed. Needed adaptations:</a:t>
            </a:r>
          </a:p>
          <a:p>
            <a:pPr lvl="1"/>
            <a:r>
              <a:rPr lang="en-US" dirty="0"/>
              <a:t>Return-leakage line was pressurized [10 bar]</a:t>
            </a:r>
          </a:p>
          <a:p>
            <a:pPr lvl="1"/>
            <a:r>
              <a:rPr lang="en-US" dirty="0"/>
              <a:t>Adjustable injector cooling temperature [15ºC]</a:t>
            </a:r>
          </a:p>
          <a:p>
            <a:pPr lvl="1"/>
            <a:endParaRPr lang="en-US" dirty="0"/>
          </a:p>
          <a:p>
            <a:r>
              <a:rPr lang="en-US" dirty="0"/>
              <a:t>Spray penetration results showed significant differences between NH3 and conventional diesel during the initial transient phase of the process</a:t>
            </a:r>
          </a:p>
          <a:p>
            <a:pPr lvl="1"/>
            <a:r>
              <a:rPr lang="en-US" dirty="0"/>
              <a:t>Later evolution becomes similar to that of Diesel</a:t>
            </a:r>
          </a:p>
          <a:p>
            <a:r>
              <a:rPr lang="en-GB" dirty="0"/>
              <a:t>Trends in parametric </a:t>
            </a:r>
            <a:r>
              <a:rPr lang="en-GB" dirty="0" err="1"/>
              <a:t>variationssimilar</a:t>
            </a:r>
            <a:r>
              <a:rPr lang="en-GB" dirty="0"/>
              <a:t> behaviour as Diesel sprays</a:t>
            </a:r>
          </a:p>
          <a:p>
            <a:pPr lvl="1"/>
            <a:r>
              <a:rPr lang="en-GB" dirty="0"/>
              <a:t>Injection pressure, ambient temperature, density variations hint at mixing-controlled, gas-jet behaviour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731BC698-F33E-FBD6-E435-E29C1C575B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Marcador de número de diapositiva 2">
            <a:extLst>
              <a:ext uri="{FF2B5EF4-FFF2-40B4-BE49-F238E27FC236}">
                <a16:creationId xmlns:a16="http://schemas.microsoft.com/office/drawing/2014/main" id="{2050D202-8B35-4B7B-C494-F8848DF3DD8F}"/>
              </a:ext>
            </a:extLst>
          </p:cNvPr>
          <p:cNvSpPr txBox="1">
            <a:spLocks/>
          </p:cNvSpPr>
          <p:nvPr/>
        </p:nvSpPr>
        <p:spPr>
          <a:xfrm>
            <a:off x="-51434" y="6422037"/>
            <a:ext cx="512171" cy="366183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F79DC8-E77A-4146-81E9-0630D8F39297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6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6D24131B-A162-3C81-DE6A-2E97AA905D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pPr algn="ctr"/>
            <a:r>
              <a:rPr lang="en-GB" dirty="0"/>
              <a:t>Diesel like ammonia sprays </a:t>
            </a:r>
            <a:br>
              <a:rPr lang="en-GB" dirty="0"/>
            </a:br>
            <a:r>
              <a:rPr lang="en-GB" dirty="0"/>
              <a:t>reacting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E5BE270-4018-6C65-3E46-060C909592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97DD079-C06B-4FF8-C7E1-793500B699F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21438"/>
            <a:ext cx="511175" cy="366712"/>
          </a:xfrm>
        </p:spPr>
        <p:txBody>
          <a:bodyPr/>
          <a:lstStyle/>
          <a:p>
            <a:fld id="{ED278EB1-C8FB-40EE-BB5A-A41569F381C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27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038F9B-E99A-FF47-B863-11C354A20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reacting AMMONIA SPRAYS</a:t>
            </a:r>
            <a:endParaRPr lang="es-ES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24403866-71AF-5D43-A1E1-55600560F1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60960" rtlCol="0" anchor="t">
            <a:noAutofit/>
          </a:bodyPr>
          <a:lstStyle/>
          <a:p>
            <a:r>
              <a:rPr lang="en-GB" dirty="0"/>
              <a:t>Introduction &amp; Motivation</a:t>
            </a:r>
          </a:p>
          <a:p>
            <a:r>
              <a:rPr lang="en-GB" dirty="0"/>
              <a:t>Numerical setup</a:t>
            </a:r>
          </a:p>
          <a:p>
            <a:pPr lvl="1"/>
            <a:r>
              <a:rPr lang="en-GB" dirty="0"/>
              <a:t>Domain/Mesh</a:t>
            </a:r>
          </a:p>
          <a:p>
            <a:pPr lvl="1"/>
            <a:r>
              <a:rPr lang="en-GB" dirty="0"/>
              <a:t>Turbulence model</a:t>
            </a:r>
          </a:p>
          <a:p>
            <a:pPr lvl="1"/>
            <a:r>
              <a:rPr lang="en-GB" dirty="0"/>
              <a:t>Spray</a:t>
            </a:r>
          </a:p>
          <a:p>
            <a:pPr lvl="1"/>
            <a:r>
              <a:rPr lang="en-GB" dirty="0"/>
              <a:t>Combustion</a:t>
            </a:r>
          </a:p>
          <a:p>
            <a:r>
              <a:rPr lang="en-GB" dirty="0"/>
              <a:t>Spray mixing characteristics</a:t>
            </a:r>
          </a:p>
          <a:p>
            <a:r>
              <a:rPr lang="en-GB" dirty="0"/>
              <a:t>Combustion results</a:t>
            </a:r>
          </a:p>
          <a:p>
            <a:pPr lvl="1"/>
            <a:r>
              <a:rPr lang="en-GB" dirty="0"/>
              <a:t>ID/</a:t>
            </a:r>
            <a:r>
              <a:rPr lang="en-GB" dirty="0" err="1"/>
              <a:t>Tmax</a:t>
            </a:r>
            <a:endParaRPr lang="en-GB" dirty="0"/>
          </a:p>
          <a:p>
            <a:pPr lvl="1"/>
            <a:r>
              <a:rPr lang="en-GB" dirty="0"/>
              <a:t>Flame stabilization</a:t>
            </a:r>
          </a:p>
          <a:p>
            <a:r>
              <a:rPr lang="en-GB" dirty="0"/>
              <a:t>Combustion – </a:t>
            </a:r>
            <a:r>
              <a:rPr lang="en-GB" dirty="0" err="1"/>
              <a:t>Flamelet</a:t>
            </a:r>
            <a:r>
              <a:rPr lang="en-GB" dirty="0"/>
              <a:t> behaviour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E9B2A8EB-5C77-B41D-0F83-9A4C03B1C7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83BA493-E8E6-CB4C-B0A3-57D8605D9EC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D278EB1-C8FB-40EE-BB5A-A41569F381C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1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042BB6ED-99C9-2188-448F-1191965F7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6C2A687-A5CE-43A1-8441-7A482EF182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PROPOSED EXPLORATORY STUDY</a:t>
            </a:r>
          </a:p>
          <a:p>
            <a:pPr lvl="1"/>
            <a:r>
              <a:rPr lang="en-US" dirty="0"/>
              <a:t>Numerical analysis (‘blind experiment’) of ammonia spray combustion under diesel-like environment</a:t>
            </a:r>
          </a:p>
          <a:p>
            <a:pPr lvl="1"/>
            <a:r>
              <a:rPr lang="en-US" dirty="0"/>
              <a:t>Evaluation of potential future research within ECN </a:t>
            </a:r>
          </a:p>
          <a:p>
            <a:pPr lvl="1"/>
            <a:endParaRPr lang="en-US" dirty="0"/>
          </a:p>
          <a:p>
            <a:r>
              <a:rPr lang="en-US" dirty="0"/>
              <a:t>FOCUS OF ANALYSIS</a:t>
            </a:r>
          </a:p>
          <a:p>
            <a:pPr lvl="1"/>
            <a:r>
              <a:rPr lang="en-US" dirty="0"/>
              <a:t>Ammonia ignition sequence / potential</a:t>
            </a:r>
          </a:p>
          <a:p>
            <a:pPr lvl="1"/>
            <a:r>
              <a:rPr lang="en-US" dirty="0"/>
              <a:t>NOx formation</a:t>
            </a:r>
          </a:p>
          <a:p>
            <a:pPr lvl="1"/>
            <a:endParaRPr lang="es-ES" dirty="0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A5CB1D14-2D33-D351-E807-BAE7073DA7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ECN CONTEXT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9ECEC66-DAAE-4904-A464-F1B3E56F5F7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7F79DC8-E77A-4146-81E9-0630D8F3929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9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A06B7B-DD48-87FE-C493-7894A738E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49903"/>
            <a:ext cx="11163868" cy="828948"/>
          </a:xfrm>
        </p:spPr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89B910EE-BDAC-4BA9-2819-4A9BC639C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441784"/>
            <a:ext cx="11163868" cy="4815177"/>
          </a:xfrm>
        </p:spPr>
        <p:txBody>
          <a:bodyPr/>
          <a:lstStyle/>
          <a:p>
            <a:r>
              <a:rPr lang="en-GB" dirty="0"/>
              <a:t>Idea ‘borrowed’ from presentation by Bakir et al [1]</a:t>
            </a:r>
          </a:p>
          <a:p>
            <a:endParaRPr lang="en-GB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772FFF6-8146-A0A1-0243-415E07115F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2" y="910540"/>
            <a:ext cx="11163868" cy="499715"/>
          </a:xfrm>
        </p:spPr>
        <p:txBody>
          <a:bodyPr/>
          <a:lstStyle/>
          <a:p>
            <a:r>
              <a:rPr lang="en-GB" dirty="0"/>
              <a:t>AS OF GUIDELINES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2C2FEDB0-112E-ABD0-2E3E-EC89A4C66E6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-103686" y="6422037"/>
            <a:ext cx="512171" cy="366183"/>
          </a:xfrm>
        </p:spPr>
        <p:txBody>
          <a:bodyPr/>
          <a:lstStyle/>
          <a:p>
            <a:fld id="{ED278EB1-C8FB-40EE-BB5A-A41569F381C6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167687C-4EC1-F589-F1B4-0FCE9E616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665" y="4872646"/>
            <a:ext cx="6473945" cy="1270238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52D67AAD-CB6D-7035-77EF-C4569B53AD88}"/>
              </a:ext>
            </a:extLst>
          </p:cNvPr>
          <p:cNvSpPr txBox="1"/>
          <p:nvPr/>
        </p:nvSpPr>
        <p:spPr>
          <a:xfrm>
            <a:off x="1011665" y="6116856"/>
            <a:ext cx="98360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[1] Bakir, A. H., Ge, H., Zhang, Z., &amp; Zhao, P. (2023). International Journal of Engine Research, 146808742311773. https://doi.org/10.1177/14680874231177361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AA2EE151-ACBC-63E6-2BEC-8157FC5DD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117" y="1900038"/>
            <a:ext cx="8178265" cy="294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1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A06B7B-DD48-87FE-C493-7894A738E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49903"/>
            <a:ext cx="11163868" cy="828948"/>
          </a:xfrm>
        </p:spPr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89B910EE-BDAC-4BA9-2819-4A9BC639C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441784"/>
            <a:ext cx="11163868" cy="4815177"/>
          </a:xfrm>
        </p:spPr>
        <p:txBody>
          <a:bodyPr/>
          <a:lstStyle/>
          <a:p>
            <a:r>
              <a:rPr lang="en-GB" dirty="0"/>
              <a:t>Idea ‘borrowed’ from presentation by Bakir et al [1]</a:t>
            </a:r>
          </a:p>
          <a:p>
            <a:endParaRPr lang="en-GB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772FFF6-8146-A0A1-0243-415E07115F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2" y="910540"/>
            <a:ext cx="11163868" cy="499715"/>
          </a:xfrm>
        </p:spPr>
        <p:txBody>
          <a:bodyPr/>
          <a:lstStyle/>
          <a:p>
            <a:r>
              <a:rPr lang="en-GB" dirty="0"/>
              <a:t>AS OF GUIDELINES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2C2FEDB0-112E-ABD0-2E3E-EC89A4C66E6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-103686" y="6422037"/>
            <a:ext cx="512171" cy="366183"/>
          </a:xfrm>
        </p:spPr>
        <p:txBody>
          <a:bodyPr/>
          <a:lstStyle/>
          <a:p>
            <a:fld id="{ED278EB1-C8FB-40EE-BB5A-A41569F381C6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167687C-4EC1-F589-F1B4-0FCE9E616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665" y="4872646"/>
            <a:ext cx="6473945" cy="1270238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52D67AAD-CB6D-7035-77EF-C4569B53AD88}"/>
              </a:ext>
            </a:extLst>
          </p:cNvPr>
          <p:cNvSpPr txBox="1"/>
          <p:nvPr/>
        </p:nvSpPr>
        <p:spPr>
          <a:xfrm>
            <a:off x="1011665" y="6116856"/>
            <a:ext cx="98360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[1] Bakir, A. H., Ge, H., Zhang, Z., &amp; Zhao, P. (2023). International Journal of Engine Research, 146808742311773. https://doi.org/10.1177/14680874231177361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C650945-8716-3913-98AB-8720631D8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273" y="1985601"/>
            <a:ext cx="9564303" cy="280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0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BF4BFA-2C22-4FE8-3770-F84E90377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49903"/>
            <a:ext cx="11163868" cy="828948"/>
          </a:xfrm>
        </p:spPr>
        <p:txBody>
          <a:bodyPr/>
          <a:lstStyle/>
          <a:p>
            <a:r>
              <a:rPr lang="en-GB" dirty="0"/>
              <a:t>MOTIVATION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6FD49E69-401C-110C-9C53-C87457E18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441784"/>
            <a:ext cx="11163868" cy="4815177"/>
          </a:xfrm>
        </p:spPr>
        <p:txBody>
          <a:bodyPr/>
          <a:lstStyle/>
          <a:p>
            <a:pPr lvl="0"/>
            <a:r>
              <a:rPr lang="en-GB" noProof="0" dirty="0"/>
              <a:t>Operating conditions</a:t>
            </a:r>
          </a:p>
          <a:p>
            <a:pPr lvl="0"/>
            <a:endParaRPr lang="en-GB" noProof="0" dirty="0"/>
          </a:p>
          <a:p>
            <a:pPr lvl="0"/>
            <a:endParaRPr lang="en-GB" noProof="0" dirty="0"/>
          </a:p>
          <a:p>
            <a:pPr lvl="0"/>
            <a:endParaRPr lang="en-GB" noProof="0" dirty="0"/>
          </a:p>
          <a:p>
            <a:pPr lvl="0"/>
            <a:endParaRPr lang="en-GB" noProof="0" dirty="0"/>
          </a:p>
          <a:p>
            <a:pPr lvl="0"/>
            <a:r>
              <a:rPr lang="en-GB" noProof="0" dirty="0"/>
              <a:t>Reference Nozzles</a:t>
            </a:r>
            <a:endParaRPr lang="es-ES" noProof="0" dirty="0"/>
          </a:p>
          <a:p>
            <a:pPr lvl="1"/>
            <a:r>
              <a:rPr lang="en-GB" noProof="0" dirty="0"/>
              <a:t>Spray M, single-hole &amp; multi-hole</a:t>
            </a:r>
          </a:p>
          <a:p>
            <a:pPr lvl="1"/>
            <a:r>
              <a:rPr lang="en-GB" noProof="0" dirty="0"/>
              <a:t>Spray G, multi-hole</a:t>
            </a:r>
          </a:p>
          <a:p>
            <a:pPr lvl="1"/>
            <a:r>
              <a:rPr lang="en-GB" noProof="0" dirty="0"/>
              <a:t>Bosch 7-hole</a:t>
            </a:r>
          </a:p>
          <a:p>
            <a:pPr lvl="1"/>
            <a:r>
              <a:rPr lang="en-GB" noProof="0" dirty="0"/>
              <a:t>Spray D, Single-hole</a:t>
            </a:r>
          </a:p>
          <a:p>
            <a:pPr lvl="0"/>
            <a:r>
              <a:rPr lang="en-GB" noProof="0" dirty="0"/>
              <a:t>Fuels</a:t>
            </a:r>
          </a:p>
          <a:p>
            <a:pPr lvl="1"/>
            <a:r>
              <a:rPr lang="en-GB" noProof="0" dirty="0"/>
              <a:t>Ammonia 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9BBA7193-3E99-34E4-D02C-C8132AFC8E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2" y="910540"/>
            <a:ext cx="11163868" cy="499715"/>
          </a:xfrm>
        </p:spPr>
        <p:txBody>
          <a:bodyPr/>
          <a:lstStyle/>
          <a:p>
            <a:r>
              <a:rPr lang="en-GB" dirty="0"/>
              <a:t>GUIDELINES – WISH LIST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93E56C7-1BB1-543C-74DD-90656F7A020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-103686" y="6422037"/>
            <a:ext cx="512171" cy="366183"/>
          </a:xfrm>
        </p:spPr>
        <p:txBody>
          <a:bodyPr/>
          <a:lstStyle/>
          <a:p>
            <a:fld id="{ED278EB1-C8FB-40EE-BB5A-A41569F381C6}" type="slidenum">
              <a:rPr lang="en-US" smtClean="0"/>
              <a:pPr/>
              <a:t>26</a:t>
            </a:fld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D23CB71-8B35-8126-AEE6-149C359AA151}"/>
              </a:ext>
            </a:extLst>
          </p:cNvPr>
          <p:cNvGraphicFramePr>
            <a:graphicFrameLocks noGrp="1"/>
          </p:cNvGraphicFramePr>
          <p:nvPr/>
        </p:nvGraphicFramePr>
        <p:xfrm>
          <a:off x="1305339" y="1822632"/>
          <a:ext cx="9581321" cy="1476410"/>
        </p:xfrm>
        <a:graphic>
          <a:graphicData uri="http://schemas.openxmlformats.org/drawingml/2006/table">
            <a:tbl>
              <a:tblPr firstRow="1" firstCol="1">
                <a:tableStyleId>{073A0DAA-6AF3-43AB-8588-CEC1D06C72B9}</a:tableStyleId>
              </a:tblPr>
              <a:tblGrid>
                <a:gridCol w="953031">
                  <a:extLst>
                    <a:ext uri="{9D8B030D-6E8A-4147-A177-3AD203B41FA5}">
                      <a16:colId xmlns:a16="http://schemas.microsoft.com/office/drawing/2014/main" val="2751117219"/>
                    </a:ext>
                  </a:extLst>
                </a:gridCol>
                <a:gridCol w="1205095">
                  <a:extLst>
                    <a:ext uri="{9D8B030D-6E8A-4147-A177-3AD203B41FA5}">
                      <a16:colId xmlns:a16="http://schemas.microsoft.com/office/drawing/2014/main" val="608015072"/>
                    </a:ext>
                  </a:extLst>
                </a:gridCol>
                <a:gridCol w="865289">
                  <a:extLst>
                    <a:ext uri="{9D8B030D-6E8A-4147-A177-3AD203B41FA5}">
                      <a16:colId xmlns:a16="http://schemas.microsoft.com/office/drawing/2014/main" val="1671046790"/>
                    </a:ext>
                  </a:extLst>
                </a:gridCol>
                <a:gridCol w="828132">
                  <a:extLst>
                    <a:ext uri="{9D8B030D-6E8A-4147-A177-3AD203B41FA5}">
                      <a16:colId xmlns:a16="http://schemas.microsoft.com/office/drawing/2014/main" val="1977459122"/>
                    </a:ext>
                  </a:extLst>
                </a:gridCol>
                <a:gridCol w="1173347">
                  <a:extLst>
                    <a:ext uri="{9D8B030D-6E8A-4147-A177-3AD203B41FA5}">
                      <a16:colId xmlns:a16="http://schemas.microsoft.com/office/drawing/2014/main" val="3880640690"/>
                    </a:ext>
                  </a:extLst>
                </a:gridCol>
                <a:gridCol w="1121070">
                  <a:extLst>
                    <a:ext uri="{9D8B030D-6E8A-4147-A177-3AD203B41FA5}">
                      <a16:colId xmlns:a16="http://schemas.microsoft.com/office/drawing/2014/main" val="634452076"/>
                    </a:ext>
                  </a:extLst>
                </a:gridCol>
                <a:gridCol w="987572">
                  <a:extLst>
                    <a:ext uri="{9D8B030D-6E8A-4147-A177-3AD203B41FA5}">
                      <a16:colId xmlns:a16="http://schemas.microsoft.com/office/drawing/2014/main" val="3670966632"/>
                    </a:ext>
                  </a:extLst>
                </a:gridCol>
                <a:gridCol w="925681">
                  <a:extLst>
                    <a:ext uri="{9D8B030D-6E8A-4147-A177-3AD203B41FA5}">
                      <a16:colId xmlns:a16="http://schemas.microsoft.com/office/drawing/2014/main" val="1885592498"/>
                    </a:ext>
                  </a:extLst>
                </a:gridCol>
                <a:gridCol w="1522104">
                  <a:extLst>
                    <a:ext uri="{9D8B030D-6E8A-4147-A177-3AD203B41FA5}">
                      <a16:colId xmlns:a16="http://schemas.microsoft.com/office/drawing/2014/main" val="2906624589"/>
                    </a:ext>
                  </a:extLst>
                </a:gridCol>
              </a:tblGrid>
              <a:tr h="367703"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sz="1600" u="none" strike="noStrike" dirty="0">
                          <a:effectLst/>
                        </a:rPr>
                        <a:t>Injector type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Name </a:t>
                      </a:r>
                    </a:p>
                    <a:p>
                      <a:pPr marL="0" algn="ctr" defTabSz="457200" rtl="0" eaLnBrk="1" fontAlgn="b" latinLnBrk="0" hangingPunct="1"/>
                      <a:endParaRPr lang="en-US" sz="16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T fuel</a:t>
                      </a:r>
                    </a:p>
                    <a:p>
                      <a:pPr marL="0" algn="ctr" defTabSz="457200" rtl="0" eaLnBrk="1" fontAlgn="b" latinLnBrk="0" hangingPunct="1"/>
                      <a:r>
                        <a:rPr lang="en-US" sz="16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[K]</a:t>
                      </a: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P fuel [bar]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T </a:t>
                      </a:r>
                      <a:r>
                        <a:rPr lang="en-US" sz="1600" u="none" strike="noStrike" dirty="0" err="1">
                          <a:effectLst/>
                        </a:rPr>
                        <a:t>amb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</a:p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[K]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P </a:t>
                      </a:r>
                      <a:r>
                        <a:rPr lang="en-US" sz="1600" u="none" strike="noStrike" dirty="0" err="1">
                          <a:effectLst/>
                        </a:rPr>
                        <a:t>amb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</a:p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[bar]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rho </a:t>
                      </a:r>
                      <a:r>
                        <a:rPr lang="en-US" sz="1600" u="none" strike="noStrike" dirty="0" err="1">
                          <a:effectLst/>
                        </a:rPr>
                        <a:t>amb</a:t>
                      </a:r>
                      <a:r>
                        <a:rPr lang="en-US" sz="1600" u="none" strike="noStrike" dirty="0">
                          <a:effectLst/>
                        </a:rPr>
                        <a:t> [kg/m3]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O2 </a:t>
                      </a:r>
                    </a:p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[%]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Injection duration [</a:t>
                      </a:r>
                      <a:r>
                        <a:rPr lang="en-US" sz="1600" u="none" strike="noStrike" dirty="0" err="1">
                          <a:effectLst/>
                        </a:rPr>
                        <a:t>ms</a:t>
                      </a:r>
                      <a:r>
                        <a:rPr lang="en-US" sz="1600" u="none" strike="noStrike" dirty="0">
                          <a:effectLst/>
                        </a:rPr>
                        <a:t>]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13354238"/>
                  </a:ext>
                </a:extLst>
              </a:tr>
              <a:tr h="231091">
                <a:tc rowSpan="3">
                  <a:txBody>
                    <a:bodyPr/>
                    <a:lstStyle/>
                    <a:p>
                      <a:pPr marL="7200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effectLst/>
                        </a:rPr>
                        <a:t>M (1,8),</a:t>
                      </a:r>
                    </a:p>
                    <a:p>
                      <a:pPr marL="7200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effectLst/>
                        </a:rPr>
                        <a:t>G,</a:t>
                      </a:r>
                    </a:p>
                    <a:p>
                      <a:pPr marL="7200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effectLst/>
                        </a:rPr>
                        <a:t>Bosch7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Ambient fuel</a:t>
                      </a: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293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120, </a:t>
                      </a:r>
                      <a:r>
                        <a:rPr lang="en-US" sz="1600" u="sng" strike="noStrike" dirty="0">
                          <a:effectLst/>
                          <a:latin typeface="+mj-lt"/>
                        </a:rPr>
                        <a:t>200</a:t>
                      </a:r>
                      <a:endParaRPr lang="en-US" sz="1600" b="0" i="0" u="sng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293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sng" strike="noStrike" dirty="0">
                          <a:effectLst/>
                          <a:latin typeface="+mj-lt"/>
                        </a:rPr>
                        <a:t>0.5</a:t>
                      </a:r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, 2, 15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varies</a:t>
                      </a: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&gt; 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889572508"/>
                  </a:ext>
                </a:extLst>
              </a:tr>
              <a:tr h="231091">
                <a:tc v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Hot fuel</a:t>
                      </a: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363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sng" strike="noStrike" dirty="0">
                          <a:effectLst/>
                          <a:latin typeface="+mj-lt"/>
                        </a:rPr>
                        <a:t>200</a:t>
                      </a:r>
                      <a:endParaRPr lang="en-US" sz="1600" b="0" i="0" u="sng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333</a:t>
                      </a: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sng" strike="noStrike" dirty="0">
                          <a:effectLst/>
                          <a:latin typeface="+mj-lt"/>
                        </a:rPr>
                        <a:t>0.5</a:t>
                      </a:r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, 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varies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&gt; 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1191041246"/>
                  </a:ext>
                </a:extLst>
              </a:tr>
              <a:tr h="2310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Hot </a:t>
                      </a:r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fuel &amp;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air</a:t>
                      </a: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363</a:t>
                      </a: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200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573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3.5</a:t>
                      </a: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&gt; 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630861347"/>
                  </a:ext>
                </a:extLst>
              </a:tr>
              <a:tr h="231091"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sz="1600" u="none" strike="noStrike" dirty="0">
                          <a:effectLst/>
                        </a:rPr>
                        <a:t>D</a:t>
                      </a:r>
                    </a:p>
                  </a:txBody>
                  <a:tcPr marL="2674" marR="2674" marT="26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Diesel-like</a:t>
                      </a: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363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1500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1200, 1300</a:t>
                      </a: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varies</a:t>
                      </a: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22.8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0, 21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&gt; 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751782615"/>
                  </a:ext>
                </a:extLst>
              </a:tr>
            </a:tbl>
          </a:graphicData>
        </a:graphic>
      </p:graphicFrame>
      <p:sp>
        <p:nvSpPr>
          <p:cNvPr id="11" name="Rectángulo 10">
            <a:extLst>
              <a:ext uri="{FF2B5EF4-FFF2-40B4-BE49-F238E27FC236}">
                <a16:creationId xmlns:a16="http://schemas.microsoft.com/office/drawing/2014/main" id="{897E667C-F5E4-1048-E7AE-5582DC7FDB83}"/>
              </a:ext>
            </a:extLst>
          </p:cNvPr>
          <p:cNvSpPr/>
          <p:nvPr/>
        </p:nvSpPr>
        <p:spPr>
          <a:xfrm>
            <a:off x="1172816" y="3041374"/>
            <a:ext cx="9846365" cy="289418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943AEFB5-A511-D674-9F17-290C55CBA4A3}"/>
              </a:ext>
            </a:extLst>
          </p:cNvPr>
          <p:cNvSpPr/>
          <p:nvPr/>
        </p:nvSpPr>
        <p:spPr>
          <a:xfrm>
            <a:off x="1172816" y="5271841"/>
            <a:ext cx="3729193" cy="383524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827321A-6376-2E63-4C29-0D72631E2853}"/>
              </a:ext>
            </a:extLst>
          </p:cNvPr>
          <p:cNvSpPr txBox="1"/>
          <p:nvPr/>
        </p:nvSpPr>
        <p:spPr>
          <a:xfrm>
            <a:off x="4866716" y="5541161"/>
            <a:ext cx="73539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94249" marR="0" lvl="1" indent="-315376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Ref chemical mechanism: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Otomo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al. Int J Hydrogen Energy 2018; 43: 3004–3014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32 species / 211 reactions</a:t>
            </a:r>
          </a:p>
        </p:txBody>
      </p:sp>
    </p:spTree>
    <p:extLst>
      <p:ext uri="{BB962C8B-B14F-4D97-AF65-F5344CB8AC3E}">
        <p14:creationId xmlns:p14="http://schemas.microsoft.com/office/powerpoint/2010/main" val="125504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96FF38-D2D0-6914-4873-A0D71E170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COMPUTATIONAL SETUP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C55E4BBB-9B38-2C2C-F5EC-55E408890B8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D278EB1-C8FB-40EE-BB5A-A41569F381C6}" type="slidenum">
              <a:rPr lang="en-US" smtClean="0"/>
              <a:t>27</a:t>
            </a:fld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FEADBDC-102F-EC8F-6F77-B889C73571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9FF5A7CD-B505-4A27-9FB2-0F564D68D04B}"/>
              </a:ext>
            </a:extLst>
          </p:cNvPr>
          <p:cNvGraphicFramePr>
            <a:graphicFrameLocks noGrp="1"/>
          </p:cNvGraphicFramePr>
          <p:nvPr/>
        </p:nvGraphicFramePr>
        <p:xfrm>
          <a:off x="532600" y="1554633"/>
          <a:ext cx="4914279" cy="31699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38093">
                  <a:extLst>
                    <a:ext uri="{9D8B030D-6E8A-4147-A177-3AD203B41FA5}">
                      <a16:colId xmlns:a16="http://schemas.microsoft.com/office/drawing/2014/main" val="990386365"/>
                    </a:ext>
                  </a:extLst>
                </a:gridCol>
                <a:gridCol w="1638093">
                  <a:extLst>
                    <a:ext uri="{9D8B030D-6E8A-4147-A177-3AD203B41FA5}">
                      <a16:colId xmlns:a16="http://schemas.microsoft.com/office/drawing/2014/main" val="1147852697"/>
                    </a:ext>
                  </a:extLst>
                </a:gridCol>
                <a:gridCol w="1638093">
                  <a:extLst>
                    <a:ext uri="{9D8B030D-6E8A-4147-A177-3AD203B41FA5}">
                      <a16:colId xmlns:a16="http://schemas.microsoft.com/office/drawing/2014/main" val="2083743577"/>
                    </a:ext>
                  </a:extLst>
                </a:gridCol>
              </a:tblGrid>
              <a:tr h="394996">
                <a:tc>
                  <a:txBody>
                    <a:bodyPr/>
                    <a:lstStyle/>
                    <a:p>
                      <a:r>
                        <a:rPr lang="en-GB" sz="2000" dirty="0"/>
                        <a:t>MESH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TU/e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2000" dirty="0" err="1"/>
                        <a:t>PoliMi</a:t>
                      </a:r>
                      <a:endParaRPr lang="en-GB" sz="20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200676009"/>
                  </a:ext>
                </a:extLst>
              </a:tr>
              <a:tr h="677136">
                <a:tc>
                  <a:txBody>
                    <a:bodyPr/>
                    <a:lstStyle/>
                    <a:p>
                      <a:r>
                        <a:rPr lang="en-GB" sz="2000" b="1" dirty="0"/>
                        <a:t>Type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3D Cylindrical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2D Wedge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564402292"/>
                  </a:ext>
                </a:extLst>
              </a:tr>
              <a:tr h="394996">
                <a:tc>
                  <a:txBody>
                    <a:bodyPr/>
                    <a:lstStyle/>
                    <a:p>
                      <a:r>
                        <a:rPr lang="en-GB" sz="2000" b="1" dirty="0"/>
                        <a:t># Cells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2.85 M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50 K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976261208"/>
                  </a:ext>
                </a:extLst>
              </a:tr>
              <a:tr h="677136">
                <a:tc>
                  <a:txBody>
                    <a:bodyPr/>
                    <a:lstStyle/>
                    <a:p>
                      <a:r>
                        <a:rPr lang="en-GB" sz="2000" b="1" dirty="0"/>
                        <a:t>Min. Cell Size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200 </a:t>
                      </a:r>
                      <a:r>
                        <a:rPr lang="el-GR" sz="2000" dirty="0"/>
                        <a:t>μ</a:t>
                      </a:r>
                      <a:r>
                        <a:rPr lang="it-IT" sz="2000" dirty="0"/>
                        <a:t>m</a:t>
                      </a:r>
                      <a:endParaRPr lang="en-GB" sz="20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400 </a:t>
                      </a:r>
                      <a:r>
                        <a:rPr lang="el-GR" sz="2000" dirty="0"/>
                        <a:t>μ</a:t>
                      </a:r>
                      <a:r>
                        <a:rPr lang="it-IT" sz="2000" dirty="0"/>
                        <a:t>m</a:t>
                      </a:r>
                      <a:endParaRPr lang="en-GB" sz="20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983005951"/>
                  </a:ext>
                </a:extLst>
              </a:tr>
              <a:tr h="394996">
                <a:tc>
                  <a:txBody>
                    <a:bodyPr/>
                    <a:lstStyle/>
                    <a:p>
                      <a:r>
                        <a:rPr lang="en-GB" sz="2000" b="1" dirty="0"/>
                        <a:t>Length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0.24 m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0.5 m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670948737"/>
                  </a:ext>
                </a:extLst>
              </a:tr>
              <a:tr h="394996">
                <a:tc>
                  <a:txBody>
                    <a:bodyPr/>
                    <a:lstStyle/>
                    <a:p>
                      <a:r>
                        <a:rPr lang="en-GB" sz="2000" b="1" dirty="0"/>
                        <a:t>Radius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35 mm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100 mm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79988667"/>
                  </a:ext>
                </a:extLst>
              </a:tr>
            </a:tbl>
          </a:graphicData>
        </a:graphic>
      </p:graphicFrame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B063F0F3-A530-EAC9-415C-049E2CDCCB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277104"/>
              </p:ext>
            </p:extLst>
          </p:nvPr>
        </p:nvGraphicFramePr>
        <p:xfrm>
          <a:off x="6869236" y="1530723"/>
          <a:ext cx="4914279" cy="31699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28203">
                  <a:extLst>
                    <a:ext uri="{9D8B030D-6E8A-4147-A177-3AD203B41FA5}">
                      <a16:colId xmlns:a16="http://schemas.microsoft.com/office/drawing/2014/main" val="990386365"/>
                    </a:ext>
                  </a:extLst>
                </a:gridCol>
                <a:gridCol w="1742173">
                  <a:extLst>
                    <a:ext uri="{9D8B030D-6E8A-4147-A177-3AD203B41FA5}">
                      <a16:colId xmlns:a16="http://schemas.microsoft.com/office/drawing/2014/main" val="1147852697"/>
                    </a:ext>
                  </a:extLst>
                </a:gridCol>
                <a:gridCol w="1043903">
                  <a:extLst>
                    <a:ext uri="{9D8B030D-6E8A-4147-A177-3AD203B41FA5}">
                      <a16:colId xmlns:a16="http://schemas.microsoft.com/office/drawing/2014/main" val="2083743577"/>
                    </a:ext>
                  </a:extLst>
                </a:gridCol>
              </a:tblGrid>
              <a:tr h="769461">
                <a:tc>
                  <a:txBody>
                    <a:bodyPr/>
                    <a:lstStyle/>
                    <a:p>
                      <a:r>
                        <a:rPr lang="en-GB" sz="2000" dirty="0"/>
                        <a:t>SPRAY Reitz KHRT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TU/e (Modified)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2000" dirty="0" err="1"/>
                        <a:t>PoliMi</a:t>
                      </a:r>
                      <a:endParaRPr lang="en-GB" sz="20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200676009"/>
                  </a:ext>
                </a:extLst>
              </a:tr>
              <a:tr h="427479">
                <a:tc>
                  <a:txBody>
                    <a:bodyPr/>
                    <a:lstStyle/>
                    <a:p>
                      <a:r>
                        <a:rPr lang="en-GB" sz="2000" b="1" dirty="0"/>
                        <a:t>B0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0.1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0.61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564402292"/>
                  </a:ext>
                </a:extLst>
              </a:tr>
              <a:tr h="427479">
                <a:tc>
                  <a:txBody>
                    <a:bodyPr/>
                    <a:lstStyle/>
                    <a:p>
                      <a:r>
                        <a:rPr lang="en-GB" sz="2000" b="1" dirty="0"/>
                        <a:t>B1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40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40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976261208"/>
                  </a:ext>
                </a:extLst>
              </a:tr>
              <a:tr h="427479">
                <a:tc>
                  <a:txBody>
                    <a:bodyPr/>
                    <a:lstStyle/>
                    <a:p>
                      <a:r>
                        <a:rPr lang="en-GB" sz="2000" b="1" dirty="0"/>
                        <a:t>Ctau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1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983005951"/>
                  </a:ext>
                </a:extLst>
              </a:tr>
              <a:tr h="427479">
                <a:tc>
                  <a:txBody>
                    <a:bodyPr/>
                    <a:lstStyle/>
                    <a:p>
                      <a:r>
                        <a:rPr lang="en-GB" sz="2000" b="1" dirty="0"/>
                        <a:t>CRT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0.1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0.1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670948737"/>
                  </a:ext>
                </a:extLst>
              </a:tr>
              <a:tr h="690543">
                <a:tc>
                  <a:txBody>
                    <a:bodyPr/>
                    <a:lstStyle/>
                    <a:p>
                      <a:r>
                        <a:rPr lang="en-GB" sz="2000" b="1" dirty="0"/>
                        <a:t>Cone Angle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19°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14°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79988667"/>
                  </a:ext>
                </a:extLst>
              </a:tr>
            </a:tbl>
          </a:graphicData>
        </a:graphic>
      </p:graphicFrame>
      <p:sp>
        <p:nvSpPr>
          <p:cNvPr id="8" name="TextBox 1">
            <a:extLst>
              <a:ext uri="{FF2B5EF4-FFF2-40B4-BE49-F238E27FC236}">
                <a16:creationId xmlns:a16="http://schemas.microsoft.com/office/drawing/2014/main" id="{3CCA8C8A-E0B3-E2B4-A4CB-AA74C48627CD}"/>
              </a:ext>
            </a:extLst>
          </p:cNvPr>
          <p:cNvSpPr txBox="1"/>
          <p:nvPr/>
        </p:nvSpPr>
        <p:spPr>
          <a:xfrm>
            <a:off x="408485" y="5303367"/>
            <a:ext cx="5996925" cy="10156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charset="0"/>
              </a:rPr>
              <a:t>For </a:t>
            </a:r>
            <a:r>
              <a:rPr lang="en-GB" sz="2000" dirty="0" err="1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charset="0"/>
              </a:rPr>
              <a:t>PoliMi</a:t>
            </a:r>
            <a:r>
              <a:rPr lang="en-GB" sz="200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charset="0"/>
              </a:rPr>
              <a:t> the standard evaporation model of </a:t>
            </a:r>
            <a:r>
              <a:rPr lang="en-GB" sz="2000" dirty="0" err="1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charset="0"/>
              </a:rPr>
              <a:t>OpenFOAM</a:t>
            </a:r>
            <a:r>
              <a:rPr lang="en-GB" sz="200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charset="0"/>
              </a:rPr>
              <a:t> was used. A modified version is used for TU/e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33B6494-7731-7D4F-D600-2EC892CFDB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956002"/>
              </p:ext>
            </p:extLst>
          </p:nvPr>
        </p:nvGraphicFramePr>
        <p:xfrm>
          <a:off x="6869236" y="4556578"/>
          <a:ext cx="4940962" cy="223164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82259">
                  <a:extLst>
                    <a:ext uri="{9D8B030D-6E8A-4147-A177-3AD203B41FA5}">
                      <a16:colId xmlns:a16="http://schemas.microsoft.com/office/drawing/2014/main" val="990386365"/>
                    </a:ext>
                  </a:extLst>
                </a:gridCol>
                <a:gridCol w="1211716">
                  <a:extLst>
                    <a:ext uri="{9D8B030D-6E8A-4147-A177-3AD203B41FA5}">
                      <a16:colId xmlns:a16="http://schemas.microsoft.com/office/drawing/2014/main" val="1147852697"/>
                    </a:ext>
                  </a:extLst>
                </a:gridCol>
                <a:gridCol w="1646987">
                  <a:extLst>
                    <a:ext uri="{9D8B030D-6E8A-4147-A177-3AD203B41FA5}">
                      <a16:colId xmlns:a16="http://schemas.microsoft.com/office/drawing/2014/main" val="2083743577"/>
                    </a:ext>
                  </a:extLst>
                </a:gridCol>
              </a:tblGrid>
              <a:tr h="821453">
                <a:tc>
                  <a:txBody>
                    <a:bodyPr/>
                    <a:lstStyle/>
                    <a:p>
                      <a:r>
                        <a:rPr lang="en-GB" sz="2000" dirty="0"/>
                        <a:t>ROSIN-RAMLER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TU/e (RR)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2000" dirty="0" err="1"/>
                        <a:t>PoliMi</a:t>
                      </a:r>
                      <a:r>
                        <a:rPr lang="en-GB" sz="2000" dirty="0"/>
                        <a:t> (uniform)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200676009"/>
                  </a:ext>
                </a:extLst>
              </a:tr>
              <a:tr h="470063">
                <a:tc>
                  <a:txBody>
                    <a:bodyPr/>
                    <a:lstStyle/>
                    <a:p>
                      <a:r>
                        <a:rPr lang="en-GB" sz="2000" b="1" dirty="0"/>
                        <a:t>min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30 </a:t>
                      </a:r>
                      <a:r>
                        <a:rPr lang="el-GR" sz="2000" dirty="0"/>
                        <a:t>μ</a:t>
                      </a:r>
                      <a:r>
                        <a:rPr lang="it-IT" sz="2000" dirty="0"/>
                        <a:t>m</a:t>
                      </a:r>
                      <a:endParaRPr lang="en-GB" sz="20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186 </a:t>
                      </a:r>
                      <a:r>
                        <a:rPr lang="el-GR" sz="2000" dirty="0"/>
                        <a:t>μ</a:t>
                      </a:r>
                      <a:r>
                        <a:rPr lang="it-IT" sz="2000" dirty="0"/>
                        <a:t>m</a:t>
                      </a:r>
                      <a:endParaRPr lang="en-GB" sz="20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564402292"/>
                  </a:ext>
                </a:extLst>
              </a:tr>
              <a:tr h="470063">
                <a:tc>
                  <a:txBody>
                    <a:bodyPr/>
                    <a:lstStyle/>
                    <a:p>
                      <a:r>
                        <a:rPr lang="en-GB" sz="2000" b="1" dirty="0"/>
                        <a:t>max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it-IT" sz="2000" dirty="0"/>
                        <a:t>186 </a:t>
                      </a:r>
                      <a:r>
                        <a:rPr lang="el-GR" sz="2000" dirty="0"/>
                        <a:t>μ</a:t>
                      </a:r>
                      <a:r>
                        <a:rPr lang="it-IT" sz="2000" dirty="0"/>
                        <a:t>m</a:t>
                      </a:r>
                      <a:endParaRPr lang="en-GB" sz="20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186 </a:t>
                      </a:r>
                      <a:r>
                        <a:rPr lang="el-GR" sz="2000" dirty="0"/>
                        <a:t>μ</a:t>
                      </a:r>
                      <a:r>
                        <a:rPr lang="it-IT" sz="2000" dirty="0"/>
                        <a:t>m</a:t>
                      </a:r>
                      <a:endParaRPr lang="en-GB" sz="20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976261208"/>
                  </a:ext>
                </a:extLst>
              </a:tr>
              <a:tr h="470063">
                <a:tc>
                  <a:txBody>
                    <a:bodyPr/>
                    <a:lstStyle/>
                    <a:p>
                      <a:r>
                        <a:rPr lang="en-GB" sz="2000" b="1" dirty="0"/>
                        <a:t>SMD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50 </a:t>
                      </a:r>
                      <a:r>
                        <a:rPr lang="el-GR" sz="2000" dirty="0"/>
                        <a:t>μ</a:t>
                      </a:r>
                      <a:r>
                        <a:rPr lang="it-IT" sz="2000" dirty="0"/>
                        <a:t>m</a:t>
                      </a:r>
                      <a:endParaRPr lang="en-GB" sz="20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186 </a:t>
                      </a:r>
                      <a:r>
                        <a:rPr lang="el-GR" sz="2000" dirty="0"/>
                        <a:t>μ</a:t>
                      </a:r>
                      <a:r>
                        <a:rPr lang="it-IT" sz="2000" dirty="0"/>
                        <a:t>m</a:t>
                      </a:r>
                      <a:endParaRPr lang="en-GB" sz="20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9830059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303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96FF38-D2D0-6914-4873-A0D71E170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COMPUTATIONAL SETUP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FBA238D0-FBE8-2A7D-7ACA-B63BEE0A7B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C55E4BBB-9B38-2C2C-F5EC-55E408890B8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D278EB1-C8FB-40EE-BB5A-A41569F381C6}" type="slidenum">
              <a:rPr lang="en-US" smtClean="0"/>
              <a:t>28</a:t>
            </a:fld>
            <a:endParaRPr lang="en-US"/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EF9EAF69-6FBF-F9B5-F785-FB8FCAAD22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2422585"/>
              </p:ext>
            </p:extLst>
          </p:nvPr>
        </p:nvGraphicFramePr>
        <p:xfrm>
          <a:off x="609600" y="1441450"/>
          <a:ext cx="5165556" cy="3291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21852">
                  <a:extLst>
                    <a:ext uri="{9D8B030D-6E8A-4147-A177-3AD203B41FA5}">
                      <a16:colId xmlns:a16="http://schemas.microsoft.com/office/drawing/2014/main" val="990386365"/>
                    </a:ext>
                  </a:extLst>
                </a:gridCol>
                <a:gridCol w="1721852">
                  <a:extLst>
                    <a:ext uri="{9D8B030D-6E8A-4147-A177-3AD203B41FA5}">
                      <a16:colId xmlns:a16="http://schemas.microsoft.com/office/drawing/2014/main" val="1147852697"/>
                    </a:ext>
                  </a:extLst>
                </a:gridCol>
                <a:gridCol w="1721852">
                  <a:extLst>
                    <a:ext uri="{9D8B030D-6E8A-4147-A177-3AD203B41FA5}">
                      <a16:colId xmlns:a16="http://schemas.microsoft.com/office/drawing/2014/main" val="2083743577"/>
                    </a:ext>
                  </a:extLst>
                </a:gridCol>
              </a:tblGrid>
              <a:tr h="409227">
                <a:tc>
                  <a:txBody>
                    <a:bodyPr/>
                    <a:lstStyle/>
                    <a:p>
                      <a:r>
                        <a:rPr lang="en-GB" sz="2000" dirty="0"/>
                        <a:t>k - ε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TU/e (RR)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2000" dirty="0" err="1"/>
                        <a:t>PoliMi</a:t>
                      </a:r>
                      <a:r>
                        <a:rPr lang="en-GB" sz="2000" dirty="0"/>
                        <a:t> (uniform)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200676009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GB" sz="2000" b="1" dirty="0"/>
                        <a:t>C1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it-IT" sz="2000" dirty="0">
                          <a:solidFill>
                            <a:schemeClr val="tx1"/>
                          </a:solidFill>
                        </a:rPr>
                        <a:t>1.59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it-IT" sz="2000" dirty="0">
                          <a:solidFill>
                            <a:schemeClr val="tx1"/>
                          </a:solidFill>
                        </a:rPr>
                        <a:t>1.55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564402292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GB" sz="2000" b="1" dirty="0" err="1"/>
                        <a:t>Cmu</a:t>
                      </a:r>
                      <a:endParaRPr lang="en-GB" sz="2000" b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it-IT" sz="2000" dirty="0">
                          <a:solidFill>
                            <a:schemeClr val="tx1"/>
                          </a:solidFill>
                        </a:rPr>
                        <a:t>0.09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0.09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976261208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GB" sz="2000" b="1" dirty="0"/>
                        <a:t>C2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1.92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1.92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983005951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GB" sz="2000" b="1" dirty="0"/>
                        <a:t>C3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-0.33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714519461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GB" sz="2000" b="1" dirty="0"/>
                        <a:t>Sigma k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63087871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GB" sz="2000" b="1" dirty="0"/>
                        <a:t>Sigma </a:t>
                      </a:r>
                      <a:r>
                        <a:rPr lang="el-GR" sz="2000" b="1" dirty="0"/>
                        <a:t>ε</a:t>
                      </a:r>
                      <a:endParaRPr lang="en-GB" sz="2000" b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1.3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1.3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904894171"/>
                  </a:ext>
                </a:extLst>
              </a:tr>
            </a:tbl>
          </a:graphicData>
        </a:graphic>
      </p:graphicFrame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246D0DCE-68D3-2742-B4B8-FB641E3231C4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GB" dirty="0"/>
              <a:t>TCI models</a:t>
            </a:r>
          </a:p>
          <a:p>
            <a:pPr lvl="1"/>
            <a:r>
              <a:rPr lang="en-GB" dirty="0" err="1"/>
              <a:t>TUe</a:t>
            </a:r>
            <a:r>
              <a:rPr lang="en-GB" dirty="0"/>
              <a:t>: </a:t>
            </a:r>
          </a:p>
          <a:p>
            <a:pPr lvl="2"/>
            <a:r>
              <a:rPr lang="en-GB" dirty="0"/>
              <a:t>FGM: Tabulation, progress variable in terms of species</a:t>
            </a:r>
          </a:p>
          <a:p>
            <a:pPr lvl="2"/>
            <a:endParaRPr lang="en-GB" dirty="0"/>
          </a:p>
          <a:p>
            <a:pPr lvl="1"/>
            <a:r>
              <a:rPr lang="en-GB" dirty="0" err="1"/>
              <a:t>PoliMi</a:t>
            </a:r>
            <a:endParaRPr lang="en-GB" dirty="0"/>
          </a:p>
          <a:p>
            <a:pPr lvl="2"/>
            <a:r>
              <a:rPr lang="en-GB" dirty="0"/>
              <a:t>DETAILED KINETICS: Well-mixed with dynamic load balancing</a:t>
            </a:r>
          </a:p>
          <a:p>
            <a:pPr lvl="2"/>
            <a:r>
              <a:rPr lang="en-GB" dirty="0"/>
              <a:t>TRIF: Tabulation, progress variable in terms of enthalpy</a:t>
            </a:r>
          </a:p>
          <a:p>
            <a:pPr lvl="2"/>
            <a:endParaRPr lang="en-GB" dirty="0"/>
          </a:p>
          <a:p>
            <a:pPr lvl="2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874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AD5F011B-8891-F8CA-5BA4-891B1D64D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Overall mixing comparison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6B58F62-65AC-0B6E-6BB5-8906478346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PENETRATION + EVAPORATION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CC085210-B8D4-4A64-8840-CFE22F89335F}" type="slidenum">
              <a:rPr lang="en-US">
                <a:latin typeface="Arial"/>
                <a:ea typeface="ＭＳ Ｐゴシック" pitchFamily="34" charset="-128"/>
                <a:cs typeface="Arial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dirty="0">
              <a:latin typeface="Arial"/>
              <a:ea typeface="ＭＳ Ｐゴシック" pitchFamily="34" charset="-128"/>
              <a:cs typeface="Arial" charset="0"/>
            </a:endParaRPr>
          </a:p>
        </p:txBody>
      </p:sp>
      <p:pic>
        <p:nvPicPr>
          <p:cNvPr id="9" name="Marcador de contenido 5" descr="Gráfico, Histograma&#10;&#10;Descripción generada automáticamente">
            <a:extLst>
              <a:ext uri="{FF2B5EF4-FFF2-40B4-BE49-F238E27FC236}">
                <a16:creationId xmlns:a16="http://schemas.microsoft.com/office/drawing/2014/main" id="{23F7401A-9859-1DE5-1318-7CB51A4D81D2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436758" y="1441450"/>
            <a:ext cx="5185884" cy="4814888"/>
          </a:xfr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444F6DC8-6EB2-D3E5-180B-08642A65DB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/>
        </p:blipFill>
        <p:spPr>
          <a:xfrm>
            <a:off x="726498" y="1441450"/>
            <a:ext cx="5252604" cy="4814888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DF5A0A09-7AB0-93F7-EDB5-A43708ACFC0B}"/>
              </a:ext>
            </a:extLst>
          </p:cNvPr>
          <p:cNvSpPr/>
          <p:nvPr/>
        </p:nvSpPr>
        <p:spPr>
          <a:xfrm>
            <a:off x="8258476" y="1790299"/>
            <a:ext cx="3041583" cy="380197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A9F2D14-6B22-F216-6622-B3D794660ECC}"/>
              </a:ext>
            </a:extLst>
          </p:cNvPr>
          <p:cNvSpPr/>
          <p:nvPr/>
        </p:nvSpPr>
        <p:spPr>
          <a:xfrm>
            <a:off x="2484316" y="1790299"/>
            <a:ext cx="3041583" cy="380197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Marcador de contenido 6">
            <a:extLst>
              <a:ext uri="{FF2B5EF4-FFF2-40B4-BE49-F238E27FC236}">
                <a16:creationId xmlns:a16="http://schemas.microsoft.com/office/drawing/2014/main" id="{C6D69F95-ABBF-A34F-371D-0DA57CA92701}"/>
              </a:ext>
            </a:extLst>
          </p:cNvPr>
          <p:cNvSpPr txBox="1">
            <a:spLocks/>
          </p:cNvSpPr>
          <p:nvPr/>
        </p:nvSpPr>
        <p:spPr>
          <a:xfrm>
            <a:off x="609602" y="6256338"/>
            <a:ext cx="10266945" cy="53188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230712" indent="-230712" algn="l" defTabSz="609585" rtl="0" eaLnBrk="1" latinLnBrk="0" hangingPunct="1">
              <a:spcBef>
                <a:spcPts val="800"/>
              </a:spcBef>
              <a:spcAft>
                <a:spcPts val="0"/>
              </a:spcAft>
              <a:buFont typeface="Wingdings" pitchFamily="2" charset="2"/>
              <a:buChar char="§"/>
              <a:defRPr sz="24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94249" indent="-315376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1007" indent="-249760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9881" indent="-228594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-228594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Slightly faster penetration in FGM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215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600" dirty="0"/>
              <a:t>ECN9 – diesel-like AMMONIA SPRAYS</a:t>
            </a:r>
            <a:endParaRPr lang="en-US" altLang="es-ES" sz="3600" b="1" dirty="0"/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94053309-AA55-8541-37BE-7DE6EACA7D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eaLnBrk="1" hangingPunct="1">
              <a:lnSpc>
                <a:spcPct val="110000"/>
              </a:lnSpc>
              <a:buFont typeface="Wingdings" pitchFamily="2" charset="2"/>
              <a:buChar char="q"/>
            </a:pPr>
            <a:r>
              <a:rPr lang="en-US" altLang="es-ES" sz="2400" b="1" kern="0" dirty="0"/>
              <a:t> </a:t>
            </a:r>
            <a:r>
              <a:rPr lang="en-US" sz="2400" dirty="0">
                <a:latin typeface="+mn-lt"/>
              </a:rPr>
              <a:t>This research has been partially funded by MCIN/AEI/10.13039/501100011033 and the European Union “</a:t>
            </a:r>
            <a:r>
              <a:rPr lang="en-US" sz="2400" dirty="0" err="1">
                <a:latin typeface="+mn-lt"/>
              </a:rPr>
              <a:t>NextGenerationEU</a:t>
            </a:r>
            <a:r>
              <a:rPr lang="en-US" sz="2400" dirty="0">
                <a:latin typeface="+mn-lt"/>
              </a:rPr>
              <a:t>”/PRTR as part of the projects </a:t>
            </a:r>
            <a:r>
              <a:rPr lang="en-US" sz="2400" b="1" dirty="0">
                <a:latin typeface="+mn-lt"/>
              </a:rPr>
              <a:t>TED2021-129379A-I00 </a:t>
            </a:r>
            <a:r>
              <a:rPr lang="en-US" sz="2400" dirty="0">
                <a:latin typeface="+mn-lt"/>
              </a:rPr>
              <a:t>and </a:t>
            </a:r>
            <a:r>
              <a:rPr lang="en-US" sz="2400" b="1" dirty="0">
                <a:latin typeface="+mn-lt"/>
              </a:rPr>
              <a:t>SAFLOW TED2021-131618CA-C22 </a:t>
            </a:r>
            <a:endParaRPr lang="en-US" sz="2400" b="1" kern="0" dirty="0">
              <a:latin typeface="+mn-lt"/>
            </a:endParaRPr>
          </a:p>
          <a:p>
            <a:pPr algn="l" eaLnBrk="1" hangingPunct="1">
              <a:lnSpc>
                <a:spcPct val="110000"/>
              </a:lnSpc>
              <a:buFont typeface="Wingdings" pitchFamily="2" charset="2"/>
              <a:buChar char="q"/>
            </a:pPr>
            <a:endParaRPr lang="en-GB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 eaLnBrk="1" hangingPunct="1">
              <a:lnSpc>
                <a:spcPct val="110000"/>
              </a:lnSpc>
              <a:buFont typeface="Wingdings" pitchFamily="2" charset="2"/>
              <a:buChar char="q"/>
            </a:pPr>
            <a:endParaRPr lang="en-GB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 eaLnBrk="1" hangingPunct="1">
              <a:lnSpc>
                <a:spcPct val="110000"/>
              </a:lnSpc>
              <a:buFont typeface="Wingdings" pitchFamily="2" charset="2"/>
              <a:buChar char="q"/>
            </a:pPr>
            <a:endParaRPr lang="en-GB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 eaLnBrk="1" hangingPunct="1">
              <a:lnSpc>
                <a:spcPct val="110000"/>
              </a:lnSpc>
              <a:buFont typeface="Wingdings" pitchFamily="2" charset="2"/>
              <a:buChar char="q"/>
            </a:pP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</a:rPr>
              <a:t> We would like to thank </a:t>
            </a:r>
            <a:r>
              <a:rPr lang="en-GB" sz="2400" b="1" dirty="0">
                <a:solidFill>
                  <a:srgbClr val="000000"/>
                </a:solidFill>
                <a:latin typeface="Arial" panose="020B0604020202020204" pitchFamily="34" charset="0"/>
              </a:rPr>
              <a:t>José Enrique del Rey </a:t>
            </a: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</a:rPr>
              <a:t>and </a:t>
            </a:r>
            <a:r>
              <a:rPr lang="en-GB" sz="2400" b="1" dirty="0">
                <a:solidFill>
                  <a:srgbClr val="000000"/>
                </a:solidFill>
                <a:latin typeface="Arial" panose="020B0604020202020204" pitchFamily="34" charset="0"/>
              </a:rPr>
              <a:t>Omar Huerta </a:t>
            </a: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</a:rPr>
              <a:t>for their valuable support during the experimental campaign at CMT</a:t>
            </a:r>
          </a:p>
          <a:p>
            <a:pPr>
              <a:lnSpc>
                <a:spcPct val="110000"/>
              </a:lnSpc>
              <a:buFont typeface="Wingdings" pitchFamily="2" charset="2"/>
              <a:buChar char="q"/>
            </a:pPr>
            <a:r>
              <a:rPr lang="en-US" sz="2400" dirty="0">
                <a:latin typeface="+mn-lt"/>
              </a:rPr>
              <a:t> Thanks to Kar Mung Pang from MAN Energy Solutions for fruitful discussion</a:t>
            </a:r>
          </a:p>
          <a:p>
            <a:pPr algn="l" eaLnBrk="1" hangingPunct="1">
              <a:lnSpc>
                <a:spcPct val="110000"/>
              </a:lnSpc>
              <a:buFont typeface="Wingdings" pitchFamily="2" charset="2"/>
              <a:buChar char="q"/>
            </a:pPr>
            <a:endParaRPr lang="es-ES" sz="2400" b="1" dirty="0">
              <a:latin typeface="+mn-lt"/>
            </a:endParaRPr>
          </a:p>
          <a:p>
            <a:endParaRPr lang="en-GB" dirty="0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AF19C7D2-99AF-7C61-2CE6-7C4DBE0CFA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ACKNOWLEDGEMENTS</a:t>
            </a:r>
          </a:p>
        </p:txBody>
      </p:sp>
      <p:pic>
        <p:nvPicPr>
          <p:cNvPr id="4" name="Picture 3" descr="A blue and grey sign with white text&#10;&#10;Description automatically generated">
            <a:extLst>
              <a:ext uri="{FF2B5EF4-FFF2-40B4-BE49-F238E27FC236}">
                <a16:creationId xmlns:a16="http://schemas.microsoft.com/office/drawing/2014/main" id="{C8C63C1F-3931-989E-57D9-FD1C54E296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097" y="2975421"/>
            <a:ext cx="3090480" cy="907157"/>
          </a:xfrm>
          <a:prstGeom prst="rect">
            <a:avLst/>
          </a:prstGeom>
        </p:spPr>
      </p:pic>
      <p:pic>
        <p:nvPicPr>
          <p:cNvPr id="5" name="Picture 4" descr="A black background with white text and red and yellow ribbon&#10;&#10;Description automatically generated">
            <a:extLst>
              <a:ext uri="{FF2B5EF4-FFF2-40B4-BE49-F238E27FC236}">
                <a16:creationId xmlns:a16="http://schemas.microsoft.com/office/drawing/2014/main" id="{F57C58B9-32E8-21FD-B393-6DCCB873AB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656" y="2122470"/>
            <a:ext cx="4645441" cy="2613062"/>
          </a:xfrm>
          <a:prstGeom prst="rect">
            <a:avLst/>
          </a:prstGeom>
        </p:spPr>
      </p:pic>
      <p:pic>
        <p:nvPicPr>
          <p:cNvPr id="6" name="Imagen 4">
            <a:extLst>
              <a:ext uri="{FF2B5EF4-FFF2-40B4-BE49-F238E27FC236}">
                <a16:creationId xmlns:a16="http://schemas.microsoft.com/office/drawing/2014/main" id="{BB42110D-D1A2-843E-EEAE-C37BBDAA76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0" t="30144" r="30899" b="11743"/>
          <a:stretch/>
        </p:blipFill>
        <p:spPr>
          <a:xfrm>
            <a:off x="1303544" y="3041545"/>
            <a:ext cx="1778112" cy="774910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3970E9A-2549-DB52-18EA-2AE1ECD3865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-103686" y="6422037"/>
            <a:ext cx="512171" cy="366183"/>
          </a:xfrm>
        </p:spPr>
        <p:txBody>
          <a:bodyPr/>
          <a:lstStyle/>
          <a:p>
            <a:pPr>
              <a:defRPr/>
            </a:pPr>
            <a:fld id="{67F79DC8-E77A-4146-81E9-0630D8F3929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08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AD5F011B-8891-F8CA-5BA4-891B1D64D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OVERALL MIXING COMPARISON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06FE621-39ED-0FDD-2F08-1D32E2AE8E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AXIAL VELOCITY DISTRIBUTION BEFORE IGNITION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CC085210-B8D4-4A64-8840-CFE22F89335F}" type="slidenum">
              <a:rPr lang="en-US">
                <a:latin typeface="Arial"/>
                <a:ea typeface="ＭＳ Ｐゴシック" pitchFamily="34" charset="-128"/>
                <a:cs typeface="Arial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dirty="0">
              <a:latin typeface="Arial"/>
              <a:ea typeface="ＭＳ Ｐゴシック" pitchFamily="34" charset="-128"/>
              <a:cs typeface="Arial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2D70D7E3-5949-B262-8E1F-ED50A130D8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760828" y="1441450"/>
            <a:ext cx="5183943" cy="4814888"/>
          </a:xfrm>
          <a:prstGeom prst="rect">
            <a:avLst/>
          </a:prstGeom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384915B4-214D-FA58-551F-FDBE220120E3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4"/>
          <a:srcRect/>
          <a:stretch/>
        </p:blipFill>
        <p:spPr>
          <a:xfrm>
            <a:off x="6543939" y="1441450"/>
            <a:ext cx="4971521" cy="4814888"/>
          </a:xfrm>
          <a:prstGeom prst="rect">
            <a:avLst/>
          </a:prstGeom>
        </p:spPr>
      </p:pic>
      <p:sp>
        <p:nvSpPr>
          <p:cNvPr id="2" name="Marcador de contenido 6">
            <a:extLst>
              <a:ext uri="{FF2B5EF4-FFF2-40B4-BE49-F238E27FC236}">
                <a16:creationId xmlns:a16="http://schemas.microsoft.com/office/drawing/2014/main" id="{15412D16-E388-C531-7186-3E705680032A}"/>
              </a:ext>
            </a:extLst>
          </p:cNvPr>
          <p:cNvSpPr txBox="1">
            <a:spLocks/>
          </p:cNvSpPr>
          <p:nvPr/>
        </p:nvSpPr>
        <p:spPr>
          <a:xfrm>
            <a:off x="609602" y="6256338"/>
            <a:ext cx="10266945" cy="53188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230712" indent="-230712" algn="l" defTabSz="609585" rtl="0" eaLnBrk="1" latinLnBrk="0" hangingPunct="1">
              <a:spcBef>
                <a:spcPts val="800"/>
              </a:spcBef>
              <a:spcAft>
                <a:spcPts val="0"/>
              </a:spcAft>
              <a:buFont typeface="Wingdings" pitchFamily="2" charset="2"/>
              <a:buChar char="§"/>
              <a:defRPr sz="24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94249" indent="-315376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1007" indent="-249760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9881" indent="-228594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-228594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Slightly faster penetration in FGM -&gt; Higher velocity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435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AD5F011B-8891-F8CA-5BA4-891B1D64D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Overall mixing comparison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9F5E78F-4153-3498-BAB7-6EF8E903A9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MIXTURE FRACTION BEFORE IGNITION 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CC085210-B8D4-4A64-8840-CFE22F89335F}" type="slidenum">
              <a:rPr lang="en-US">
                <a:latin typeface="Arial"/>
                <a:ea typeface="ＭＳ Ｐゴシック" pitchFamily="34" charset="-128"/>
                <a:cs typeface="Arial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dirty="0">
              <a:latin typeface="Arial"/>
              <a:ea typeface="ＭＳ Ｐゴシック" pitchFamily="34" charset="-128"/>
              <a:cs typeface="Arial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3B5929D8-3252-8D09-447C-AC691EC877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760746" y="1441450"/>
            <a:ext cx="5184108" cy="4814888"/>
          </a:xfrm>
          <a:prstGeom prst="rect">
            <a:avLst/>
          </a:prstGeom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62036A53-582C-ADCE-CA42-7E48A955FB94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4"/>
          <a:srcRect/>
          <a:stretch/>
        </p:blipFill>
        <p:spPr>
          <a:xfrm>
            <a:off x="6438801" y="1441450"/>
            <a:ext cx="5181797" cy="4814888"/>
          </a:xfrm>
          <a:prstGeom prst="rect">
            <a:avLst/>
          </a:prstGeom>
        </p:spPr>
      </p:pic>
      <p:sp>
        <p:nvSpPr>
          <p:cNvPr id="2" name="Marcador de contenido 6">
            <a:extLst>
              <a:ext uri="{FF2B5EF4-FFF2-40B4-BE49-F238E27FC236}">
                <a16:creationId xmlns:a16="http://schemas.microsoft.com/office/drawing/2014/main" id="{40050A06-AEB8-121C-C690-96668249D204}"/>
              </a:ext>
            </a:extLst>
          </p:cNvPr>
          <p:cNvSpPr txBox="1">
            <a:spLocks/>
          </p:cNvSpPr>
          <p:nvPr/>
        </p:nvSpPr>
        <p:spPr>
          <a:xfrm>
            <a:off x="609602" y="6256338"/>
            <a:ext cx="10266945" cy="53188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230712" indent="-230712" algn="l" defTabSz="609585" rtl="0" eaLnBrk="1" latinLnBrk="0" hangingPunct="1">
              <a:spcBef>
                <a:spcPts val="800"/>
              </a:spcBef>
              <a:spcAft>
                <a:spcPts val="0"/>
              </a:spcAft>
              <a:buFont typeface="Wingdings" pitchFamily="2" charset="2"/>
              <a:buChar char="§"/>
              <a:defRPr sz="24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94249" indent="-315376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1007" indent="-249760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9881" indent="-228594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-228594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Slightly faster penetration in FGM -&gt; Slower mixing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926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DCEABB5D-88CB-9DEA-1F2A-86103FAFE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Overall mixing comparison</a:t>
            </a:r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519A0D54-D2D0-D92C-A8A3-5677616CD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Differences among models in mixing behaviour due to</a:t>
            </a:r>
          </a:p>
          <a:p>
            <a:pPr lvl="1"/>
            <a:r>
              <a:rPr lang="en-GB" dirty="0"/>
              <a:t>Mesh</a:t>
            </a:r>
          </a:p>
          <a:p>
            <a:pPr lvl="1"/>
            <a:r>
              <a:rPr lang="en-GB" dirty="0"/>
              <a:t>Turbulence model (small)</a:t>
            </a:r>
          </a:p>
          <a:p>
            <a:pPr lvl="1"/>
            <a:r>
              <a:rPr lang="en-GB" dirty="0"/>
              <a:t>Not likely to spray calibration</a:t>
            </a: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0C373BA-2FC2-F117-FAFB-6BD47F6971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C7667F3B-DC01-0608-2A3B-E848F0F7F8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D278EB1-C8FB-40EE-BB5A-A41569F381C6}" type="slidenum">
              <a:rPr lang="en-US" smtClean="0"/>
              <a:t>32</a:t>
            </a:fld>
            <a:endParaRPr lang="en-US"/>
          </a:p>
        </p:txBody>
      </p:sp>
      <p:pic>
        <p:nvPicPr>
          <p:cNvPr id="5" name="Marcador de contenido 4" descr="Gráfico&#10;&#10;Descripción generada automáticamente">
            <a:extLst>
              <a:ext uri="{FF2B5EF4-FFF2-40B4-BE49-F238E27FC236}">
                <a16:creationId xmlns:a16="http://schemas.microsoft.com/office/drawing/2014/main" id="{0538CA92-99D5-442B-BF79-D67159E20B0F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801" y="1441450"/>
            <a:ext cx="5181797" cy="481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0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AD5F011B-8891-F8CA-5BA4-891B1D64D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Ignition – 1200 K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FA8F32B7-7CAD-4D7E-497F-FD81F26A1C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Ignition after EOI, spray dilution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CC085210-B8D4-4A64-8840-CFE22F89335F}" type="slidenum">
              <a:rPr lang="en-US">
                <a:latin typeface="Arial"/>
                <a:ea typeface="ＭＳ Ｐゴシック" pitchFamily="34" charset="-128"/>
                <a:cs typeface="Arial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dirty="0">
              <a:latin typeface="Arial"/>
              <a:ea typeface="ＭＳ Ｐゴシック" pitchFamily="34" charset="-128"/>
              <a:cs typeface="Arial" charset="0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0805D159-40CB-3BC2-1C7D-E8170E8511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691094" y="1441450"/>
            <a:ext cx="5323411" cy="4814888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E8C529B7-CF33-536F-FA15-6498EF398AFD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4"/>
          <a:srcRect/>
          <a:stretch/>
        </p:blipFill>
        <p:spPr>
          <a:xfrm>
            <a:off x="6286500" y="1493982"/>
            <a:ext cx="5486400" cy="4709824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87464646-9B5B-531E-91F5-798A010082B6}"/>
              </a:ext>
            </a:extLst>
          </p:cNvPr>
          <p:cNvSpPr/>
          <p:nvPr/>
        </p:nvSpPr>
        <p:spPr>
          <a:xfrm>
            <a:off x="1665171" y="1780674"/>
            <a:ext cx="770021" cy="3840480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4FF8D7E-BB59-1BCF-EC5E-85CA8B1F9DEA}"/>
              </a:ext>
            </a:extLst>
          </p:cNvPr>
          <p:cNvSpPr/>
          <p:nvPr/>
        </p:nvSpPr>
        <p:spPr>
          <a:xfrm>
            <a:off x="7515128" y="1780674"/>
            <a:ext cx="770021" cy="3840480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DC225B9B-EC40-EB7E-14C2-6AF6617C5F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727422"/>
              </p:ext>
            </p:extLst>
          </p:nvPr>
        </p:nvGraphicFramePr>
        <p:xfrm>
          <a:off x="7141945" y="271957"/>
          <a:ext cx="4711164" cy="10972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77791">
                  <a:extLst>
                    <a:ext uri="{9D8B030D-6E8A-4147-A177-3AD203B41FA5}">
                      <a16:colId xmlns:a16="http://schemas.microsoft.com/office/drawing/2014/main" val="990386365"/>
                    </a:ext>
                  </a:extLst>
                </a:gridCol>
                <a:gridCol w="1177791">
                  <a:extLst>
                    <a:ext uri="{9D8B030D-6E8A-4147-A177-3AD203B41FA5}">
                      <a16:colId xmlns:a16="http://schemas.microsoft.com/office/drawing/2014/main" val="1147852697"/>
                    </a:ext>
                  </a:extLst>
                </a:gridCol>
                <a:gridCol w="1177791">
                  <a:extLst>
                    <a:ext uri="{9D8B030D-6E8A-4147-A177-3AD203B41FA5}">
                      <a16:colId xmlns:a16="http://schemas.microsoft.com/office/drawing/2014/main" val="1277724172"/>
                    </a:ext>
                  </a:extLst>
                </a:gridCol>
                <a:gridCol w="1177791">
                  <a:extLst>
                    <a:ext uri="{9D8B030D-6E8A-4147-A177-3AD203B41FA5}">
                      <a16:colId xmlns:a16="http://schemas.microsoft.com/office/drawing/2014/main" val="2083743577"/>
                    </a:ext>
                  </a:extLst>
                </a:gridCol>
              </a:tblGrid>
              <a:tr h="347980">
                <a:tc>
                  <a:txBody>
                    <a:bodyPr/>
                    <a:lstStyle/>
                    <a:p>
                      <a:r>
                        <a:rPr lang="en-GB" sz="1600" dirty="0"/>
                        <a:t>ID [</a:t>
                      </a:r>
                      <a:r>
                        <a:rPr lang="en-GB" sz="1600" dirty="0" err="1"/>
                        <a:t>ms</a:t>
                      </a:r>
                      <a:r>
                        <a:rPr lang="en-GB" sz="1600" dirty="0"/>
                        <a:t>]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D-K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TRIF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FGM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200676009"/>
                  </a:ext>
                </a:extLst>
              </a:tr>
              <a:tr h="345576">
                <a:tc>
                  <a:txBody>
                    <a:bodyPr/>
                    <a:lstStyle/>
                    <a:p>
                      <a:r>
                        <a:rPr lang="en-GB" sz="1600" b="1" dirty="0"/>
                        <a:t>1200 K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rgbClr val="C00000"/>
                          </a:solidFill>
                        </a:rPr>
                        <a:t>9.48</a:t>
                      </a:r>
                      <a:endParaRPr lang="en-GB" sz="1600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70C0"/>
                          </a:solidFill>
                        </a:rPr>
                        <a:t>9.3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rgbClr val="00B050"/>
                          </a:solidFill>
                        </a:rPr>
                        <a:t>5.91</a:t>
                      </a:r>
                      <a:endParaRPr lang="en-GB" sz="1600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564402292"/>
                  </a:ext>
                </a:extLst>
              </a:tr>
              <a:tr h="345576">
                <a:tc>
                  <a:txBody>
                    <a:bodyPr/>
                    <a:lstStyle/>
                    <a:p>
                      <a:r>
                        <a:rPr lang="en-GB" sz="1600" b="1" dirty="0"/>
                        <a:t>1300 K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rgbClr val="C00000"/>
                          </a:solidFill>
                        </a:rPr>
                        <a:t>2.05</a:t>
                      </a:r>
                      <a:endParaRPr lang="en-GB" sz="1600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70C0"/>
                          </a:solidFill>
                        </a:rPr>
                        <a:t>3.64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B050"/>
                          </a:solidFill>
                        </a:rPr>
                        <a:t>1.91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976261208"/>
                  </a:ext>
                </a:extLst>
              </a:tr>
            </a:tbl>
          </a:graphicData>
        </a:graphic>
      </p:graphicFrame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58808BAC-8F89-79F7-FB89-6AC7B474A483}"/>
              </a:ext>
            </a:extLst>
          </p:cNvPr>
          <p:cNvSpPr txBox="1">
            <a:spLocks/>
          </p:cNvSpPr>
          <p:nvPr/>
        </p:nvSpPr>
        <p:spPr>
          <a:xfrm>
            <a:off x="7141945" y="1395"/>
            <a:ext cx="4812632" cy="44559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230712" indent="-230712" algn="l" defTabSz="609585" rtl="0" eaLnBrk="1" latinLnBrk="0" hangingPunct="1">
              <a:spcBef>
                <a:spcPts val="800"/>
              </a:spcBef>
              <a:spcAft>
                <a:spcPts val="0"/>
              </a:spcAft>
              <a:buFont typeface="Wingdings" pitchFamily="2" charset="2"/>
              <a:buChar char="§"/>
              <a:defRPr sz="24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94249" indent="-315376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1007" indent="-249760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9881" indent="-228594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-228594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ID based upon Tair+400K</a:t>
            </a:r>
          </a:p>
        </p:txBody>
      </p:sp>
    </p:spTree>
    <p:extLst>
      <p:ext uri="{BB962C8B-B14F-4D97-AF65-F5344CB8AC3E}">
        <p14:creationId xmlns:p14="http://schemas.microsoft.com/office/powerpoint/2010/main" val="148204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AD5F011B-8891-F8CA-5BA4-891B1D64D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Ignition – 1300 K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30091A4F-15BA-C666-0C67-E49DB58A12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Ignition in a sustained spray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CC085210-B8D4-4A64-8840-CFE22F89335F}" type="slidenum">
              <a:rPr lang="en-US">
                <a:latin typeface="Arial"/>
                <a:ea typeface="ＭＳ Ｐゴシック" pitchFamily="34" charset="-128"/>
                <a:cs typeface="Arial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dirty="0">
              <a:latin typeface="Arial"/>
              <a:ea typeface="ＭＳ Ｐゴシック" pitchFamily="34" charset="-128"/>
              <a:cs typeface="Arial" charset="0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2C9CF56C-7218-6097-071E-A0A4272752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726498" y="1441450"/>
            <a:ext cx="5252604" cy="4814888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60C40CD3-1CD9-4BB7-C0C5-C310F0B8525A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4"/>
          <a:srcRect/>
          <a:stretch/>
        </p:blipFill>
        <p:spPr>
          <a:xfrm>
            <a:off x="6286500" y="1463872"/>
            <a:ext cx="5486400" cy="4770043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07947AB6-3FA2-66F9-E4A2-470A72D38E23}"/>
              </a:ext>
            </a:extLst>
          </p:cNvPr>
          <p:cNvSpPr/>
          <p:nvPr/>
        </p:nvSpPr>
        <p:spPr>
          <a:xfrm>
            <a:off x="1665171" y="1780674"/>
            <a:ext cx="2021305" cy="3840480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01D882F-4C8F-F726-9B96-BBA685FC0F1E}"/>
              </a:ext>
            </a:extLst>
          </p:cNvPr>
          <p:cNvSpPr/>
          <p:nvPr/>
        </p:nvSpPr>
        <p:spPr>
          <a:xfrm>
            <a:off x="7517331" y="1780674"/>
            <a:ext cx="2021305" cy="3840480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D6958A37-600D-3EC2-CD88-24B0BD71C6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0779766"/>
              </p:ext>
            </p:extLst>
          </p:nvPr>
        </p:nvGraphicFramePr>
        <p:xfrm>
          <a:off x="7141945" y="271957"/>
          <a:ext cx="4711164" cy="10972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77791">
                  <a:extLst>
                    <a:ext uri="{9D8B030D-6E8A-4147-A177-3AD203B41FA5}">
                      <a16:colId xmlns:a16="http://schemas.microsoft.com/office/drawing/2014/main" val="990386365"/>
                    </a:ext>
                  </a:extLst>
                </a:gridCol>
                <a:gridCol w="1177791">
                  <a:extLst>
                    <a:ext uri="{9D8B030D-6E8A-4147-A177-3AD203B41FA5}">
                      <a16:colId xmlns:a16="http://schemas.microsoft.com/office/drawing/2014/main" val="1147852697"/>
                    </a:ext>
                  </a:extLst>
                </a:gridCol>
                <a:gridCol w="1177791">
                  <a:extLst>
                    <a:ext uri="{9D8B030D-6E8A-4147-A177-3AD203B41FA5}">
                      <a16:colId xmlns:a16="http://schemas.microsoft.com/office/drawing/2014/main" val="1277724172"/>
                    </a:ext>
                  </a:extLst>
                </a:gridCol>
                <a:gridCol w="1177791">
                  <a:extLst>
                    <a:ext uri="{9D8B030D-6E8A-4147-A177-3AD203B41FA5}">
                      <a16:colId xmlns:a16="http://schemas.microsoft.com/office/drawing/2014/main" val="2083743577"/>
                    </a:ext>
                  </a:extLst>
                </a:gridCol>
              </a:tblGrid>
              <a:tr h="347980">
                <a:tc>
                  <a:txBody>
                    <a:bodyPr/>
                    <a:lstStyle/>
                    <a:p>
                      <a:r>
                        <a:rPr lang="en-GB" sz="1600" dirty="0"/>
                        <a:t>ID [</a:t>
                      </a:r>
                      <a:r>
                        <a:rPr lang="en-GB" sz="1600" dirty="0" err="1"/>
                        <a:t>ms</a:t>
                      </a:r>
                      <a:r>
                        <a:rPr lang="en-GB" sz="1600" dirty="0"/>
                        <a:t>]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D-K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TRIF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FGM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200676009"/>
                  </a:ext>
                </a:extLst>
              </a:tr>
              <a:tr h="345576">
                <a:tc>
                  <a:txBody>
                    <a:bodyPr/>
                    <a:lstStyle/>
                    <a:p>
                      <a:r>
                        <a:rPr lang="en-GB" sz="1600" b="1" dirty="0"/>
                        <a:t>1200 K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rgbClr val="C00000"/>
                          </a:solidFill>
                        </a:rPr>
                        <a:t>9.48</a:t>
                      </a:r>
                      <a:endParaRPr lang="en-GB" sz="1600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70C0"/>
                          </a:solidFill>
                        </a:rPr>
                        <a:t>9.3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rgbClr val="00B050"/>
                          </a:solidFill>
                        </a:rPr>
                        <a:t>5.91</a:t>
                      </a:r>
                      <a:endParaRPr lang="en-GB" sz="1600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564402292"/>
                  </a:ext>
                </a:extLst>
              </a:tr>
              <a:tr h="345576">
                <a:tc>
                  <a:txBody>
                    <a:bodyPr/>
                    <a:lstStyle/>
                    <a:p>
                      <a:r>
                        <a:rPr lang="en-GB" sz="1600" b="1" dirty="0"/>
                        <a:t>1300 K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rgbClr val="C00000"/>
                          </a:solidFill>
                        </a:rPr>
                        <a:t>2.05</a:t>
                      </a:r>
                      <a:endParaRPr lang="en-GB" sz="1600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70C0"/>
                          </a:solidFill>
                        </a:rPr>
                        <a:t>3.64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B050"/>
                          </a:solidFill>
                        </a:rPr>
                        <a:t>1.91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976261208"/>
                  </a:ext>
                </a:extLst>
              </a:tr>
            </a:tbl>
          </a:graphicData>
        </a:graphic>
      </p:graphicFrame>
      <p:sp>
        <p:nvSpPr>
          <p:cNvPr id="8" name="Marcador de contenido 6">
            <a:extLst>
              <a:ext uri="{FF2B5EF4-FFF2-40B4-BE49-F238E27FC236}">
                <a16:creationId xmlns:a16="http://schemas.microsoft.com/office/drawing/2014/main" id="{7C71338B-E2FB-F909-F7A9-84CAED28B007}"/>
              </a:ext>
            </a:extLst>
          </p:cNvPr>
          <p:cNvSpPr txBox="1">
            <a:spLocks/>
          </p:cNvSpPr>
          <p:nvPr/>
        </p:nvSpPr>
        <p:spPr>
          <a:xfrm>
            <a:off x="7141945" y="1395"/>
            <a:ext cx="4812632" cy="44559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230712" indent="-230712" algn="l" defTabSz="609585" rtl="0" eaLnBrk="1" latinLnBrk="0" hangingPunct="1">
              <a:spcBef>
                <a:spcPts val="800"/>
              </a:spcBef>
              <a:spcAft>
                <a:spcPts val="0"/>
              </a:spcAft>
              <a:buFont typeface="Wingdings" pitchFamily="2" charset="2"/>
              <a:buChar char="§"/>
              <a:defRPr sz="24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94249" indent="-315376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1007" indent="-249760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9881" indent="-228594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-228594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ID based upon Tair+400K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F17F5235-804C-DEB1-CC4E-11ADA9B58CAD}"/>
              </a:ext>
            </a:extLst>
          </p:cNvPr>
          <p:cNvSpPr/>
          <p:nvPr/>
        </p:nvSpPr>
        <p:spPr>
          <a:xfrm>
            <a:off x="9395460" y="3806190"/>
            <a:ext cx="450574" cy="1005840"/>
          </a:xfrm>
          <a:prstGeom prst="ellipse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45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BD7820-C175-DA9F-7D91-FC0F39E92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IGNITION SEQUENCE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59AC834C-1542-6E68-27D1-F95117AAA8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Temperature maps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D69E1B3-B0FF-53AC-E477-3126D707EC9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D278EB1-C8FB-40EE-BB5A-A41569F381C6}" type="slidenum">
              <a:rPr lang="en-US" smtClean="0"/>
              <a:t>35</a:t>
            </a:fld>
            <a:endParaRPr lang="en-US"/>
          </a:p>
        </p:txBody>
      </p:sp>
      <p:pic>
        <p:nvPicPr>
          <p:cNvPr id="12" name="Tcontours-good">
            <a:hlinkClick r:id="" action="ppaction://media"/>
            <a:extLst>
              <a:ext uri="{FF2B5EF4-FFF2-40B4-BE49-F238E27FC236}">
                <a16:creationId xmlns:a16="http://schemas.microsoft.com/office/drawing/2014/main" id="{CD15912A-3C73-F975-A748-52C4375B637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3916" b="3874"/>
          <a:stretch/>
        </p:blipFill>
        <p:spPr>
          <a:xfrm>
            <a:off x="1911350" y="1410255"/>
            <a:ext cx="8984418" cy="4660039"/>
          </a:xfr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8029044-BAB5-AED1-0CA5-1301168628C6}"/>
              </a:ext>
            </a:extLst>
          </p:cNvPr>
          <p:cNvSpPr txBox="1"/>
          <p:nvPr/>
        </p:nvSpPr>
        <p:spPr>
          <a:xfrm>
            <a:off x="7969718" y="2444017"/>
            <a:ext cx="770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FGM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7A44B3A-756C-9204-B000-DBD47508DEF8}"/>
              </a:ext>
            </a:extLst>
          </p:cNvPr>
          <p:cNvSpPr txBox="1"/>
          <p:nvPr/>
        </p:nvSpPr>
        <p:spPr>
          <a:xfrm>
            <a:off x="7969718" y="3662445"/>
            <a:ext cx="770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TRIF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E0C02CF-C02B-6292-C2AD-7512E56DA06B}"/>
              </a:ext>
            </a:extLst>
          </p:cNvPr>
          <p:cNvSpPr txBox="1"/>
          <p:nvPr/>
        </p:nvSpPr>
        <p:spPr>
          <a:xfrm>
            <a:off x="7969718" y="4914057"/>
            <a:ext cx="770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DK</a:t>
            </a:r>
          </a:p>
        </p:txBody>
      </p:sp>
    </p:spTree>
    <p:extLst>
      <p:ext uri="{BB962C8B-B14F-4D97-AF65-F5344CB8AC3E}">
        <p14:creationId xmlns:p14="http://schemas.microsoft.com/office/powerpoint/2010/main" val="398748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AD5F011B-8891-F8CA-5BA4-891B1D64D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Ignition sequence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6ACD0228-513A-773E-9218-A77489226F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Side ignition– only captured for FGM due to saving discretization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CC085210-B8D4-4A64-8840-CFE22F89335F}" type="slidenum">
              <a:rPr lang="en-US">
                <a:latin typeface="Arial"/>
                <a:ea typeface="ＭＳ Ｐゴシック" pitchFamily="34" charset="-128"/>
                <a:cs typeface="Arial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dirty="0">
              <a:latin typeface="Arial"/>
              <a:ea typeface="ＭＳ Ｐゴシック" pitchFamily="34" charset="-128"/>
              <a:cs typeface="Arial" charset="0"/>
            </a:endParaRPr>
          </a:p>
        </p:txBody>
      </p:sp>
      <p:pic>
        <p:nvPicPr>
          <p:cNvPr id="14" name="Marcador de contenido 13">
            <a:extLst>
              <a:ext uri="{FF2B5EF4-FFF2-40B4-BE49-F238E27FC236}">
                <a16:creationId xmlns:a16="http://schemas.microsoft.com/office/drawing/2014/main" id="{D6756136-1961-569A-DE13-A03534DFFD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15948" r="19996"/>
          <a:stretch/>
        </p:blipFill>
        <p:spPr>
          <a:xfrm>
            <a:off x="640264" y="2261936"/>
            <a:ext cx="5455736" cy="3012707"/>
          </a:xfr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A91B8460-0872-F612-8129-8FFDAD5AD794}"/>
              </a:ext>
            </a:extLst>
          </p:cNvPr>
          <p:cNvSpPr txBox="1"/>
          <p:nvPr/>
        </p:nvSpPr>
        <p:spPr>
          <a:xfrm>
            <a:off x="4610500" y="2534094"/>
            <a:ext cx="770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FGM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8BE8CD6-2CBC-F297-CA12-2A4F1B269A60}"/>
              </a:ext>
            </a:extLst>
          </p:cNvPr>
          <p:cNvSpPr txBox="1"/>
          <p:nvPr/>
        </p:nvSpPr>
        <p:spPr>
          <a:xfrm>
            <a:off x="4610501" y="3438744"/>
            <a:ext cx="770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TRIF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82482BE-78EF-69A4-0468-0A908D49F27D}"/>
              </a:ext>
            </a:extLst>
          </p:cNvPr>
          <p:cNvSpPr txBox="1"/>
          <p:nvPr/>
        </p:nvSpPr>
        <p:spPr>
          <a:xfrm>
            <a:off x="4610501" y="4394292"/>
            <a:ext cx="770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DK</a:t>
            </a:r>
          </a:p>
        </p:txBody>
      </p:sp>
      <p:pic>
        <p:nvPicPr>
          <p:cNvPr id="23" name="age_particle_with_boundary">
            <a:hlinkClick r:id="" action="ppaction://media"/>
            <a:extLst>
              <a:ext uri="{FF2B5EF4-FFF2-40B4-BE49-F238E27FC236}">
                <a16:creationId xmlns:a16="http://schemas.microsoft.com/office/drawing/2014/main" id="{641A15E6-1F92-0DA1-7A1E-058361186E77}"/>
              </a:ext>
            </a:extLst>
          </p:cNvPr>
          <p:cNvPicPr>
            <a:picLocks noGrp="1" noChangeAspect="1"/>
          </p:cNvPicPr>
          <p:nvPr>
            <p:ph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86500" y="2200275"/>
            <a:ext cx="5486400" cy="3295650"/>
          </a:xfr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A1688BEF-EF27-39B8-3CA2-64BF512B22A2}"/>
              </a:ext>
            </a:extLst>
          </p:cNvPr>
          <p:cNvSpPr txBox="1"/>
          <p:nvPr/>
        </p:nvSpPr>
        <p:spPr>
          <a:xfrm>
            <a:off x="6748512" y="1892604"/>
            <a:ext cx="4562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Fuel </a:t>
            </a:r>
            <a:r>
              <a:rPr lang="en-GB" dirty="0"/>
              <a:t>age calculation for a n-heptane jet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0CA30C1-FA99-3491-F4FD-8BE3EE7DC7FB}"/>
              </a:ext>
            </a:extLst>
          </p:cNvPr>
          <p:cNvSpPr txBox="1"/>
          <p:nvPr/>
        </p:nvSpPr>
        <p:spPr>
          <a:xfrm>
            <a:off x="1336904" y="2164762"/>
            <a:ext cx="1081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0.002 s</a:t>
            </a:r>
          </a:p>
        </p:txBody>
      </p:sp>
      <p:sp>
        <p:nvSpPr>
          <p:cNvPr id="4" name="Marcador de contenido 6">
            <a:extLst>
              <a:ext uri="{FF2B5EF4-FFF2-40B4-BE49-F238E27FC236}">
                <a16:creationId xmlns:a16="http://schemas.microsoft.com/office/drawing/2014/main" id="{82159144-9737-8C26-408A-7908BEFD9352}"/>
              </a:ext>
            </a:extLst>
          </p:cNvPr>
          <p:cNvSpPr txBox="1">
            <a:spLocks/>
          </p:cNvSpPr>
          <p:nvPr/>
        </p:nvSpPr>
        <p:spPr>
          <a:xfrm>
            <a:off x="640264" y="5662428"/>
            <a:ext cx="10266945" cy="53188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230712" indent="-230712" algn="l" defTabSz="609585" rtl="0" eaLnBrk="1" latinLnBrk="0" hangingPunct="1">
              <a:spcBef>
                <a:spcPts val="800"/>
              </a:spcBef>
              <a:spcAft>
                <a:spcPts val="0"/>
              </a:spcAft>
              <a:buFont typeface="Wingdings" pitchFamily="2" charset="2"/>
              <a:buChar char="§"/>
              <a:defRPr sz="24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94249" indent="-315376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1007" indent="-249760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9881" indent="-228594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-228594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Side ignition as a result of ‘oldest’ fuel?</a:t>
            </a:r>
          </a:p>
        </p:txBody>
      </p:sp>
    </p:spTree>
    <p:extLst>
      <p:ext uri="{BB962C8B-B14F-4D97-AF65-F5344CB8AC3E}">
        <p14:creationId xmlns:p14="http://schemas.microsoft.com/office/powerpoint/2010/main" val="171873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1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AD5F011B-8891-F8CA-5BA4-891B1D64D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Flame stabilization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6ACD0228-513A-773E-9218-A77489226F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SUSTAINED FLAME?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CC085210-B8D4-4A64-8840-CFE22F89335F}" type="slidenum">
              <a:rPr lang="en-US">
                <a:latin typeface="Arial"/>
                <a:ea typeface="ＭＳ Ｐゴシック" pitchFamily="34" charset="-128"/>
                <a:cs typeface="Arial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 dirty="0">
              <a:latin typeface="Arial"/>
              <a:ea typeface="ＭＳ Ｐゴシック" pitchFamily="34" charset="-128"/>
              <a:cs typeface="Arial" charset="0"/>
            </a:endParaRPr>
          </a:p>
        </p:txBody>
      </p:sp>
      <p:pic>
        <p:nvPicPr>
          <p:cNvPr id="8" name="Picture 10" descr="A diagram of a graph&#10;&#10;Description automatically generated">
            <a:extLst>
              <a:ext uri="{FF2B5EF4-FFF2-40B4-BE49-F238E27FC236}">
                <a16:creationId xmlns:a16="http://schemas.microsoft.com/office/drawing/2014/main" id="{8183FD63-6185-A8BF-7581-6D3B166530C1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6546720" y="1441450"/>
            <a:ext cx="4965959" cy="4814888"/>
          </a:xfrm>
          <a:prstGeom prst="rect">
            <a:avLst/>
          </a:prstGeom>
        </p:spPr>
      </p:pic>
      <p:pic>
        <p:nvPicPr>
          <p:cNvPr id="9" name="Picture 3" descr="A group of blue rectangular shapes&#10;&#10;Description automatically generated with medium confidence">
            <a:extLst>
              <a:ext uri="{FF2B5EF4-FFF2-40B4-BE49-F238E27FC236}">
                <a16:creationId xmlns:a16="http://schemas.microsoft.com/office/drawing/2014/main" id="{85C01011-4E89-7F12-A50D-595859264B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1413" t="23032" r="9838" b="6552"/>
          <a:stretch/>
        </p:blipFill>
        <p:spPr>
          <a:xfrm>
            <a:off x="319266" y="2347764"/>
            <a:ext cx="6227454" cy="292688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1CB8C0F-6EFA-5EB9-C6F7-DD1C1EC17166}"/>
              </a:ext>
            </a:extLst>
          </p:cNvPr>
          <p:cNvSpPr txBox="1"/>
          <p:nvPr/>
        </p:nvSpPr>
        <p:spPr>
          <a:xfrm>
            <a:off x="4610501" y="2347764"/>
            <a:ext cx="770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FGM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D40E565-EF37-4041-C972-9BCB63FA571F}"/>
              </a:ext>
            </a:extLst>
          </p:cNvPr>
          <p:cNvSpPr txBox="1"/>
          <p:nvPr/>
        </p:nvSpPr>
        <p:spPr>
          <a:xfrm>
            <a:off x="4610501" y="3438744"/>
            <a:ext cx="770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TRIF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9A662B6-D17E-03BF-11E9-EC61724087B3}"/>
              </a:ext>
            </a:extLst>
          </p:cNvPr>
          <p:cNvSpPr txBox="1"/>
          <p:nvPr/>
        </p:nvSpPr>
        <p:spPr>
          <a:xfrm>
            <a:off x="4610501" y="4394292"/>
            <a:ext cx="770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DK</a:t>
            </a:r>
          </a:p>
        </p:txBody>
      </p:sp>
      <p:sp>
        <p:nvSpPr>
          <p:cNvPr id="2" name="Marcador de contenido 7">
            <a:extLst>
              <a:ext uri="{FF2B5EF4-FFF2-40B4-BE49-F238E27FC236}">
                <a16:creationId xmlns:a16="http://schemas.microsoft.com/office/drawing/2014/main" id="{E49C0FA7-BFA9-355E-D346-EAAA8E5469C6}"/>
              </a:ext>
            </a:extLst>
          </p:cNvPr>
          <p:cNvSpPr txBox="1">
            <a:spLocks/>
          </p:cNvSpPr>
          <p:nvPr/>
        </p:nvSpPr>
        <p:spPr>
          <a:xfrm>
            <a:off x="609603" y="5349840"/>
            <a:ext cx="6227454" cy="90712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230712" indent="-230712" algn="l" defTabSz="609585" rtl="0" eaLnBrk="1" latinLnBrk="0" hangingPunct="1">
              <a:spcBef>
                <a:spcPts val="800"/>
              </a:spcBef>
              <a:spcAft>
                <a:spcPts val="0"/>
              </a:spcAft>
              <a:buFont typeface="Wingdings" pitchFamily="2" charset="2"/>
              <a:buChar char="§"/>
              <a:defRPr sz="24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94249" indent="-315376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1007" indent="-249760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9881" indent="-228594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-228594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Full reaction zone under lean conditions</a:t>
            </a:r>
          </a:p>
          <a:p>
            <a:pPr lvl="1"/>
            <a:r>
              <a:rPr lang="en-GB" dirty="0"/>
              <a:t>Peak temperature correlates with leanest mixtures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904CB82-87CC-6B3D-203E-FA2A54499933}"/>
              </a:ext>
            </a:extLst>
          </p:cNvPr>
          <p:cNvSpPr txBox="1"/>
          <p:nvPr/>
        </p:nvSpPr>
        <p:spPr>
          <a:xfrm>
            <a:off x="499506" y="1903236"/>
            <a:ext cx="1081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0.005 s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C465999A-B7C0-DB6F-FCBD-F356A7F49DE4}"/>
              </a:ext>
            </a:extLst>
          </p:cNvPr>
          <p:cNvCxnSpPr/>
          <p:nvPr/>
        </p:nvCxnSpPr>
        <p:spPr>
          <a:xfrm>
            <a:off x="1245266" y="2272568"/>
            <a:ext cx="0" cy="292688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21C54CE-4A07-DA54-71EC-6A6351E0A8F8}"/>
              </a:ext>
            </a:extLst>
          </p:cNvPr>
          <p:cNvSpPr txBox="1"/>
          <p:nvPr/>
        </p:nvSpPr>
        <p:spPr>
          <a:xfrm>
            <a:off x="1245266" y="3483290"/>
            <a:ext cx="1299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Lean</a:t>
            </a:r>
          </a:p>
        </p:txBody>
      </p:sp>
    </p:spTree>
    <p:extLst>
      <p:ext uri="{BB962C8B-B14F-4D97-AF65-F5344CB8AC3E}">
        <p14:creationId xmlns:p14="http://schemas.microsoft.com/office/powerpoint/2010/main" val="40000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ítulo 18">
            <a:extLst>
              <a:ext uri="{FF2B5EF4-FFF2-40B4-BE49-F238E27FC236}">
                <a16:creationId xmlns:a16="http://schemas.microsoft.com/office/drawing/2014/main" id="{9C88F634-BF6E-C594-1CBB-1421443AC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Flamelet</a:t>
            </a:r>
            <a:r>
              <a:rPr lang="en-GB" dirty="0"/>
              <a:t> analysis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C8CC682E-FEFF-3CC8-ACD6-A360A3EDCA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1200 K - Strain rate 50 1/s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674F6E82-271C-5E96-2151-B268D00FEF0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D278EB1-C8FB-40EE-BB5A-A41569F381C6}" type="slidenum">
              <a:rPr lang="en-US" smtClean="0"/>
              <a:t>38</a:t>
            </a:fld>
            <a:endParaRPr lang="en-US"/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EAF8C3E0-51EA-859C-991F-A55D7B6A9A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Consistency with CFD spray results</a:t>
            </a:r>
          </a:p>
          <a:p>
            <a:pPr lvl="1"/>
            <a:r>
              <a:rPr lang="en-GB" dirty="0"/>
              <a:t>Late ignition</a:t>
            </a:r>
          </a:p>
          <a:p>
            <a:pPr lvl="1"/>
            <a:r>
              <a:rPr lang="en-GB" dirty="0"/>
              <a:t>Progress from lean towards rich</a:t>
            </a:r>
          </a:p>
          <a:p>
            <a:pPr lvl="1"/>
            <a:r>
              <a:rPr lang="en-GB" dirty="0"/>
              <a:t>Lean branch always on the steady </a:t>
            </a:r>
            <a:r>
              <a:rPr lang="en-GB" dirty="0" err="1"/>
              <a:t>flamelet</a:t>
            </a:r>
            <a:r>
              <a:rPr lang="en-GB" dirty="0"/>
              <a:t> </a:t>
            </a:r>
          </a:p>
          <a:p>
            <a:pPr lvl="1"/>
            <a:endParaRPr lang="en-GB" dirty="0"/>
          </a:p>
        </p:txBody>
      </p:sp>
      <p:pic>
        <p:nvPicPr>
          <p:cNvPr id="12" name="T_z_OTOMO_t_video">
            <a:hlinkClick r:id="" action="ppaction://media"/>
            <a:extLst>
              <a:ext uri="{FF2B5EF4-FFF2-40B4-BE49-F238E27FC236}">
                <a16:creationId xmlns:a16="http://schemas.microsoft.com/office/drawing/2014/main" id="{4ADE1EAD-7424-2561-85CD-386D07A83AFC}"/>
              </a:ext>
            </a:extLst>
          </p:cNvPr>
          <p:cNvPicPr>
            <a:picLocks noGrp="1" noChangeAspect="1"/>
          </p:cNvPicPr>
          <p:nvPr>
            <p:ph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6500" y="1792288"/>
            <a:ext cx="5486400" cy="4113212"/>
          </a:xfrm>
        </p:spPr>
      </p:pic>
    </p:spTree>
    <p:extLst>
      <p:ext uri="{BB962C8B-B14F-4D97-AF65-F5344CB8AC3E}">
        <p14:creationId xmlns:p14="http://schemas.microsoft.com/office/powerpoint/2010/main" val="147943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AD5F011B-8891-F8CA-5BA4-891B1D64D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Reacting penetration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6B58F62-65AC-0B6E-6BB5-8906478346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Ignition amplifies inert differences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CC085210-B8D4-4A64-8840-CFE22F89335F}" type="slidenum">
              <a:rPr lang="en-US">
                <a:latin typeface="Arial"/>
                <a:ea typeface="ＭＳ Ｐゴシック" pitchFamily="34" charset="-128"/>
                <a:cs typeface="Arial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 dirty="0">
              <a:latin typeface="Arial"/>
              <a:ea typeface="ＭＳ Ｐゴシック" pitchFamily="34" charset="-128"/>
              <a:cs typeface="Arial" charset="0"/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2CAC11D7-4FFD-A5BC-C8B9-5209E5F8B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726498" y="1441450"/>
            <a:ext cx="5252604" cy="4814888"/>
          </a:xfrm>
          <a:prstGeom prst="rect">
            <a:avLst/>
          </a:prstGeom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C72AB613-C4A5-7BD4-8CDF-4CDED60F2618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4"/>
          <a:srcRect/>
          <a:stretch/>
        </p:blipFill>
        <p:spPr>
          <a:xfrm>
            <a:off x="6438801" y="1441450"/>
            <a:ext cx="5181797" cy="481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BF4BFA-2C22-4FE8-3770-F84E90377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49903"/>
            <a:ext cx="11163868" cy="828948"/>
          </a:xfrm>
        </p:spPr>
        <p:txBody>
          <a:bodyPr/>
          <a:lstStyle/>
          <a:p>
            <a:r>
              <a:rPr lang="en-GB" dirty="0"/>
              <a:t>MOTIVATION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6FD49E69-401C-110C-9C53-C87457E18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441784"/>
            <a:ext cx="11163868" cy="4815177"/>
          </a:xfrm>
        </p:spPr>
        <p:txBody>
          <a:bodyPr/>
          <a:lstStyle/>
          <a:p>
            <a:pPr lvl="0"/>
            <a:r>
              <a:rPr lang="en-GB" noProof="0" dirty="0"/>
              <a:t>Operating conditions</a:t>
            </a:r>
          </a:p>
          <a:p>
            <a:pPr lvl="0"/>
            <a:endParaRPr lang="en-GB" noProof="0" dirty="0"/>
          </a:p>
          <a:p>
            <a:pPr lvl="0"/>
            <a:endParaRPr lang="en-GB" noProof="0" dirty="0"/>
          </a:p>
          <a:p>
            <a:pPr lvl="0"/>
            <a:endParaRPr lang="en-GB" noProof="0" dirty="0"/>
          </a:p>
          <a:p>
            <a:pPr lvl="0"/>
            <a:endParaRPr lang="en-GB" noProof="0" dirty="0"/>
          </a:p>
          <a:p>
            <a:pPr lvl="0"/>
            <a:r>
              <a:rPr lang="en-GB" noProof="0" dirty="0"/>
              <a:t>Reference Nozzles</a:t>
            </a:r>
            <a:endParaRPr lang="es-ES" noProof="0" dirty="0"/>
          </a:p>
          <a:p>
            <a:pPr lvl="1"/>
            <a:r>
              <a:rPr lang="en-GB" noProof="0" dirty="0"/>
              <a:t>Spray M, single-hole &amp; multi-hole</a:t>
            </a:r>
          </a:p>
          <a:p>
            <a:pPr lvl="1"/>
            <a:r>
              <a:rPr lang="en-GB" noProof="0" dirty="0"/>
              <a:t>Spray G, multi-hole</a:t>
            </a:r>
          </a:p>
          <a:p>
            <a:pPr lvl="1"/>
            <a:r>
              <a:rPr lang="en-GB" noProof="0" dirty="0"/>
              <a:t>Bosch 7-hole</a:t>
            </a:r>
          </a:p>
          <a:p>
            <a:pPr lvl="1"/>
            <a:r>
              <a:rPr lang="en-GB" noProof="0" dirty="0"/>
              <a:t>Spray D, Single-hole</a:t>
            </a:r>
          </a:p>
          <a:p>
            <a:pPr lvl="0"/>
            <a:r>
              <a:rPr lang="en-GB" noProof="0" dirty="0"/>
              <a:t>Fuels</a:t>
            </a:r>
          </a:p>
          <a:p>
            <a:pPr lvl="1"/>
            <a:r>
              <a:rPr lang="en-GB" noProof="0" dirty="0"/>
              <a:t>Ammonia 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9BBA7193-3E99-34E4-D02C-C8132AFC8E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2" y="910540"/>
            <a:ext cx="11163868" cy="499715"/>
          </a:xfrm>
        </p:spPr>
        <p:txBody>
          <a:bodyPr/>
          <a:lstStyle/>
          <a:p>
            <a:r>
              <a:rPr lang="en-GB" dirty="0"/>
              <a:t>GUIDELINES – WISH LIST ?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93E56C7-1BB1-543C-74DD-90656F7A020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-103686" y="6422037"/>
            <a:ext cx="512171" cy="366183"/>
          </a:xfrm>
        </p:spPr>
        <p:txBody>
          <a:bodyPr/>
          <a:lstStyle/>
          <a:p>
            <a:fld id="{ED278EB1-C8FB-40EE-BB5A-A41569F381C6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D23CB71-8B35-8126-AEE6-149C359AA151}"/>
              </a:ext>
            </a:extLst>
          </p:cNvPr>
          <p:cNvGraphicFramePr>
            <a:graphicFrameLocks noGrp="1"/>
          </p:cNvGraphicFramePr>
          <p:nvPr/>
        </p:nvGraphicFramePr>
        <p:xfrm>
          <a:off x="1305339" y="1822632"/>
          <a:ext cx="9581321" cy="1476410"/>
        </p:xfrm>
        <a:graphic>
          <a:graphicData uri="http://schemas.openxmlformats.org/drawingml/2006/table">
            <a:tbl>
              <a:tblPr firstRow="1" firstCol="1">
                <a:tableStyleId>{073A0DAA-6AF3-43AB-8588-CEC1D06C72B9}</a:tableStyleId>
              </a:tblPr>
              <a:tblGrid>
                <a:gridCol w="953031">
                  <a:extLst>
                    <a:ext uri="{9D8B030D-6E8A-4147-A177-3AD203B41FA5}">
                      <a16:colId xmlns:a16="http://schemas.microsoft.com/office/drawing/2014/main" val="2751117219"/>
                    </a:ext>
                  </a:extLst>
                </a:gridCol>
                <a:gridCol w="1205095">
                  <a:extLst>
                    <a:ext uri="{9D8B030D-6E8A-4147-A177-3AD203B41FA5}">
                      <a16:colId xmlns:a16="http://schemas.microsoft.com/office/drawing/2014/main" val="608015072"/>
                    </a:ext>
                  </a:extLst>
                </a:gridCol>
                <a:gridCol w="865289">
                  <a:extLst>
                    <a:ext uri="{9D8B030D-6E8A-4147-A177-3AD203B41FA5}">
                      <a16:colId xmlns:a16="http://schemas.microsoft.com/office/drawing/2014/main" val="1671046790"/>
                    </a:ext>
                  </a:extLst>
                </a:gridCol>
                <a:gridCol w="828132">
                  <a:extLst>
                    <a:ext uri="{9D8B030D-6E8A-4147-A177-3AD203B41FA5}">
                      <a16:colId xmlns:a16="http://schemas.microsoft.com/office/drawing/2014/main" val="1977459122"/>
                    </a:ext>
                  </a:extLst>
                </a:gridCol>
                <a:gridCol w="1173347">
                  <a:extLst>
                    <a:ext uri="{9D8B030D-6E8A-4147-A177-3AD203B41FA5}">
                      <a16:colId xmlns:a16="http://schemas.microsoft.com/office/drawing/2014/main" val="3880640690"/>
                    </a:ext>
                  </a:extLst>
                </a:gridCol>
                <a:gridCol w="1121070">
                  <a:extLst>
                    <a:ext uri="{9D8B030D-6E8A-4147-A177-3AD203B41FA5}">
                      <a16:colId xmlns:a16="http://schemas.microsoft.com/office/drawing/2014/main" val="634452076"/>
                    </a:ext>
                  </a:extLst>
                </a:gridCol>
                <a:gridCol w="987572">
                  <a:extLst>
                    <a:ext uri="{9D8B030D-6E8A-4147-A177-3AD203B41FA5}">
                      <a16:colId xmlns:a16="http://schemas.microsoft.com/office/drawing/2014/main" val="3670966632"/>
                    </a:ext>
                  </a:extLst>
                </a:gridCol>
                <a:gridCol w="925681">
                  <a:extLst>
                    <a:ext uri="{9D8B030D-6E8A-4147-A177-3AD203B41FA5}">
                      <a16:colId xmlns:a16="http://schemas.microsoft.com/office/drawing/2014/main" val="1885592498"/>
                    </a:ext>
                  </a:extLst>
                </a:gridCol>
                <a:gridCol w="1522104">
                  <a:extLst>
                    <a:ext uri="{9D8B030D-6E8A-4147-A177-3AD203B41FA5}">
                      <a16:colId xmlns:a16="http://schemas.microsoft.com/office/drawing/2014/main" val="2906624589"/>
                    </a:ext>
                  </a:extLst>
                </a:gridCol>
              </a:tblGrid>
              <a:tr h="367703"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sz="1600" u="none" strike="noStrike" dirty="0">
                          <a:effectLst/>
                        </a:rPr>
                        <a:t>Injector type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Name </a:t>
                      </a:r>
                    </a:p>
                    <a:p>
                      <a:pPr marL="0" algn="ctr" defTabSz="457200" rtl="0" eaLnBrk="1" fontAlgn="b" latinLnBrk="0" hangingPunct="1"/>
                      <a:endParaRPr lang="en-US" sz="16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T fuel</a:t>
                      </a:r>
                    </a:p>
                    <a:p>
                      <a:pPr marL="0" algn="ctr" defTabSz="457200" rtl="0" eaLnBrk="1" fontAlgn="b" latinLnBrk="0" hangingPunct="1"/>
                      <a:r>
                        <a:rPr lang="en-US" sz="16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[K]</a:t>
                      </a: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P fuel [bar]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T </a:t>
                      </a:r>
                      <a:r>
                        <a:rPr lang="en-US" sz="1600" u="none" strike="noStrike" dirty="0" err="1">
                          <a:effectLst/>
                        </a:rPr>
                        <a:t>amb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</a:p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[K]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P </a:t>
                      </a:r>
                      <a:r>
                        <a:rPr lang="en-US" sz="1600" u="none" strike="noStrike" dirty="0" err="1">
                          <a:effectLst/>
                        </a:rPr>
                        <a:t>amb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</a:p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[bar]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rho </a:t>
                      </a:r>
                      <a:r>
                        <a:rPr lang="en-US" sz="1600" u="none" strike="noStrike" dirty="0" err="1">
                          <a:effectLst/>
                        </a:rPr>
                        <a:t>amb</a:t>
                      </a:r>
                      <a:r>
                        <a:rPr lang="en-US" sz="1600" u="none" strike="noStrike" dirty="0">
                          <a:effectLst/>
                        </a:rPr>
                        <a:t> [kg/m3]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O2 </a:t>
                      </a:r>
                    </a:p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[%]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Injection duration [</a:t>
                      </a:r>
                      <a:r>
                        <a:rPr lang="en-US" sz="1600" u="none" strike="noStrike" dirty="0" err="1">
                          <a:effectLst/>
                        </a:rPr>
                        <a:t>ms</a:t>
                      </a:r>
                      <a:r>
                        <a:rPr lang="en-US" sz="1600" u="none" strike="noStrike" dirty="0">
                          <a:effectLst/>
                        </a:rPr>
                        <a:t>]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13354238"/>
                  </a:ext>
                </a:extLst>
              </a:tr>
              <a:tr h="231091">
                <a:tc rowSpan="3">
                  <a:txBody>
                    <a:bodyPr/>
                    <a:lstStyle/>
                    <a:p>
                      <a:pPr marL="7200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effectLst/>
                        </a:rPr>
                        <a:t>M (1,8),</a:t>
                      </a:r>
                    </a:p>
                    <a:p>
                      <a:pPr marL="7200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effectLst/>
                        </a:rPr>
                        <a:t>G,</a:t>
                      </a:r>
                    </a:p>
                    <a:p>
                      <a:pPr marL="7200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effectLst/>
                        </a:rPr>
                        <a:t>Bosch7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Ambient fuel</a:t>
                      </a: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293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120, </a:t>
                      </a:r>
                      <a:r>
                        <a:rPr lang="en-US" sz="1600" u="sng" strike="noStrike" dirty="0">
                          <a:effectLst/>
                          <a:latin typeface="+mj-lt"/>
                        </a:rPr>
                        <a:t>200</a:t>
                      </a:r>
                      <a:endParaRPr lang="en-US" sz="1600" b="0" i="0" u="sng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293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sng" strike="noStrike" dirty="0">
                          <a:effectLst/>
                          <a:latin typeface="+mj-lt"/>
                        </a:rPr>
                        <a:t>0.5</a:t>
                      </a:r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, 2, 15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varies</a:t>
                      </a: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&gt; 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889572508"/>
                  </a:ext>
                </a:extLst>
              </a:tr>
              <a:tr h="231091">
                <a:tc v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Hot fuel</a:t>
                      </a: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363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sng" strike="noStrike" dirty="0">
                          <a:effectLst/>
                          <a:latin typeface="+mj-lt"/>
                        </a:rPr>
                        <a:t>200</a:t>
                      </a:r>
                      <a:endParaRPr lang="en-US" sz="1600" b="0" i="0" u="sng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333</a:t>
                      </a: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sng" strike="noStrike" dirty="0">
                          <a:effectLst/>
                          <a:latin typeface="+mj-lt"/>
                        </a:rPr>
                        <a:t>0.5</a:t>
                      </a:r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, 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varies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&gt; 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1191041246"/>
                  </a:ext>
                </a:extLst>
              </a:tr>
              <a:tr h="2310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Hot </a:t>
                      </a:r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fuel &amp;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air</a:t>
                      </a: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363</a:t>
                      </a: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200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573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3.5</a:t>
                      </a: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&gt; 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630861347"/>
                  </a:ext>
                </a:extLst>
              </a:tr>
              <a:tr h="231091"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sz="1600" u="none" strike="noStrike" dirty="0">
                          <a:effectLst/>
                        </a:rPr>
                        <a:t>D</a:t>
                      </a:r>
                    </a:p>
                  </a:txBody>
                  <a:tcPr marL="2674" marR="2674" marT="26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Diesel-like</a:t>
                      </a: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363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1500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1200, 1300</a:t>
                      </a: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varies</a:t>
                      </a: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22.8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0, 21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&gt; 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751782615"/>
                  </a:ext>
                </a:extLst>
              </a:tr>
            </a:tbl>
          </a:graphicData>
        </a:graphic>
      </p:graphicFrame>
      <p:sp>
        <p:nvSpPr>
          <p:cNvPr id="11" name="Rectángulo 10">
            <a:extLst>
              <a:ext uri="{FF2B5EF4-FFF2-40B4-BE49-F238E27FC236}">
                <a16:creationId xmlns:a16="http://schemas.microsoft.com/office/drawing/2014/main" id="{897E667C-F5E4-1048-E7AE-5582DC7FDB83}"/>
              </a:ext>
            </a:extLst>
          </p:cNvPr>
          <p:cNvSpPr/>
          <p:nvPr/>
        </p:nvSpPr>
        <p:spPr>
          <a:xfrm>
            <a:off x="1172816" y="3041374"/>
            <a:ext cx="9846365" cy="289418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943AEFB5-A511-D674-9F17-290C55CBA4A3}"/>
              </a:ext>
            </a:extLst>
          </p:cNvPr>
          <p:cNvSpPr/>
          <p:nvPr/>
        </p:nvSpPr>
        <p:spPr>
          <a:xfrm>
            <a:off x="1172816" y="5271841"/>
            <a:ext cx="3729193" cy="383524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31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CD5D6F-687D-BF86-D950-8CD33D7F4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 – reacting 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C4D72BCA-7434-45C5-362D-8C42D48FE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First trials hint at </a:t>
            </a:r>
          </a:p>
          <a:p>
            <a:pPr lvl="1"/>
            <a:r>
              <a:rPr lang="en-GB" dirty="0"/>
              <a:t>Ignition at around end of injection (5 </a:t>
            </a:r>
            <a:r>
              <a:rPr lang="en-GB" dirty="0" err="1"/>
              <a:t>ms</a:t>
            </a:r>
            <a:r>
              <a:rPr lang="en-GB" dirty="0"/>
              <a:t>!!) for 1200K</a:t>
            </a:r>
          </a:p>
          <a:p>
            <a:pPr lvl="1"/>
            <a:r>
              <a:rPr lang="en-GB" dirty="0"/>
              <a:t>Igniting sprays before end of Injection at 1300 K</a:t>
            </a:r>
          </a:p>
          <a:p>
            <a:pPr lvl="2"/>
            <a:r>
              <a:rPr lang="en-GB" dirty="0"/>
              <a:t>Side ignition due to extreme low ignitability, role of fuel age </a:t>
            </a:r>
          </a:p>
          <a:p>
            <a:pPr lvl="2"/>
            <a:r>
              <a:rPr lang="en-GB" dirty="0"/>
              <a:t>Stabilized flame seems to occur?</a:t>
            </a:r>
          </a:p>
          <a:p>
            <a:pPr lvl="1"/>
            <a:r>
              <a:rPr lang="en-GB" dirty="0"/>
              <a:t>Higher temperatures could further decrease ID and lead to a very similar Diesel like combustion</a:t>
            </a:r>
          </a:p>
          <a:p>
            <a:r>
              <a:rPr lang="en-GB" dirty="0"/>
              <a:t>Combustion always under lean conditions</a:t>
            </a:r>
          </a:p>
          <a:p>
            <a:pPr lvl="1"/>
            <a:r>
              <a:rPr lang="en-GB" dirty="0"/>
              <a:t>Combustion regime?</a:t>
            </a:r>
          </a:p>
          <a:p>
            <a:r>
              <a:rPr lang="en-GB" dirty="0"/>
              <a:t>Vast need of experimental validation</a:t>
            </a:r>
          </a:p>
          <a:p>
            <a:endParaRPr lang="en-GB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96CD2AD-07D5-C31A-BB2A-A4BAEE29071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D278EB1-C8FB-40EE-BB5A-A41569F381C6}" type="slidenum">
              <a:rPr lang="en-US" smtClean="0"/>
              <a:t>40</a:t>
            </a:fld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28D8C1E-7518-2AD2-2A6F-A51966CD87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45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FA311FA-39F8-FEB1-DAB7-8222B9346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directions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3C55FBF7-9BC6-01CD-6425-DAE6FEC68E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Nozzle flow analysis</a:t>
            </a:r>
          </a:p>
          <a:p>
            <a:r>
              <a:rPr lang="en-GB" dirty="0"/>
              <a:t>Injection rate measurements?</a:t>
            </a:r>
          </a:p>
          <a:p>
            <a:r>
              <a:rPr lang="en-GB" dirty="0"/>
              <a:t>CFD Simulations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1E436AB-7E7D-5BFE-F33F-2424E9C457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A LONGER WISH LIST?</a:t>
            </a:r>
          </a:p>
        </p:txBody>
      </p:sp>
      <p:sp>
        <p:nvSpPr>
          <p:cNvPr id="6" name="Marcador de número de diapositiva 2">
            <a:extLst>
              <a:ext uri="{FF2B5EF4-FFF2-40B4-BE49-F238E27FC236}">
                <a16:creationId xmlns:a16="http://schemas.microsoft.com/office/drawing/2014/main" id="{0B74B04E-F5F0-0343-BA32-84675F2E0773}"/>
              </a:ext>
            </a:extLst>
          </p:cNvPr>
          <p:cNvSpPr txBox="1">
            <a:spLocks/>
          </p:cNvSpPr>
          <p:nvPr/>
        </p:nvSpPr>
        <p:spPr>
          <a:xfrm>
            <a:off x="-51434" y="6422037"/>
            <a:ext cx="512171" cy="366183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F79DC8-E77A-4146-81E9-0630D8F39297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45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CD5D6F-687D-BF86-D950-8CD33D7F4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DIRECTIONS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C4D72BCA-7434-45C5-362D-8C42D48FE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More reactive conditions</a:t>
            </a:r>
          </a:p>
          <a:p>
            <a:pPr lvl="1"/>
            <a:r>
              <a:rPr lang="en-US" b="1" dirty="0"/>
              <a:t>Adding H2 in the ambient air</a:t>
            </a:r>
            <a:r>
              <a:rPr lang="en-US" dirty="0"/>
              <a:t>, following the simulation work by Bakir et al that inspired the ECN9 proposal. </a:t>
            </a:r>
          </a:p>
          <a:p>
            <a:pPr lvl="2"/>
            <a:r>
              <a:rPr lang="en-US" dirty="0"/>
              <a:t>Not feasible for constant-pressure </a:t>
            </a:r>
            <a:r>
              <a:rPr lang="en-US" dirty="0" err="1"/>
              <a:t>vesseIs</a:t>
            </a:r>
            <a:r>
              <a:rPr lang="en-US" dirty="0"/>
              <a:t>, more feasible in constant-volume ones with a second injector</a:t>
            </a:r>
          </a:p>
          <a:p>
            <a:pPr lvl="1"/>
            <a:r>
              <a:rPr lang="en-US" b="1" dirty="0"/>
              <a:t>Using a pilot spray with a more reactive fuel: </a:t>
            </a:r>
            <a:r>
              <a:rPr lang="en-US" dirty="0"/>
              <a:t>Recent work by the group at TU Munich by </a:t>
            </a:r>
            <a:r>
              <a:rPr lang="en-US" dirty="0" err="1"/>
              <a:t>Scharl</a:t>
            </a:r>
            <a:r>
              <a:rPr lang="en-US" dirty="0"/>
              <a:t> et al, Fuel 333 (2023) 126454</a:t>
            </a:r>
          </a:p>
          <a:p>
            <a:pPr lvl="2"/>
            <a:r>
              <a:rPr lang="en-US" dirty="0"/>
              <a:t>Reference experiment with two injectors, at an angle to allow spray intersection</a:t>
            </a:r>
            <a:endParaRPr lang="en-GB" dirty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451DF055-4B01-F7C9-E40C-7DCA787C1A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POTENTIAL PATHS FOR REFERENCE STUDIES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96CD2AD-07D5-C31A-BB2A-A4BAEE29071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D278EB1-C8FB-40EE-BB5A-A41569F381C6}" type="slidenum">
              <a:rPr lang="en-US" smtClean="0"/>
              <a:t>42</a:t>
            </a:fld>
            <a:endParaRPr lang="en-U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5EB2009-2A6B-4DEF-F6F7-6F87469570A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6495" y="4240291"/>
            <a:ext cx="4795505" cy="256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0F6D985D-0375-ED97-2C00-172391C742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/>
              <a:t>Thank you</a:t>
            </a:r>
            <a:r>
              <a:rPr lang="en-GB"/>
              <a:t>, questions?</a:t>
            </a:r>
          </a:p>
        </p:txBody>
      </p:sp>
      <p:sp>
        <p:nvSpPr>
          <p:cNvPr id="8" name="Subtítulo 7">
            <a:extLst>
              <a:ext uri="{FF2B5EF4-FFF2-40B4-BE49-F238E27FC236}">
                <a16:creationId xmlns:a16="http://schemas.microsoft.com/office/drawing/2014/main" id="{FC1F637C-5146-3D23-D30F-342229CD91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8E50748-5CB8-0581-857F-3E6C6FB01D0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21438"/>
            <a:ext cx="511175" cy="366712"/>
          </a:xfrm>
        </p:spPr>
        <p:txBody>
          <a:bodyPr/>
          <a:lstStyle/>
          <a:p>
            <a:fld id="{ED278EB1-C8FB-40EE-BB5A-A41569F381C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5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FC192AE0-5EA8-982B-E8FE-0D7D77A93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Backup slides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EBEBE4A-679F-0FBB-1560-06BA2420F03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D278EB1-C8FB-40EE-BB5A-A41569F381C6}" type="slidenum">
              <a:rPr lang="en-US" smtClean="0"/>
              <a:t>44</a:t>
            </a:fld>
            <a:endParaRPr lang="en-US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F14EE2A6-0FDB-FA11-BF0D-72C75E049F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19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>
            <a:extLst>
              <a:ext uri="{FF2B5EF4-FFF2-40B4-BE49-F238E27FC236}">
                <a16:creationId xmlns:a16="http://schemas.microsoft.com/office/drawing/2014/main" id="{4EBAE3BD-6C2D-F96A-9F12-79CDF6DE87A3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51814" y="776377"/>
            <a:ext cx="11260136" cy="539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Wingdings" pitchFamily="2" charset="2"/>
              <a:buNone/>
              <a:defRPr sz="24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itchFamily="2" charset="2"/>
              <a:buNone/>
              <a:defRPr sz="20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 eaLnBrk="1" hangingPunct="1">
              <a:lnSpc>
                <a:spcPct val="110000"/>
              </a:lnSpc>
              <a:buClrTx/>
              <a:buFont typeface="Wingdings" pitchFamily="2" charset="2"/>
              <a:buChar char="q"/>
            </a:pPr>
            <a:r>
              <a:rPr lang="en-US" altLang="es-ES" sz="2000" kern="0" dirty="0"/>
              <a:t> </a:t>
            </a:r>
            <a:r>
              <a:rPr lang="en-US" altLang="es-ES" sz="2000" b="1" kern="0" dirty="0"/>
              <a:t>Data processing</a:t>
            </a:r>
            <a:r>
              <a:rPr lang="en-US" altLang="es-ES" sz="2000" kern="0" dirty="0"/>
              <a:t>: </a:t>
            </a:r>
          </a:p>
          <a:p>
            <a:pPr lvl="1" algn="l" eaLnBrk="1" hangingPunct="1">
              <a:lnSpc>
                <a:spcPct val="110000"/>
              </a:lnSpc>
            </a:pPr>
            <a:r>
              <a:rPr lang="en-US" sz="2000" dirty="0">
                <a:effectLst/>
                <a:ea typeface="SimSun" panose="02010600030101010101" pitchFamily="2" charset="-122"/>
              </a:rPr>
              <a:t>The images have been processed following the procedure developed at CMT from previous works [1,2]*</a:t>
            </a:r>
            <a:endParaRPr lang="en-US" altLang="es-ES" sz="2000" dirty="0"/>
          </a:p>
          <a:p>
            <a:pPr algn="l" eaLnBrk="1" hangingPunct="1">
              <a:lnSpc>
                <a:spcPct val="110000"/>
              </a:lnSpc>
            </a:pPr>
            <a:endParaRPr lang="en-US" altLang="es-ES" sz="2000" dirty="0"/>
          </a:p>
          <a:p>
            <a:pPr algn="l" eaLnBrk="1" hangingPunct="1">
              <a:lnSpc>
                <a:spcPct val="110000"/>
              </a:lnSpc>
              <a:buFont typeface="Wingdings" pitchFamily="2" charset="2"/>
              <a:buChar char="q"/>
            </a:pPr>
            <a:endParaRPr lang="en-US" altLang="es-ES" sz="2000" kern="0" dirty="0"/>
          </a:p>
          <a:p>
            <a:pPr algn="l" eaLnBrk="1" hangingPunct="1">
              <a:lnSpc>
                <a:spcPct val="110000"/>
              </a:lnSpc>
            </a:pPr>
            <a:r>
              <a:rPr lang="en-US" sz="2000" kern="0" dirty="0"/>
              <a:t/>
            </a:r>
            <a:br>
              <a:rPr lang="en-US" sz="2000" kern="0" dirty="0"/>
            </a:br>
            <a:endParaRPr lang="en-US" altLang="es-ES" sz="2000" kern="0" dirty="0"/>
          </a:p>
          <a:p>
            <a:pPr marL="914400" lvl="1" indent="-457200" algn="l" eaLnBrk="1" hangingPunct="1">
              <a:lnSpc>
                <a:spcPct val="110000"/>
              </a:lnSpc>
              <a:buFont typeface="+mj-lt"/>
              <a:buAutoNum type="arabicPeriod"/>
            </a:pPr>
            <a:endParaRPr lang="en-US" altLang="es-ES" sz="2000" kern="0" dirty="0"/>
          </a:p>
        </p:txBody>
      </p:sp>
      <p:pic>
        <p:nvPicPr>
          <p:cNvPr id="31" name="Video_DBI_600bar_900K_">
            <a:hlinkClick r:id="" action="ppaction://media"/>
            <a:extLst>
              <a:ext uri="{FF2B5EF4-FFF2-40B4-BE49-F238E27FC236}">
                <a16:creationId xmlns:a16="http://schemas.microsoft.com/office/drawing/2014/main" id="{874F760A-FCF2-A63D-8468-A9D84E4CCD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3852353" y="4110974"/>
            <a:ext cx="4474614" cy="124836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B1E08A8-941D-654E-4A8D-41337BE46073}"/>
              </a:ext>
            </a:extLst>
          </p:cNvPr>
          <p:cNvSpPr/>
          <p:nvPr/>
        </p:nvSpPr>
        <p:spPr>
          <a:xfrm>
            <a:off x="8094646" y="4019739"/>
            <a:ext cx="1542959" cy="1672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7DB495B2-A56B-F8AC-1958-C5FAA9FA636A}"/>
              </a:ext>
            </a:extLst>
          </p:cNvPr>
          <p:cNvGraphicFramePr>
            <a:graphicFrameLocks noGrp="1"/>
          </p:cNvGraphicFramePr>
          <p:nvPr/>
        </p:nvGraphicFramePr>
        <p:xfrm>
          <a:off x="373192" y="5817850"/>
          <a:ext cx="10456333" cy="3115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800">
                  <a:extLst>
                    <a:ext uri="{9D8B030D-6E8A-4147-A177-3AD203B41FA5}">
                      <a16:colId xmlns:a16="http://schemas.microsoft.com/office/drawing/2014/main" val="4093984824"/>
                    </a:ext>
                  </a:extLst>
                </a:gridCol>
                <a:gridCol w="10278533">
                  <a:extLst>
                    <a:ext uri="{9D8B030D-6E8A-4147-A177-3AD203B41FA5}">
                      <a16:colId xmlns:a16="http://schemas.microsoft.com/office/drawing/2014/main" val="11605333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900" b="0" dirty="0">
                          <a:solidFill>
                            <a:schemeClr val="tx1"/>
                          </a:solidFill>
                          <a:effectLst/>
                        </a:rPr>
                        <a:t>[1] </a:t>
                      </a:r>
                      <a:endParaRPr lang="es-ES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900" b="0" dirty="0">
                          <a:solidFill>
                            <a:schemeClr val="tx1"/>
                          </a:solidFill>
                          <a:effectLst/>
                        </a:rPr>
                        <a:t>R. Payri, J. M. García-Oliver, M. </a:t>
                      </a:r>
                      <a:r>
                        <a:rPr lang="en-GB" sz="900" b="0" dirty="0" err="1">
                          <a:solidFill>
                            <a:schemeClr val="tx1"/>
                          </a:solidFill>
                          <a:effectLst/>
                        </a:rPr>
                        <a:t>Bardi</a:t>
                      </a:r>
                      <a:r>
                        <a:rPr lang="en-GB" sz="900" b="0" dirty="0">
                          <a:solidFill>
                            <a:schemeClr val="tx1"/>
                          </a:solidFill>
                          <a:effectLst/>
                        </a:rPr>
                        <a:t> and J. </a:t>
                      </a:r>
                      <a:r>
                        <a:rPr lang="en-GB" sz="900" b="0" dirty="0" err="1">
                          <a:solidFill>
                            <a:schemeClr val="tx1"/>
                          </a:solidFill>
                          <a:effectLst/>
                        </a:rPr>
                        <a:t>Manin</a:t>
                      </a:r>
                      <a:r>
                        <a:rPr lang="en-GB" sz="900" b="0" dirty="0">
                          <a:solidFill>
                            <a:schemeClr val="tx1"/>
                          </a:solidFill>
                          <a:effectLst/>
                        </a:rPr>
                        <a:t>, “Fuel temperature influence on diesel sprays in inert and reacting conditions,” Applied Thermal Engineering, vol. 35, pp. 185-195, 2012. </a:t>
                      </a:r>
                      <a:endParaRPr lang="es-ES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0440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900" b="0" dirty="0">
                          <a:solidFill>
                            <a:schemeClr val="tx1"/>
                          </a:solidFill>
                          <a:effectLst/>
                        </a:rPr>
                        <a:t>[2] </a:t>
                      </a:r>
                      <a:endParaRPr lang="es-ES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900" b="0" dirty="0">
                          <a:solidFill>
                            <a:schemeClr val="tx1"/>
                          </a:solidFill>
                          <a:effectLst/>
                        </a:rPr>
                        <a:t>R. Payri, F. Salvador, J. Gimeno and L. Zapata, “Diesel nozzle geometry influence on spray liquid-phase fuel penetration in evaporative conditions,” Fuel, vol. 87, pp. 1165-1176, 2008. </a:t>
                      </a:r>
                      <a:endParaRPr lang="es-ES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119694"/>
                  </a:ext>
                </a:extLst>
              </a:tr>
            </a:tbl>
          </a:graphicData>
        </a:graphic>
      </p:graphicFrame>
      <p:sp>
        <p:nvSpPr>
          <p:cNvPr id="19" name="Marcador de texto 1">
            <a:extLst>
              <a:ext uri="{FF2B5EF4-FFF2-40B4-BE49-F238E27FC236}">
                <a16:creationId xmlns:a16="http://schemas.microsoft.com/office/drawing/2014/main" id="{CCA4CF32-EFE0-2D36-4CD9-2848641EBD41}"/>
              </a:ext>
            </a:extLst>
          </p:cNvPr>
          <p:cNvSpPr txBox="1">
            <a:spLocks/>
          </p:cNvSpPr>
          <p:nvPr/>
        </p:nvSpPr>
        <p:spPr>
          <a:xfrm>
            <a:off x="551814" y="2097441"/>
            <a:ext cx="7918361" cy="347188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q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Tx/>
            </a:pPr>
            <a:r>
              <a:rPr lang="en-US" sz="2000" b="1" kern="0" dirty="0"/>
              <a:t>Steps:</a:t>
            </a:r>
          </a:p>
          <a:p>
            <a:pPr marL="442913" indent="-261938"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en-US" sz="1600" kern="0" dirty="0"/>
              <a:t>Background Correction</a:t>
            </a:r>
          </a:p>
          <a:p>
            <a:pPr marL="442913" indent="-261938"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en-US" sz="1600" kern="0" dirty="0"/>
              <a:t>Spray boundaries detection</a:t>
            </a:r>
          </a:p>
          <a:p>
            <a:pPr marL="442913" indent="-261938"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en-US" sz="1600" kern="0" dirty="0"/>
              <a:t>Contour analysis</a:t>
            </a:r>
          </a:p>
          <a:p>
            <a:pPr marL="442913" indent="-261938"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en-US" sz="1600" kern="0" dirty="0"/>
              <a:t>Penetration (S)</a:t>
            </a:r>
          </a:p>
          <a:p>
            <a:pPr marL="442913" indent="-261938"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en-US" sz="1600" kern="0" dirty="0"/>
              <a:t>Liquid Spray Angle (</a:t>
            </a:r>
            <a:r>
              <a:rPr lang="el-GR" sz="1600" kern="0" dirty="0"/>
              <a:t>θ</a:t>
            </a:r>
            <a:r>
              <a:rPr lang="en-US" sz="1600" kern="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kern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kern="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842789-2996-654F-CFEE-6B6D896DB1B5}"/>
              </a:ext>
            </a:extLst>
          </p:cNvPr>
          <p:cNvGrpSpPr/>
          <p:nvPr/>
        </p:nvGrpSpPr>
        <p:grpSpPr>
          <a:xfrm>
            <a:off x="4415353" y="2300338"/>
            <a:ext cx="7299831" cy="3061687"/>
            <a:chOff x="4696011" y="2174836"/>
            <a:chExt cx="6097495" cy="259465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52D886F-81A1-89CE-5905-F0C36BC8BAD5}"/>
                </a:ext>
              </a:extLst>
            </p:cNvPr>
            <p:cNvGrpSpPr/>
            <p:nvPr/>
          </p:nvGrpSpPr>
          <p:grpSpPr>
            <a:xfrm flipH="1">
              <a:off x="4696012" y="2447779"/>
              <a:ext cx="3060835" cy="1058323"/>
              <a:chOff x="367468" y="2370677"/>
              <a:chExt cx="3060835" cy="1058323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F1295B96-2982-65FA-DCC1-3AF020B359EB}"/>
                  </a:ext>
                </a:extLst>
              </p:cNvPr>
              <p:cNvGrpSpPr/>
              <p:nvPr/>
            </p:nvGrpSpPr>
            <p:grpSpPr>
              <a:xfrm>
                <a:off x="367468" y="2371068"/>
                <a:ext cx="3060835" cy="1057932"/>
                <a:chOff x="2829826" y="1569040"/>
                <a:chExt cx="3060835" cy="1057932"/>
              </a:xfrm>
            </p:grpSpPr>
            <p:pic>
              <p:nvPicPr>
                <p:cNvPr id="10" name="Picture 9" descr="A picture containing black and white, black, monochrome, monochrome photography&#10;&#10;Description automatically generated">
                  <a:extLst>
                    <a:ext uri="{FF2B5EF4-FFF2-40B4-BE49-F238E27FC236}">
                      <a16:creationId xmlns:a16="http://schemas.microsoft.com/office/drawing/2014/main" id="{5CDB03D4-FC57-83A0-3379-514E7B3037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426" t="20163" r="12988" b="21685"/>
                <a:stretch/>
              </p:blipFill>
              <p:spPr>
                <a:xfrm>
                  <a:off x="2829826" y="1569040"/>
                  <a:ext cx="3060835" cy="1057932"/>
                </a:xfrm>
                <a:prstGeom prst="rect">
                  <a:avLst/>
                </a:prstGeom>
              </p:spPr>
            </p:pic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D1596F7D-E3ED-B91F-C9B8-D9A618F2A77C}"/>
                    </a:ext>
                  </a:extLst>
                </p:cNvPr>
                <p:cNvSpPr/>
                <p:nvPr/>
              </p:nvSpPr>
              <p:spPr>
                <a:xfrm>
                  <a:off x="5561648" y="2112294"/>
                  <a:ext cx="45719" cy="45719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F9878E3-91A6-F72A-7797-745ACE94A67F}"/>
                  </a:ext>
                </a:extLst>
              </p:cNvPr>
              <p:cNvSpPr txBox="1"/>
              <p:nvPr/>
            </p:nvSpPr>
            <p:spPr>
              <a:xfrm>
                <a:off x="369071" y="2370677"/>
                <a:ext cx="1281120" cy="26161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bg1"/>
                    </a:solidFill>
                    <a:latin typeface="+mn-lt"/>
                  </a:rPr>
                  <a:t>NH</a:t>
                </a:r>
                <a:r>
                  <a:rPr lang="en-US" sz="1100" baseline="-25000" dirty="0">
                    <a:solidFill>
                      <a:schemeClr val="bg1"/>
                    </a:solidFill>
                    <a:latin typeface="+mn-lt"/>
                  </a:rPr>
                  <a:t>3</a:t>
                </a:r>
                <a:r>
                  <a:rPr lang="en-US" sz="1100" dirty="0">
                    <a:solidFill>
                      <a:schemeClr val="bg1"/>
                    </a:solidFill>
                    <a:latin typeface="+mn-lt"/>
                  </a:rPr>
                  <a:t> Vapor phase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2E39845-9C12-310B-B852-F557A3F0418F}"/>
                </a:ext>
              </a:extLst>
            </p:cNvPr>
            <p:cNvGrpSpPr/>
            <p:nvPr/>
          </p:nvGrpSpPr>
          <p:grpSpPr>
            <a:xfrm flipH="1">
              <a:off x="4979307" y="3733566"/>
              <a:ext cx="2776740" cy="553198"/>
              <a:chOff x="368269" y="4330893"/>
              <a:chExt cx="2776740" cy="553198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A1736B1A-9F13-5B36-A53E-2E3B50D191D7}"/>
                  </a:ext>
                </a:extLst>
              </p:cNvPr>
              <p:cNvSpPr/>
              <p:nvPr/>
            </p:nvSpPr>
            <p:spPr>
              <a:xfrm>
                <a:off x="3099290" y="4838372"/>
                <a:ext cx="45719" cy="45719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B9A6C83-2007-BE77-BE66-39C5EC36F078}"/>
                  </a:ext>
                </a:extLst>
              </p:cNvPr>
              <p:cNvSpPr txBox="1"/>
              <p:nvPr/>
            </p:nvSpPr>
            <p:spPr>
              <a:xfrm>
                <a:off x="368269" y="4330893"/>
                <a:ext cx="1571264" cy="26161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bg1"/>
                    </a:solidFill>
                    <a:latin typeface="+mn-lt"/>
                  </a:rPr>
                  <a:t>NH</a:t>
                </a:r>
                <a:r>
                  <a:rPr lang="en-US" sz="1100" baseline="-25000" dirty="0">
                    <a:solidFill>
                      <a:schemeClr val="bg1"/>
                    </a:solidFill>
                    <a:latin typeface="+mn-lt"/>
                  </a:rPr>
                  <a:t>3</a:t>
                </a:r>
                <a:r>
                  <a:rPr lang="en-US" sz="1100" dirty="0">
                    <a:solidFill>
                      <a:schemeClr val="bg1"/>
                    </a:solidFill>
                    <a:latin typeface="+mn-lt"/>
                  </a:rPr>
                  <a:t> Liquid phase (LL)</a:t>
                </a: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D2229E6-09B5-2E8F-AE41-BA63D4439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19403" y="3716159"/>
              <a:ext cx="2974103" cy="1053328"/>
            </a:xfrm>
            <a:prstGeom prst="rect">
              <a:avLst/>
            </a:prstGeom>
          </p:spPr>
        </p:pic>
        <p:pic>
          <p:nvPicPr>
            <p:cNvPr id="5" name="Picture 4" descr="A picture containing crater, nature, art, astronomy&#10;&#10;Description automatically generated">
              <a:extLst>
                <a:ext uri="{FF2B5EF4-FFF2-40B4-BE49-F238E27FC236}">
                  <a16:creationId xmlns:a16="http://schemas.microsoft.com/office/drawing/2014/main" id="{B36F8203-9E07-7507-2BFE-4A171A32C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19403" y="2447779"/>
              <a:ext cx="2974103" cy="1053328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B2C7CDD-1ACB-8B5F-E09C-ECC49B233A4F}"/>
                </a:ext>
              </a:extLst>
            </p:cNvPr>
            <p:cNvSpPr/>
            <p:nvPr/>
          </p:nvSpPr>
          <p:spPr>
            <a:xfrm>
              <a:off x="4772273" y="3287492"/>
              <a:ext cx="914400" cy="240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</a:rPr>
                <a:t>Nozzle tip 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63266F0-B09B-EF8D-565F-0BC99F033C34}"/>
                </a:ext>
              </a:extLst>
            </p:cNvPr>
            <p:cNvCxnSpPr>
              <a:stCxn id="24" idx="0"/>
              <a:endCxn id="13" idx="4"/>
            </p:cNvCxnSpPr>
            <p:nvPr/>
          </p:nvCxnSpPr>
          <p:spPr>
            <a:xfrm flipH="1" flipV="1">
              <a:off x="5002165" y="3037143"/>
              <a:ext cx="227308" cy="250349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78C0358-2DB6-88A0-B55A-601A576F0FA2}"/>
                </a:ext>
              </a:extLst>
            </p:cNvPr>
            <p:cNvSpPr txBox="1"/>
            <p:nvPr/>
          </p:nvSpPr>
          <p:spPr>
            <a:xfrm>
              <a:off x="4696011" y="2174836"/>
              <a:ext cx="3060833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n-lt"/>
                </a:rPr>
                <a:t>Example of raw images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E7A88A2-F688-4967-7855-648BA5908111}"/>
                </a:ext>
              </a:extLst>
            </p:cNvPr>
            <p:cNvSpPr txBox="1"/>
            <p:nvPr/>
          </p:nvSpPr>
          <p:spPr>
            <a:xfrm>
              <a:off x="7819400" y="2181738"/>
              <a:ext cx="2974103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n-lt"/>
                </a:rPr>
                <a:t>Example of contour detection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45C3231-2E0F-D0C7-3F36-B15028790E9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2165" y="4310934"/>
              <a:ext cx="227308" cy="250349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83EAEA7-C700-647B-ACD6-8644073884D4}"/>
                </a:ext>
              </a:extLst>
            </p:cNvPr>
            <p:cNvSpPr/>
            <p:nvPr/>
          </p:nvSpPr>
          <p:spPr>
            <a:xfrm>
              <a:off x="4772273" y="4488427"/>
              <a:ext cx="914400" cy="240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</a:rPr>
                <a:t>Nozzle tip </a:t>
              </a:r>
            </a:p>
          </p:txBody>
        </p: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id="{D6F92445-65F6-DD3F-5066-8C3C489ED123}"/>
              </a:ext>
            </a:extLst>
          </p:cNvPr>
          <p:cNvSpPr/>
          <p:nvPr/>
        </p:nvSpPr>
        <p:spPr>
          <a:xfrm flipH="1">
            <a:off x="8809330" y="3222512"/>
            <a:ext cx="54734" cy="53948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840FB58-B493-FE11-FE57-0248C8B720A7}"/>
              </a:ext>
            </a:extLst>
          </p:cNvPr>
          <p:cNvSpPr/>
          <p:nvPr/>
        </p:nvSpPr>
        <p:spPr>
          <a:xfrm>
            <a:off x="8561474" y="3571872"/>
            <a:ext cx="1094706" cy="283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Nozzle tip 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3496299-4346-1C97-ACA5-A3DF83F1FF03}"/>
              </a:ext>
            </a:extLst>
          </p:cNvPr>
          <p:cNvCxnSpPr>
            <a:stCxn id="45" idx="0"/>
            <a:endCxn id="44" idx="4"/>
          </p:cNvCxnSpPr>
          <p:nvPr/>
        </p:nvCxnSpPr>
        <p:spPr>
          <a:xfrm flipH="1" flipV="1">
            <a:off x="8836697" y="3276460"/>
            <a:ext cx="272130" cy="29541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96DA1624-5E71-938B-5106-EADEB2BD9DFE}"/>
              </a:ext>
            </a:extLst>
          </p:cNvPr>
          <p:cNvSpPr/>
          <p:nvPr/>
        </p:nvSpPr>
        <p:spPr>
          <a:xfrm flipH="1">
            <a:off x="8809329" y="4738281"/>
            <a:ext cx="54734" cy="53948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B43A396-BD24-E623-0A9D-4ACDEBB87F5C}"/>
              </a:ext>
            </a:extLst>
          </p:cNvPr>
          <p:cNvSpPr/>
          <p:nvPr/>
        </p:nvSpPr>
        <p:spPr>
          <a:xfrm>
            <a:off x="8561473" y="5087641"/>
            <a:ext cx="1094706" cy="283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Nozzle tip 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68F427D-7E7D-8723-C89F-B96E8221B8C6}"/>
              </a:ext>
            </a:extLst>
          </p:cNvPr>
          <p:cNvCxnSpPr>
            <a:stCxn id="48" idx="0"/>
            <a:endCxn id="47" idx="4"/>
          </p:cNvCxnSpPr>
          <p:nvPr/>
        </p:nvCxnSpPr>
        <p:spPr>
          <a:xfrm flipH="1" flipV="1">
            <a:off x="8836696" y="4792229"/>
            <a:ext cx="272130" cy="29541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9BB6B00C-EE6E-5279-CEF0-77BF53087261}"/>
              </a:ext>
            </a:extLst>
          </p:cNvPr>
          <p:cNvSpPr/>
          <p:nvPr/>
        </p:nvSpPr>
        <p:spPr>
          <a:xfrm>
            <a:off x="3722383" y="3762197"/>
            <a:ext cx="687504" cy="1672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0B77F4-F8BD-90C9-EFFA-108A7C4879A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42387" y="0"/>
            <a:ext cx="7772400" cy="650875"/>
          </a:xfrm>
        </p:spPr>
        <p:txBody>
          <a:bodyPr/>
          <a:lstStyle/>
          <a:p>
            <a:pPr eaLnBrk="1" hangingPunct="1"/>
            <a:r>
              <a:rPr lang="en-US" altLang="es-ES" sz="2400" b="1" dirty="0"/>
              <a:t>Materials and Methods</a:t>
            </a:r>
          </a:p>
        </p:txBody>
      </p:sp>
      <p:sp>
        <p:nvSpPr>
          <p:cNvPr id="7" name="Marcador de número de diapositiva 2">
            <a:extLst>
              <a:ext uri="{FF2B5EF4-FFF2-40B4-BE49-F238E27FC236}">
                <a16:creationId xmlns:a16="http://schemas.microsoft.com/office/drawing/2014/main" id="{6C39ACED-DFCC-8BD0-6C76-6D572722DA56}"/>
              </a:ext>
            </a:extLst>
          </p:cNvPr>
          <p:cNvSpPr txBox="1">
            <a:spLocks/>
          </p:cNvSpPr>
          <p:nvPr/>
        </p:nvSpPr>
        <p:spPr>
          <a:xfrm>
            <a:off x="-103686" y="6422037"/>
            <a:ext cx="512171" cy="366183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7F79DC8-E77A-4146-81E9-0630D8F39297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93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8596D13-EF6D-A887-7B04-0D1913C5B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2051" name="Rectangle 3"/>
          <p:cNvSpPr>
            <a:spLocks noGrp="1" noChangeAspect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457200" indent="-457200" algn="l" eaLnBrk="1" hangingPunct="1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1800" dirty="0">
                <a:ea typeface="SimSun" panose="02010600030101010101" pitchFamily="2" charset="-122"/>
              </a:rPr>
              <a:t>Non-reacting sprays of ammonia were investigated to obtain the LL and vapor tip penetration at high injection pressure condition</a:t>
            </a:r>
          </a:p>
          <a:p>
            <a:pPr marL="457200" indent="-457200" algn="l" eaLnBrk="1" hangingPunct="1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1800" dirty="0">
                <a:ea typeface="SimSun" panose="02010600030101010101" pitchFamily="2" charset="-122"/>
              </a:rPr>
              <a:t>A common-rail type system has been employed. </a:t>
            </a:r>
            <a:r>
              <a:rPr lang="en-US" sz="1800" kern="0" dirty="0"/>
              <a:t>To prevent phase change in the injector:</a:t>
            </a:r>
          </a:p>
          <a:p>
            <a:pPr marL="914400" lvl="1" indent="-457200" algn="l" eaLnBrk="1" hangingPunct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600" kern="0" dirty="0"/>
              <a:t>Return-leakage line was pressurized </a:t>
            </a:r>
            <a:r>
              <a:rPr lang="en-US" sz="1600" b="1" kern="0" dirty="0">
                <a:solidFill>
                  <a:srgbClr val="FF0000"/>
                </a:solidFill>
              </a:rPr>
              <a:t>[10 bar]</a:t>
            </a:r>
          </a:p>
          <a:p>
            <a:pPr marL="914400" lvl="1" indent="-457200" algn="l" eaLnBrk="1" hangingPunct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600" kern="0" dirty="0"/>
              <a:t>Adjustable injector cooling temperature </a:t>
            </a:r>
            <a:r>
              <a:rPr lang="en-US" sz="1600" b="1" kern="0" dirty="0">
                <a:solidFill>
                  <a:srgbClr val="FF0000"/>
                </a:solidFill>
              </a:rPr>
              <a:t>[15ºC]</a:t>
            </a:r>
            <a:endParaRPr lang="en-US" sz="1800" b="1" kern="0" dirty="0">
              <a:solidFill>
                <a:srgbClr val="FF0000"/>
              </a:solidFill>
            </a:endParaRPr>
          </a:p>
          <a:p>
            <a:pPr marL="457200" indent="-457200" algn="l" eaLnBrk="1" hangingPunct="1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GB" sz="1800" dirty="0">
                <a:ea typeface="SimSun" panose="02010600030101010101" pitchFamily="2" charset="-122"/>
              </a:rPr>
              <a:t>Spray penetration results showed significant differences between NH</a:t>
            </a:r>
            <a:r>
              <a:rPr lang="en-GB" sz="1800" baseline="-25000" dirty="0">
                <a:ea typeface="SimSun" panose="02010600030101010101" pitchFamily="2" charset="-122"/>
              </a:rPr>
              <a:t>3</a:t>
            </a:r>
            <a:r>
              <a:rPr lang="en-GB" sz="1800" dirty="0">
                <a:ea typeface="SimSun" panose="02010600030101010101" pitchFamily="2" charset="-122"/>
              </a:rPr>
              <a:t> and conventional diesel (used as reference), especially in the transient phase of the process. </a:t>
            </a:r>
          </a:p>
          <a:p>
            <a:pPr marL="457200" indent="-457200" algn="l" eaLnBrk="1" hangingPunct="1">
              <a:lnSpc>
                <a:spcPct val="110000"/>
              </a:lnSpc>
              <a:buFont typeface="Wingdings" panose="05000000000000000000" pitchFamily="2" charset="2"/>
              <a:buChar char="q"/>
            </a:pPr>
            <a:endParaRPr lang="en-GB" sz="1800" dirty="0">
              <a:ea typeface="SimSun" panose="02010600030101010101" pitchFamily="2" charset="-122"/>
            </a:endParaRPr>
          </a:p>
          <a:p>
            <a:pPr marL="457200" indent="-457200" algn="l" eaLnBrk="1" hangingPunct="1">
              <a:lnSpc>
                <a:spcPct val="110000"/>
              </a:lnSpc>
              <a:buFont typeface="Wingdings" panose="05000000000000000000" pitchFamily="2" charset="2"/>
              <a:buChar char="q"/>
            </a:pPr>
            <a:endParaRPr lang="en-GB" sz="1800" dirty="0">
              <a:ea typeface="SimSun" panose="02010600030101010101" pitchFamily="2" charset="-122"/>
            </a:endParaRPr>
          </a:p>
          <a:p>
            <a:pPr marL="457200" indent="-457200" algn="l" eaLnBrk="1" hangingPunct="1">
              <a:lnSpc>
                <a:spcPct val="110000"/>
              </a:lnSpc>
              <a:buFont typeface="Wingdings" panose="05000000000000000000" pitchFamily="2" charset="2"/>
              <a:buChar char="q"/>
            </a:pPr>
            <a:endParaRPr lang="en-GB" sz="1800" dirty="0">
              <a:ea typeface="SimSun" panose="02010600030101010101" pitchFamily="2" charset="-122"/>
            </a:endParaRPr>
          </a:p>
          <a:p>
            <a:pPr marL="457200" indent="-457200" algn="l" eaLnBrk="1" hangingPunct="1">
              <a:lnSpc>
                <a:spcPct val="110000"/>
              </a:lnSpc>
              <a:buFont typeface="Wingdings" panose="05000000000000000000" pitchFamily="2" charset="2"/>
              <a:buChar char="q"/>
            </a:pPr>
            <a:endParaRPr lang="en-US" altLang="es-ES" sz="1800" dirty="0">
              <a:ea typeface="SimSun" panose="02010600030101010101" pitchFamily="2" charset="-122"/>
            </a:endParaRPr>
          </a:p>
          <a:p>
            <a:pPr algn="l" eaLnBrk="1" hangingPunct="1">
              <a:lnSpc>
                <a:spcPct val="110000"/>
              </a:lnSpc>
            </a:pPr>
            <a:endParaRPr lang="en-US" altLang="es-ES" dirty="0"/>
          </a:p>
          <a:p>
            <a:pPr lvl="1" algn="l" eaLnBrk="1" hangingPunct="1">
              <a:lnSpc>
                <a:spcPct val="110000"/>
              </a:lnSpc>
            </a:pPr>
            <a:endParaRPr lang="en-US" altLang="es-ES" dirty="0"/>
          </a:p>
          <a:p>
            <a:pPr algn="l" eaLnBrk="1" hangingPunct="1">
              <a:lnSpc>
                <a:spcPct val="110000"/>
              </a:lnSpc>
              <a:buFont typeface="Wingdings" pitchFamily="2" charset="2"/>
              <a:buChar char="q"/>
            </a:pPr>
            <a:endParaRPr lang="en-US" altLang="es-ES" dirty="0"/>
          </a:p>
          <a:p>
            <a:pPr lvl="1" algn="l" eaLnBrk="1" hangingPunct="1">
              <a:lnSpc>
                <a:spcPct val="110000"/>
              </a:lnSpc>
              <a:buFont typeface="Wingdings" pitchFamily="2" charset="2"/>
              <a:buChar char="q"/>
            </a:pPr>
            <a:endParaRPr lang="en-US" altLang="es-ES" sz="2000" dirty="0"/>
          </a:p>
          <a:p>
            <a:pPr marL="800100" lvl="1" indent="-342900" algn="l" eaLnBrk="1" hangingPunct="1">
              <a:lnSpc>
                <a:spcPct val="110000"/>
              </a:lnSpc>
              <a:buFont typeface="Wingdings" panose="05000000000000000000" pitchFamily="2" charset="2"/>
              <a:buChar char="Ø"/>
            </a:pPr>
            <a:endParaRPr lang="en-US" altLang="es-ES" sz="2000" dirty="0"/>
          </a:p>
          <a:p>
            <a:pPr algn="l" eaLnBrk="1" hangingPunct="1">
              <a:lnSpc>
                <a:spcPct val="110000"/>
              </a:lnSpc>
            </a:pPr>
            <a:r>
              <a:rPr lang="en-US" dirty="0"/>
              <a:t/>
            </a:r>
            <a:br>
              <a:rPr lang="en-US" dirty="0"/>
            </a:br>
            <a:endParaRPr lang="en-US" alt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AE20831-0951-D91B-D54B-3DB93EE9A4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5D37D22B-7FCB-4987-8A53-D15AC8DD12E2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3" name="Picture 22" descr="A red light with a white cloud in the middle&#10;&#10;Description automatically generated">
            <a:extLst>
              <a:ext uri="{FF2B5EF4-FFF2-40B4-BE49-F238E27FC236}">
                <a16:creationId xmlns:a16="http://schemas.microsoft.com/office/drawing/2014/main" id="{B49DAE86-D9E7-E4FA-320B-76A3AD43EF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4" b="22778"/>
          <a:stretch/>
        </p:blipFill>
        <p:spPr>
          <a:xfrm flipH="1">
            <a:off x="6962743" y="3245329"/>
            <a:ext cx="1832464" cy="2366925"/>
          </a:xfrm>
          <a:prstGeom prst="rect">
            <a:avLst/>
          </a:prstGeom>
        </p:spPr>
      </p:pic>
      <p:pic>
        <p:nvPicPr>
          <p:cNvPr id="2" name="Video_chorro_comb">
            <a:hlinkClick r:id="" action="ppaction://media"/>
            <a:extLst>
              <a:ext uri="{FF2B5EF4-FFF2-40B4-BE49-F238E27FC236}">
                <a16:creationId xmlns:a16="http://schemas.microsoft.com/office/drawing/2014/main" id="{42359307-3899-A0CF-B938-7541D33F10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9235178" y="2911009"/>
            <a:ext cx="1707507" cy="3035567"/>
          </a:xfrm>
          <a:prstGeom prst="rect">
            <a:avLst/>
          </a:prstGeom>
        </p:spPr>
      </p:pic>
      <p:sp>
        <p:nvSpPr>
          <p:cNvPr id="6" name="Marcador de número de diapositiva 2">
            <a:extLst>
              <a:ext uri="{FF2B5EF4-FFF2-40B4-BE49-F238E27FC236}">
                <a16:creationId xmlns:a16="http://schemas.microsoft.com/office/drawing/2014/main" id="{10742BBF-74A9-4A5E-F5A0-A3335CADAF3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-103686" y="6422037"/>
            <a:ext cx="512171" cy="366183"/>
          </a:xfrm>
        </p:spPr>
        <p:txBody>
          <a:bodyPr/>
          <a:lstStyle/>
          <a:p>
            <a:pPr>
              <a:defRPr/>
            </a:pPr>
            <a:fld id="{67F79DC8-E77A-4146-81E9-0630D8F39297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53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FB9CB9-528B-3048-BA81-CAFECCC1C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Computational setup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98E65E0-FD83-714A-90AA-8A74C036ADE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1219170"/>
            <a:fld id="{ED278EB1-C8FB-40EE-BB5A-A41569F381C6}" type="slidenum">
              <a:rPr lang="en-US">
                <a:latin typeface="Arial"/>
              </a:rPr>
              <a:pPr defTabSz="1219170"/>
              <a:t>47</a:t>
            </a:fld>
            <a:endParaRPr lang="en-US"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Marcador de contenido 2">
                <a:extLst>
                  <a:ext uri="{FF2B5EF4-FFF2-40B4-BE49-F238E27FC236}">
                    <a16:creationId xmlns:a16="http://schemas.microsoft.com/office/drawing/2014/main" id="{6836AB70-EC6F-324D-800C-0F55AD61592C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347054545"/>
                  </p:ext>
                </p:extLst>
              </p:nvPr>
            </p:nvGraphicFramePr>
            <p:xfrm>
              <a:off x="2194358" y="937786"/>
              <a:ext cx="7652286" cy="6132630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2813523">
                      <a:extLst>
                        <a:ext uri="{9D8B030D-6E8A-4147-A177-3AD203B41FA5}">
                          <a16:colId xmlns:a16="http://schemas.microsoft.com/office/drawing/2014/main" val="4214596022"/>
                        </a:ext>
                      </a:extLst>
                    </a:gridCol>
                    <a:gridCol w="1964884">
                      <a:extLst>
                        <a:ext uri="{9D8B030D-6E8A-4147-A177-3AD203B41FA5}">
                          <a16:colId xmlns:a16="http://schemas.microsoft.com/office/drawing/2014/main" val="1775825748"/>
                        </a:ext>
                      </a:extLst>
                    </a:gridCol>
                    <a:gridCol w="2873879">
                      <a:extLst>
                        <a:ext uri="{9D8B030D-6E8A-4147-A177-3AD203B41FA5}">
                          <a16:colId xmlns:a16="http://schemas.microsoft.com/office/drawing/2014/main" val="3814345495"/>
                        </a:ext>
                      </a:extLst>
                    </a:gridCol>
                  </a:tblGrid>
                  <a:tr h="3175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kern="1200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Numerical setup</a:t>
                          </a:r>
                        </a:p>
                      </a:txBody>
                      <a:tcPr marL="121920" marR="121920" marT="60960" marB="6096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POLIMI</a:t>
                          </a:r>
                        </a:p>
                      </a:txBody>
                      <a:tcPr marL="121920" marR="121920" marT="60960" marB="6096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TUe</a:t>
                          </a:r>
                          <a:endParaRPr lang="en-US" sz="1400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+mn-lt"/>
                          </a:endParaRPr>
                        </a:p>
                      </a:txBody>
                      <a:tcPr marL="121920" marR="121920" marT="60960" marB="6096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51582909"/>
                      </a:ext>
                    </a:extLst>
                  </a:tr>
                  <a:tr h="31754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>
                              <a:latin typeface="+mn-lt"/>
                            </a:rPr>
                            <a:t>CFD code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latin typeface="+mn-lt"/>
                            </a:rPr>
                            <a:t>OpenFoam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latin typeface="+mn-lt"/>
                            </a:rPr>
                            <a:t>OpenFoam</a:t>
                          </a:r>
                          <a:r>
                            <a:rPr lang="en-US" sz="1400" dirty="0">
                              <a:latin typeface="+mn-lt"/>
                            </a:rPr>
                            <a:t> v2.4.x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28851804"/>
                      </a:ext>
                    </a:extLst>
                  </a:tr>
                  <a:tr h="31754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>
                              <a:latin typeface="+mn-lt"/>
                            </a:rPr>
                            <a:t>Computational domain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>
                              <a:latin typeface="+mn-lt"/>
                            </a:rPr>
                            <a:t>CV vessel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CV vessel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5261711"/>
                      </a:ext>
                    </a:extLst>
                  </a:tr>
                  <a:tr h="31754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>
                              <a:latin typeface="+mn-lt"/>
                            </a:rPr>
                            <a:t>Grid type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>
                              <a:latin typeface="+mn-lt"/>
                            </a:rPr>
                            <a:t>Fixed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>
                              <a:latin typeface="+mn-lt"/>
                            </a:rPr>
                            <a:t>Fixed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9657466"/>
                      </a:ext>
                    </a:extLst>
                  </a:tr>
                  <a:tr h="51961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>
                              <a:latin typeface="+mn-lt"/>
                            </a:rPr>
                            <a:t>Base grid [mm]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>
                              <a:latin typeface="+mn-lt"/>
                            </a:rPr>
                            <a:t>Spray-oriented, graded mesh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>
                              <a:latin typeface="+mn-lt"/>
                            </a:rPr>
                            <a:t>Radial expansion 1.015</a:t>
                          </a: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>
                              <a:latin typeface="+mn-lt"/>
                            </a:rPr>
                            <a:t>Radial expansion 1.01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89857"/>
                      </a:ext>
                    </a:extLst>
                  </a:tr>
                  <a:tr h="39931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>
                              <a:latin typeface="+mn-lt"/>
                            </a:rPr>
                            <a:t>Minimum cell size [mm]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0.2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0.0625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91839377"/>
                      </a:ext>
                    </a:extLst>
                  </a:tr>
                  <a:tr h="51961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>
                              <a:latin typeface="+mn-lt"/>
                            </a:rPr>
                            <a:t>Chemical mechanism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Yao</a:t>
                          </a:r>
                        </a:p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400" dirty="0">
                            <a:latin typeface="+mn-lt"/>
                          </a:endParaRP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Yao</a:t>
                          </a:r>
                        </a:p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-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95369205"/>
                      </a:ext>
                    </a:extLst>
                  </a:tr>
                  <a:tr h="519614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Combustion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TWM</a:t>
                          </a:r>
                        </a:p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TFPV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FGM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55958803"/>
                      </a:ext>
                    </a:extLst>
                  </a:tr>
                  <a:tr h="31754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>
                              <a:latin typeface="+mn-lt"/>
                            </a:rPr>
                            <a:t>Turbulence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>
                              <a:latin typeface="+mn-lt"/>
                            </a:rPr>
                            <a:t>Standard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  <m:r>
                                <a:rPr lang="es-E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E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oMath>
                          </a14:m>
                          <a:endParaRPr lang="en-US" sz="1400">
                            <a:latin typeface="+mn-lt"/>
                          </a:endParaRP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>
                              <a:latin typeface="+mn-lt"/>
                            </a:rPr>
                            <a:t>LES Dynamic Structure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00722870"/>
                      </a:ext>
                    </a:extLst>
                  </a:tr>
                  <a:tr h="39931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>
                              <a:latin typeface="+mn-lt"/>
                            </a:rPr>
                            <a:t>Spray model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err="1">
                              <a:latin typeface="+mn-lt"/>
                            </a:rPr>
                            <a:t>Lagrangian</a:t>
                          </a:r>
                          <a:r>
                            <a:rPr lang="en-US" sz="1400">
                              <a:latin typeface="+mn-lt"/>
                            </a:rPr>
                            <a:t> parcel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err="1">
                              <a:latin typeface="+mn-lt"/>
                            </a:rPr>
                            <a:t>Lagrangian</a:t>
                          </a:r>
                          <a:r>
                            <a:rPr lang="en-US" sz="1400">
                              <a:latin typeface="+mn-lt"/>
                            </a:rPr>
                            <a:t> parcel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91411117"/>
                      </a:ext>
                    </a:extLst>
                  </a:tr>
                  <a:tr h="31754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>
                              <a:latin typeface="+mn-lt"/>
                            </a:rPr>
                            <a:t>Injection distribution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>
                              <a:latin typeface="+mn-lt"/>
                            </a:rPr>
                            <a:t>Rosin-</a:t>
                          </a:r>
                          <a:r>
                            <a:rPr lang="en-US" sz="1400" err="1">
                              <a:latin typeface="+mn-lt"/>
                            </a:rPr>
                            <a:t>Ramler</a:t>
                          </a:r>
                          <a:endParaRPr lang="en-US" sz="1400">
                            <a:latin typeface="+mn-lt"/>
                          </a:endParaRP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>
                              <a:latin typeface="+mn-lt"/>
                            </a:rPr>
                            <a:t>Rosin-</a:t>
                          </a:r>
                          <a:r>
                            <a:rPr lang="en-US" sz="1400" err="1">
                              <a:latin typeface="+mn-lt"/>
                            </a:rPr>
                            <a:t>Ramler</a:t>
                          </a:r>
                          <a:endParaRPr lang="en-US" sz="1400">
                            <a:latin typeface="+mn-lt"/>
                          </a:endParaRP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34538370"/>
                      </a:ext>
                    </a:extLst>
                  </a:tr>
                  <a:tr h="31754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>
                              <a:latin typeface="+mn-lt"/>
                            </a:rPr>
                            <a:t>Breakup model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>
                              <a:latin typeface="+mn-lt"/>
                            </a:rPr>
                            <a:t>Reitz-Diwakar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>
                              <a:latin typeface="+mn-lt"/>
                            </a:rPr>
                            <a:t>KH-RT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55973982"/>
                      </a:ext>
                    </a:extLst>
                  </a:tr>
                  <a:tr h="31754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>
                              <a:latin typeface="+mn-lt"/>
                            </a:rPr>
                            <a:t>Evaporation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latin typeface="+mn-lt"/>
                            </a:rPr>
                            <a:t>StandardEvap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err="1">
                              <a:latin typeface="+mn-lt"/>
                            </a:rPr>
                            <a:t>liquidEvaporationBoil</a:t>
                          </a:r>
                          <a:endParaRPr lang="en-US" sz="1400">
                            <a:latin typeface="+mn-lt"/>
                          </a:endParaRP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77768018"/>
                      </a:ext>
                    </a:extLst>
                  </a:tr>
                  <a:tr h="31754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>
                              <a:latin typeface="+mn-lt"/>
                            </a:rPr>
                            <a:t>Droplet collision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>
                              <a:latin typeface="+mn-lt"/>
                            </a:rPr>
                            <a:t>None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>
                              <a:effectLst/>
                              <a:latin typeface="+mn-lt"/>
                              <a:ea typeface="Times New Roman" panose="02020603050405020304" pitchFamily="18" charset="0"/>
                            </a:rPr>
                            <a:t>O’Rourke 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09347937"/>
                      </a:ext>
                    </a:extLst>
                  </a:tr>
                  <a:tr h="317542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>
                              <a:latin typeface="+mn-lt"/>
                            </a:rPr>
                            <a:t>Droplet drag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err="1">
                              <a:latin typeface="+mn-lt"/>
                            </a:rPr>
                            <a:t>StandardGrag</a:t>
                          </a:r>
                          <a:endParaRPr lang="en-US" sz="1400">
                            <a:latin typeface="+mn-lt"/>
                          </a:endParaRP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>
                              <a:latin typeface="+mn-lt"/>
                            </a:rPr>
                            <a:t>Sphere drag force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19734653"/>
                      </a:ext>
                    </a:extLst>
                  </a:tr>
                  <a:tr h="317542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>
                              <a:latin typeface="+mn-lt"/>
                            </a:rPr>
                            <a:t>Droplet dispersion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latin typeface="+mn-lt"/>
                            </a:rPr>
                            <a:t>GradientDisper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Tsang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8341024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Marcador de contenido 2">
                <a:extLst>
                  <a:ext uri="{FF2B5EF4-FFF2-40B4-BE49-F238E27FC236}">
                    <a16:creationId xmlns:a16="http://schemas.microsoft.com/office/drawing/2014/main" id="{6836AB70-EC6F-324D-800C-0F55AD61592C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347054545"/>
                  </p:ext>
                </p:extLst>
              </p:nvPr>
            </p:nvGraphicFramePr>
            <p:xfrm>
              <a:off x="2194358" y="937786"/>
              <a:ext cx="7652286" cy="6132630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2813523">
                      <a:extLst>
                        <a:ext uri="{9D8B030D-6E8A-4147-A177-3AD203B41FA5}">
                          <a16:colId xmlns:a16="http://schemas.microsoft.com/office/drawing/2014/main" val="4214596022"/>
                        </a:ext>
                      </a:extLst>
                    </a:gridCol>
                    <a:gridCol w="1964884">
                      <a:extLst>
                        <a:ext uri="{9D8B030D-6E8A-4147-A177-3AD203B41FA5}">
                          <a16:colId xmlns:a16="http://schemas.microsoft.com/office/drawing/2014/main" val="1775825748"/>
                        </a:ext>
                      </a:extLst>
                    </a:gridCol>
                    <a:gridCol w="2873879">
                      <a:extLst>
                        <a:ext uri="{9D8B030D-6E8A-4147-A177-3AD203B41FA5}">
                          <a16:colId xmlns:a16="http://schemas.microsoft.com/office/drawing/2014/main" val="3814345495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kern="1200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Numerical setup</a:t>
                          </a:r>
                        </a:p>
                      </a:txBody>
                      <a:tcPr marL="121920" marR="121920" marT="60960" marB="6096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POLIMI</a:t>
                          </a:r>
                        </a:p>
                      </a:txBody>
                      <a:tcPr marL="121920" marR="121920" marT="60960" marB="6096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TUe</a:t>
                          </a:r>
                          <a:endParaRPr lang="en-US" sz="1400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+mn-lt"/>
                          </a:endParaRPr>
                        </a:p>
                      </a:txBody>
                      <a:tcPr marL="121920" marR="121920" marT="60960" marB="6096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51582909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>
                              <a:latin typeface="+mn-lt"/>
                            </a:rPr>
                            <a:t>CFD code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latin typeface="+mn-lt"/>
                            </a:rPr>
                            <a:t>OpenFoam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latin typeface="+mn-lt"/>
                            </a:rPr>
                            <a:t>OpenFoam</a:t>
                          </a:r>
                          <a:r>
                            <a:rPr lang="en-US" sz="1400" dirty="0">
                              <a:latin typeface="+mn-lt"/>
                            </a:rPr>
                            <a:t> v2.4.x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2885180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>
                              <a:latin typeface="+mn-lt"/>
                            </a:rPr>
                            <a:t>Computational domain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>
                              <a:latin typeface="+mn-lt"/>
                            </a:rPr>
                            <a:t>CV vessel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CV vessel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526171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>
                              <a:latin typeface="+mn-lt"/>
                            </a:rPr>
                            <a:t>Grid type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>
                              <a:latin typeface="+mn-lt"/>
                            </a:rPr>
                            <a:t>Fixed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>
                              <a:latin typeface="+mn-lt"/>
                            </a:rPr>
                            <a:t>Fixed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9657466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>
                              <a:latin typeface="+mn-lt"/>
                            </a:rPr>
                            <a:t>Base grid [mm]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>
                              <a:latin typeface="+mn-lt"/>
                            </a:rPr>
                            <a:t>Spray-oriented, graded mesh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>
                              <a:latin typeface="+mn-lt"/>
                            </a:rPr>
                            <a:t>Radial expansion 1.015</a:t>
                          </a: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>
                              <a:latin typeface="+mn-lt"/>
                            </a:rPr>
                            <a:t>Radial expansion 1.01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89857"/>
                      </a:ext>
                    </a:extLst>
                  </a:tr>
                  <a:tr h="39931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>
                              <a:latin typeface="+mn-lt"/>
                            </a:rPr>
                            <a:t>Minimum cell size [mm]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0.2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0.0625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91839377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>
                              <a:latin typeface="+mn-lt"/>
                            </a:rPr>
                            <a:t>Chemical mechanism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Yao</a:t>
                          </a:r>
                        </a:p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400" dirty="0">
                            <a:latin typeface="+mn-lt"/>
                          </a:endParaRP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Yao</a:t>
                          </a:r>
                        </a:p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-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95369205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Combustion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TWM</a:t>
                          </a:r>
                        </a:p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TFPV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FGM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55958803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>
                              <a:latin typeface="+mn-lt"/>
                            </a:rPr>
                            <a:t>Turbulence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43344" t="-1012727" r="-146749" b="-73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>
                              <a:latin typeface="+mn-lt"/>
                            </a:rPr>
                            <a:t>LES Dynamic Structure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00722870"/>
                      </a:ext>
                    </a:extLst>
                  </a:tr>
                  <a:tr h="39931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>
                              <a:latin typeface="+mn-lt"/>
                            </a:rPr>
                            <a:t>Spray model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err="1">
                              <a:latin typeface="+mn-lt"/>
                            </a:rPr>
                            <a:t>Lagrangian</a:t>
                          </a:r>
                          <a:r>
                            <a:rPr lang="en-US" sz="1400">
                              <a:latin typeface="+mn-lt"/>
                            </a:rPr>
                            <a:t> parcel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err="1">
                              <a:latin typeface="+mn-lt"/>
                            </a:rPr>
                            <a:t>Lagrangian</a:t>
                          </a:r>
                          <a:r>
                            <a:rPr lang="en-US" sz="1400">
                              <a:latin typeface="+mn-lt"/>
                            </a:rPr>
                            <a:t> parcel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9141111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>
                              <a:latin typeface="+mn-lt"/>
                            </a:rPr>
                            <a:t>Injection distribution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>
                              <a:latin typeface="+mn-lt"/>
                            </a:rPr>
                            <a:t>Rosin-</a:t>
                          </a:r>
                          <a:r>
                            <a:rPr lang="en-US" sz="1400" err="1">
                              <a:latin typeface="+mn-lt"/>
                            </a:rPr>
                            <a:t>Ramler</a:t>
                          </a:r>
                          <a:endParaRPr lang="en-US" sz="1400">
                            <a:latin typeface="+mn-lt"/>
                          </a:endParaRP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>
                              <a:latin typeface="+mn-lt"/>
                            </a:rPr>
                            <a:t>Rosin-</a:t>
                          </a:r>
                          <a:r>
                            <a:rPr lang="en-US" sz="1400" err="1">
                              <a:latin typeface="+mn-lt"/>
                            </a:rPr>
                            <a:t>Ramler</a:t>
                          </a:r>
                          <a:endParaRPr lang="en-US" sz="1400">
                            <a:latin typeface="+mn-lt"/>
                          </a:endParaRP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34538370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>
                              <a:latin typeface="+mn-lt"/>
                            </a:rPr>
                            <a:t>Breakup model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>
                              <a:latin typeface="+mn-lt"/>
                            </a:rPr>
                            <a:t>Reitz-Diwakar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>
                              <a:latin typeface="+mn-lt"/>
                            </a:rPr>
                            <a:t>KH-RT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55973982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>
                              <a:latin typeface="+mn-lt"/>
                            </a:rPr>
                            <a:t>Evaporation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latin typeface="+mn-lt"/>
                            </a:rPr>
                            <a:t>StandardEvap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err="1">
                              <a:latin typeface="+mn-lt"/>
                            </a:rPr>
                            <a:t>liquidEvaporationBoil</a:t>
                          </a:r>
                          <a:endParaRPr lang="en-US" sz="1400">
                            <a:latin typeface="+mn-lt"/>
                          </a:endParaRP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77768018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>
                              <a:latin typeface="+mn-lt"/>
                            </a:rPr>
                            <a:t>Droplet collision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>
                              <a:latin typeface="+mn-lt"/>
                            </a:rPr>
                            <a:t>None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>
                              <a:effectLst/>
                              <a:latin typeface="+mn-lt"/>
                              <a:ea typeface="Times New Roman" panose="02020603050405020304" pitchFamily="18" charset="0"/>
                            </a:rPr>
                            <a:t>O’Rourke 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0934793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>
                              <a:latin typeface="+mn-lt"/>
                            </a:rPr>
                            <a:t>Droplet drag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err="1">
                              <a:latin typeface="+mn-lt"/>
                            </a:rPr>
                            <a:t>StandardGrag</a:t>
                          </a:r>
                          <a:endParaRPr lang="en-US" sz="1400">
                            <a:latin typeface="+mn-lt"/>
                          </a:endParaRP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>
                              <a:latin typeface="+mn-lt"/>
                            </a:rPr>
                            <a:t>Sphere drag force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19734653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>
                              <a:latin typeface="+mn-lt"/>
                            </a:rPr>
                            <a:t>Droplet dispersion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latin typeface="+mn-lt"/>
                            </a:rPr>
                            <a:t>GradientDisper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Tsang</a:t>
                          </a:r>
                        </a:p>
                      </a:txBody>
                      <a:tcPr marL="121920" marR="121920" marT="60960" marB="6096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8341024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1356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2" y="49903"/>
            <a:ext cx="11163868" cy="828948"/>
          </a:xfrm>
        </p:spPr>
        <p:txBody>
          <a:bodyPr/>
          <a:lstStyle/>
          <a:p>
            <a:r>
              <a:rPr lang="en-US" altLang="es-ES" dirty="0"/>
              <a:t>MOTIVATION</a:t>
            </a:r>
          </a:p>
        </p:txBody>
      </p:sp>
      <p:sp>
        <p:nvSpPr>
          <p:cNvPr id="2051" name="Rectangle 3"/>
          <p:cNvSpPr>
            <a:spLocks noGrp="1" noChangeAspect="1" noChangeArrowheads="1"/>
          </p:cNvSpPr>
          <p:nvPr>
            <p:ph idx="1"/>
          </p:nvPr>
        </p:nvSpPr>
        <p:spPr>
          <a:xfrm>
            <a:off x="609602" y="1441784"/>
            <a:ext cx="11163868" cy="4815177"/>
          </a:xfrm>
          <a:noFill/>
        </p:spPr>
        <p:txBody>
          <a:bodyPr/>
          <a:lstStyle/>
          <a:p>
            <a:r>
              <a:rPr lang="en-GB" dirty="0"/>
              <a:t>Most of the groups are facing difficulties to operate Diesel-like injectors with ammonia</a:t>
            </a:r>
          </a:p>
          <a:p>
            <a:r>
              <a:rPr lang="en-GB" dirty="0"/>
              <a:t>Modelling efforts have been only achieved by groups with traditional activity within ECN</a:t>
            </a:r>
          </a:p>
          <a:p>
            <a:endParaRPr lang="en-GB" dirty="0"/>
          </a:p>
          <a:p>
            <a:pPr lvl="1"/>
            <a:endParaRPr lang="en-US" altLang="es-ES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C8FBD914-68B3-D80E-1D2B-126F39A830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… REALITY</a:t>
            </a:r>
          </a:p>
        </p:txBody>
      </p:sp>
      <p:sp>
        <p:nvSpPr>
          <p:cNvPr id="2" name="Marcador de número de diapositiva 2">
            <a:extLst>
              <a:ext uri="{FF2B5EF4-FFF2-40B4-BE49-F238E27FC236}">
                <a16:creationId xmlns:a16="http://schemas.microsoft.com/office/drawing/2014/main" id="{A2458F21-254B-BBEC-0CCA-05269071A61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-103686" y="6422037"/>
            <a:ext cx="512171" cy="366183"/>
          </a:xfrm>
        </p:spPr>
        <p:txBody>
          <a:bodyPr/>
          <a:lstStyle/>
          <a:p>
            <a:fld id="{67F79DC8-E77A-4146-81E9-0630D8F3929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997F300-A2A4-F863-BC54-6E77A9A0396B}"/>
              </a:ext>
            </a:extLst>
          </p:cNvPr>
          <p:cNvSpPr txBox="1"/>
          <p:nvPr/>
        </p:nvSpPr>
        <p:spPr>
          <a:xfrm>
            <a:off x="1634051" y="4190163"/>
            <a:ext cx="8087466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The menu is served</a:t>
            </a:r>
          </a:p>
          <a:p>
            <a:pPr lvl="1"/>
            <a:r>
              <a:rPr lang="en-GB" sz="2400" dirty="0">
                <a:solidFill>
                  <a:srgbClr val="C00000"/>
                </a:solidFill>
              </a:rPr>
              <a:t>Inert spray: 		Exp-only by CMT</a:t>
            </a:r>
          </a:p>
          <a:p>
            <a:pPr lvl="1"/>
            <a:r>
              <a:rPr lang="en-US" sz="2400" dirty="0">
                <a:solidFill>
                  <a:srgbClr val="C00000"/>
                </a:solidFill>
              </a:rPr>
              <a:t>Reacting sprays: 	CFD-only by </a:t>
            </a:r>
            <a:r>
              <a:rPr lang="en-US" sz="2400" dirty="0" err="1">
                <a:solidFill>
                  <a:srgbClr val="C00000"/>
                </a:solidFill>
              </a:rPr>
              <a:t>TUe</a:t>
            </a:r>
            <a:r>
              <a:rPr lang="en-US" sz="2400" dirty="0">
                <a:solidFill>
                  <a:srgbClr val="C00000"/>
                </a:solidFill>
              </a:rPr>
              <a:t> + </a:t>
            </a:r>
            <a:r>
              <a:rPr lang="en-US" sz="2400" dirty="0" err="1">
                <a:solidFill>
                  <a:srgbClr val="C00000"/>
                </a:solidFill>
              </a:rPr>
              <a:t>Polimi</a:t>
            </a:r>
            <a:endParaRPr lang="en-US" altLang="es-E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00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6D24131B-A162-3C81-DE6A-2E97AA905D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/>
              <a:t>Diesel like ammonia sprays </a:t>
            </a:r>
            <a:br>
              <a:rPr lang="en-GB" dirty="0"/>
            </a:br>
            <a:r>
              <a:rPr lang="en-GB" dirty="0"/>
              <a:t>inert </a:t>
            </a:r>
          </a:p>
        </p:txBody>
      </p:sp>
      <p:sp>
        <p:nvSpPr>
          <p:cNvPr id="8" name="Subtítulo 7">
            <a:extLst>
              <a:ext uri="{FF2B5EF4-FFF2-40B4-BE49-F238E27FC236}">
                <a16:creationId xmlns:a16="http://schemas.microsoft.com/office/drawing/2014/main" id="{33CDA6DC-4C4C-A70F-4E2B-53752E3161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97DD079-C06B-4FF8-C7E1-793500B699F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21438"/>
            <a:ext cx="511175" cy="366712"/>
          </a:xfrm>
        </p:spPr>
        <p:txBody>
          <a:bodyPr/>
          <a:lstStyle/>
          <a:p>
            <a:fld id="{ED278EB1-C8FB-40EE-BB5A-A41569F381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45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2" y="49903"/>
            <a:ext cx="11163868" cy="828948"/>
          </a:xfrm>
        </p:spPr>
        <p:txBody>
          <a:bodyPr/>
          <a:lstStyle/>
          <a:p>
            <a:r>
              <a:rPr lang="en-US" altLang="es-ES" dirty="0"/>
              <a:t>Inert ammonia sprays</a:t>
            </a:r>
          </a:p>
        </p:txBody>
      </p:sp>
      <p:sp>
        <p:nvSpPr>
          <p:cNvPr id="2051" name="Rectangle 3"/>
          <p:cNvSpPr>
            <a:spLocks noGrp="1" noChangeAspect="1" noChangeArrowheads="1"/>
          </p:cNvSpPr>
          <p:nvPr>
            <p:ph idx="1"/>
          </p:nvPr>
        </p:nvSpPr>
        <p:spPr>
          <a:xfrm>
            <a:off x="609602" y="1441784"/>
            <a:ext cx="11163868" cy="4815177"/>
          </a:xfrm>
          <a:noFill/>
        </p:spPr>
        <p:txBody>
          <a:bodyPr/>
          <a:lstStyle/>
          <a:p>
            <a:r>
              <a:rPr lang="en-US" altLang="es-ES" dirty="0"/>
              <a:t>Approach</a:t>
            </a:r>
          </a:p>
          <a:p>
            <a:endParaRPr lang="en-US" altLang="es-ES" dirty="0"/>
          </a:p>
          <a:p>
            <a:r>
              <a:rPr lang="en-US" altLang="es-ES" dirty="0"/>
              <a:t>Materials and methods</a:t>
            </a:r>
          </a:p>
          <a:p>
            <a:pPr lvl="1"/>
            <a:r>
              <a:rPr lang="en-US" altLang="es-ES" dirty="0"/>
              <a:t>Experimental facility</a:t>
            </a:r>
          </a:p>
          <a:p>
            <a:pPr lvl="1"/>
            <a:r>
              <a:rPr lang="en-US" altLang="es-ES" dirty="0"/>
              <a:t>Optical setup </a:t>
            </a:r>
          </a:p>
          <a:p>
            <a:pPr lvl="1"/>
            <a:r>
              <a:rPr lang="en-US" altLang="es-ES" dirty="0"/>
              <a:t>Test Conditions</a:t>
            </a:r>
          </a:p>
          <a:p>
            <a:endParaRPr lang="en-US" altLang="es-ES" dirty="0"/>
          </a:p>
          <a:p>
            <a:r>
              <a:rPr lang="en-US" altLang="es-ES" dirty="0"/>
              <a:t>Results and discussion</a:t>
            </a:r>
          </a:p>
          <a:p>
            <a:pPr lvl="1"/>
            <a:r>
              <a:rPr lang="en-US" altLang="es-ES" dirty="0"/>
              <a:t>Spray penetration and spray angle</a:t>
            </a:r>
          </a:p>
          <a:p>
            <a:pPr lvl="1"/>
            <a:r>
              <a:rPr lang="en-US" altLang="es-ES" dirty="0"/>
              <a:t>Effect of chamber conditions and injection pressure</a:t>
            </a:r>
          </a:p>
          <a:p>
            <a:endParaRPr lang="en-US" altLang="es-ES" dirty="0"/>
          </a:p>
          <a:p>
            <a:pPr lvl="1"/>
            <a:endParaRPr lang="en-US" altLang="es-ES" dirty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A7163396-D706-D26B-8021-5B699C92D9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THE CONTENTS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BE1E772-3276-E3D4-CA02-0BC9B8CDA71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-103686" y="6422037"/>
            <a:ext cx="512171" cy="366183"/>
          </a:xfrm>
        </p:spPr>
        <p:txBody>
          <a:bodyPr/>
          <a:lstStyle/>
          <a:p>
            <a:fld id="{67F79DC8-E77A-4146-81E9-0630D8F39297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24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2" y="49903"/>
            <a:ext cx="11163868" cy="828948"/>
          </a:xfrm>
        </p:spPr>
        <p:txBody>
          <a:bodyPr/>
          <a:lstStyle/>
          <a:p>
            <a:r>
              <a:rPr lang="en-US" altLang="es-ES" dirty="0"/>
              <a:t>Inert ammonia sprays</a:t>
            </a:r>
          </a:p>
        </p:txBody>
      </p:sp>
      <p:sp>
        <p:nvSpPr>
          <p:cNvPr id="2051" name="Rectangle 3"/>
          <p:cNvSpPr>
            <a:spLocks noGrp="1" noChangeAspect="1" noChangeArrowheads="1"/>
          </p:cNvSpPr>
          <p:nvPr>
            <p:ph idx="1"/>
          </p:nvPr>
        </p:nvSpPr>
        <p:spPr>
          <a:xfrm>
            <a:off x="609602" y="1441784"/>
            <a:ext cx="11163868" cy="4815177"/>
          </a:xfrm>
          <a:noFill/>
        </p:spPr>
        <p:txBody>
          <a:bodyPr/>
          <a:lstStyle/>
          <a:p>
            <a:r>
              <a:rPr lang="en-GB" dirty="0"/>
              <a:t>This presentation will present a </a:t>
            </a:r>
            <a:r>
              <a:rPr lang="en-GB" dirty="0">
                <a:solidFill>
                  <a:srgbClr val="C00000"/>
                </a:solidFill>
              </a:rPr>
              <a:t>first characterization of ammonia sprays under a Diesel-like </a:t>
            </a:r>
            <a:r>
              <a:rPr lang="en-GB" dirty="0"/>
              <a:t>configuration using ECN recommendations [1]</a:t>
            </a:r>
            <a:br>
              <a:rPr lang="en-GB" dirty="0"/>
            </a:br>
            <a:r>
              <a:rPr lang="en-GB" dirty="0"/>
              <a:t>… </a:t>
            </a:r>
            <a:r>
              <a:rPr lang="en-GB" dirty="0">
                <a:solidFill>
                  <a:srgbClr val="C00000"/>
                </a:solidFill>
              </a:rPr>
              <a:t>except for the injector!!</a:t>
            </a:r>
          </a:p>
          <a:p>
            <a:pPr lvl="1"/>
            <a:endParaRPr lang="en-US" altLang="es-ES" dirty="0"/>
          </a:p>
          <a:p>
            <a:pPr lvl="1"/>
            <a:r>
              <a:rPr lang="en-US" altLang="es-ES" dirty="0"/>
              <a:t>Vapor phase penetration and cone angle vs time: single-pass Schlieren </a:t>
            </a:r>
          </a:p>
          <a:p>
            <a:pPr lvl="1"/>
            <a:r>
              <a:rPr lang="en-US" altLang="es-ES" dirty="0"/>
              <a:t>Liquid length: </a:t>
            </a:r>
            <a:r>
              <a:rPr lang="en-GB" dirty="0"/>
              <a:t>diffuse back illumination (</a:t>
            </a:r>
            <a:r>
              <a:rPr lang="en-US" altLang="es-ES" dirty="0"/>
              <a:t>DBI)</a:t>
            </a:r>
          </a:p>
          <a:p>
            <a:pPr lvl="1"/>
            <a:endParaRPr lang="en-US" altLang="es-ES" dirty="0"/>
          </a:p>
          <a:p>
            <a:r>
              <a:rPr lang="en-US" altLang="es-ES" dirty="0"/>
              <a:t>Parametric study:</a:t>
            </a:r>
          </a:p>
          <a:p>
            <a:pPr lvl="1"/>
            <a:r>
              <a:rPr lang="en-GB" dirty="0"/>
              <a:t>Ambient gas density, ambient gas temperature</a:t>
            </a:r>
          </a:p>
          <a:p>
            <a:pPr lvl="1"/>
            <a:r>
              <a:rPr lang="en-GB" altLang="es-ES" dirty="0"/>
              <a:t>Rail pressure conditions</a:t>
            </a:r>
          </a:p>
          <a:p>
            <a:pPr lvl="1"/>
            <a:endParaRPr lang="en-GB" dirty="0"/>
          </a:p>
          <a:p>
            <a:pPr marL="0" indent="0">
              <a:buNone/>
            </a:pPr>
            <a:r>
              <a:rPr lang="en-GB" sz="1800" dirty="0"/>
              <a:t>[1] García-Oliver JM, </a:t>
            </a:r>
            <a:r>
              <a:rPr lang="en-GB" sz="1800" dirty="0" err="1"/>
              <a:t>Bracho</a:t>
            </a:r>
            <a:r>
              <a:rPr lang="en-GB" sz="1800" dirty="0"/>
              <a:t> G, de la Morena J, Cao J, 2</a:t>
            </a:r>
            <a:r>
              <a:rPr lang="en-GB" sz="1800" baseline="30000" dirty="0"/>
              <a:t>nd</a:t>
            </a:r>
            <a:r>
              <a:rPr lang="en-GB" sz="1800" dirty="0"/>
              <a:t> Symposium on Ammonia Energy, 2023</a:t>
            </a:r>
            <a:endParaRPr lang="en-US" altLang="es-ES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C8FBD914-68B3-D80E-1D2B-126F39A830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APPROACH</a:t>
            </a:r>
          </a:p>
        </p:txBody>
      </p:sp>
      <p:sp>
        <p:nvSpPr>
          <p:cNvPr id="2" name="Marcador de número de diapositiva 2">
            <a:extLst>
              <a:ext uri="{FF2B5EF4-FFF2-40B4-BE49-F238E27FC236}">
                <a16:creationId xmlns:a16="http://schemas.microsoft.com/office/drawing/2014/main" id="{A2458F21-254B-BBEC-0CCA-05269071A61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-103686" y="6422037"/>
            <a:ext cx="512171" cy="366183"/>
          </a:xfrm>
        </p:spPr>
        <p:txBody>
          <a:bodyPr/>
          <a:lstStyle/>
          <a:p>
            <a:fld id="{67F79DC8-E77A-4146-81E9-0630D8F39297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5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44631" y="0"/>
            <a:ext cx="7772400" cy="650875"/>
          </a:xfrm>
        </p:spPr>
        <p:txBody>
          <a:bodyPr/>
          <a:lstStyle/>
          <a:p>
            <a:pPr eaLnBrk="1" hangingPunct="1"/>
            <a:r>
              <a:rPr lang="en-US" altLang="es-ES" sz="2400" b="1" dirty="0"/>
              <a:t>Materials and Methods</a:t>
            </a:r>
          </a:p>
        </p:txBody>
      </p:sp>
      <p:sp>
        <p:nvSpPr>
          <p:cNvPr id="2051" name="Rectangle 3"/>
          <p:cNvSpPr>
            <a:spLocks noGrp="1" noChangeAspect="1" noChangeArrowheads="1"/>
          </p:cNvSpPr>
          <p:nvPr>
            <p:ph type="subTitle" idx="1"/>
          </p:nvPr>
        </p:nvSpPr>
        <p:spPr>
          <a:xfrm>
            <a:off x="310275" y="729639"/>
            <a:ext cx="11260136" cy="5398721"/>
          </a:xfrm>
          <a:noFill/>
        </p:spPr>
        <p:txBody>
          <a:bodyPr/>
          <a:lstStyle/>
          <a:p>
            <a:pPr algn="l" eaLnBrk="1" hangingPunct="1">
              <a:lnSpc>
                <a:spcPct val="110000"/>
              </a:lnSpc>
              <a:buFont typeface="Wingdings" pitchFamily="2" charset="2"/>
              <a:buChar char="q"/>
            </a:pPr>
            <a:r>
              <a:rPr lang="en-US" altLang="es-ES" sz="2000" dirty="0"/>
              <a:t> </a:t>
            </a:r>
            <a:r>
              <a:rPr lang="en-US" altLang="es-ES" sz="2000" b="1" dirty="0"/>
              <a:t>Experimental Facility</a:t>
            </a:r>
            <a:r>
              <a:rPr lang="en-US" altLang="es-ES" sz="2000" dirty="0"/>
              <a:t>: High Pressure High Temperature Test rig</a:t>
            </a:r>
          </a:p>
          <a:p>
            <a:pPr algn="l" eaLnBrk="1" hangingPunct="1">
              <a:lnSpc>
                <a:spcPct val="110000"/>
              </a:lnSpc>
              <a:buFont typeface="Wingdings" pitchFamily="2" charset="2"/>
              <a:buChar char="q"/>
            </a:pPr>
            <a:endParaRPr lang="en-US" altLang="es-ES" sz="2000" dirty="0"/>
          </a:p>
          <a:p>
            <a:pPr algn="l" eaLnBrk="1" hangingPunct="1">
              <a:lnSpc>
                <a:spcPct val="110000"/>
              </a:lnSpc>
            </a:pPr>
            <a:r>
              <a:rPr lang="en-US" sz="2000" dirty="0"/>
              <a:t/>
            </a:r>
            <a:br>
              <a:rPr lang="en-US" sz="2000" dirty="0"/>
            </a:br>
            <a:endParaRPr lang="en-US" altLang="es-ES" sz="2000" dirty="0"/>
          </a:p>
          <a:p>
            <a:pPr marL="914400" lvl="1" indent="-457200" algn="l" eaLnBrk="1" hangingPunct="1">
              <a:lnSpc>
                <a:spcPct val="110000"/>
              </a:lnSpc>
              <a:buFont typeface="+mj-lt"/>
              <a:buAutoNum type="arabicPeriod"/>
            </a:pPr>
            <a:endParaRPr lang="en-US" altLang="es-ES" sz="2000" dirty="0"/>
          </a:p>
        </p:txBody>
      </p:sp>
      <p:sp>
        <p:nvSpPr>
          <p:cNvPr id="3" name="Marcador de texto 1">
            <a:extLst>
              <a:ext uri="{FF2B5EF4-FFF2-40B4-BE49-F238E27FC236}">
                <a16:creationId xmlns:a16="http://schemas.microsoft.com/office/drawing/2014/main" id="{E8FB1572-EE8F-A868-55F8-68142059C2E4}"/>
              </a:ext>
            </a:extLst>
          </p:cNvPr>
          <p:cNvSpPr txBox="1">
            <a:spLocks/>
          </p:cNvSpPr>
          <p:nvPr/>
        </p:nvSpPr>
        <p:spPr>
          <a:xfrm>
            <a:off x="139357" y="1582341"/>
            <a:ext cx="3380393" cy="401270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q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8788" lvl="1"/>
            <a:r>
              <a:rPr lang="en-US" sz="1800" kern="0" dirty="0"/>
              <a:t>Continuous flow operation</a:t>
            </a:r>
          </a:p>
          <a:p>
            <a:pPr marL="458788" lvl="1"/>
            <a:r>
              <a:rPr lang="en-US" sz="1800" kern="0" dirty="0"/>
              <a:t>Wide range of operating conditions:</a:t>
            </a:r>
          </a:p>
          <a:p>
            <a:pPr marL="746125" lvl="2" indent="-285750">
              <a:buClrTx/>
            </a:pPr>
            <a:r>
              <a:rPr lang="en-US" sz="1600" kern="0" dirty="0"/>
              <a:t>Gas: [N</a:t>
            </a:r>
            <a:r>
              <a:rPr lang="en-US" sz="1600" kern="0" baseline="-25000" dirty="0"/>
              <a:t>2</a:t>
            </a:r>
            <a:r>
              <a:rPr lang="en-US" sz="1600" kern="0" dirty="0"/>
              <a:t>] or [N</a:t>
            </a:r>
            <a:r>
              <a:rPr lang="en-US" sz="1600" kern="0" baseline="-25000" dirty="0"/>
              <a:t>2</a:t>
            </a:r>
            <a:r>
              <a:rPr lang="en-US" sz="1600" kern="0" dirty="0"/>
              <a:t>+O</a:t>
            </a:r>
            <a:r>
              <a:rPr lang="en-US" sz="1600" kern="0" baseline="-25000" dirty="0"/>
              <a:t>2</a:t>
            </a:r>
            <a:r>
              <a:rPr lang="en-US" sz="1600" kern="0" dirty="0"/>
              <a:t>]</a:t>
            </a:r>
            <a:endParaRPr lang="en-US" sz="1600" kern="0" baseline="-25000" dirty="0"/>
          </a:p>
          <a:p>
            <a:pPr marL="746125" lvl="2" indent="-285750">
              <a:buClrTx/>
            </a:pPr>
            <a:r>
              <a:rPr lang="en-US" sz="1600" kern="0" dirty="0"/>
              <a:t>Temperature up to 1100K</a:t>
            </a:r>
          </a:p>
          <a:p>
            <a:pPr marL="746125" lvl="2" indent="-285750">
              <a:buClrTx/>
            </a:pPr>
            <a:r>
              <a:rPr lang="en-US" sz="1600" kern="0" dirty="0"/>
              <a:t>Pressure: up to 150 bar</a:t>
            </a:r>
            <a:endParaRPr lang="en-US" sz="1600" b="1" kern="0" dirty="0"/>
          </a:p>
          <a:p>
            <a:pPr marL="458788" lvl="1"/>
            <a:endParaRPr lang="en-US" sz="1800" kern="0" dirty="0"/>
          </a:p>
          <a:p>
            <a:pPr marL="458788" lvl="1"/>
            <a:r>
              <a:rPr lang="en-US" sz="1800" kern="0" dirty="0"/>
              <a:t>Wide testing section: Ø200mm</a:t>
            </a:r>
          </a:p>
          <a:p>
            <a:pPr marL="458788" lvl="1"/>
            <a:endParaRPr lang="en-US" sz="1800" kern="0" dirty="0"/>
          </a:p>
          <a:p>
            <a:pPr marL="458788" lvl="1"/>
            <a:r>
              <a:rPr lang="en-US" sz="1800" kern="0" dirty="0"/>
              <a:t>Injector holder with a cooling adaptor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8DBCF09-269E-02B8-9038-2FBBF9897260}"/>
              </a:ext>
            </a:extLst>
          </p:cNvPr>
          <p:cNvGrpSpPr/>
          <p:nvPr/>
        </p:nvGrpSpPr>
        <p:grpSpPr>
          <a:xfrm>
            <a:off x="3690668" y="1509913"/>
            <a:ext cx="6140571" cy="4421783"/>
            <a:chOff x="4571624" y="1473699"/>
            <a:chExt cx="6140571" cy="442178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A5306AC-B07B-DC50-FD36-1457DE055588}"/>
                </a:ext>
              </a:extLst>
            </p:cNvPr>
            <p:cNvGrpSpPr/>
            <p:nvPr/>
          </p:nvGrpSpPr>
          <p:grpSpPr>
            <a:xfrm>
              <a:off x="4571624" y="1473699"/>
              <a:ext cx="6140571" cy="4421783"/>
              <a:chOff x="4571624" y="1473699"/>
              <a:chExt cx="6140571" cy="4421783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816BAC9B-5CAB-CB74-35F3-1DF4D53980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1624" y="1473699"/>
                <a:ext cx="6140571" cy="4421783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9C8AACA-C0D3-12A7-9E4E-5FCA9500C309}"/>
                  </a:ext>
                </a:extLst>
              </p:cNvPr>
              <p:cNvSpPr/>
              <p:nvPr/>
            </p:nvSpPr>
            <p:spPr>
              <a:xfrm rot="785216">
                <a:off x="9761415" y="2929288"/>
                <a:ext cx="97631" cy="175449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CF26C1A-6867-5D9C-43B7-F52869DC6113}"/>
                  </a:ext>
                </a:extLst>
              </p:cNvPr>
              <p:cNvSpPr/>
              <p:nvPr/>
            </p:nvSpPr>
            <p:spPr>
              <a:xfrm rot="7016395">
                <a:off x="9743346" y="3073332"/>
                <a:ext cx="97631" cy="6108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591B324-D48D-2A36-E3C6-7DC3788D2A5B}"/>
                  </a:ext>
                </a:extLst>
              </p:cNvPr>
              <p:cNvSpPr/>
              <p:nvPr/>
            </p:nvSpPr>
            <p:spPr>
              <a:xfrm rot="20814784" flipV="1">
                <a:off x="9761415" y="3226065"/>
                <a:ext cx="97631" cy="175449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2ECEC46-0924-F99F-FE4A-D8F61CCFD203}"/>
                  </a:ext>
                </a:extLst>
              </p:cNvPr>
              <p:cNvSpPr/>
              <p:nvPr/>
            </p:nvSpPr>
            <p:spPr>
              <a:xfrm rot="14583605" flipV="1">
                <a:off x="9743345" y="3188043"/>
                <a:ext cx="97631" cy="6108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9EF7F99-0164-C816-AB8F-688147992F27}"/>
                </a:ext>
              </a:extLst>
            </p:cNvPr>
            <p:cNvSpPr/>
            <p:nvPr/>
          </p:nvSpPr>
          <p:spPr>
            <a:xfrm>
              <a:off x="9748487" y="3120633"/>
              <a:ext cx="328651" cy="84769"/>
            </a:xfrm>
            <a:custGeom>
              <a:avLst/>
              <a:gdLst>
                <a:gd name="connsiteX0" fmla="*/ 738 w 534138"/>
                <a:gd name="connsiteY0" fmla="*/ 83343 h 177883"/>
                <a:gd name="connsiteX1" fmla="*/ 36457 w 534138"/>
                <a:gd name="connsiteY1" fmla="*/ 78581 h 177883"/>
                <a:gd name="connsiteX2" fmla="*/ 57888 w 534138"/>
                <a:gd name="connsiteY2" fmla="*/ 71437 h 177883"/>
                <a:gd name="connsiteX3" fmla="*/ 67413 w 534138"/>
                <a:gd name="connsiteY3" fmla="*/ 66675 h 177883"/>
                <a:gd name="connsiteX4" fmla="*/ 76938 w 534138"/>
                <a:gd name="connsiteY4" fmla="*/ 64293 h 177883"/>
                <a:gd name="connsiteX5" fmla="*/ 84082 w 534138"/>
                <a:gd name="connsiteY5" fmla="*/ 61912 h 177883"/>
                <a:gd name="connsiteX6" fmla="*/ 103132 w 534138"/>
                <a:gd name="connsiteY6" fmla="*/ 52387 h 177883"/>
                <a:gd name="connsiteX7" fmla="*/ 124563 w 534138"/>
                <a:gd name="connsiteY7" fmla="*/ 45243 h 177883"/>
                <a:gd name="connsiteX8" fmla="*/ 145994 w 534138"/>
                <a:gd name="connsiteY8" fmla="*/ 40481 h 177883"/>
                <a:gd name="connsiteX9" fmla="*/ 153138 w 534138"/>
                <a:gd name="connsiteY9" fmla="*/ 38100 h 177883"/>
                <a:gd name="connsiteX10" fmla="*/ 184094 w 534138"/>
                <a:gd name="connsiteY10" fmla="*/ 33337 h 177883"/>
                <a:gd name="connsiteX11" fmla="*/ 196001 w 534138"/>
                <a:gd name="connsiteY11" fmla="*/ 30956 h 177883"/>
                <a:gd name="connsiteX12" fmla="*/ 212669 w 534138"/>
                <a:gd name="connsiteY12" fmla="*/ 28575 h 177883"/>
                <a:gd name="connsiteX13" fmla="*/ 231719 w 534138"/>
                <a:gd name="connsiteY13" fmla="*/ 26193 h 177883"/>
                <a:gd name="connsiteX14" fmla="*/ 250769 w 534138"/>
                <a:gd name="connsiteY14" fmla="*/ 21431 h 177883"/>
                <a:gd name="connsiteX15" fmla="*/ 281726 w 534138"/>
                <a:gd name="connsiteY15" fmla="*/ 11906 h 177883"/>
                <a:gd name="connsiteX16" fmla="*/ 291251 w 534138"/>
                <a:gd name="connsiteY16" fmla="*/ 9525 h 177883"/>
                <a:gd name="connsiteX17" fmla="*/ 303157 w 534138"/>
                <a:gd name="connsiteY17" fmla="*/ 7143 h 177883"/>
                <a:gd name="connsiteX18" fmla="*/ 317444 w 534138"/>
                <a:gd name="connsiteY18" fmla="*/ 2381 h 177883"/>
                <a:gd name="connsiteX19" fmla="*/ 338876 w 534138"/>
                <a:gd name="connsiteY19" fmla="*/ 0 h 177883"/>
                <a:gd name="connsiteX20" fmla="*/ 398407 w 534138"/>
                <a:gd name="connsiteY20" fmla="*/ 4762 h 177883"/>
                <a:gd name="connsiteX21" fmla="*/ 415076 w 534138"/>
                <a:gd name="connsiteY21" fmla="*/ 7143 h 177883"/>
                <a:gd name="connsiteX22" fmla="*/ 429363 w 534138"/>
                <a:gd name="connsiteY22" fmla="*/ 14287 h 177883"/>
                <a:gd name="connsiteX23" fmla="*/ 455557 w 534138"/>
                <a:gd name="connsiteY23" fmla="*/ 23812 h 177883"/>
                <a:gd name="connsiteX24" fmla="*/ 469844 w 534138"/>
                <a:gd name="connsiteY24" fmla="*/ 33337 h 177883"/>
                <a:gd name="connsiteX25" fmla="*/ 491276 w 534138"/>
                <a:gd name="connsiteY25" fmla="*/ 42862 h 177883"/>
                <a:gd name="connsiteX26" fmla="*/ 503182 w 534138"/>
                <a:gd name="connsiteY26" fmla="*/ 54768 h 177883"/>
                <a:gd name="connsiteX27" fmla="*/ 524613 w 534138"/>
                <a:gd name="connsiteY27" fmla="*/ 73818 h 177883"/>
                <a:gd name="connsiteX28" fmla="*/ 526994 w 534138"/>
                <a:gd name="connsiteY28" fmla="*/ 80962 h 177883"/>
                <a:gd name="connsiteX29" fmla="*/ 531757 w 534138"/>
                <a:gd name="connsiteY29" fmla="*/ 107156 h 177883"/>
                <a:gd name="connsiteX30" fmla="*/ 534138 w 534138"/>
                <a:gd name="connsiteY30" fmla="*/ 119062 h 177883"/>
                <a:gd name="connsiteX31" fmla="*/ 526994 w 534138"/>
                <a:gd name="connsiteY31" fmla="*/ 152400 h 177883"/>
                <a:gd name="connsiteX32" fmla="*/ 517469 w 534138"/>
                <a:gd name="connsiteY32" fmla="*/ 159543 h 177883"/>
                <a:gd name="connsiteX33" fmla="*/ 512707 w 534138"/>
                <a:gd name="connsiteY33" fmla="*/ 166687 h 177883"/>
                <a:gd name="connsiteX34" fmla="*/ 481751 w 534138"/>
                <a:gd name="connsiteY34" fmla="*/ 173831 h 177883"/>
                <a:gd name="connsiteX35" fmla="*/ 434126 w 534138"/>
                <a:gd name="connsiteY35" fmla="*/ 171450 h 177883"/>
                <a:gd name="connsiteX36" fmla="*/ 426982 w 534138"/>
                <a:gd name="connsiteY36" fmla="*/ 169068 h 177883"/>
                <a:gd name="connsiteX37" fmla="*/ 331732 w 534138"/>
                <a:gd name="connsiteY37" fmla="*/ 173831 h 177883"/>
                <a:gd name="connsiteX38" fmla="*/ 257913 w 534138"/>
                <a:gd name="connsiteY38" fmla="*/ 173831 h 177883"/>
                <a:gd name="connsiteX39" fmla="*/ 229338 w 534138"/>
                <a:gd name="connsiteY39" fmla="*/ 164306 h 177883"/>
                <a:gd name="connsiteX40" fmla="*/ 217432 w 534138"/>
                <a:gd name="connsiteY40" fmla="*/ 161925 h 177883"/>
                <a:gd name="connsiteX41" fmla="*/ 203144 w 534138"/>
                <a:gd name="connsiteY41" fmla="*/ 154781 h 177883"/>
                <a:gd name="connsiteX42" fmla="*/ 174569 w 534138"/>
                <a:gd name="connsiteY42" fmla="*/ 138112 h 177883"/>
                <a:gd name="connsiteX43" fmla="*/ 153138 w 534138"/>
                <a:gd name="connsiteY43" fmla="*/ 133350 h 177883"/>
                <a:gd name="connsiteX44" fmla="*/ 129326 w 534138"/>
                <a:gd name="connsiteY44" fmla="*/ 123825 h 177883"/>
                <a:gd name="connsiteX45" fmla="*/ 117419 w 534138"/>
                <a:gd name="connsiteY45" fmla="*/ 121443 h 177883"/>
                <a:gd name="connsiteX46" fmla="*/ 95988 w 534138"/>
                <a:gd name="connsiteY46" fmla="*/ 111918 h 177883"/>
                <a:gd name="connsiteX47" fmla="*/ 81701 w 534138"/>
                <a:gd name="connsiteY47" fmla="*/ 107156 h 177883"/>
                <a:gd name="connsiteX48" fmla="*/ 62651 w 534138"/>
                <a:gd name="connsiteY48" fmla="*/ 100012 h 177883"/>
                <a:gd name="connsiteX49" fmla="*/ 24551 w 534138"/>
                <a:gd name="connsiteY49" fmla="*/ 97631 h 177883"/>
                <a:gd name="connsiteX50" fmla="*/ 12644 w 534138"/>
                <a:gd name="connsiteY50" fmla="*/ 95250 h 177883"/>
                <a:gd name="connsiteX51" fmla="*/ 738 w 534138"/>
                <a:gd name="connsiteY51" fmla="*/ 83343 h 177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34138" h="177883">
                  <a:moveTo>
                    <a:pt x="738" y="83343"/>
                  </a:moveTo>
                  <a:cubicBezTo>
                    <a:pt x="4707" y="80565"/>
                    <a:pt x="25835" y="81616"/>
                    <a:pt x="36457" y="78581"/>
                  </a:cubicBezTo>
                  <a:cubicBezTo>
                    <a:pt x="43697" y="76512"/>
                    <a:pt x="51153" y="74804"/>
                    <a:pt x="57888" y="71437"/>
                  </a:cubicBezTo>
                  <a:cubicBezTo>
                    <a:pt x="61063" y="69850"/>
                    <a:pt x="64089" y="67921"/>
                    <a:pt x="67413" y="66675"/>
                  </a:cubicBezTo>
                  <a:cubicBezTo>
                    <a:pt x="70477" y="65526"/>
                    <a:pt x="73791" y="65192"/>
                    <a:pt x="76938" y="64293"/>
                  </a:cubicBezTo>
                  <a:cubicBezTo>
                    <a:pt x="79352" y="63603"/>
                    <a:pt x="81701" y="62706"/>
                    <a:pt x="84082" y="61912"/>
                  </a:cubicBezTo>
                  <a:cubicBezTo>
                    <a:pt x="96618" y="49376"/>
                    <a:pt x="84882" y="58470"/>
                    <a:pt x="103132" y="52387"/>
                  </a:cubicBezTo>
                  <a:cubicBezTo>
                    <a:pt x="136298" y="41333"/>
                    <a:pt x="86349" y="53432"/>
                    <a:pt x="124563" y="45243"/>
                  </a:cubicBezTo>
                  <a:cubicBezTo>
                    <a:pt x="131718" y="43710"/>
                    <a:pt x="138895" y="42256"/>
                    <a:pt x="145994" y="40481"/>
                  </a:cubicBezTo>
                  <a:cubicBezTo>
                    <a:pt x="148429" y="39872"/>
                    <a:pt x="150703" y="38709"/>
                    <a:pt x="153138" y="38100"/>
                  </a:cubicBezTo>
                  <a:cubicBezTo>
                    <a:pt x="166251" y="34822"/>
                    <a:pt x="169042" y="35652"/>
                    <a:pt x="184094" y="33337"/>
                  </a:cubicBezTo>
                  <a:cubicBezTo>
                    <a:pt x="188095" y="32722"/>
                    <a:pt x="192008" y="31621"/>
                    <a:pt x="196001" y="30956"/>
                  </a:cubicBezTo>
                  <a:cubicBezTo>
                    <a:pt x="201537" y="30033"/>
                    <a:pt x="207106" y="29317"/>
                    <a:pt x="212669" y="28575"/>
                  </a:cubicBezTo>
                  <a:cubicBezTo>
                    <a:pt x="219012" y="27729"/>
                    <a:pt x="225429" y="27372"/>
                    <a:pt x="231719" y="26193"/>
                  </a:cubicBezTo>
                  <a:cubicBezTo>
                    <a:pt x="238152" y="24987"/>
                    <a:pt x="250769" y="21431"/>
                    <a:pt x="250769" y="21431"/>
                  </a:cubicBezTo>
                  <a:cubicBezTo>
                    <a:pt x="264945" y="11979"/>
                    <a:pt x="254266" y="17790"/>
                    <a:pt x="281726" y="11906"/>
                  </a:cubicBezTo>
                  <a:cubicBezTo>
                    <a:pt x="284926" y="11220"/>
                    <a:pt x="288056" y="10235"/>
                    <a:pt x="291251" y="9525"/>
                  </a:cubicBezTo>
                  <a:cubicBezTo>
                    <a:pt x="295202" y="8647"/>
                    <a:pt x="299252" y="8208"/>
                    <a:pt x="303157" y="7143"/>
                  </a:cubicBezTo>
                  <a:cubicBezTo>
                    <a:pt x="308000" y="5822"/>
                    <a:pt x="312522" y="3365"/>
                    <a:pt x="317444" y="2381"/>
                  </a:cubicBezTo>
                  <a:cubicBezTo>
                    <a:pt x="324492" y="971"/>
                    <a:pt x="331732" y="794"/>
                    <a:pt x="338876" y="0"/>
                  </a:cubicBezTo>
                  <a:lnTo>
                    <a:pt x="398407" y="4762"/>
                  </a:lnTo>
                  <a:cubicBezTo>
                    <a:pt x="403995" y="5286"/>
                    <a:pt x="409711" y="5492"/>
                    <a:pt x="415076" y="7143"/>
                  </a:cubicBezTo>
                  <a:cubicBezTo>
                    <a:pt x="420165" y="8709"/>
                    <a:pt x="424440" y="12260"/>
                    <a:pt x="429363" y="14287"/>
                  </a:cubicBezTo>
                  <a:cubicBezTo>
                    <a:pt x="437954" y="17824"/>
                    <a:pt x="447151" y="19856"/>
                    <a:pt x="455557" y="23812"/>
                  </a:cubicBezTo>
                  <a:cubicBezTo>
                    <a:pt x="460736" y="26249"/>
                    <a:pt x="464794" y="30644"/>
                    <a:pt x="469844" y="33337"/>
                  </a:cubicBezTo>
                  <a:cubicBezTo>
                    <a:pt x="476742" y="37016"/>
                    <a:pt x="484132" y="39687"/>
                    <a:pt x="491276" y="42862"/>
                  </a:cubicBezTo>
                  <a:cubicBezTo>
                    <a:pt x="495245" y="46831"/>
                    <a:pt x="499029" y="50992"/>
                    <a:pt x="503182" y="54768"/>
                  </a:cubicBezTo>
                  <a:cubicBezTo>
                    <a:pt x="534139" y="82912"/>
                    <a:pt x="505435" y="54643"/>
                    <a:pt x="524613" y="73818"/>
                  </a:cubicBezTo>
                  <a:cubicBezTo>
                    <a:pt x="525407" y="76199"/>
                    <a:pt x="526385" y="78527"/>
                    <a:pt x="526994" y="80962"/>
                  </a:cubicBezTo>
                  <a:cubicBezTo>
                    <a:pt x="528959" y="88821"/>
                    <a:pt x="530338" y="99352"/>
                    <a:pt x="531757" y="107156"/>
                  </a:cubicBezTo>
                  <a:cubicBezTo>
                    <a:pt x="532481" y="111138"/>
                    <a:pt x="533344" y="115093"/>
                    <a:pt x="534138" y="119062"/>
                  </a:cubicBezTo>
                  <a:cubicBezTo>
                    <a:pt x="532972" y="131889"/>
                    <a:pt x="536139" y="143255"/>
                    <a:pt x="526994" y="152400"/>
                  </a:cubicBezTo>
                  <a:cubicBezTo>
                    <a:pt x="524188" y="155206"/>
                    <a:pt x="520644" y="157162"/>
                    <a:pt x="517469" y="159543"/>
                  </a:cubicBezTo>
                  <a:cubicBezTo>
                    <a:pt x="515882" y="161924"/>
                    <a:pt x="515134" y="165170"/>
                    <a:pt x="512707" y="166687"/>
                  </a:cubicBezTo>
                  <a:cubicBezTo>
                    <a:pt x="504958" y="171530"/>
                    <a:pt x="490126" y="172635"/>
                    <a:pt x="481751" y="173831"/>
                  </a:cubicBezTo>
                  <a:cubicBezTo>
                    <a:pt x="465876" y="173037"/>
                    <a:pt x="449961" y="172827"/>
                    <a:pt x="434126" y="171450"/>
                  </a:cubicBezTo>
                  <a:cubicBezTo>
                    <a:pt x="431625" y="171233"/>
                    <a:pt x="429492" y="169068"/>
                    <a:pt x="426982" y="169068"/>
                  </a:cubicBezTo>
                  <a:cubicBezTo>
                    <a:pt x="409192" y="169068"/>
                    <a:pt x="353112" y="172573"/>
                    <a:pt x="331732" y="173831"/>
                  </a:cubicBezTo>
                  <a:cubicBezTo>
                    <a:pt x="302787" y="178654"/>
                    <a:pt x="301980" y="179786"/>
                    <a:pt x="257913" y="173831"/>
                  </a:cubicBezTo>
                  <a:cubicBezTo>
                    <a:pt x="247963" y="172486"/>
                    <a:pt x="238970" y="167139"/>
                    <a:pt x="229338" y="164306"/>
                  </a:cubicBezTo>
                  <a:cubicBezTo>
                    <a:pt x="225455" y="163164"/>
                    <a:pt x="221401" y="162719"/>
                    <a:pt x="217432" y="161925"/>
                  </a:cubicBezTo>
                  <a:cubicBezTo>
                    <a:pt x="188536" y="142660"/>
                    <a:pt x="230249" y="169565"/>
                    <a:pt x="203144" y="154781"/>
                  </a:cubicBezTo>
                  <a:cubicBezTo>
                    <a:pt x="201390" y="153824"/>
                    <a:pt x="181165" y="140142"/>
                    <a:pt x="174569" y="138112"/>
                  </a:cubicBezTo>
                  <a:cubicBezTo>
                    <a:pt x="167575" y="135960"/>
                    <a:pt x="160209" y="135236"/>
                    <a:pt x="153138" y="133350"/>
                  </a:cubicBezTo>
                  <a:cubicBezTo>
                    <a:pt x="103611" y="120142"/>
                    <a:pt x="165879" y="136009"/>
                    <a:pt x="129326" y="123825"/>
                  </a:cubicBezTo>
                  <a:cubicBezTo>
                    <a:pt x="125486" y="122545"/>
                    <a:pt x="121296" y="122606"/>
                    <a:pt x="117419" y="121443"/>
                  </a:cubicBezTo>
                  <a:cubicBezTo>
                    <a:pt x="101334" y="116617"/>
                    <a:pt x="110069" y="117551"/>
                    <a:pt x="95988" y="111918"/>
                  </a:cubicBezTo>
                  <a:cubicBezTo>
                    <a:pt x="91327" y="110054"/>
                    <a:pt x="86428" y="108844"/>
                    <a:pt x="81701" y="107156"/>
                  </a:cubicBezTo>
                  <a:cubicBezTo>
                    <a:pt x="75314" y="104875"/>
                    <a:pt x="69341" y="101127"/>
                    <a:pt x="62651" y="100012"/>
                  </a:cubicBezTo>
                  <a:cubicBezTo>
                    <a:pt x="50099" y="97920"/>
                    <a:pt x="37251" y="98425"/>
                    <a:pt x="24551" y="97631"/>
                  </a:cubicBezTo>
                  <a:cubicBezTo>
                    <a:pt x="20582" y="96837"/>
                    <a:pt x="16434" y="96671"/>
                    <a:pt x="12644" y="95250"/>
                  </a:cubicBezTo>
                  <a:cubicBezTo>
                    <a:pt x="9964" y="94245"/>
                    <a:pt x="-3231" y="86121"/>
                    <a:pt x="738" y="83343"/>
                  </a:cubicBezTo>
                  <a:close/>
                </a:path>
              </a:pathLst>
            </a:custGeom>
            <a:solidFill>
              <a:srgbClr val="FFC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n w="6350">
                  <a:solidFill>
                    <a:schemeClr val="tx1"/>
                  </a:solidFill>
                </a:ln>
              </a:endParaRPr>
            </a:p>
          </p:txBody>
        </p:sp>
      </p:grpSp>
      <p:pic>
        <p:nvPicPr>
          <p:cNvPr id="14" name="Imagen 21">
            <a:extLst>
              <a:ext uri="{FF2B5EF4-FFF2-40B4-BE49-F238E27FC236}">
                <a16:creationId xmlns:a16="http://schemas.microsoft.com/office/drawing/2014/main" id="{F52C3528-64BF-011F-54F6-BC5A399FB2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51" r="24915" b="10086"/>
          <a:stretch/>
        </p:blipFill>
        <p:spPr>
          <a:xfrm>
            <a:off x="7879009" y="1969581"/>
            <a:ext cx="2235353" cy="2918838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15" name="Grupo 39">
            <a:extLst>
              <a:ext uri="{FF2B5EF4-FFF2-40B4-BE49-F238E27FC236}">
                <a16:creationId xmlns:a16="http://schemas.microsoft.com/office/drawing/2014/main" id="{987FC009-100C-C3B7-2971-2FF3D6863981}"/>
              </a:ext>
            </a:extLst>
          </p:cNvPr>
          <p:cNvGrpSpPr/>
          <p:nvPr/>
        </p:nvGrpSpPr>
        <p:grpSpPr>
          <a:xfrm>
            <a:off x="10662706" y="2250261"/>
            <a:ext cx="1324982" cy="1982709"/>
            <a:chOff x="5684644" y="1915916"/>
            <a:chExt cx="2811285" cy="2789648"/>
          </a:xfrm>
        </p:grpSpPr>
        <p:pic>
          <p:nvPicPr>
            <p:cNvPr id="16" name="Imagen 23">
              <a:extLst>
                <a:ext uri="{FF2B5EF4-FFF2-40B4-BE49-F238E27FC236}">
                  <a16:creationId xmlns:a16="http://schemas.microsoft.com/office/drawing/2014/main" id="{1D247E02-C6B2-42D0-A7F3-62B81D443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2" t="1799" r="18499" b="3801"/>
            <a:stretch/>
          </p:blipFill>
          <p:spPr>
            <a:xfrm rot="16200000" flipH="1">
              <a:off x="5738028" y="1947662"/>
              <a:ext cx="2789648" cy="2726155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4B426859-AF82-237B-C9B7-3F466D87AA51}"/>
                </a:ext>
              </a:extLst>
            </p:cNvPr>
            <p:cNvSpPr/>
            <p:nvPr/>
          </p:nvSpPr>
          <p:spPr>
            <a:xfrm>
              <a:off x="5684644" y="4254143"/>
              <a:ext cx="2209151" cy="43200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20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lt"/>
                </a:rPr>
                <a:t>Nozzle</a:t>
              </a:r>
            </a:p>
          </p:txBody>
        </p:sp>
        <p:cxnSp>
          <p:nvCxnSpPr>
            <p:cNvPr id="18" name="Conector recto de flecha 18">
              <a:extLst>
                <a:ext uri="{FF2B5EF4-FFF2-40B4-BE49-F238E27FC236}">
                  <a16:creationId xmlns:a16="http://schemas.microsoft.com/office/drawing/2014/main" id="{05204C7E-AA37-1079-60FD-9725C008AFB5}"/>
                </a:ext>
              </a:extLst>
            </p:cNvPr>
            <p:cNvCxnSpPr/>
            <p:nvPr/>
          </p:nvCxnSpPr>
          <p:spPr>
            <a:xfrm flipV="1">
              <a:off x="6811251" y="3490093"/>
              <a:ext cx="383137" cy="76405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8379FBE-FE27-E8D9-D84B-7EF16B04A262}"/>
              </a:ext>
            </a:extLst>
          </p:cNvPr>
          <p:cNvSpPr/>
          <p:nvPr/>
        </p:nvSpPr>
        <p:spPr>
          <a:xfrm>
            <a:off x="9864298" y="2879002"/>
            <a:ext cx="447578" cy="10683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33E04C1-8BDE-9D2D-EF5F-CD579566E3CE}"/>
              </a:ext>
            </a:extLst>
          </p:cNvPr>
          <p:cNvCxnSpPr>
            <a:cxnSpLocks/>
            <a:stCxn id="19" idx="3"/>
            <a:endCxn id="16" idx="0"/>
          </p:cNvCxnSpPr>
          <p:nvPr/>
        </p:nvCxnSpPr>
        <p:spPr>
          <a:xfrm flipV="1">
            <a:off x="10311876" y="3241616"/>
            <a:ext cx="390953" cy="171541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número de diapositiva 2">
            <a:extLst>
              <a:ext uri="{FF2B5EF4-FFF2-40B4-BE49-F238E27FC236}">
                <a16:creationId xmlns:a16="http://schemas.microsoft.com/office/drawing/2014/main" id="{C65C1B6D-4F60-EDD8-9D84-6E24E230F520}"/>
              </a:ext>
            </a:extLst>
          </p:cNvPr>
          <p:cNvSpPr txBox="1">
            <a:spLocks/>
          </p:cNvSpPr>
          <p:nvPr/>
        </p:nvSpPr>
        <p:spPr>
          <a:xfrm>
            <a:off x="-51434" y="6422037"/>
            <a:ext cx="512171" cy="366183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F79DC8-E77A-4146-81E9-0630D8F3929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25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1_presentation_16x9">
  <a:themeElements>
    <a:clrScheme name="SCC">
      <a:dk1>
        <a:srgbClr val="47484A"/>
      </a:dk1>
      <a:lt1>
        <a:srgbClr val="FFFFFF"/>
      </a:lt1>
      <a:dk2>
        <a:srgbClr val="0082CA"/>
      </a:dk2>
      <a:lt2>
        <a:srgbClr val="FF9933"/>
      </a:lt2>
      <a:accent1>
        <a:srgbClr val="79A838"/>
      </a:accent1>
      <a:accent2>
        <a:srgbClr val="00609C"/>
      </a:accent2>
      <a:accent3>
        <a:srgbClr val="4D008C"/>
      </a:accent3>
      <a:accent4>
        <a:srgbClr val="FF6900"/>
      </a:accent4>
      <a:accent5>
        <a:srgbClr val="00A19C"/>
      </a:accent5>
      <a:accent6>
        <a:srgbClr val="993333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DW" id="{8FC9EF07-87DD-004F-A6F5-DF78BF80923D}" vid="{4C503A94-A91E-5B41-9CB5-5C5808B893C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2310</Words>
  <Application>Microsoft Office PowerPoint</Application>
  <PresentationFormat>Widescreen</PresentationFormat>
  <Paragraphs>706</Paragraphs>
  <Slides>47</Slides>
  <Notes>14</Notes>
  <HiddenSlides>1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ＭＳ Ｐゴシック</vt:lpstr>
      <vt:lpstr>SimSun</vt:lpstr>
      <vt:lpstr>-apple-system</vt:lpstr>
      <vt:lpstr>Arial</vt:lpstr>
      <vt:lpstr>Calibri</vt:lpstr>
      <vt:lpstr>Cambria Math</vt:lpstr>
      <vt:lpstr>Courier New</vt:lpstr>
      <vt:lpstr>Times New Roman</vt:lpstr>
      <vt:lpstr>Wingdings</vt:lpstr>
      <vt:lpstr>1_presentation_16x9</vt:lpstr>
      <vt:lpstr>ECN9 – diesel-like AMMONIA SPRAYS</vt:lpstr>
      <vt:lpstr>ECN9 – diesel-like AMMONIA SPRAYS</vt:lpstr>
      <vt:lpstr>ECN9 – diesel-like AMMONIA SPRAYS</vt:lpstr>
      <vt:lpstr>MOTIVATION</vt:lpstr>
      <vt:lpstr>MOTIVATION</vt:lpstr>
      <vt:lpstr>Diesel like ammonia sprays  inert </vt:lpstr>
      <vt:lpstr>Inert ammonia sprays</vt:lpstr>
      <vt:lpstr>Inert ammonia sprays</vt:lpstr>
      <vt:lpstr>Materials and Methods</vt:lpstr>
      <vt:lpstr>Materials and Methods</vt:lpstr>
      <vt:lpstr>Materials and Methods</vt:lpstr>
      <vt:lpstr>Materials and Methods</vt:lpstr>
      <vt:lpstr>Materials and Methods</vt:lpstr>
      <vt:lpstr>Materials and methods</vt:lpstr>
      <vt:lpstr>Results</vt:lpstr>
      <vt:lpstr>PowerPoint Presentation</vt:lpstr>
      <vt:lpstr>PowerPoint Presentation</vt:lpstr>
      <vt:lpstr>PowerPoint Presentation</vt:lpstr>
      <vt:lpstr>PowerPoint Presentation</vt:lpstr>
      <vt:lpstr>Conclusions – inert </vt:lpstr>
      <vt:lpstr>Diesel like ammonia sprays  reacting </vt:lpstr>
      <vt:lpstr>reacting AMMONIA SPRAYS</vt:lpstr>
      <vt:lpstr>INTRODUCTION</vt:lpstr>
      <vt:lpstr>introduction</vt:lpstr>
      <vt:lpstr>introduction</vt:lpstr>
      <vt:lpstr>MOTIVATION</vt:lpstr>
      <vt:lpstr>COMPUTATIONAL SETUP</vt:lpstr>
      <vt:lpstr>COMPUTATIONAL SETUP</vt:lpstr>
      <vt:lpstr>Overall mixing comparison</vt:lpstr>
      <vt:lpstr>OVERALL MIXING COMPARISON</vt:lpstr>
      <vt:lpstr>Overall mixing comparison</vt:lpstr>
      <vt:lpstr>Overall mixing comparison</vt:lpstr>
      <vt:lpstr>Ignition – 1200 K</vt:lpstr>
      <vt:lpstr>Ignition – 1300 K</vt:lpstr>
      <vt:lpstr>IGNITION SEQUENCE</vt:lpstr>
      <vt:lpstr>Ignition sequence</vt:lpstr>
      <vt:lpstr>Flame stabilization</vt:lpstr>
      <vt:lpstr>Flamelet analysis</vt:lpstr>
      <vt:lpstr>Reacting penetration</vt:lpstr>
      <vt:lpstr>CONCLUSIONS – reacting </vt:lpstr>
      <vt:lpstr>Future directions</vt:lpstr>
      <vt:lpstr>FUTURE DIRECTIONS</vt:lpstr>
      <vt:lpstr>Thank you, questions?</vt:lpstr>
      <vt:lpstr>Backup slides</vt:lpstr>
      <vt:lpstr>Materials and Methods</vt:lpstr>
      <vt:lpstr>CONCLUSIONS</vt:lpstr>
      <vt:lpstr>Computational setup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ECN9 – AMMONIA SPRAY SESSION</dc:title>
  <dc:creator>José María García Oliver</dc:creator>
  <cp:lastModifiedBy>Pickett, Lyle M</cp:lastModifiedBy>
  <cp:revision>42</cp:revision>
  <dcterms:created xsi:type="dcterms:W3CDTF">2023-08-28T13:50:09Z</dcterms:created>
  <dcterms:modified xsi:type="dcterms:W3CDTF">2023-09-27T19:30:35Z</dcterms:modified>
</cp:coreProperties>
</file>