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87" r:id="rId1"/>
  </p:sldMasterIdLst>
  <p:notesMasterIdLst>
    <p:notesMasterId r:id="rId14"/>
  </p:notesMasterIdLst>
  <p:handoutMasterIdLst>
    <p:handoutMasterId r:id="rId15"/>
  </p:handoutMasterIdLst>
  <p:sldIdLst>
    <p:sldId id="427" r:id="rId2"/>
    <p:sldId id="426" r:id="rId3"/>
    <p:sldId id="681" r:id="rId4"/>
    <p:sldId id="695" r:id="rId5"/>
    <p:sldId id="694" r:id="rId6"/>
    <p:sldId id="689" r:id="rId7"/>
    <p:sldId id="685" r:id="rId8"/>
    <p:sldId id="684" r:id="rId9"/>
    <p:sldId id="693" r:id="rId10"/>
    <p:sldId id="697" r:id="rId11"/>
    <p:sldId id="698" r:id="rId12"/>
    <p:sldId id="678" r:id="rId13"/>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
          <p15:clr>
            <a:srgbClr val="A4A3A4"/>
          </p15:clr>
        </p15:guide>
        <p15:guide id="2" orient="horz" pos="3092">
          <p15:clr>
            <a:srgbClr val="A4A3A4"/>
          </p15:clr>
        </p15:guide>
        <p15:guide id="3" orient="horz" pos="517">
          <p15:clr>
            <a:srgbClr val="A4A3A4"/>
          </p15:clr>
        </p15:guide>
        <p15:guide id="4" orient="horz" pos="895">
          <p15:clr>
            <a:srgbClr val="A4A3A4"/>
          </p15:clr>
        </p15:guide>
        <p15:guide id="5" orient="horz" pos="2387">
          <p15:clr>
            <a:srgbClr val="A4A3A4"/>
          </p15:clr>
        </p15:guide>
        <p15:guide id="6" pos="5565">
          <p15:clr>
            <a:srgbClr val="A4A3A4"/>
          </p15:clr>
        </p15:guide>
        <p15:guide id="7" pos="317">
          <p15:clr>
            <a:srgbClr val="A4A3A4"/>
          </p15:clr>
        </p15:guide>
        <p15:guide id="8" pos="15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76777B"/>
    <a:srgbClr val="3C8C93"/>
    <a:srgbClr val="993333"/>
    <a:srgbClr val="0B1F8F"/>
    <a:srgbClr val="A12B2F"/>
    <a:srgbClr val="007836"/>
    <a:srgbClr val="ECAA00"/>
    <a:srgbClr val="00609C"/>
    <a:srgbClr val="ECAC0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3127" autoAdjust="0"/>
  </p:normalViewPr>
  <p:slideViewPr>
    <p:cSldViewPr snapToGrid="0">
      <p:cViewPr varScale="1">
        <p:scale>
          <a:sx n="94" d="100"/>
          <a:sy n="94" d="100"/>
        </p:scale>
        <p:origin x="703" y="36"/>
      </p:cViewPr>
      <p:guideLst>
        <p:guide orient="horz" pos="271"/>
        <p:guide orient="horz" pos="3092"/>
        <p:guide orient="horz" pos="517"/>
        <p:guide orient="horz" pos="895"/>
        <p:guide orient="horz" pos="2387"/>
        <p:guide pos="5565"/>
        <p:guide pos="317"/>
        <p:guide pos="1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A1D9B53-F0DD-2948-A534-E980B28079A3}" type="datetimeFigureOut">
              <a:rPr lang="en-US" smtClean="0"/>
              <a:t>26-Jul-23</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00DA943A-159E-AC4E-9A8F-349401F9D202}" type="slidenum">
              <a:rPr lang="en-US" smtClean="0"/>
              <a:t>‹#›</a:t>
            </a:fld>
            <a:endParaRPr lang="en-US"/>
          </a:p>
        </p:txBody>
      </p:sp>
    </p:spTree>
    <p:extLst>
      <p:ext uri="{BB962C8B-B14F-4D97-AF65-F5344CB8AC3E}">
        <p14:creationId xmlns:p14="http://schemas.microsoft.com/office/powerpoint/2010/main" val="661638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080A489-9093-C54A-B1C3-374F661A0010}" type="datetimeFigureOut">
              <a:rPr lang="en-US" smtClean="0"/>
              <a:t>26-Jul-23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EAA7A1A-8011-3A42-91B8-EE1BD44E4455}" type="slidenum">
              <a:rPr lang="en-US" smtClean="0"/>
              <a:t>‹#›</a:t>
            </a:fld>
            <a:endParaRPr lang="en-US"/>
          </a:p>
        </p:txBody>
      </p:sp>
    </p:spTree>
    <p:extLst>
      <p:ext uri="{BB962C8B-B14F-4D97-AF65-F5344CB8AC3E}">
        <p14:creationId xmlns:p14="http://schemas.microsoft.com/office/powerpoint/2010/main" val="1920691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9460" y="142875"/>
            <a:ext cx="7963798" cy="514350"/>
          </a:xfrm>
        </p:spPr>
        <p:txBody>
          <a:bodyPr/>
          <a:lstStyle>
            <a:lvl1pPr>
              <a:defRPr sz="1800"/>
            </a:lvl1pPr>
          </a:lstStyle>
          <a:p>
            <a:r>
              <a:rPr lang="en-US"/>
              <a:t>Click to edit Master title style</a:t>
            </a:r>
          </a:p>
        </p:txBody>
      </p:sp>
      <p:sp>
        <p:nvSpPr>
          <p:cNvPr id="3" name="Content Placeholder 2"/>
          <p:cNvSpPr>
            <a:spLocks noGrp="1"/>
          </p:cNvSpPr>
          <p:nvPr>
            <p:ph idx="1"/>
          </p:nvPr>
        </p:nvSpPr>
        <p:spPr>
          <a:xfrm>
            <a:off x="418907" y="933651"/>
            <a:ext cx="8372901" cy="3748975"/>
          </a:xfrm>
        </p:spPr>
        <p:txBody>
          <a:bodyPr/>
          <a:lstStyle>
            <a:lvl1pPr marL="173831" indent="-173831">
              <a:spcBef>
                <a:spcPts val="225"/>
              </a:spcBef>
              <a:defRPr/>
            </a:lvl1pPr>
            <a:lvl2pPr marL="347663" indent="-173831">
              <a:defRPr/>
            </a:lvl2pPr>
            <a:lvl3pPr marL="511969" indent="-129779">
              <a:defRPr/>
            </a:lvl3pPr>
            <a:lvl4pPr marL="685800" indent="-129779">
              <a:defRPr/>
            </a:lvl4pPr>
            <a:lvl5pPr marL="815579" indent="-1297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0"/>
            <a:endParaRPr lang="en-US"/>
          </a:p>
          <a:p>
            <a:pPr lvl="0"/>
            <a:endParaRPr lang="en-US"/>
          </a:p>
          <a:p>
            <a:pPr lvl="0"/>
            <a:endParaRPr lang="en-US"/>
          </a:p>
        </p:txBody>
      </p:sp>
      <p:sp>
        <p:nvSpPr>
          <p:cNvPr id="5" name="Slide Number Placeholder 2"/>
          <p:cNvSpPr>
            <a:spLocks noGrp="1"/>
          </p:cNvSpPr>
          <p:nvPr>
            <p:ph type="sldNum" sz="quarter" idx="10"/>
          </p:nvPr>
        </p:nvSpPr>
        <p:spPr>
          <a:xfrm>
            <a:off x="-53790" y="4810687"/>
            <a:ext cx="342900" cy="171449"/>
          </a:xfrm>
        </p:spPr>
        <p:txBody>
          <a:bodyPr/>
          <a:lstStyle>
            <a:lvl1pPr>
              <a:defRPr sz="750">
                <a:solidFill>
                  <a:schemeClr val="tx1">
                    <a:lumMod val="50000"/>
                  </a:schemeClr>
                </a:solidFill>
              </a:defRPr>
            </a:lvl1pPr>
          </a:lstStyle>
          <a:p>
            <a:fld id="{E59F633D-C799-4FEB-A525-92D1F47B25DA}" type="slidenum">
              <a:rPr lang="en-US" smtClean="0"/>
              <a:pPr/>
              <a:t>‹#›</a:t>
            </a:fld>
            <a:endParaRPr lang="en-US"/>
          </a:p>
        </p:txBody>
      </p:sp>
    </p:spTree>
    <p:extLst>
      <p:ext uri="{BB962C8B-B14F-4D97-AF65-F5344CB8AC3E}">
        <p14:creationId xmlns:p14="http://schemas.microsoft.com/office/powerpoint/2010/main" val="152283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82085"/>
            <a:ext cx="8372901" cy="621711"/>
          </a:xfrm>
        </p:spPr>
        <p:txBody>
          <a:bodyPr/>
          <a:lstStyle/>
          <a:p>
            <a:r>
              <a:rPr lang="en-US"/>
              <a:t>Click to edit Master title style</a:t>
            </a:r>
          </a:p>
        </p:txBody>
      </p:sp>
      <p:sp>
        <p:nvSpPr>
          <p:cNvPr id="3" name="Rectangle 6"/>
          <p:cNvSpPr>
            <a:spLocks noGrp="1" noChangeArrowheads="1"/>
          </p:cNvSpPr>
          <p:nvPr>
            <p:ph type="sldNum" sz="quarter" idx="10"/>
          </p:nvPr>
        </p:nvSpPr>
        <p:spPr>
          <a:xfrm>
            <a:off x="-114300" y="4941346"/>
            <a:ext cx="457200" cy="137160"/>
          </a:xfrm>
          <a:ln/>
        </p:spPr>
        <p:txBody>
          <a:bodyPr/>
          <a:lstStyle>
            <a:lvl1pPr>
              <a:defRPr/>
            </a:lvl1pPr>
          </a:lstStyle>
          <a:p>
            <a:pPr>
              <a:defRPr/>
            </a:pPr>
            <a:fld id="{67F79DC8-E77A-4146-81E9-0630D8F39297}" type="slidenum">
              <a:rPr lang="en-US"/>
              <a:pPr>
                <a:defRPr/>
              </a:pPr>
              <a:t>‹#›</a:t>
            </a:fld>
            <a:endParaRPr lang="en-US"/>
          </a:p>
        </p:txBody>
      </p:sp>
    </p:spTree>
    <p:extLst>
      <p:ext uri="{BB962C8B-B14F-4D97-AF65-F5344CB8AC3E}">
        <p14:creationId xmlns:p14="http://schemas.microsoft.com/office/powerpoint/2010/main" val="2715656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358378"/>
            <a:ext cx="8372901" cy="621711"/>
          </a:xfrm>
          <a:prstGeom prst="rect">
            <a:avLst/>
          </a:prstGeom>
        </p:spPr>
        <p:txBody>
          <a:bodyPr vert="horz" lIns="0" tIns="0" rIns="0" bIns="0" rtlCol="0" anchor="b">
            <a:noAutofit/>
          </a:bodyPr>
          <a:lstStyle/>
          <a:p>
            <a:r>
              <a:rPr lang="en-US"/>
              <a:t>Headline in all caps </a:t>
            </a:r>
            <a:r>
              <a:rPr lang="en-US" err="1"/>
              <a:t>28pt</a:t>
            </a:r>
            <a:r>
              <a:rPr lang="en-US"/>
              <a:t> </a:t>
            </a:r>
            <a:br>
              <a:rPr lang="en-US"/>
            </a:br>
            <a:r>
              <a:rPr lang="en-US"/>
              <a:t>preferred as one or two lines</a:t>
            </a:r>
          </a:p>
        </p:txBody>
      </p:sp>
      <p:sp>
        <p:nvSpPr>
          <p:cNvPr id="3" name="Text Placeholder 2"/>
          <p:cNvSpPr>
            <a:spLocks noGrp="1"/>
          </p:cNvSpPr>
          <p:nvPr>
            <p:ph type="body" idx="1"/>
          </p:nvPr>
        </p:nvSpPr>
        <p:spPr>
          <a:xfrm>
            <a:off x="457201" y="1393826"/>
            <a:ext cx="8372901" cy="3317081"/>
          </a:xfrm>
          <a:prstGeom prst="rect">
            <a:avLst/>
          </a:prstGeom>
        </p:spPr>
        <p:txBody>
          <a:bodyPr vert="horz" lIns="0" tIns="0" rIns="0" bIns="45720" rtlCol="0">
            <a:noAutofit/>
          </a:bodyPr>
          <a:lstStyle/>
          <a:p>
            <a:pPr lvl="0"/>
            <a:r>
              <a:rPr lang="en-US"/>
              <a:t>Click to add 1st-level bullet</a:t>
            </a:r>
          </a:p>
          <a:p>
            <a:pPr lvl="1"/>
            <a:r>
              <a:rPr lang="en-US"/>
              <a:t>Second level</a:t>
            </a:r>
          </a:p>
          <a:p>
            <a:pPr lvl="2"/>
            <a:r>
              <a:rPr lang="en-US"/>
              <a:t>Third level</a:t>
            </a:r>
          </a:p>
          <a:p>
            <a:pPr lvl="3"/>
            <a:r>
              <a:rPr lang="en-US"/>
              <a:t>Fourth level</a:t>
            </a:r>
          </a:p>
          <a:p>
            <a:pPr lvl="4"/>
            <a:r>
              <a:rPr lang="en-US"/>
              <a:t>Fifth level</a:t>
            </a:r>
          </a:p>
        </p:txBody>
      </p:sp>
      <p:sp>
        <p:nvSpPr>
          <p:cNvPr id="49" name="Rectangle 48"/>
          <p:cNvSpPr/>
          <p:nvPr/>
        </p:nvSpPr>
        <p:spPr>
          <a:xfrm>
            <a:off x="0" y="-2"/>
            <a:ext cx="228600" cy="5143502"/>
          </a:xfrm>
          <a:prstGeom prst="rect">
            <a:avLst/>
          </a:prstGeom>
          <a:solidFill>
            <a:schemeClr val="bg2"/>
          </a:solidFill>
          <a:ln>
            <a:noFill/>
          </a:ln>
        </p:spPr>
        <p:txBody>
          <a:bodyPr vert="horz" wrap="square" lIns="91440" tIns="45720" rIns="91440" bIns="0" numCol="1" anchor="b" anchorCtr="0" compatLnSpc="1">
            <a:prstTxWarp prst="textNoShape">
              <a:avLst/>
            </a:prstTxWarp>
          </a:bodyPr>
          <a:lstStyle/>
          <a:p>
            <a:pPr lvl="0"/>
            <a:endParaRPr lang="en-US" sz="100">
              <a:solidFill>
                <a:schemeClr val="accent1"/>
              </a:solidFill>
            </a:endParaRPr>
          </a:p>
        </p:txBody>
      </p:sp>
      <p:pic>
        <p:nvPicPr>
          <p:cNvPr id="5" name="Picture 4">
            <a:extLst>
              <a:ext uri="{FF2B5EF4-FFF2-40B4-BE49-F238E27FC236}">
                <a16:creationId xmlns:a16="http://schemas.microsoft.com/office/drawing/2014/main" id="{1A961A96-98DB-4B30-B9E9-F36B50B4688D}"/>
              </a:ext>
            </a:extLst>
          </p:cNvPr>
          <p:cNvPicPr>
            <a:picLocks noChangeAspect="1"/>
          </p:cNvPicPr>
          <p:nvPr userDrawn="1"/>
        </p:nvPicPr>
        <p:blipFill>
          <a:blip r:embed="rId4"/>
          <a:stretch>
            <a:fillRect/>
          </a:stretch>
        </p:blipFill>
        <p:spPr>
          <a:xfrm>
            <a:off x="8254818" y="4744791"/>
            <a:ext cx="865740" cy="358140"/>
          </a:xfrm>
          <a:prstGeom prst="rect">
            <a:avLst/>
          </a:prstGeom>
        </p:spPr>
      </p:pic>
      <p:sp>
        <p:nvSpPr>
          <p:cNvPr id="6" name="Slide Number Placeholder 5"/>
          <p:cNvSpPr>
            <a:spLocks noGrp="1"/>
          </p:cNvSpPr>
          <p:nvPr>
            <p:ph type="sldNum" sz="quarter" idx="4"/>
          </p:nvPr>
        </p:nvSpPr>
        <p:spPr>
          <a:xfrm>
            <a:off x="-114300" y="4855282"/>
            <a:ext cx="457200" cy="137160"/>
          </a:xfrm>
          <a:prstGeom prst="rect">
            <a:avLst/>
          </a:prstGeom>
        </p:spPr>
        <p:txBody>
          <a:bodyPr vert="horz" lIns="0" tIns="45720" rIns="0" bIns="0" rtlCol="0" anchor="b"/>
          <a:lstStyle>
            <a:lvl1pPr algn="ctr">
              <a:defRPr sz="1000">
                <a:solidFill>
                  <a:schemeClr val="tx1">
                    <a:lumMod val="50000"/>
                  </a:schemeClr>
                </a:solidFill>
              </a:defRPr>
            </a:lvl1pPr>
          </a:lstStyle>
          <a:p>
            <a:fld id="{AEFAAC5A-9C4F-4278-920D-DF2BAB595749}" type="slidenum">
              <a:rPr lang="en-US" smtClean="0"/>
              <a:pPr/>
              <a:t>‹#›</a:t>
            </a:fld>
            <a:endParaRPr lang="en-US"/>
          </a:p>
        </p:txBody>
      </p:sp>
    </p:spTree>
    <p:extLst>
      <p:ext uri="{BB962C8B-B14F-4D97-AF65-F5344CB8AC3E}">
        <p14:creationId xmlns:p14="http://schemas.microsoft.com/office/powerpoint/2010/main" val="454865473"/>
      </p:ext>
    </p:extLst>
  </p:cSld>
  <p:clrMap bg1="lt1" tx1="dk1" bg2="lt2" tx2="dk2" accent1="accent1" accent2="accent2" accent3="accent3" accent4="accent4" accent5="accent5" accent6="accent6" hlink="hlink" folHlink="folHlink"/>
  <p:sldLayoutIdLst>
    <p:sldLayoutId id="2147483788" r:id="rId1"/>
    <p:sldLayoutId id="2147483810"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457200" rtl="0" eaLnBrk="1" latinLnBrk="0" hangingPunct="1">
        <a:lnSpc>
          <a:spcPct val="95000"/>
        </a:lnSpc>
        <a:spcBef>
          <a:spcPct val="0"/>
        </a:spcBef>
        <a:buNone/>
        <a:defRPr sz="2800" b="1" i="0" kern="1200" cap="all" baseline="0">
          <a:solidFill>
            <a:schemeClr val="tx1">
              <a:lumMod val="50000"/>
            </a:schemeClr>
          </a:solidFill>
          <a:latin typeface="+mj-lt"/>
          <a:ea typeface="+mj-ea"/>
          <a:cs typeface="+mj-cs"/>
        </a:defRPr>
      </a:lvl1pPr>
    </p:titleStyle>
    <p:bodyStyle>
      <a:lvl1pPr marL="173038" indent="-173038" algn="l" defTabSz="457200" rtl="0" eaLnBrk="1" latinLnBrk="0" hangingPunct="1">
        <a:spcBef>
          <a:spcPts val="600"/>
        </a:spcBef>
        <a:spcAft>
          <a:spcPts val="0"/>
        </a:spcAft>
        <a:buFont typeface="Wingdings" pitchFamily="2" charset="2"/>
        <a:buChar char="§"/>
        <a:defRPr sz="1800" kern="1200" baseline="0">
          <a:solidFill>
            <a:schemeClr val="tx1">
              <a:lumMod val="50000"/>
            </a:schemeClr>
          </a:solidFill>
          <a:latin typeface="+mn-lt"/>
          <a:ea typeface="+mn-ea"/>
          <a:cs typeface="+mn-cs"/>
        </a:defRPr>
      </a:lvl1pPr>
      <a:lvl2pPr marL="520700" indent="-236538"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2pPr>
      <a:lvl3pPr marL="803275" indent="-187325"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3pPr>
      <a:lvl4pPr marL="1087438" indent="-171450"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4pPr>
      <a:lvl5pPr marL="1371600" indent="-171450"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60">
          <p15:clr>
            <a:srgbClr val="F26B43"/>
          </p15:clr>
        </p15:guide>
        <p15:guide id="2" pos="2880">
          <p15:clr>
            <a:srgbClr val="F26B43"/>
          </p15:clr>
        </p15:guide>
        <p15:guide id="3" orient="horz" pos="3156">
          <p15:clr>
            <a:srgbClr val="F26B43"/>
          </p15:clr>
        </p15:guide>
        <p15:guide id="4" orient="horz" pos="3132">
          <p15:clr>
            <a:srgbClr val="F26B43"/>
          </p15:clr>
        </p15:guide>
        <p15:guide id="5" pos="21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jgarciao@mot.upv.es" TargetMode="External"/><Relationship Id="rId2" Type="http://schemas.openxmlformats.org/officeDocument/2006/relationships/hyperlink" Target="mailto:michele.battistoni@unipg.i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C62C621-BF83-48C8-9FA4-094EA43869E7}"/>
              </a:ext>
            </a:extLst>
          </p:cNvPr>
          <p:cNvSpPr>
            <a:spLocks noGrp="1"/>
          </p:cNvSpPr>
          <p:nvPr>
            <p:ph type="title"/>
          </p:nvPr>
        </p:nvSpPr>
        <p:spPr/>
        <p:txBody>
          <a:bodyPr/>
          <a:lstStyle/>
          <a:p>
            <a:r>
              <a:rPr lang="en-GB" noProof="0" dirty="0"/>
              <a:t>ECN9 AMMONIA GUIDELINES</a:t>
            </a:r>
          </a:p>
        </p:txBody>
      </p:sp>
      <p:sp>
        <p:nvSpPr>
          <p:cNvPr id="3" name="Marcador de número de diapositiva 2">
            <a:extLst>
              <a:ext uri="{FF2B5EF4-FFF2-40B4-BE49-F238E27FC236}">
                <a16:creationId xmlns:a16="http://schemas.microsoft.com/office/drawing/2014/main" id="{699742EE-DD82-40AD-AD76-D7C9357A9051}"/>
              </a:ext>
            </a:extLst>
          </p:cNvPr>
          <p:cNvSpPr>
            <a:spLocks noGrp="1"/>
          </p:cNvSpPr>
          <p:nvPr>
            <p:ph type="sldNum" sz="quarter" idx="10"/>
          </p:nvPr>
        </p:nvSpPr>
        <p:spPr/>
        <p:txBody>
          <a:bodyPr/>
          <a:lstStyle/>
          <a:p>
            <a:pPr>
              <a:defRPr/>
            </a:pPr>
            <a:fld id="{67F79DC8-E77A-4146-81E9-0630D8F39297}" type="slidenum">
              <a:rPr lang="en-US" smtClean="0"/>
              <a:pPr>
                <a:defRPr/>
              </a:pPr>
              <a:t>1</a:t>
            </a:fld>
            <a:endParaRPr lang="en-US"/>
          </a:p>
        </p:txBody>
      </p:sp>
      <p:sp>
        <p:nvSpPr>
          <p:cNvPr id="6" name="Rectangle 3">
            <a:extLst>
              <a:ext uri="{FF2B5EF4-FFF2-40B4-BE49-F238E27FC236}">
                <a16:creationId xmlns:a16="http://schemas.microsoft.com/office/drawing/2014/main" id="{9D1BEC03-31A8-478E-B889-67D4F2EBE60E}"/>
              </a:ext>
            </a:extLst>
          </p:cNvPr>
          <p:cNvSpPr txBox="1">
            <a:spLocks noChangeArrowheads="1"/>
          </p:cNvSpPr>
          <p:nvPr/>
        </p:nvSpPr>
        <p:spPr>
          <a:xfrm>
            <a:off x="418907" y="1365545"/>
            <a:ext cx="8372901" cy="3575801"/>
          </a:xfrm>
          <a:prstGeom prst="rect">
            <a:avLst/>
          </a:prstGeom>
          <a:noFill/>
        </p:spPr>
        <p:txBody>
          <a:bodyPr lIns="91440" tIns="45720" rIns="91440" bIns="45720" anchor="t"/>
          <a:lstStyle>
            <a:lvl1pPr marL="173038" indent="-173038" algn="l" defTabSz="457200" rtl="0" eaLnBrk="1" latinLnBrk="0" hangingPunct="1">
              <a:spcBef>
                <a:spcPts val="600"/>
              </a:spcBef>
              <a:spcAft>
                <a:spcPts val="0"/>
              </a:spcAft>
              <a:buFont typeface="Wingdings" pitchFamily="2" charset="2"/>
              <a:buChar char="§"/>
              <a:defRPr sz="1800" kern="1200" baseline="0">
                <a:solidFill>
                  <a:schemeClr val="tx1">
                    <a:lumMod val="50000"/>
                  </a:schemeClr>
                </a:solidFill>
                <a:latin typeface="+mn-lt"/>
                <a:ea typeface="+mn-ea"/>
                <a:cs typeface="+mn-cs"/>
              </a:defRPr>
            </a:lvl1pPr>
            <a:lvl2pPr marL="520700" indent="-236538"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2pPr>
            <a:lvl3pPr marL="803275" indent="-187325"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3pPr>
            <a:lvl4pPr marL="1087438" indent="-171450"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4pPr>
            <a:lvl5pPr marL="1371600" indent="-171450"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Font typeface="Wingdings" pitchFamily="2" charset="2"/>
              <a:buNone/>
            </a:pPr>
            <a:r>
              <a:rPr lang="en-US" b="1" cap="all" dirty="0">
                <a:solidFill>
                  <a:srgbClr val="47484A">
                    <a:lumMod val="50000"/>
                  </a:srgbClr>
                </a:solidFill>
                <a:ea typeface="+mj-ea"/>
                <a:cs typeface="+mj-cs"/>
              </a:rPr>
              <a:t>Topic LEADS</a:t>
            </a:r>
            <a:endParaRPr lang="en-US" sz="1350" dirty="0"/>
          </a:p>
          <a:p>
            <a:pPr marL="0" indent="0">
              <a:lnSpc>
                <a:spcPct val="90000"/>
              </a:lnSpc>
              <a:buNone/>
            </a:pPr>
            <a:endParaRPr lang="en-US" sz="1350" dirty="0"/>
          </a:p>
          <a:p>
            <a:pPr marL="172720" indent="-172720">
              <a:lnSpc>
                <a:spcPct val="90000"/>
              </a:lnSpc>
            </a:pPr>
            <a:r>
              <a:rPr lang="en-US" dirty="0"/>
              <a:t>M Battistoni, UNIPG		</a:t>
            </a:r>
            <a:endParaRPr lang="en-US" dirty="0">
              <a:cs typeface="Arial"/>
            </a:endParaRPr>
          </a:p>
          <a:p>
            <a:pPr>
              <a:lnSpc>
                <a:spcPct val="90000"/>
              </a:lnSpc>
            </a:pPr>
            <a:r>
              <a:rPr lang="en-US" dirty="0"/>
              <a:t>J M García-Oliver, CMT</a:t>
            </a:r>
          </a:p>
          <a:p>
            <a:pPr>
              <a:lnSpc>
                <a:spcPct val="90000"/>
              </a:lnSpc>
            </a:pPr>
            <a:endParaRPr lang="en-US" sz="1600" i="1" dirty="0"/>
          </a:p>
          <a:p>
            <a:pPr>
              <a:lnSpc>
                <a:spcPct val="90000"/>
              </a:lnSpc>
            </a:pPr>
            <a:endParaRPr lang="en-US" sz="1600" i="1" dirty="0"/>
          </a:p>
          <a:p>
            <a:pPr>
              <a:lnSpc>
                <a:spcPct val="90000"/>
              </a:lnSpc>
            </a:pPr>
            <a:endParaRPr lang="en-US" sz="1600" i="1" dirty="0"/>
          </a:p>
          <a:p>
            <a:pPr marL="0" indent="0">
              <a:lnSpc>
                <a:spcPct val="90000"/>
              </a:lnSpc>
              <a:buNone/>
            </a:pPr>
            <a:r>
              <a:rPr lang="en-US" sz="1600" b="1" dirty="0"/>
              <a:t>												Presented: 1 June 2023</a:t>
            </a:r>
          </a:p>
          <a:p>
            <a:pPr>
              <a:lnSpc>
                <a:spcPct val="90000"/>
              </a:lnSpc>
            </a:pPr>
            <a:endParaRPr lang="en-US" sz="1350" dirty="0"/>
          </a:p>
          <a:p>
            <a:pPr>
              <a:lnSpc>
                <a:spcPct val="90000"/>
              </a:lnSpc>
            </a:pPr>
            <a:r>
              <a:rPr lang="en-US" sz="1350" dirty="0"/>
              <a:t>to participate, please contact us: </a:t>
            </a:r>
          </a:p>
          <a:p>
            <a:pPr marL="0" indent="357188">
              <a:lnSpc>
                <a:spcPct val="90000"/>
              </a:lnSpc>
              <a:buNone/>
            </a:pPr>
            <a:r>
              <a:rPr lang="en-US" sz="1350" dirty="0">
                <a:hlinkClick r:id="rId2"/>
              </a:rPr>
              <a:t>michele.battistoni@unipg.it</a:t>
            </a:r>
            <a:endParaRPr lang="en-US" sz="1350" dirty="0"/>
          </a:p>
          <a:p>
            <a:pPr marL="0" indent="357188">
              <a:lnSpc>
                <a:spcPct val="90000"/>
              </a:lnSpc>
              <a:buNone/>
            </a:pPr>
            <a:r>
              <a:rPr lang="en-US" sz="1350" dirty="0">
                <a:hlinkClick r:id="rId3"/>
              </a:rPr>
              <a:t>jgarciao@mot.upv.es</a:t>
            </a:r>
            <a:endParaRPr lang="en-US" sz="1350" dirty="0"/>
          </a:p>
          <a:p>
            <a:pPr>
              <a:lnSpc>
                <a:spcPct val="90000"/>
              </a:lnSpc>
            </a:pPr>
            <a:endParaRPr lang="en-US" sz="1350" dirty="0"/>
          </a:p>
        </p:txBody>
      </p:sp>
    </p:spTree>
    <p:extLst>
      <p:ext uri="{BB962C8B-B14F-4D97-AF65-F5344CB8AC3E}">
        <p14:creationId xmlns:p14="http://schemas.microsoft.com/office/powerpoint/2010/main" val="186148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A5C8278-55DA-45C6-98F8-E4B447341769}"/>
              </a:ext>
            </a:extLst>
          </p:cNvPr>
          <p:cNvSpPr>
            <a:spLocks noGrp="1"/>
          </p:cNvSpPr>
          <p:nvPr>
            <p:ph type="title"/>
          </p:nvPr>
        </p:nvSpPr>
        <p:spPr/>
        <p:txBody>
          <a:bodyPr/>
          <a:lstStyle/>
          <a:p>
            <a:r>
              <a:rPr lang="es-ES" sz="1800" dirty="0"/>
              <a:t>2. </a:t>
            </a:r>
            <a:r>
              <a:rPr lang="en-GB" dirty="0"/>
              <a:t>COMBUSTION											</a:t>
            </a:r>
            <a:r>
              <a:rPr lang="es-ES" dirty="0"/>
              <a:t>1/2</a:t>
            </a:r>
            <a:endParaRPr lang="es-ES" b="0" dirty="0">
              <a:cs typeface="Arial"/>
            </a:endParaRPr>
          </a:p>
        </p:txBody>
      </p:sp>
      <p:sp>
        <p:nvSpPr>
          <p:cNvPr id="5" name="Marcador de contenido 4">
            <a:extLst>
              <a:ext uri="{FF2B5EF4-FFF2-40B4-BE49-F238E27FC236}">
                <a16:creationId xmlns:a16="http://schemas.microsoft.com/office/drawing/2014/main" id="{66C2A687-A5CE-43A1-8441-7A482EF1828D}"/>
              </a:ext>
            </a:extLst>
          </p:cNvPr>
          <p:cNvSpPr>
            <a:spLocks noGrp="1"/>
          </p:cNvSpPr>
          <p:nvPr>
            <p:ph idx="1"/>
          </p:nvPr>
        </p:nvSpPr>
        <p:spPr/>
        <p:txBody>
          <a:bodyPr/>
          <a:lstStyle/>
          <a:p>
            <a:r>
              <a:rPr lang="en-US" b="1" dirty="0"/>
              <a:t>PROPOSED EXPLORATORY STUDY</a:t>
            </a:r>
          </a:p>
          <a:p>
            <a:pPr lvl="1"/>
            <a:r>
              <a:rPr lang="en-US" dirty="0"/>
              <a:t>Numerical analysis (‘blind experiment’) of ammonia spray combustion under diesel-like environment</a:t>
            </a:r>
          </a:p>
          <a:p>
            <a:pPr lvl="1"/>
            <a:r>
              <a:rPr lang="en-US" dirty="0"/>
              <a:t>Evaluation of potential future research within ECN </a:t>
            </a:r>
          </a:p>
          <a:p>
            <a:pPr lvl="1"/>
            <a:endParaRPr lang="en-US" dirty="0"/>
          </a:p>
          <a:p>
            <a:r>
              <a:rPr lang="en-US" b="1" dirty="0"/>
              <a:t>FOCUS OF ANALYSIS</a:t>
            </a:r>
          </a:p>
          <a:p>
            <a:pPr lvl="1"/>
            <a:r>
              <a:rPr lang="en-US" dirty="0"/>
              <a:t>Ammonia ignition sequence / potential</a:t>
            </a:r>
          </a:p>
          <a:p>
            <a:pPr lvl="1"/>
            <a:r>
              <a:rPr lang="en-US" dirty="0"/>
              <a:t>NOx formation</a:t>
            </a:r>
            <a:endParaRPr lang="en-US" dirty="0">
              <a:highlight>
                <a:srgbClr val="FFFF00"/>
              </a:highlight>
            </a:endParaRPr>
          </a:p>
          <a:p>
            <a:pPr lvl="1"/>
            <a:endParaRPr lang="es-ES" dirty="0"/>
          </a:p>
        </p:txBody>
      </p:sp>
      <p:sp>
        <p:nvSpPr>
          <p:cNvPr id="3" name="Marcador de número de diapositiva 2">
            <a:extLst>
              <a:ext uri="{FF2B5EF4-FFF2-40B4-BE49-F238E27FC236}">
                <a16:creationId xmlns:a16="http://schemas.microsoft.com/office/drawing/2014/main" id="{49ECEC66-DAAE-4904-A464-F1B3E56F5F7D}"/>
              </a:ext>
            </a:extLst>
          </p:cNvPr>
          <p:cNvSpPr>
            <a:spLocks noGrp="1"/>
          </p:cNvSpPr>
          <p:nvPr>
            <p:ph type="sldNum" sz="quarter" idx="10"/>
          </p:nvPr>
        </p:nvSpPr>
        <p:spPr/>
        <p:txBody>
          <a:bodyPr/>
          <a:lstStyle/>
          <a:p>
            <a:pPr>
              <a:defRPr/>
            </a:pPr>
            <a:fld id="{67F79DC8-E77A-4146-81E9-0630D8F39297}" type="slidenum">
              <a:rPr lang="en-US" smtClean="0"/>
              <a:pPr>
                <a:defRPr/>
              </a:pPr>
              <a:t>10</a:t>
            </a:fld>
            <a:endParaRPr lang="en-US"/>
          </a:p>
        </p:txBody>
      </p:sp>
    </p:spTree>
    <p:extLst>
      <p:ext uri="{BB962C8B-B14F-4D97-AF65-F5344CB8AC3E}">
        <p14:creationId xmlns:p14="http://schemas.microsoft.com/office/powerpoint/2010/main" val="276229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A5C8278-55DA-45C6-98F8-E4B447341769}"/>
              </a:ext>
            </a:extLst>
          </p:cNvPr>
          <p:cNvSpPr>
            <a:spLocks noGrp="1"/>
          </p:cNvSpPr>
          <p:nvPr>
            <p:ph type="title"/>
          </p:nvPr>
        </p:nvSpPr>
        <p:spPr/>
        <p:txBody>
          <a:bodyPr/>
          <a:lstStyle/>
          <a:p>
            <a:r>
              <a:rPr lang="es-ES" sz="1800" dirty="0"/>
              <a:t>2. </a:t>
            </a:r>
            <a:r>
              <a:rPr lang="en-GB" dirty="0"/>
              <a:t>COMBUSTION											</a:t>
            </a:r>
            <a:r>
              <a:rPr lang="es-ES" dirty="0"/>
              <a:t>2/2</a:t>
            </a:r>
            <a:endParaRPr lang="es-ES" b="0" dirty="0">
              <a:cs typeface="Arial"/>
            </a:endParaRPr>
          </a:p>
        </p:txBody>
      </p:sp>
      <p:sp>
        <p:nvSpPr>
          <p:cNvPr id="5" name="Marcador de contenido 4">
            <a:extLst>
              <a:ext uri="{FF2B5EF4-FFF2-40B4-BE49-F238E27FC236}">
                <a16:creationId xmlns:a16="http://schemas.microsoft.com/office/drawing/2014/main" id="{66C2A687-A5CE-43A1-8441-7A482EF1828D}"/>
              </a:ext>
            </a:extLst>
          </p:cNvPr>
          <p:cNvSpPr>
            <a:spLocks noGrp="1"/>
          </p:cNvSpPr>
          <p:nvPr>
            <p:ph idx="1"/>
          </p:nvPr>
        </p:nvSpPr>
        <p:spPr/>
        <p:txBody>
          <a:bodyPr/>
          <a:lstStyle/>
          <a:p>
            <a:r>
              <a:rPr lang="en-US" b="1" dirty="0"/>
              <a:t>CONDITIONS </a:t>
            </a:r>
          </a:p>
          <a:p>
            <a:pPr lvl="1"/>
            <a:r>
              <a:rPr lang="en-US" dirty="0"/>
              <a:t>Spray D – Injection pressure	1500 bar</a:t>
            </a:r>
          </a:p>
          <a:p>
            <a:pPr lvl="1"/>
            <a:r>
              <a:rPr lang="en-US" dirty="0"/>
              <a:t>Ambient density	 			22.8 kg/m3</a:t>
            </a:r>
          </a:p>
          <a:p>
            <a:pPr lvl="1"/>
            <a:r>
              <a:rPr lang="en-US" dirty="0"/>
              <a:t>Ambient temperature 			1200/1300 K</a:t>
            </a:r>
          </a:p>
          <a:p>
            <a:pPr lvl="1"/>
            <a:r>
              <a:rPr lang="en-US" dirty="0"/>
              <a:t>Ambient oxygen				21% </a:t>
            </a:r>
          </a:p>
          <a:p>
            <a:pPr lvl="1"/>
            <a:r>
              <a:rPr lang="en-US" dirty="0"/>
              <a:t>Chemical mechanism:</a:t>
            </a:r>
          </a:p>
          <a:p>
            <a:pPr lvl="2"/>
            <a:r>
              <a:rPr lang="en-US" sz="1600" dirty="0"/>
              <a:t>Reference: </a:t>
            </a:r>
            <a:r>
              <a:rPr lang="en-US" sz="1600" dirty="0" err="1"/>
              <a:t>Otomo</a:t>
            </a:r>
            <a:r>
              <a:rPr lang="en-US" sz="1600" dirty="0"/>
              <a:t> J, </a:t>
            </a:r>
            <a:r>
              <a:rPr lang="en-US" sz="1600" dirty="0" err="1"/>
              <a:t>Koshi</a:t>
            </a:r>
            <a:r>
              <a:rPr lang="en-US" sz="1600" dirty="0"/>
              <a:t> M, </a:t>
            </a:r>
            <a:r>
              <a:rPr lang="en-US" sz="1600" dirty="0" err="1"/>
              <a:t>Mitsumori</a:t>
            </a:r>
            <a:r>
              <a:rPr lang="en-US" sz="1600" dirty="0"/>
              <a:t> T, Iwasaki H and Yamada K. Chemical kinetic modeling of ammonia oxidation with improved reaction mechanism for ammonia/air and ammonia/hydrogen/air combustion. Int J Hydrogen Energy 2018; 43: 3004–3014</a:t>
            </a:r>
          </a:p>
          <a:p>
            <a:pPr lvl="2"/>
            <a:r>
              <a:rPr lang="en-US" sz="1600" dirty="0"/>
              <a:t>Other mechs are also welcome for comparison purposes (please contact organizers)</a:t>
            </a:r>
          </a:p>
          <a:p>
            <a:r>
              <a:rPr lang="en-US" b="1" dirty="0"/>
              <a:t>REQUESTED INFO </a:t>
            </a:r>
          </a:p>
          <a:p>
            <a:pPr lvl="1"/>
            <a:r>
              <a:rPr lang="en-US" dirty="0"/>
              <a:t>Time-resolved tip penetration, </a:t>
            </a:r>
            <a:r>
              <a:rPr lang="en-US" dirty="0" err="1"/>
              <a:t>Tmax</a:t>
            </a:r>
            <a:r>
              <a:rPr lang="en-US" dirty="0"/>
              <a:t>, heat release rate</a:t>
            </a:r>
          </a:p>
          <a:p>
            <a:pPr lvl="1"/>
            <a:r>
              <a:rPr lang="en-US" dirty="0"/>
              <a:t>Species and temperature fields</a:t>
            </a:r>
          </a:p>
          <a:p>
            <a:pPr lvl="2"/>
            <a:endParaRPr lang="en-US" dirty="0"/>
          </a:p>
        </p:txBody>
      </p:sp>
      <p:sp>
        <p:nvSpPr>
          <p:cNvPr id="3" name="Marcador de número de diapositiva 2">
            <a:extLst>
              <a:ext uri="{FF2B5EF4-FFF2-40B4-BE49-F238E27FC236}">
                <a16:creationId xmlns:a16="http://schemas.microsoft.com/office/drawing/2014/main" id="{49ECEC66-DAAE-4904-A464-F1B3E56F5F7D}"/>
              </a:ext>
            </a:extLst>
          </p:cNvPr>
          <p:cNvSpPr>
            <a:spLocks noGrp="1"/>
          </p:cNvSpPr>
          <p:nvPr>
            <p:ph type="sldNum" sz="quarter" idx="10"/>
          </p:nvPr>
        </p:nvSpPr>
        <p:spPr/>
        <p:txBody>
          <a:bodyPr/>
          <a:lstStyle/>
          <a:p>
            <a:pPr>
              <a:defRPr/>
            </a:pPr>
            <a:fld id="{67F79DC8-E77A-4146-81E9-0630D8F39297}" type="slidenum">
              <a:rPr lang="en-US" smtClean="0"/>
              <a:pPr>
                <a:defRPr/>
              </a:pPr>
              <a:t>11</a:t>
            </a:fld>
            <a:endParaRPr lang="en-US"/>
          </a:p>
        </p:txBody>
      </p:sp>
    </p:spTree>
    <p:extLst>
      <p:ext uri="{BB962C8B-B14F-4D97-AF65-F5344CB8AC3E}">
        <p14:creationId xmlns:p14="http://schemas.microsoft.com/office/powerpoint/2010/main" val="257256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A5C8278-55DA-45C6-98F8-E4B447341769}"/>
              </a:ext>
            </a:extLst>
          </p:cNvPr>
          <p:cNvSpPr>
            <a:spLocks noGrp="1"/>
          </p:cNvSpPr>
          <p:nvPr>
            <p:ph type="title"/>
          </p:nvPr>
        </p:nvSpPr>
        <p:spPr/>
        <p:txBody>
          <a:bodyPr/>
          <a:lstStyle/>
          <a:p>
            <a:r>
              <a:rPr lang="en-US" sz="1800" dirty="0"/>
              <a:t>CONCLUSION</a:t>
            </a:r>
            <a:endParaRPr lang="es-ES" b="0" dirty="0">
              <a:cs typeface="Arial"/>
            </a:endParaRPr>
          </a:p>
        </p:txBody>
      </p:sp>
      <p:sp>
        <p:nvSpPr>
          <p:cNvPr id="5" name="Marcador de contenido 4">
            <a:extLst>
              <a:ext uri="{FF2B5EF4-FFF2-40B4-BE49-F238E27FC236}">
                <a16:creationId xmlns:a16="http://schemas.microsoft.com/office/drawing/2014/main" id="{66C2A687-A5CE-43A1-8441-7A482EF1828D}"/>
              </a:ext>
            </a:extLst>
          </p:cNvPr>
          <p:cNvSpPr>
            <a:spLocks noGrp="1"/>
          </p:cNvSpPr>
          <p:nvPr>
            <p:ph idx="1"/>
          </p:nvPr>
        </p:nvSpPr>
        <p:spPr>
          <a:xfrm rot="19965579">
            <a:off x="2264642" y="2149575"/>
            <a:ext cx="4779626" cy="844349"/>
          </a:xfrm>
        </p:spPr>
        <p:txBody>
          <a:bodyPr/>
          <a:lstStyle/>
          <a:p>
            <a:pPr marL="0" indent="0">
              <a:buNone/>
            </a:pPr>
            <a:r>
              <a:rPr lang="en-US" sz="3200" b="1" dirty="0">
                <a:ea typeface="+mn-lt"/>
                <a:cs typeface="+mn-lt"/>
              </a:rPr>
              <a:t>Call for contributors!</a:t>
            </a:r>
            <a:endParaRPr lang="en-US" sz="3200" dirty="0">
              <a:ea typeface="+mn-lt"/>
              <a:cs typeface="+mn-lt"/>
            </a:endParaRPr>
          </a:p>
        </p:txBody>
      </p:sp>
      <p:sp>
        <p:nvSpPr>
          <p:cNvPr id="3" name="Marcador de número de diapositiva 2">
            <a:extLst>
              <a:ext uri="{FF2B5EF4-FFF2-40B4-BE49-F238E27FC236}">
                <a16:creationId xmlns:a16="http://schemas.microsoft.com/office/drawing/2014/main" id="{49ECEC66-DAAE-4904-A464-F1B3E56F5F7D}"/>
              </a:ext>
            </a:extLst>
          </p:cNvPr>
          <p:cNvSpPr>
            <a:spLocks noGrp="1"/>
          </p:cNvSpPr>
          <p:nvPr>
            <p:ph type="sldNum" sz="quarter" idx="10"/>
          </p:nvPr>
        </p:nvSpPr>
        <p:spPr/>
        <p:txBody>
          <a:bodyPr/>
          <a:lstStyle/>
          <a:p>
            <a:pPr>
              <a:defRPr/>
            </a:pPr>
            <a:fld id="{67F79DC8-E77A-4146-81E9-0630D8F39297}" type="slidenum">
              <a:rPr lang="en-US" smtClean="0"/>
              <a:pPr>
                <a:defRPr/>
              </a:pPr>
              <a:t>12</a:t>
            </a:fld>
            <a:endParaRPr lang="en-US"/>
          </a:p>
        </p:txBody>
      </p:sp>
    </p:spTree>
    <p:extLst>
      <p:ext uri="{BB962C8B-B14F-4D97-AF65-F5344CB8AC3E}">
        <p14:creationId xmlns:p14="http://schemas.microsoft.com/office/powerpoint/2010/main" val="117067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133174-ECA3-4BF1-B38F-4C1B276959D8}"/>
              </a:ext>
            </a:extLst>
          </p:cNvPr>
          <p:cNvSpPr>
            <a:spLocks noGrp="1"/>
          </p:cNvSpPr>
          <p:nvPr>
            <p:ph type="title"/>
          </p:nvPr>
        </p:nvSpPr>
        <p:spPr/>
        <p:txBody>
          <a:bodyPr/>
          <a:lstStyle/>
          <a:p>
            <a:r>
              <a:rPr lang="en-GB" noProof="0"/>
              <a:t>CONTENTS</a:t>
            </a:r>
          </a:p>
        </p:txBody>
      </p:sp>
      <p:sp>
        <p:nvSpPr>
          <p:cNvPr id="7" name="Content Placeholder 6">
            <a:extLst>
              <a:ext uri="{FF2B5EF4-FFF2-40B4-BE49-F238E27FC236}">
                <a16:creationId xmlns:a16="http://schemas.microsoft.com/office/drawing/2014/main" id="{728A98A0-8218-4176-8B91-40A92C392647}"/>
              </a:ext>
            </a:extLst>
          </p:cNvPr>
          <p:cNvSpPr>
            <a:spLocks noGrp="1"/>
          </p:cNvSpPr>
          <p:nvPr>
            <p:ph idx="1"/>
          </p:nvPr>
        </p:nvSpPr>
        <p:spPr/>
        <p:txBody>
          <a:bodyPr/>
          <a:lstStyle/>
          <a:p>
            <a:r>
              <a:rPr lang="en-GB" noProof="0" dirty="0"/>
              <a:t>Overall Introduction</a:t>
            </a:r>
          </a:p>
          <a:p>
            <a:pPr lvl="1"/>
            <a:endParaRPr lang="en-GB" noProof="0" dirty="0"/>
          </a:p>
          <a:p>
            <a:r>
              <a:rPr lang="en-GB" dirty="0"/>
              <a:t>Ammonia </a:t>
            </a:r>
            <a:r>
              <a:rPr lang="en-GB" noProof="0" dirty="0"/>
              <a:t>topics</a:t>
            </a:r>
          </a:p>
          <a:p>
            <a:pPr marL="516732" lvl="1" indent="-342900">
              <a:buFont typeface="+mj-lt"/>
              <a:buAutoNum type="arabicPeriod"/>
            </a:pPr>
            <a:r>
              <a:rPr lang="en-GB" dirty="0"/>
              <a:t>Internal flow, near field, vaporization and mixing</a:t>
            </a:r>
          </a:p>
          <a:p>
            <a:pPr marL="516732" lvl="1" indent="-342900">
              <a:buFont typeface="+mj-lt"/>
              <a:buAutoNum type="arabicPeriod"/>
            </a:pPr>
            <a:r>
              <a:rPr lang="en-GB" dirty="0"/>
              <a:t>Combustion</a:t>
            </a:r>
          </a:p>
          <a:p>
            <a:pPr marL="173832" lvl="1" indent="0">
              <a:buNone/>
            </a:pPr>
            <a:endParaRPr lang="en-GB" noProof="0" dirty="0"/>
          </a:p>
        </p:txBody>
      </p:sp>
    </p:spTree>
    <p:extLst>
      <p:ext uri="{BB962C8B-B14F-4D97-AF65-F5344CB8AC3E}">
        <p14:creationId xmlns:p14="http://schemas.microsoft.com/office/powerpoint/2010/main" val="1970528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367C2D2-5E5B-4879-B938-ADC4D025C55D}"/>
              </a:ext>
            </a:extLst>
          </p:cNvPr>
          <p:cNvSpPr>
            <a:spLocks noGrp="1"/>
          </p:cNvSpPr>
          <p:nvPr>
            <p:ph type="title"/>
          </p:nvPr>
        </p:nvSpPr>
        <p:spPr/>
        <p:txBody>
          <a:bodyPr/>
          <a:lstStyle/>
          <a:p>
            <a:r>
              <a:rPr lang="en-GB" noProof="0"/>
              <a:t>OVERALL INTRODUCTION</a:t>
            </a:r>
          </a:p>
        </p:txBody>
      </p:sp>
      <p:sp>
        <p:nvSpPr>
          <p:cNvPr id="5" name="Marcador de contenido 4">
            <a:extLst>
              <a:ext uri="{FF2B5EF4-FFF2-40B4-BE49-F238E27FC236}">
                <a16:creationId xmlns:a16="http://schemas.microsoft.com/office/drawing/2014/main" id="{4A57642D-4A35-4992-8D88-0FBB752A897A}"/>
              </a:ext>
            </a:extLst>
          </p:cNvPr>
          <p:cNvSpPr>
            <a:spLocks noGrp="1"/>
          </p:cNvSpPr>
          <p:nvPr>
            <p:ph idx="1"/>
          </p:nvPr>
        </p:nvSpPr>
        <p:spPr/>
        <p:txBody>
          <a:bodyPr vert="horz" lIns="0" tIns="0" rIns="0" bIns="45720" rtlCol="0" anchor="t">
            <a:noAutofit/>
          </a:bodyPr>
          <a:lstStyle/>
          <a:p>
            <a:r>
              <a:rPr lang="en-GB" b="1" dirty="0"/>
              <a:t>General guidelines</a:t>
            </a:r>
            <a:endParaRPr lang="en-GB" dirty="0"/>
          </a:p>
          <a:p>
            <a:pPr lvl="1"/>
            <a:r>
              <a:rPr lang="en-GB" dirty="0"/>
              <a:t>From nozzle flow through vaporizing spray, combustion and emissions</a:t>
            </a:r>
          </a:p>
          <a:p>
            <a:pPr lvl="1"/>
            <a:r>
              <a:rPr lang="en-GB" dirty="0"/>
              <a:t>Improving synergy among groups working on ammonia as a fuel</a:t>
            </a:r>
          </a:p>
          <a:p>
            <a:pPr marL="173355" indent="-173355"/>
            <a:endParaRPr lang="es-ES" b="1" dirty="0"/>
          </a:p>
          <a:p>
            <a:pPr marL="173355" indent="-173355"/>
            <a:r>
              <a:rPr lang="en-US" b="1" dirty="0"/>
              <a:t>Motivation</a:t>
            </a:r>
            <a:endParaRPr lang="en-US" dirty="0"/>
          </a:p>
          <a:p>
            <a:pPr marL="347345" lvl="1" indent="-173355"/>
            <a:r>
              <a:rPr lang="en-US" dirty="0">
                <a:ea typeface="+mn-lt"/>
                <a:cs typeface="+mn-lt"/>
              </a:rPr>
              <a:t>Growing interest on zero-carbon fuel for transportation and power</a:t>
            </a:r>
          </a:p>
          <a:p>
            <a:pPr marL="347345" lvl="1" indent="-173355"/>
            <a:r>
              <a:rPr lang="en-US" dirty="0">
                <a:ea typeface="+mn-lt"/>
                <a:cs typeface="+mn-lt"/>
              </a:rPr>
              <a:t>Availability of ammonia as chemical</a:t>
            </a:r>
            <a:r>
              <a:rPr lang="en-US" dirty="0">
                <a:ea typeface="+mn-lt"/>
                <a:cs typeface="+mn-lt"/>
                <a:sym typeface="Wingdings" panose="05000000000000000000" pitchFamily="2" charset="2"/>
              </a:rPr>
              <a:t> ammonia for power</a:t>
            </a:r>
          </a:p>
          <a:p>
            <a:pPr marL="347345" lvl="1" indent="-173355"/>
            <a:endParaRPr lang="en-US" dirty="0">
              <a:cs typeface="Arial"/>
            </a:endParaRPr>
          </a:p>
          <a:p>
            <a:pPr marL="173355" indent="-173355"/>
            <a:r>
              <a:rPr lang="en-GB" dirty="0">
                <a:cs typeface="Arial"/>
              </a:rPr>
              <a:t>Ammonia combustion can be achieved through </a:t>
            </a:r>
          </a:p>
          <a:p>
            <a:pPr marL="511651" lvl="2" indent="-173355"/>
            <a:r>
              <a:rPr lang="en-GB" dirty="0"/>
              <a:t>High compression ratios</a:t>
            </a:r>
          </a:p>
          <a:p>
            <a:pPr marL="511651" lvl="2" indent="-173355"/>
            <a:r>
              <a:rPr lang="en-GB" dirty="0"/>
              <a:t>Spark-ignition under near-stoichiometric/lean conditions</a:t>
            </a:r>
          </a:p>
          <a:p>
            <a:pPr marL="511651" lvl="2" indent="-173355"/>
            <a:r>
              <a:rPr lang="en-GB" dirty="0"/>
              <a:t>Pilot-ignition under lean and very lean conditions</a:t>
            </a:r>
          </a:p>
          <a:p>
            <a:pPr marL="511651" lvl="2" indent="-173355"/>
            <a:r>
              <a:rPr lang="en-GB" dirty="0"/>
              <a:t>Booster/enhancer, like H2 from reforming</a:t>
            </a:r>
          </a:p>
          <a:p>
            <a:pPr marL="347345" lvl="1" indent="-173355"/>
            <a:endParaRPr lang="en-GB" noProof="0" dirty="0">
              <a:cs typeface="Arial"/>
            </a:endParaRPr>
          </a:p>
        </p:txBody>
      </p:sp>
    </p:spTree>
    <p:extLst>
      <p:ext uri="{BB962C8B-B14F-4D97-AF65-F5344CB8AC3E}">
        <p14:creationId xmlns:p14="http://schemas.microsoft.com/office/powerpoint/2010/main" val="373884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367C2D2-5E5B-4879-B938-ADC4D025C55D}"/>
              </a:ext>
            </a:extLst>
          </p:cNvPr>
          <p:cNvSpPr>
            <a:spLocks noGrp="1"/>
          </p:cNvSpPr>
          <p:nvPr>
            <p:ph type="title"/>
          </p:nvPr>
        </p:nvSpPr>
        <p:spPr/>
        <p:txBody>
          <a:bodyPr/>
          <a:lstStyle/>
          <a:p>
            <a:r>
              <a:rPr lang="en-GB" noProof="0"/>
              <a:t>OVERALL INTRODUCTION</a:t>
            </a:r>
          </a:p>
        </p:txBody>
      </p:sp>
      <p:sp>
        <p:nvSpPr>
          <p:cNvPr id="5" name="Marcador de contenido 4">
            <a:extLst>
              <a:ext uri="{FF2B5EF4-FFF2-40B4-BE49-F238E27FC236}">
                <a16:creationId xmlns:a16="http://schemas.microsoft.com/office/drawing/2014/main" id="{4A57642D-4A35-4992-8D88-0FBB752A897A}"/>
              </a:ext>
            </a:extLst>
          </p:cNvPr>
          <p:cNvSpPr>
            <a:spLocks noGrp="1"/>
          </p:cNvSpPr>
          <p:nvPr>
            <p:ph idx="1"/>
          </p:nvPr>
        </p:nvSpPr>
        <p:spPr/>
        <p:txBody>
          <a:bodyPr vert="horz" lIns="0" tIns="0" rIns="0" bIns="45720" rtlCol="0" anchor="t">
            <a:noAutofit/>
          </a:bodyPr>
          <a:lstStyle/>
          <a:p>
            <a:pPr marL="173355" indent="-173355"/>
            <a:r>
              <a:rPr lang="en-GB" dirty="0"/>
              <a:t>From ECN8:</a:t>
            </a:r>
          </a:p>
          <a:p>
            <a:pPr marL="173355" indent="-173355"/>
            <a:endParaRPr lang="en-US" dirty="0"/>
          </a:p>
          <a:p>
            <a:pPr marL="347345" lvl="1" indent="-173355"/>
            <a:r>
              <a:rPr lang="en-GB" dirty="0">
                <a:ea typeface="+mn-lt"/>
                <a:cs typeface="+mn-lt"/>
              </a:rPr>
              <a:t>Spray D</a:t>
            </a:r>
            <a:r>
              <a:rPr lang="en-GB" dirty="0"/>
              <a:t> remains of interest for combustion systems based on diesel hardware </a:t>
            </a:r>
          </a:p>
          <a:p>
            <a:pPr marL="347345" lvl="1" indent="-173355"/>
            <a:endParaRPr lang="en-GB" dirty="0">
              <a:cs typeface="Arial"/>
            </a:endParaRPr>
          </a:p>
          <a:p>
            <a:pPr marL="347345" lvl="1" indent="-173355"/>
            <a:r>
              <a:rPr lang="en-GB" dirty="0">
                <a:cs typeface="Arial"/>
              </a:rPr>
              <a:t>Also spray G, operating up to 200 bar injection pressure for SI engines</a:t>
            </a:r>
          </a:p>
          <a:p>
            <a:pPr marL="347345" lvl="1" indent="-173355"/>
            <a:endParaRPr lang="en-GB" dirty="0">
              <a:cs typeface="Arial"/>
            </a:endParaRPr>
          </a:p>
          <a:p>
            <a:pPr marL="347345" lvl="1" indent="-173355"/>
            <a:endParaRPr lang="en-GB" dirty="0">
              <a:cs typeface="Arial"/>
            </a:endParaRPr>
          </a:p>
          <a:p>
            <a:pPr marL="173355" indent="-173355"/>
            <a:r>
              <a:rPr lang="en-GB" dirty="0"/>
              <a:t>Highlights for ECN9:</a:t>
            </a:r>
          </a:p>
          <a:p>
            <a:pPr marL="173355" indent="-173355"/>
            <a:endParaRPr lang="en-GB" dirty="0">
              <a:cs typeface="Arial"/>
            </a:endParaRPr>
          </a:p>
          <a:p>
            <a:pPr marL="347345" lvl="1" indent="-173355"/>
            <a:r>
              <a:rPr lang="en-GB" dirty="0"/>
              <a:t>New GDI type injector: </a:t>
            </a:r>
            <a:r>
              <a:rPr lang="en-GB" b="1" dirty="0"/>
              <a:t>spray M</a:t>
            </a:r>
            <a:r>
              <a:rPr lang="en-GB" dirty="0"/>
              <a:t>, capable of </a:t>
            </a:r>
            <a:r>
              <a:rPr lang="en-GB" dirty="0">
                <a:cs typeface="Arial"/>
              </a:rPr>
              <a:t>up to 350 bar injection pressure</a:t>
            </a:r>
          </a:p>
          <a:p>
            <a:pPr marL="511651" lvl="2" indent="-173355"/>
            <a:r>
              <a:rPr lang="en-GB" dirty="0">
                <a:cs typeface="Arial"/>
              </a:rPr>
              <a:t>single-hole &amp; 8-hole nozzles</a:t>
            </a:r>
          </a:p>
          <a:p>
            <a:pPr marL="511651" lvl="2" indent="-173355"/>
            <a:endParaRPr lang="en-GB" dirty="0">
              <a:cs typeface="Arial"/>
            </a:endParaRPr>
          </a:p>
          <a:p>
            <a:pPr marL="347345" lvl="1" indent="-173355"/>
            <a:r>
              <a:rPr lang="en-GB" dirty="0"/>
              <a:t>GDI </a:t>
            </a:r>
            <a:r>
              <a:rPr lang="en-GB" dirty="0">
                <a:cs typeface="Arial"/>
              </a:rPr>
              <a:t>Bosch 7-hole injector</a:t>
            </a:r>
            <a:endParaRPr lang="en-GB" dirty="0"/>
          </a:p>
          <a:p>
            <a:pPr marL="347345" lvl="1" indent="-173355"/>
            <a:endParaRPr lang="en-GB" noProof="0" dirty="0">
              <a:cs typeface="Arial"/>
            </a:endParaRPr>
          </a:p>
        </p:txBody>
      </p:sp>
    </p:spTree>
    <p:extLst>
      <p:ext uri="{BB962C8B-B14F-4D97-AF65-F5344CB8AC3E}">
        <p14:creationId xmlns:p14="http://schemas.microsoft.com/office/powerpoint/2010/main" val="212664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367C2D2-5E5B-4879-B938-ADC4D025C55D}"/>
              </a:ext>
            </a:extLst>
          </p:cNvPr>
          <p:cNvSpPr>
            <a:spLocks noGrp="1"/>
          </p:cNvSpPr>
          <p:nvPr>
            <p:ph type="title"/>
          </p:nvPr>
        </p:nvSpPr>
        <p:spPr/>
        <p:txBody>
          <a:bodyPr/>
          <a:lstStyle/>
          <a:p>
            <a:r>
              <a:rPr lang="en-GB" noProof="0"/>
              <a:t>OVERALL INTRODUCTION</a:t>
            </a:r>
          </a:p>
        </p:txBody>
      </p:sp>
      <p:sp>
        <p:nvSpPr>
          <p:cNvPr id="5" name="Marcador de contenido 4">
            <a:extLst>
              <a:ext uri="{FF2B5EF4-FFF2-40B4-BE49-F238E27FC236}">
                <a16:creationId xmlns:a16="http://schemas.microsoft.com/office/drawing/2014/main" id="{4A57642D-4A35-4992-8D88-0FBB752A897A}"/>
              </a:ext>
            </a:extLst>
          </p:cNvPr>
          <p:cNvSpPr>
            <a:spLocks noGrp="1"/>
          </p:cNvSpPr>
          <p:nvPr>
            <p:ph idx="1"/>
          </p:nvPr>
        </p:nvSpPr>
        <p:spPr/>
        <p:txBody>
          <a:bodyPr/>
          <a:lstStyle/>
          <a:p>
            <a:r>
              <a:rPr lang="en-GB" b="1" dirty="0"/>
              <a:t>Operating conditions</a:t>
            </a:r>
          </a:p>
          <a:p>
            <a:endParaRPr lang="en-GB" dirty="0"/>
          </a:p>
          <a:p>
            <a:endParaRPr lang="en-GB" dirty="0"/>
          </a:p>
          <a:p>
            <a:endParaRPr lang="en-GB" dirty="0"/>
          </a:p>
          <a:p>
            <a:endParaRPr lang="en-GB" dirty="0"/>
          </a:p>
          <a:p>
            <a:endParaRPr lang="en-GB" dirty="0"/>
          </a:p>
          <a:p>
            <a:r>
              <a:rPr lang="en-GB" b="1" dirty="0"/>
              <a:t>Reference Nozzles</a:t>
            </a:r>
            <a:endParaRPr lang="es-ES" b="1" dirty="0"/>
          </a:p>
          <a:p>
            <a:pPr lvl="1"/>
            <a:r>
              <a:rPr lang="en-GB" sz="1600" dirty="0"/>
              <a:t>Spray M, single-hole &amp; multi-hole</a:t>
            </a:r>
          </a:p>
          <a:p>
            <a:pPr lvl="1"/>
            <a:r>
              <a:rPr lang="en-GB" sz="1600" dirty="0"/>
              <a:t>Spray G, multi-hole</a:t>
            </a:r>
          </a:p>
          <a:p>
            <a:pPr lvl="1"/>
            <a:r>
              <a:rPr lang="en-GB" sz="1600" dirty="0"/>
              <a:t>Bosch 7-hole</a:t>
            </a:r>
          </a:p>
          <a:p>
            <a:pPr lvl="1"/>
            <a:r>
              <a:rPr lang="en-GB" sz="1600" dirty="0"/>
              <a:t>Spray D, Single-hole</a:t>
            </a:r>
          </a:p>
          <a:p>
            <a:endParaRPr lang="en-GB" dirty="0"/>
          </a:p>
          <a:p>
            <a:r>
              <a:rPr lang="en-GB" b="1" dirty="0"/>
              <a:t>Fuels</a:t>
            </a:r>
          </a:p>
          <a:p>
            <a:pPr lvl="1"/>
            <a:r>
              <a:rPr lang="en-GB" dirty="0"/>
              <a:t>Ammonia </a:t>
            </a:r>
          </a:p>
          <a:p>
            <a:pPr marL="0" indent="0">
              <a:buNone/>
            </a:pPr>
            <a:endParaRPr lang="en-GB" dirty="0"/>
          </a:p>
          <a:p>
            <a:pPr marL="382181" lvl="2" indent="0">
              <a:buNone/>
            </a:pPr>
            <a:endParaRPr lang="es-ES" dirty="0"/>
          </a:p>
        </p:txBody>
      </p:sp>
      <p:graphicFrame>
        <p:nvGraphicFramePr>
          <p:cNvPr id="3" name="Table 2">
            <a:extLst>
              <a:ext uri="{FF2B5EF4-FFF2-40B4-BE49-F238E27FC236}">
                <a16:creationId xmlns:a16="http://schemas.microsoft.com/office/drawing/2014/main" id="{21EBCC03-4EFC-5305-0DFE-51A50E7396D6}"/>
              </a:ext>
            </a:extLst>
          </p:cNvPr>
          <p:cNvGraphicFramePr>
            <a:graphicFrameLocks noGrp="1"/>
          </p:cNvGraphicFramePr>
          <p:nvPr>
            <p:extLst>
              <p:ext uri="{D42A27DB-BD31-4B8C-83A1-F6EECF244321}">
                <p14:modId xmlns:p14="http://schemas.microsoft.com/office/powerpoint/2010/main" val="506976801"/>
              </p:ext>
            </p:extLst>
          </p:nvPr>
        </p:nvGraphicFramePr>
        <p:xfrm>
          <a:off x="583839" y="1345554"/>
          <a:ext cx="8379419" cy="1292798"/>
        </p:xfrm>
        <a:graphic>
          <a:graphicData uri="http://schemas.openxmlformats.org/drawingml/2006/table">
            <a:tbl>
              <a:tblPr firstRow="1" firstCol="1">
                <a:tableStyleId>{073A0DAA-6AF3-43AB-8588-CEC1D06C72B9}</a:tableStyleId>
              </a:tblPr>
              <a:tblGrid>
                <a:gridCol w="833481">
                  <a:extLst>
                    <a:ext uri="{9D8B030D-6E8A-4147-A177-3AD203B41FA5}">
                      <a16:colId xmlns:a16="http://schemas.microsoft.com/office/drawing/2014/main" val="2751117219"/>
                    </a:ext>
                  </a:extLst>
                </a:gridCol>
                <a:gridCol w="1053925">
                  <a:extLst>
                    <a:ext uri="{9D8B030D-6E8A-4147-A177-3AD203B41FA5}">
                      <a16:colId xmlns:a16="http://schemas.microsoft.com/office/drawing/2014/main" val="608015072"/>
                    </a:ext>
                  </a:extLst>
                </a:gridCol>
                <a:gridCol w="633651">
                  <a:extLst>
                    <a:ext uri="{9D8B030D-6E8A-4147-A177-3AD203B41FA5}">
                      <a16:colId xmlns:a16="http://schemas.microsoft.com/office/drawing/2014/main" val="1671046790"/>
                    </a:ext>
                  </a:extLst>
                </a:gridCol>
                <a:gridCol w="906272">
                  <a:extLst>
                    <a:ext uri="{9D8B030D-6E8A-4147-A177-3AD203B41FA5}">
                      <a16:colId xmlns:a16="http://schemas.microsoft.com/office/drawing/2014/main" val="1977459122"/>
                    </a:ext>
                  </a:extLst>
                </a:gridCol>
                <a:gridCol w="967232">
                  <a:extLst>
                    <a:ext uri="{9D8B030D-6E8A-4147-A177-3AD203B41FA5}">
                      <a16:colId xmlns:a16="http://schemas.microsoft.com/office/drawing/2014/main" val="3880640690"/>
                    </a:ext>
                  </a:extLst>
                </a:gridCol>
                <a:gridCol w="980440">
                  <a:extLst>
                    <a:ext uri="{9D8B030D-6E8A-4147-A177-3AD203B41FA5}">
                      <a16:colId xmlns:a16="http://schemas.microsoft.com/office/drawing/2014/main" val="634452076"/>
                    </a:ext>
                  </a:extLst>
                </a:gridCol>
                <a:gridCol w="863688">
                  <a:extLst>
                    <a:ext uri="{9D8B030D-6E8A-4147-A177-3AD203B41FA5}">
                      <a16:colId xmlns:a16="http://schemas.microsoft.com/office/drawing/2014/main" val="3670966632"/>
                    </a:ext>
                  </a:extLst>
                </a:gridCol>
                <a:gridCol w="809562">
                  <a:extLst>
                    <a:ext uri="{9D8B030D-6E8A-4147-A177-3AD203B41FA5}">
                      <a16:colId xmlns:a16="http://schemas.microsoft.com/office/drawing/2014/main" val="1885592498"/>
                    </a:ext>
                  </a:extLst>
                </a:gridCol>
                <a:gridCol w="1331168">
                  <a:extLst>
                    <a:ext uri="{9D8B030D-6E8A-4147-A177-3AD203B41FA5}">
                      <a16:colId xmlns:a16="http://schemas.microsoft.com/office/drawing/2014/main" val="2906624589"/>
                    </a:ext>
                  </a:extLst>
                </a:gridCol>
              </a:tblGrid>
              <a:tr h="367703">
                <a:tc>
                  <a:txBody>
                    <a:bodyPr/>
                    <a:lstStyle/>
                    <a:p>
                      <a:pPr marL="72000" algn="l" fontAlgn="b"/>
                      <a:r>
                        <a:rPr lang="en-US" sz="1200" u="none" strike="noStrike" dirty="0">
                          <a:effectLst/>
                        </a:rPr>
                        <a:t>Injector type</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marL="0" algn="ctr" defTabSz="457200" rtl="0" eaLnBrk="1" fontAlgn="b" latinLnBrk="0" hangingPunct="1"/>
                      <a:r>
                        <a:rPr lang="en-US" sz="1200" b="1" u="none" strike="noStrike" kern="1200" dirty="0">
                          <a:solidFill>
                            <a:schemeClr val="lt1"/>
                          </a:solidFill>
                          <a:effectLst/>
                          <a:latin typeface="+mn-lt"/>
                          <a:ea typeface="+mn-ea"/>
                          <a:cs typeface="+mn-cs"/>
                        </a:rPr>
                        <a:t>Name </a:t>
                      </a:r>
                    </a:p>
                    <a:p>
                      <a:pPr marL="0" algn="ctr" defTabSz="457200" rtl="0" eaLnBrk="1" fontAlgn="b" latinLnBrk="0" hangingPunct="1"/>
                      <a:endParaRPr lang="en-US" sz="1200" b="1" u="none" strike="noStrike" kern="1200" dirty="0">
                        <a:solidFill>
                          <a:schemeClr val="lt1"/>
                        </a:solidFill>
                        <a:effectLst/>
                        <a:latin typeface="+mn-lt"/>
                        <a:ea typeface="+mn-ea"/>
                        <a:cs typeface="+mn-cs"/>
                      </a:endParaRPr>
                    </a:p>
                  </a:txBody>
                  <a:tcPr marL="2674" marR="2674" marT="2674" marB="0" anchor="b"/>
                </a:tc>
                <a:tc>
                  <a:txBody>
                    <a:bodyPr/>
                    <a:lstStyle/>
                    <a:p>
                      <a:pPr algn="ctr" fontAlgn="b"/>
                      <a:r>
                        <a:rPr lang="en-US" sz="1200" u="none" strike="noStrike" dirty="0">
                          <a:effectLst/>
                        </a:rPr>
                        <a:t>T fuel</a:t>
                      </a:r>
                    </a:p>
                    <a:p>
                      <a:pPr marL="0" algn="ctr" defTabSz="457200" rtl="0" eaLnBrk="1" fontAlgn="b" latinLnBrk="0" hangingPunct="1"/>
                      <a:r>
                        <a:rPr lang="en-US" sz="1200" b="1" u="none" strike="noStrike" kern="1200" dirty="0">
                          <a:solidFill>
                            <a:schemeClr val="lt1"/>
                          </a:solidFill>
                          <a:effectLst/>
                          <a:latin typeface="+mn-lt"/>
                          <a:ea typeface="+mn-ea"/>
                          <a:cs typeface="+mn-cs"/>
                        </a:rPr>
                        <a:t>[K]</a:t>
                      </a:r>
                    </a:p>
                  </a:txBody>
                  <a:tcPr marL="2674" marR="2674" marT="2674" marB="0" anchor="b"/>
                </a:tc>
                <a:tc>
                  <a:txBody>
                    <a:bodyPr/>
                    <a:lstStyle/>
                    <a:p>
                      <a:pPr algn="ctr" fontAlgn="b"/>
                      <a:r>
                        <a:rPr lang="en-US" sz="1200" u="none" strike="noStrike" dirty="0">
                          <a:effectLst/>
                        </a:rPr>
                        <a:t>P fuel </a:t>
                      </a:r>
                    </a:p>
                    <a:p>
                      <a:pPr algn="ctr" fontAlgn="b"/>
                      <a:r>
                        <a:rPr lang="en-US" sz="1200" u="none" strike="noStrike" dirty="0">
                          <a:effectLst/>
                        </a:rPr>
                        <a:t>[bar]</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u="none" strike="noStrike" dirty="0">
                          <a:effectLst/>
                        </a:rPr>
                        <a:t>T </a:t>
                      </a:r>
                      <a:r>
                        <a:rPr lang="en-US" sz="1200" u="none" strike="noStrike" dirty="0" err="1">
                          <a:effectLst/>
                        </a:rPr>
                        <a:t>amb</a:t>
                      </a:r>
                      <a:r>
                        <a:rPr lang="en-US" sz="1200" u="none" strike="noStrike" dirty="0">
                          <a:effectLst/>
                        </a:rPr>
                        <a:t> </a:t>
                      </a:r>
                    </a:p>
                    <a:p>
                      <a:pPr algn="ctr" fontAlgn="b"/>
                      <a:r>
                        <a:rPr lang="en-US" sz="1200" u="none" strike="noStrike" dirty="0">
                          <a:effectLst/>
                        </a:rPr>
                        <a:t>[K]</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u="none" strike="noStrike" dirty="0">
                          <a:effectLst/>
                        </a:rPr>
                        <a:t>P </a:t>
                      </a:r>
                      <a:r>
                        <a:rPr lang="en-US" sz="1200" u="none" strike="noStrike" dirty="0" err="1">
                          <a:effectLst/>
                        </a:rPr>
                        <a:t>amb</a:t>
                      </a:r>
                      <a:r>
                        <a:rPr lang="en-US" sz="1200" u="none" strike="noStrike" dirty="0">
                          <a:effectLst/>
                        </a:rPr>
                        <a:t> </a:t>
                      </a:r>
                    </a:p>
                    <a:p>
                      <a:pPr algn="ctr" fontAlgn="b"/>
                      <a:r>
                        <a:rPr lang="en-US" sz="1200" u="none" strike="noStrike" dirty="0">
                          <a:effectLst/>
                        </a:rPr>
                        <a:t>[bar]</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u="none" strike="noStrike" dirty="0">
                          <a:effectLst/>
                        </a:rPr>
                        <a:t>rho </a:t>
                      </a:r>
                      <a:r>
                        <a:rPr lang="en-US" sz="1200" u="none" strike="noStrike" dirty="0" err="1">
                          <a:effectLst/>
                        </a:rPr>
                        <a:t>amb</a:t>
                      </a:r>
                      <a:r>
                        <a:rPr lang="en-US" sz="1200" u="none" strike="noStrike" dirty="0">
                          <a:effectLst/>
                        </a:rPr>
                        <a:t> [kg/m3]</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u="none" strike="noStrike" dirty="0">
                          <a:effectLst/>
                        </a:rPr>
                        <a:t>O2 </a:t>
                      </a:r>
                    </a:p>
                    <a:p>
                      <a:pPr algn="ctr" fontAlgn="b"/>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u="none" strike="noStrike" dirty="0">
                          <a:effectLst/>
                        </a:rPr>
                        <a:t>Injection duration [</a:t>
                      </a:r>
                      <a:r>
                        <a:rPr lang="en-US" sz="1200" u="none" strike="noStrike" dirty="0" err="1">
                          <a:effectLst/>
                        </a:rPr>
                        <a:t>ms</a:t>
                      </a: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2674" marR="2674" marT="2674" marB="0" anchor="b"/>
                </a:tc>
                <a:extLst>
                  <a:ext uri="{0D108BD9-81ED-4DB2-BD59-A6C34878D82A}">
                    <a16:rowId xmlns:a16="http://schemas.microsoft.com/office/drawing/2014/main" val="13354238"/>
                  </a:ext>
                </a:extLst>
              </a:tr>
              <a:tr h="231091">
                <a:tc rowSpan="3">
                  <a:txBody>
                    <a:bodyPr/>
                    <a:lstStyle/>
                    <a:p>
                      <a:pPr marL="7200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M (1,8),</a:t>
                      </a:r>
                    </a:p>
                    <a:p>
                      <a:pPr marL="7200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G,</a:t>
                      </a:r>
                    </a:p>
                    <a:p>
                      <a:pPr marL="7200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Bosch7</a:t>
                      </a:r>
                      <a:endParaRPr lang="en-US" sz="1200" b="0" i="0" u="none" strike="noStrike" dirty="0">
                        <a:solidFill>
                          <a:srgbClr val="000000"/>
                        </a:solidFill>
                        <a:effectLst/>
                        <a:latin typeface="Calibri" panose="020F0502020204030204" pitchFamily="34" charset="0"/>
                      </a:endParaRPr>
                    </a:p>
                  </a:txBody>
                  <a:tcPr marL="2674" marR="2674" marT="2674" marB="0" anchor="ctr"/>
                </a:tc>
                <a:tc>
                  <a:txBody>
                    <a:bodyPr/>
                    <a:lstStyle/>
                    <a:p>
                      <a:pPr algn="ctr" fontAlgn="b"/>
                      <a:r>
                        <a:rPr lang="en-US" sz="1200" b="0" i="0" u="none" strike="noStrike" dirty="0">
                          <a:solidFill>
                            <a:srgbClr val="000000"/>
                          </a:solidFill>
                          <a:effectLst/>
                          <a:latin typeface="+mj-lt"/>
                        </a:rPr>
                        <a:t>Ambient fuel</a:t>
                      </a:r>
                    </a:p>
                  </a:txBody>
                  <a:tcPr marL="2674" marR="2674" marT="2674" marB="0" anchor="b"/>
                </a:tc>
                <a:tc>
                  <a:txBody>
                    <a:bodyPr/>
                    <a:lstStyle/>
                    <a:p>
                      <a:pPr algn="ctr" fontAlgn="b"/>
                      <a:r>
                        <a:rPr lang="en-US" sz="1200" u="none" strike="noStrike" dirty="0">
                          <a:effectLst/>
                          <a:latin typeface="+mj-lt"/>
                        </a:rPr>
                        <a:t>293</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70, 120, </a:t>
                      </a:r>
                      <a:r>
                        <a:rPr lang="en-US" sz="1200" u="sng" strike="noStrike" dirty="0">
                          <a:effectLst/>
                          <a:latin typeface="+mj-lt"/>
                        </a:rPr>
                        <a:t>200</a:t>
                      </a:r>
                      <a:endParaRPr lang="en-US" sz="1200" b="0" i="0" u="sng"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293</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sng" strike="noStrike" dirty="0">
                          <a:effectLst/>
                          <a:latin typeface="+mj-lt"/>
                        </a:rPr>
                        <a:t>0.5</a:t>
                      </a:r>
                      <a:r>
                        <a:rPr lang="en-US" sz="1200" u="none" strike="noStrike" dirty="0">
                          <a:effectLst/>
                          <a:latin typeface="+mj-lt"/>
                        </a:rPr>
                        <a:t>, 2, 15</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b="0" i="0" u="none" strike="noStrike" dirty="0">
                          <a:solidFill>
                            <a:srgbClr val="000000"/>
                          </a:solidFill>
                          <a:effectLst/>
                          <a:latin typeface="+mj-lt"/>
                        </a:rPr>
                        <a:t>varies</a:t>
                      </a:r>
                    </a:p>
                  </a:txBody>
                  <a:tcPr marL="2674" marR="2674" marT="2674" marB="0" anchor="b"/>
                </a:tc>
                <a:tc>
                  <a:txBody>
                    <a:bodyPr/>
                    <a:lstStyle/>
                    <a:p>
                      <a:pPr algn="ctr" fontAlgn="b"/>
                      <a:r>
                        <a:rPr lang="en-US" sz="1200" u="none" strike="noStrike" dirty="0">
                          <a:effectLst/>
                          <a:latin typeface="+mj-lt"/>
                        </a:rPr>
                        <a:t>0</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&gt; 3</a:t>
                      </a:r>
                      <a:endParaRPr lang="en-US" sz="1200" b="0" i="0" u="none" strike="noStrike" dirty="0">
                        <a:solidFill>
                          <a:srgbClr val="000000"/>
                        </a:solidFill>
                        <a:effectLst/>
                        <a:latin typeface="+mj-lt"/>
                      </a:endParaRPr>
                    </a:p>
                  </a:txBody>
                  <a:tcPr marL="2674" marR="2674" marT="2674" marB="0" anchor="b"/>
                </a:tc>
                <a:extLst>
                  <a:ext uri="{0D108BD9-81ED-4DB2-BD59-A6C34878D82A}">
                    <a16:rowId xmlns:a16="http://schemas.microsoft.com/office/drawing/2014/main" val="889572508"/>
                  </a:ext>
                </a:extLst>
              </a:tr>
              <a:tr h="231091">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2674" marR="2674" marT="2674" marB="0" anchor="b"/>
                </a:tc>
                <a:tc>
                  <a:txBody>
                    <a:bodyPr/>
                    <a:lstStyle/>
                    <a:p>
                      <a:pPr algn="ctr" fontAlgn="b"/>
                      <a:r>
                        <a:rPr lang="en-US" sz="1200" b="0" i="0" u="none" strike="noStrike" dirty="0">
                          <a:solidFill>
                            <a:srgbClr val="000000"/>
                          </a:solidFill>
                          <a:effectLst/>
                          <a:latin typeface="+mj-lt"/>
                        </a:rPr>
                        <a:t>Hot fuel</a:t>
                      </a:r>
                    </a:p>
                  </a:txBody>
                  <a:tcPr marL="2674" marR="2674" marT="2674" marB="0" anchor="b"/>
                </a:tc>
                <a:tc>
                  <a:txBody>
                    <a:bodyPr/>
                    <a:lstStyle/>
                    <a:p>
                      <a:pPr algn="ctr" fontAlgn="b"/>
                      <a:r>
                        <a:rPr lang="en-US" sz="1200" u="none" strike="noStrike" dirty="0">
                          <a:effectLst/>
                          <a:latin typeface="+mj-lt"/>
                        </a:rPr>
                        <a:t>363</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sng" strike="noStrike" dirty="0">
                          <a:effectLst/>
                          <a:latin typeface="+mj-lt"/>
                        </a:rPr>
                        <a:t>200</a:t>
                      </a:r>
                      <a:endParaRPr lang="en-US" sz="1200" b="0" i="0" u="sng" strike="noStrike" dirty="0">
                        <a:solidFill>
                          <a:srgbClr val="000000"/>
                        </a:solidFill>
                        <a:effectLst/>
                        <a:latin typeface="+mj-lt"/>
                      </a:endParaRPr>
                    </a:p>
                  </a:txBody>
                  <a:tcPr marL="2674" marR="2674" marT="2674" marB="0" anchor="b"/>
                </a:tc>
                <a:tc>
                  <a:txBody>
                    <a:bodyPr/>
                    <a:lstStyle/>
                    <a:p>
                      <a:pPr algn="ctr" fontAlgn="b"/>
                      <a:r>
                        <a:rPr lang="en-US" sz="1200" b="0" i="0" u="none" strike="noStrike" dirty="0">
                          <a:solidFill>
                            <a:srgbClr val="000000"/>
                          </a:solidFill>
                          <a:effectLst/>
                          <a:latin typeface="+mj-lt"/>
                        </a:rPr>
                        <a:t>333</a:t>
                      </a:r>
                    </a:p>
                  </a:txBody>
                  <a:tcPr marL="2674" marR="2674" marT="2674" marB="0" anchor="b"/>
                </a:tc>
                <a:tc>
                  <a:txBody>
                    <a:bodyPr/>
                    <a:lstStyle/>
                    <a:p>
                      <a:pPr algn="ctr" fontAlgn="b"/>
                      <a:r>
                        <a:rPr lang="en-US" sz="1200" u="sng" strike="noStrike" dirty="0">
                          <a:effectLst/>
                          <a:latin typeface="+mj-lt"/>
                        </a:rPr>
                        <a:t>0.5</a:t>
                      </a:r>
                      <a:r>
                        <a:rPr lang="en-US" sz="1200" u="none" strike="noStrike" dirty="0">
                          <a:effectLst/>
                          <a:latin typeface="+mj-lt"/>
                        </a:rPr>
                        <a:t>, 60</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b="0" i="0" u="none" strike="noStrike" kern="1200" dirty="0">
                          <a:solidFill>
                            <a:srgbClr val="000000"/>
                          </a:solidFill>
                          <a:effectLst/>
                          <a:latin typeface="+mn-lt"/>
                          <a:ea typeface="+mn-ea"/>
                          <a:cs typeface="+mn-cs"/>
                        </a:rPr>
                        <a:t>varies</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0</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&gt; 3</a:t>
                      </a:r>
                      <a:endParaRPr lang="en-US" sz="1200" b="0" i="0" u="none" strike="noStrike" dirty="0">
                        <a:solidFill>
                          <a:srgbClr val="000000"/>
                        </a:solidFill>
                        <a:effectLst/>
                        <a:latin typeface="+mj-lt"/>
                      </a:endParaRPr>
                    </a:p>
                  </a:txBody>
                  <a:tcPr marL="2674" marR="2674" marT="2674" marB="0" anchor="b"/>
                </a:tc>
                <a:extLst>
                  <a:ext uri="{0D108BD9-81ED-4DB2-BD59-A6C34878D82A}">
                    <a16:rowId xmlns:a16="http://schemas.microsoft.com/office/drawing/2014/main" val="1191041246"/>
                  </a:ext>
                </a:extLst>
              </a:tr>
              <a:tr h="231091">
                <a:tc vMerge="1">
                  <a:txBody>
                    <a:bodyPr/>
                    <a:lstStyle/>
                    <a:p>
                      <a:endParaRPr lang="en-US"/>
                    </a:p>
                  </a:txBody>
                  <a:tcPr/>
                </a:tc>
                <a:tc>
                  <a:txBody>
                    <a:bodyPr/>
                    <a:lstStyle/>
                    <a:p>
                      <a:pPr algn="ctr" fontAlgn="b"/>
                      <a:r>
                        <a:rPr lang="en-US" sz="1200" b="0" i="0" u="none" strike="noStrike" dirty="0">
                          <a:solidFill>
                            <a:srgbClr val="000000"/>
                          </a:solidFill>
                          <a:effectLst/>
                          <a:latin typeface="+mj-lt"/>
                        </a:rPr>
                        <a:t>Hot </a:t>
                      </a:r>
                      <a:r>
                        <a:rPr lang="en-US" sz="1200" b="0" i="0" u="none" strike="noStrike" kern="1200" dirty="0">
                          <a:solidFill>
                            <a:srgbClr val="000000"/>
                          </a:solidFill>
                          <a:effectLst/>
                          <a:latin typeface="+mn-lt"/>
                          <a:ea typeface="+mn-ea"/>
                          <a:cs typeface="+mn-cs"/>
                        </a:rPr>
                        <a:t>fuel &amp; </a:t>
                      </a:r>
                      <a:r>
                        <a:rPr lang="en-US" sz="1200" b="0" i="0" u="none" strike="noStrike" dirty="0">
                          <a:solidFill>
                            <a:srgbClr val="000000"/>
                          </a:solidFill>
                          <a:effectLst/>
                          <a:latin typeface="+mj-lt"/>
                        </a:rPr>
                        <a:t>air</a:t>
                      </a:r>
                    </a:p>
                  </a:txBody>
                  <a:tcPr marL="2674" marR="2674" marT="2674"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363</a:t>
                      </a:r>
                    </a:p>
                  </a:txBody>
                  <a:tcPr marL="2674" marR="2674" marT="2674" marB="0" anchor="b"/>
                </a:tc>
                <a:tc>
                  <a:txBody>
                    <a:bodyPr/>
                    <a:lstStyle/>
                    <a:p>
                      <a:pPr algn="ctr" fontAlgn="b"/>
                      <a:r>
                        <a:rPr lang="en-US" sz="1200" u="none" strike="noStrike" dirty="0">
                          <a:effectLst/>
                          <a:latin typeface="+mj-lt"/>
                        </a:rPr>
                        <a:t>200</a:t>
                      </a:r>
                      <a:endParaRPr lang="en-US" sz="1200" b="0" i="0" u="none" strike="noStrike" dirty="0">
                        <a:solidFill>
                          <a:srgbClr val="000000"/>
                        </a:solidFill>
                        <a:effectLst/>
                        <a:latin typeface="+mj-lt"/>
                      </a:endParaRPr>
                    </a:p>
                  </a:txBody>
                  <a:tcPr marL="2674" marR="2674" marT="2674"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573</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b="0" i="0" u="none" strike="noStrike" dirty="0">
                          <a:solidFill>
                            <a:srgbClr val="000000"/>
                          </a:solidFill>
                          <a:effectLst/>
                          <a:latin typeface="+mj-lt"/>
                        </a:rPr>
                        <a:t>6</a:t>
                      </a:r>
                    </a:p>
                  </a:txBody>
                  <a:tcPr marL="2674" marR="2674" marT="2674" marB="0" anchor="b"/>
                </a:tc>
                <a:tc>
                  <a:txBody>
                    <a:bodyPr/>
                    <a:lstStyle/>
                    <a:p>
                      <a:pPr algn="ctr" fontAlgn="b"/>
                      <a:r>
                        <a:rPr lang="en-US" sz="1200" b="0" i="0" u="none" strike="noStrike" dirty="0">
                          <a:solidFill>
                            <a:srgbClr val="000000"/>
                          </a:solidFill>
                          <a:effectLst/>
                          <a:latin typeface="+mj-lt"/>
                        </a:rPr>
                        <a:t>3.5</a:t>
                      </a:r>
                    </a:p>
                  </a:txBody>
                  <a:tcPr marL="2674" marR="2674" marT="2674" marB="0" anchor="b"/>
                </a:tc>
                <a:tc>
                  <a:txBody>
                    <a:bodyPr/>
                    <a:lstStyle/>
                    <a:p>
                      <a:pPr algn="ctr" fontAlgn="b"/>
                      <a:r>
                        <a:rPr lang="en-US" sz="1200" u="none" strike="noStrike" dirty="0">
                          <a:effectLst/>
                          <a:latin typeface="+mj-lt"/>
                        </a:rPr>
                        <a:t>0</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&gt; 3</a:t>
                      </a:r>
                      <a:endParaRPr lang="en-US" sz="1200" b="0" i="0" u="none" strike="noStrike" dirty="0">
                        <a:solidFill>
                          <a:srgbClr val="000000"/>
                        </a:solidFill>
                        <a:effectLst/>
                        <a:latin typeface="+mj-lt"/>
                      </a:endParaRPr>
                    </a:p>
                  </a:txBody>
                  <a:tcPr marL="2674" marR="2674" marT="2674" marB="0" anchor="b"/>
                </a:tc>
                <a:extLst>
                  <a:ext uri="{0D108BD9-81ED-4DB2-BD59-A6C34878D82A}">
                    <a16:rowId xmlns:a16="http://schemas.microsoft.com/office/drawing/2014/main" val="630861347"/>
                  </a:ext>
                </a:extLst>
              </a:tr>
              <a:tr h="231091">
                <a:tc>
                  <a:txBody>
                    <a:bodyPr/>
                    <a:lstStyle/>
                    <a:p>
                      <a:pPr marL="72000" algn="l" fontAlgn="b"/>
                      <a:r>
                        <a:rPr lang="en-US" sz="1200" u="none" strike="noStrike" dirty="0">
                          <a:effectLst/>
                        </a:rPr>
                        <a:t>D</a:t>
                      </a:r>
                    </a:p>
                  </a:txBody>
                  <a:tcPr marL="2674" marR="2674" marT="2674" marB="0" anchor="ctr"/>
                </a:tc>
                <a:tc>
                  <a:txBody>
                    <a:bodyPr/>
                    <a:lstStyle/>
                    <a:p>
                      <a:pPr algn="ctr" fontAlgn="b"/>
                      <a:r>
                        <a:rPr lang="en-US" sz="1200" b="0" i="0" u="none" strike="noStrike" dirty="0">
                          <a:solidFill>
                            <a:srgbClr val="000000"/>
                          </a:solidFill>
                          <a:effectLst/>
                          <a:latin typeface="+mj-lt"/>
                        </a:rPr>
                        <a:t>Diesel-like</a:t>
                      </a:r>
                    </a:p>
                  </a:txBody>
                  <a:tcPr marL="2674" marR="2674" marT="2674" marB="0" anchor="b"/>
                </a:tc>
                <a:tc>
                  <a:txBody>
                    <a:bodyPr/>
                    <a:lstStyle/>
                    <a:p>
                      <a:pPr algn="ctr" fontAlgn="b"/>
                      <a:r>
                        <a:rPr lang="en-US" sz="1200" u="none" strike="noStrike" dirty="0">
                          <a:effectLst/>
                          <a:latin typeface="+mj-lt"/>
                        </a:rPr>
                        <a:t>363</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1500</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1200, 1300</a:t>
                      </a:r>
                    </a:p>
                  </a:txBody>
                  <a:tcPr marL="2674" marR="2674" marT="2674" marB="0" anchor="b"/>
                </a:tc>
                <a:tc>
                  <a:txBody>
                    <a:bodyPr/>
                    <a:lstStyle/>
                    <a:p>
                      <a:pPr algn="ctr" fontAlgn="b"/>
                      <a:r>
                        <a:rPr lang="en-US" sz="1200" b="0" i="0" u="none" strike="noStrike" dirty="0">
                          <a:solidFill>
                            <a:srgbClr val="000000"/>
                          </a:solidFill>
                          <a:effectLst/>
                          <a:latin typeface="+mj-lt"/>
                        </a:rPr>
                        <a:t>varies</a:t>
                      </a:r>
                    </a:p>
                  </a:txBody>
                  <a:tcPr marL="2674" marR="2674" marT="2674" marB="0" anchor="b"/>
                </a:tc>
                <a:tc>
                  <a:txBody>
                    <a:bodyPr/>
                    <a:lstStyle/>
                    <a:p>
                      <a:pPr algn="ctr" fontAlgn="b"/>
                      <a:r>
                        <a:rPr lang="en-US" sz="1200" u="none" strike="noStrike" dirty="0">
                          <a:effectLst/>
                          <a:latin typeface="+mj-lt"/>
                        </a:rPr>
                        <a:t>22.8</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0, 21</a:t>
                      </a:r>
                      <a:endParaRPr lang="en-US" sz="1200" b="0" i="0" u="none" strike="noStrike" dirty="0">
                        <a:solidFill>
                          <a:srgbClr val="000000"/>
                        </a:solidFill>
                        <a:effectLst/>
                        <a:latin typeface="+mj-lt"/>
                      </a:endParaRPr>
                    </a:p>
                  </a:txBody>
                  <a:tcPr marL="2674" marR="2674" marT="2674" marB="0" anchor="b"/>
                </a:tc>
                <a:tc>
                  <a:txBody>
                    <a:bodyPr/>
                    <a:lstStyle/>
                    <a:p>
                      <a:pPr algn="ctr" fontAlgn="b"/>
                      <a:r>
                        <a:rPr lang="en-US" sz="1200" u="none" strike="noStrike" dirty="0">
                          <a:effectLst/>
                          <a:latin typeface="+mj-lt"/>
                        </a:rPr>
                        <a:t>&gt; 3</a:t>
                      </a:r>
                      <a:endParaRPr lang="en-US" sz="1200" b="0" i="0" u="none" strike="noStrike" dirty="0">
                        <a:solidFill>
                          <a:srgbClr val="000000"/>
                        </a:solidFill>
                        <a:effectLst/>
                        <a:latin typeface="+mj-lt"/>
                      </a:endParaRPr>
                    </a:p>
                  </a:txBody>
                  <a:tcPr marL="2674" marR="2674" marT="2674" marB="0" anchor="b"/>
                </a:tc>
                <a:extLst>
                  <a:ext uri="{0D108BD9-81ED-4DB2-BD59-A6C34878D82A}">
                    <a16:rowId xmlns:a16="http://schemas.microsoft.com/office/drawing/2014/main" val="751782615"/>
                  </a:ext>
                </a:extLst>
              </a:tr>
            </a:tbl>
          </a:graphicData>
        </a:graphic>
      </p:graphicFrame>
    </p:spTree>
    <p:extLst>
      <p:ext uri="{BB962C8B-B14F-4D97-AF65-F5344CB8AC3E}">
        <p14:creationId xmlns:p14="http://schemas.microsoft.com/office/powerpoint/2010/main" val="211317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133174-ECA3-4BF1-B38F-4C1B276959D8}"/>
              </a:ext>
            </a:extLst>
          </p:cNvPr>
          <p:cNvSpPr>
            <a:spLocks noGrp="1"/>
          </p:cNvSpPr>
          <p:nvPr>
            <p:ph type="title"/>
          </p:nvPr>
        </p:nvSpPr>
        <p:spPr/>
        <p:txBody>
          <a:bodyPr/>
          <a:lstStyle/>
          <a:p>
            <a:r>
              <a:rPr lang="en-GB" noProof="0"/>
              <a:t>CONTENTS</a:t>
            </a:r>
          </a:p>
        </p:txBody>
      </p:sp>
      <p:sp>
        <p:nvSpPr>
          <p:cNvPr id="7" name="Content Placeholder 6">
            <a:extLst>
              <a:ext uri="{FF2B5EF4-FFF2-40B4-BE49-F238E27FC236}">
                <a16:creationId xmlns:a16="http://schemas.microsoft.com/office/drawing/2014/main" id="{728A98A0-8218-4176-8B91-40A92C392647}"/>
              </a:ext>
            </a:extLst>
          </p:cNvPr>
          <p:cNvSpPr>
            <a:spLocks noGrp="1"/>
          </p:cNvSpPr>
          <p:nvPr>
            <p:ph idx="1"/>
          </p:nvPr>
        </p:nvSpPr>
        <p:spPr/>
        <p:txBody>
          <a:bodyPr/>
          <a:lstStyle/>
          <a:p>
            <a:r>
              <a:rPr lang="en-GB" noProof="0" dirty="0"/>
              <a:t>Overall Introduction</a:t>
            </a:r>
          </a:p>
          <a:p>
            <a:pPr lvl="1"/>
            <a:endParaRPr lang="en-GB" noProof="0" dirty="0"/>
          </a:p>
          <a:p>
            <a:r>
              <a:rPr lang="en-GB" dirty="0"/>
              <a:t>Ammonia </a:t>
            </a:r>
            <a:r>
              <a:rPr lang="en-GB" noProof="0" dirty="0"/>
              <a:t>topics</a:t>
            </a:r>
          </a:p>
          <a:p>
            <a:pPr marL="516732" lvl="1" indent="-342900">
              <a:buFont typeface="+mj-lt"/>
              <a:buAutoNum type="arabicPeriod"/>
            </a:pPr>
            <a:r>
              <a:rPr lang="en-GB" dirty="0"/>
              <a:t>Internal flow, near field, vaporization and mixing</a:t>
            </a:r>
          </a:p>
          <a:p>
            <a:pPr marL="516732" lvl="1" indent="-342900">
              <a:buFont typeface="+mj-lt"/>
              <a:buAutoNum type="arabicPeriod"/>
            </a:pPr>
            <a:r>
              <a:rPr lang="en-GB" dirty="0">
                <a:solidFill>
                  <a:schemeClr val="tx1">
                    <a:lumMod val="20000"/>
                    <a:lumOff val="80000"/>
                  </a:schemeClr>
                </a:solidFill>
              </a:rPr>
              <a:t>Combustion</a:t>
            </a:r>
            <a:endParaRPr lang="en-GB" noProof="0" dirty="0">
              <a:solidFill>
                <a:schemeClr val="tx1">
                  <a:lumMod val="20000"/>
                  <a:lumOff val="80000"/>
                </a:schemeClr>
              </a:solidFill>
            </a:endParaRPr>
          </a:p>
          <a:p>
            <a:pPr lvl="1"/>
            <a:endParaRPr lang="en-GB" noProof="0" dirty="0"/>
          </a:p>
        </p:txBody>
      </p:sp>
    </p:spTree>
    <p:extLst>
      <p:ext uri="{BB962C8B-B14F-4D97-AF65-F5344CB8AC3E}">
        <p14:creationId xmlns:p14="http://schemas.microsoft.com/office/powerpoint/2010/main" val="252408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A5C8278-55DA-45C6-98F8-E4B447341769}"/>
              </a:ext>
            </a:extLst>
          </p:cNvPr>
          <p:cNvSpPr>
            <a:spLocks noGrp="1"/>
          </p:cNvSpPr>
          <p:nvPr>
            <p:ph type="title"/>
          </p:nvPr>
        </p:nvSpPr>
        <p:spPr/>
        <p:txBody>
          <a:bodyPr/>
          <a:lstStyle/>
          <a:p>
            <a:r>
              <a:rPr lang="es-ES" sz="1800" dirty="0"/>
              <a:t>1. </a:t>
            </a:r>
            <a:r>
              <a:rPr lang="en-GB" dirty="0"/>
              <a:t>Internal flow, near field, vaporization and mixing 	</a:t>
            </a:r>
            <a:r>
              <a:rPr lang="es-ES" dirty="0"/>
              <a:t>1/2</a:t>
            </a:r>
          </a:p>
        </p:txBody>
      </p:sp>
      <p:sp>
        <p:nvSpPr>
          <p:cNvPr id="5" name="Marcador de contenido 4">
            <a:extLst>
              <a:ext uri="{FF2B5EF4-FFF2-40B4-BE49-F238E27FC236}">
                <a16:creationId xmlns:a16="http://schemas.microsoft.com/office/drawing/2014/main" id="{66C2A687-A5CE-43A1-8441-7A482EF1828D}"/>
              </a:ext>
            </a:extLst>
          </p:cNvPr>
          <p:cNvSpPr>
            <a:spLocks noGrp="1"/>
          </p:cNvSpPr>
          <p:nvPr>
            <p:ph idx="1"/>
          </p:nvPr>
        </p:nvSpPr>
        <p:spPr>
          <a:xfrm>
            <a:off x="407082" y="827234"/>
            <a:ext cx="8472913" cy="4113306"/>
          </a:xfrm>
        </p:spPr>
        <p:txBody>
          <a:bodyPr vert="horz" lIns="0" tIns="0" rIns="0" bIns="45720" rtlCol="0" anchor="t">
            <a:noAutofit/>
          </a:bodyPr>
          <a:lstStyle/>
          <a:p>
            <a:pPr marL="173355" indent="-173355"/>
            <a:r>
              <a:rPr lang="en-US" sz="1600" b="1" dirty="0"/>
              <a:t>OBJECTIVES</a:t>
            </a:r>
            <a:endParaRPr lang="en-US" sz="1600" b="1" dirty="0">
              <a:cs typeface="Arial"/>
            </a:endParaRPr>
          </a:p>
          <a:p>
            <a:pPr marL="173990" indent="0">
              <a:buNone/>
            </a:pPr>
            <a:r>
              <a:rPr lang="en-US" sz="1600" u="sng" dirty="0">
                <a:ea typeface="+mn-lt"/>
                <a:cs typeface="+mn-lt"/>
              </a:rPr>
              <a:t>Study</a:t>
            </a:r>
            <a:r>
              <a:rPr lang="en-US" sz="1600" dirty="0">
                <a:ea typeface="+mn-lt"/>
                <a:cs typeface="+mn-lt"/>
              </a:rPr>
              <a:t>:</a:t>
            </a:r>
          </a:p>
          <a:p>
            <a:pPr marL="347345" indent="-173355">
              <a:buFont typeface="Arial"/>
              <a:buChar char="–"/>
            </a:pPr>
            <a:r>
              <a:rPr lang="en-US" sz="1600" dirty="0">
                <a:ea typeface="+mn-lt"/>
                <a:cs typeface="+mn-lt"/>
              </a:rPr>
              <a:t>Internal flow and near-field dynamics: primary break-up, cone angle, flash boiling, and related flow features of single-hole vs. multi-hole</a:t>
            </a:r>
          </a:p>
          <a:p>
            <a:pPr marL="173990" indent="0">
              <a:buNone/>
            </a:pPr>
            <a:r>
              <a:rPr lang="en-US" sz="1600" u="sng" dirty="0">
                <a:ea typeface="+mn-lt"/>
                <a:cs typeface="+mn-lt"/>
              </a:rPr>
              <a:t>Parameters</a:t>
            </a:r>
            <a:r>
              <a:rPr lang="en-US" sz="1600" dirty="0">
                <a:ea typeface="+mn-lt"/>
                <a:cs typeface="+mn-lt"/>
              </a:rPr>
              <a:t>:</a:t>
            </a:r>
          </a:p>
          <a:p>
            <a:pPr marL="347345" lvl="1" indent="-173355"/>
            <a:r>
              <a:rPr lang="en-US" sz="1600" dirty="0">
                <a:ea typeface="+mn-lt"/>
                <a:cs typeface="+mn-lt"/>
              </a:rPr>
              <a:t>Effect of ambient pressure</a:t>
            </a:r>
          </a:p>
          <a:p>
            <a:pPr marL="347345" lvl="1" indent="-173355"/>
            <a:r>
              <a:rPr lang="en-US" sz="1600" dirty="0">
                <a:ea typeface="+mn-lt"/>
                <a:cs typeface="+mn-lt"/>
              </a:rPr>
              <a:t>Room temperature fuel vs. Heated fuel</a:t>
            </a:r>
          </a:p>
          <a:p>
            <a:pPr marL="347345" lvl="1" indent="-173355"/>
            <a:r>
              <a:rPr lang="en-US" sz="1600" dirty="0">
                <a:ea typeface="+mn-lt"/>
                <a:cs typeface="+mn-lt"/>
              </a:rPr>
              <a:t>Intake-stroke injection vs. compression-stroke injection</a:t>
            </a:r>
          </a:p>
          <a:p>
            <a:pPr marL="347345" lvl="1" indent="-173355"/>
            <a:r>
              <a:rPr lang="en-US" sz="1600" dirty="0">
                <a:ea typeface="+mn-lt"/>
                <a:cs typeface="+mn-lt"/>
              </a:rPr>
              <a:t>Effect of injection pressure</a:t>
            </a:r>
          </a:p>
          <a:p>
            <a:pPr marL="173990" lvl="1" indent="0">
              <a:buNone/>
            </a:pPr>
            <a:r>
              <a:rPr lang="en-US" sz="1600" u="sng" dirty="0">
                <a:cs typeface="Arial"/>
              </a:rPr>
              <a:t>Open questions</a:t>
            </a:r>
            <a:r>
              <a:rPr lang="en-US" sz="1600" dirty="0">
                <a:cs typeface="Arial"/>
              </a:rPr>
              <a:t>:</a:t>
            </a:r>
          </a:p>
          <a:p>
            <a:pPr marL="347345" lvl="1" indent="-173355">
              <a:buFont typeface="Arial,Sans-Serif"/>
              <a:buChar char="–"/>
            </a:pPr>
            <a:r>
              <a:rPr lang="en-US" sz="1600" dirty="0">
                <a:cs typeface="Arial"/>
              </a:rPr>
              <a:t>Does flash-boiling always occur? Does it start inside the orifice or externally?</a:t>
            </a:r>
            <a:endParaRPr lang="en-US" sz="1600" dirty="0"/>
          </a:p>
          <a:p>
            <a:pPr marL="347345" lvl="1" indent="-173355">
              <a:buFont typeface="Arial,Sans-Serif"/>
              <a:buChar char="–"/>
            </a:pPr>
            <a:r>
              <a:rPr lang="en-US" sz="1600" dirty="0">
                <a:cs typeface="Arial"/>
              </a:rPr>
              <a:t>How much does jet collapse affect mixing behavior?  (single vs. multi-hole)</a:t>
            </a:r>
          </a:p>
          <a:p>
            <a:pPr marL="347345" lvl="1" indent="-173355">
              <a:buFont typeface="Arial,Sans-Serif"/>
              <a:buChar char="–"/>
            </a:pPr>
            <a:r>
              <a:rPr lang="en-US" sz="1600" dirty="0">
                <a:cs typeface="Arial"/>
              </a:rPr>
              <a:t>Are ammonia liquid properties affecting spray formation and mixing fields, in such a way that new predictive models are needed? </a:t>
            </a:r>
            <a:endParaRPr lang="en-US" sz="1600" dirty="0">
              <a:ea typeface="+mn-lt"/>
              <a:cs typeface="+mn-lt"/>
            </a:endParaRPr>
          </a:p>
          <a:p>
            <a:pPr marL="347345" lvl="1" indent="-173355">
              <a:buFont typeface="Arial,Sans-Serif"/>
            </a:pPr>
            <a:r>
              <a:rPr lang="en-US" sz="1600" dirty="0" err="1">
                <a:cs typeface="Arial"/>
              </a:rPr>
              <a:t>Transcritical</a:t>
            </a:r>
            <a:r>
              <a:rPr lang="en-US" sz="1600" dirty="0">
                <a:cs typeface="Arial"/>
              </a:rPr>
              <a:t> paths with ammonia: dense-fluid approach vs. break-up &amp; evap.? </a:t>
            </a:r>
          </a:p>
          <a:p>
            <a:pPr marL="347345" lvl="1" indent="-173355">
              <a:buFont typeface="Arial,Sans-Serif"/>
            </a:pPr>
            <a:r>
              <a:rPr lang="en-US" sz="1600" dirty="0">
                <a:cs typeface="Arial"/>
              </a:rPr>
              <a:t>What minimum temperature do we reach? Does it get compensated heating the fuel?</a:t>
            </a:r>
          </a:p>
          <a:p>
            <a:pPr marL="173355" indent="-173355"/>
            <a:endParaRPr lang="es-ES" sz="1600" dirty="0">
              <a:cs typeface="Arial"/>
            </a:endParaRPr>
          </a:p>
        </p:txBody>
      </p:sp>
      <p:sp>
        <p:nvSpPr>
          <p:cNvPr id="3" name="Marcador de número de diapositiva 2">
            <a:extLst>
              <a:ext uri="{FF2B5EF4-FFF2-40B4-BE49-F238E27FC236}">
                <a16:creationId xmlns:a16="http://schemas.microsoft.com/office/drawing/2014/main" id="{49ECEC66-DAAE-4904-A464-F1B3E56F5F7D}"/>
              </a:ext>
            </a:extLst>
          </p:cNvPr>
          <p:cNvSpPr>
            <a:spLocks noGrp="1"/>
          </p:cNvSpPr>
          <p:nvPr>
            <p:ph type="sldNum" sz="quarter" idx="10"/>
          </p:nvPr>
        </p:nvSpPr>
        <p:spPr/>
        <p:txBody>
          <a:bodyPr/>
          <a:lstStyle/>
          <a:p>
            <a:pPr>
              <a:defRPr/>
            </a:pPr>
            <a:fld id="{67F79DC8-E77A-4146-81E9-0630D8F39297}" type="slidenum">
              <a:rPr lang="en-US" smtClean="0"/>
              <a:pPr>
                <a:defRPr/>
              </a:pPr>
              <a:t>7</a:t>
            </a:fld>
            <a:endParaRPr lang="en-US"/>
          </a:p>
        </p:txBody>
      </p:sp>
    </p:spTree>
    <p:extLst>
      <p:ext uri="{BB962C8B-B14F-4D97-AF65-F5344CB8AC3E}">
        <p14:creationId xmlns:p14="http://schemas.microsoft.com/office/powerpoint/2010/main" val="414180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A5C8278-55DA-45C6-98F8-E4B447341769}"/>
              </a:ext>
            </a:extLst>
          </p:cNvPr>
          <p:cNvSpPr>
            <a:spLocks noGrp="1"/>
          </p:cNvSpPr>
          <p:nvPr>
            <p:ph type="title"/>
          </p:nvPr>
        </p:nvSpPr>
        <p:spPr/>
        <p:txBody>
          <a:bodyPr/>
          <a:lstStyle/>
          <a:p>
            <a:r>
              <a:rPr lang="es-ES" sz="1800" dirty="0"/>
              <a:t>1. </a:t>
            </a:r>
            <a:r>
              <a:rPr lang="en-GB" dirty="0"/>
              <a:t>Internal flow, near field, vaporization and mixing 	</a:t>
            </a:r>
            <a:r>
              <a:rPr lang="es-ES" dirty="0"/>
              <a:t>2/2</a:t>
            </a:r>
          </a:p>
        </p:txBody>
      </p:sp>
      <p:sp>
        <p:nvSpPr>
          <p:cNvPr id="5" name="Marcador de contenido 4">
            <a:extLst>
              <a:ext uri="{FF2B5EF4-FFF2-40B4-BE49-F238E27FC236}">
                <a16:creationId xmlns:a16="http://schemas.microsoft.com/office/drawing/2014/main" id="{66C2A687-A5CE-43A1-8441-7A482EF1828D}"/>
              </a:ext>
            </a:extLst>
          </p:cNvPr>
          <p:cNvSpPr>
            <a:spLocks noGrp="1"/>
          </p:cNvSpPr>
          <p:nvPr>
            <p:ph idx="1"/>
          </p:nvPr>
        </p:nvSpPr>
        <p:spPr>
          <a:xfrm>
            <a:off x="418907" y="869357"/>
            <a:ext cx="8303453" cy="4177600"/>
          </a:xfrm>
        </p:spPr>
        <p:txBody>
          <a:bodyPr vert="horz" lIns="0" tIns="0" rIns="0" bIns="45720" rtlCol="0" anchor="t">
            <a:noAutofit/>
          </a:bodyPr>
          <a:lstStyle/>
          <a:p>
            <a:pPr marL="173355" indent="-173355"/>
            <a:r>
              <a:rPr lang="en-US" b="1" dirty="0"/>
              <a:t>REQUESTED INFO </a:t>
            </a:r>
            <a:r>
              <a:rPr lang="en-US" i="1" dirty="0"/>
              <a:t>(both Experiments and Simulations, where applicable)</a:t>
            </a:r>
            <a:endParaRPr lang="en-US" sz="1600" i="1" dirty="0">
              <a:cs typeface="Arial"/>
            </a:endParaRPr>
          </a:p>
          <a:p>
            <a:pPr marL="347345" lvl="1" indent="-173355"/>
            <a:r>
              <a:rPr lang="en-US" dirty="0">
                <a:ea typeface="+mn-lt"/>
                <a:cs typeface="+mn-lt"/>
              </a:rPr>
              <a:t>Mass &amp; momentum flow rates</a:t>
            </a:r>
          </a:p>
          <a:p>
            <a:pPr marL="347345" lvl="1" indent="-173355"/>
            <a:r>
              <a:rPr lang="en-US" dirty="0">
                <a:ea typeface="+mn-lt"/>
                <a:cs typeface="+mn-lt"/>
              </a:rPr>
              <a:t>Tip penetration, near nozzle cone angle vs. time</a:t>
            </a:r>
          </a:p>
          <a:p>
            <a:pPr marL="347345" lvl="1" indent="-173355"/>
            <a:r>
              <a:rPr lang="en-US" dirty="0">
                <a:ea typeface="+mn-lt"/>
                <a:cs typeface="+mn-lt"/>
              </a:rPr>
              <a:t>Transverse integrated mass (TIM) vs. axial distance </a:t>
            </a:r>
          </a:p>
          <a:p>
            <a:pPr marL="347345" lvl="1" indent="-173355"/>
            <a:r>
              <a:rPr lang="en-US" dirty="0">
                <a:ea typeface="+mn-lt"/>
                <a:cs typeface="+mn-lt"/>
              </a:rPr>
              <a:t>2D contours of liquid volume fraction (LVF) and on cross-sections </a:t>
            </a:r>
            <a:r>
              <a:rPr lang="en-US" i="1" dirty="0">
                <a:ea typeface="+mn-lt"/>
                <a:cs typeface="+mn-lt"/>
              </a:rPr>
              <a:t>for sim.</a:t>
            </a:r>
            <a:endParaRPr lang="en-US" i="1" dirty="0">
              <a:cs typeface="Arial"/>
            </a:endParaRPr>
          </a:p>
          <a:p>
            <a:pPr marL="347345" lvl="1" indent="-173355"/>
            <a:r>
              <a:rPr lang="en-US" dirty="0">
                <a:ea typeface="+mn-lt"/>
                <a:cs typeface="+mn-lt"/>
              </a:rPr>
              <a:t>2D contours of projected liquid density and projected liquid volume (PLV) </a:t>
            </a:r>
            <a:endParaRPr lang="en-US" dirty="0">
              <a:cs typeface="Arial"/>
            </a:endParaRPr>
          </a:p>
          <a:p>
            <a:pPr marL="347345" lvl="1" indent="-173355"/>
            <a:r>
              <a:rPr lang="en-US" dirty="0">
                <a:ea typeface="+mn-lt"/>
                <a:cs typeface="+mn-lt"/>
              </a:rPr>
              <a:t>Mean droplet size (SMD) and PDF of liquid drop diameters</a:t>
            </a:r>
            <a:endParaRPr lang="en-US" dirty="0">
              <a:cs typeface="Arial"/>
            </a:endParaRPr>
          </a:p>
          <a:p>
            <a:pPr marL="347345" lvl="1" indent="-173355"/>
            <a:r>
              <a:rPr lang="en-US" dirty="0">
                <a:ea typeface="+mn-lt"/>
                <a:cs typeface="+mn-lt"/>
              </a:rPr>
              <a:t>Liquid and vapor mass fractions (either as projected quantities or as cut-plane values </a:t>
            </a:r>
            <a:r>
              <a:rPr lang="en-US" i="1" dirty="0">
                <a:ea typeface="+mn-lt"/>
                <a:cs typeface="+mn-lt"/>
              </a:rPr>
              <a:t>for sim.</a:t>
            </a:r>
            <a:r>
              <a:rPr lang="en-US" dirty="0">
                <a:ea typeface="+mn-lt"/>
                <a:cs typeface="+mn-lt"/>
              </a:rPr>
              <a:t>) </a:t>
            </a:r>
            <a:endParaRPr lang="en-US" dirty="0">
              <a:cs typeface="Arial"/>
            </a:endParaRPr>
          </a:p>
          <a:p>
            <a:pPr marL="347345" lvl="1" indent="-173355"/>
            <a:r>
              <a:rPr lang="en-US" dirty="0">
                <a:ea typeface="+mn-lt"/>
                <a:cs typeface="+mn-lt"/>
              </a:rPr>
              <a:t>Temperature fields, both liquid and gas phase</a:t>
            </a:r>
          </a:p>
          <a:p>
            <a:pPr marL="347345" lvl="1" indent="-173355"/>
            <a:r>
              <a:rPr lang="en-US" dirty="0">
                <a:ea typeface="+mn-lt"/>
                <a:cs typeface="+mn-lt"/>
              </a:rPr>
              <a:t>Velocity fields, both liquid and gas phase</a:t>
            </a:r>
          </a:p>
          <a:p>
            <a:pPr marL="347345" lvl="1" indent="-173355"/>
            <a:r>
              <a:rPr lang="es-ES" dirty="0" err="1">
                <a:cs typeface="Arial"/>
              </a:rPr>
              <a:t>Mixing</a:t>
            </a:r>
            <a:r>
              <a:rPr lang="en-US" dirty="0">
                <a:ea typeface="+mn-lt"/>
                <a:cs typeface="+mn-lt"/>
              </a:rPr>
              <a:t> fields</a:t>
            </a:r>
          </a:p>
          <a:p>
            <a:pPr marL="347345" lvl="1" indent="-173355"/>
            <a:endParaRPr lang="en-US" sz="1050" dirty="0">
              <a:ea typeface="+mn-lt"/>
              <a:cs typeface="+mn-lt"/>
            </a:endParaRPr>
          </a:p>
          <a:p>
            <a:pPr marL="347345" lvl="1" indent="-173355"/>
            <a:r>
              <a:rPr lang="en-US" sz="1600" dirty="0">
                <a:ea typeface="+mn-lt"/>
                <a:cs typeface="+mn-lt"/>
              </a:rPr>
              <a:t>In addition: raw data from simulations in VTK format are accepted as well. Quantities of interest will be extracted and shared with the ECN (with permission of submitters). Please contact the organizers to discuss submission of VTK format files</a:t>
            </a:r>
            <a:r>
              <a:rPr lang="en-US" dirty="0">
                <a:ea typeface="+mn-lt"/>
                <a:cs typeface="+mn-lt"/>
              </a:rPr>
              <a:t>.</a:t>
            </a:r>
            <a:endParaRPr lang="en-US" dirty="0">
              <a:cs typeface="Arial"/>
            </a:endParaRPr>
          </a:p>
          <a:p>
            <a:pPr marL="173355" indent="-173355"/>
            <a:endParaRPr lang="en-US" dirty="0">
              <a:cs typeface="Arial"/>
            </a:endParaRPr>
          </a:p>
        </p:txBody>
      </p:sp>
      <p:sp>
        <p:nvSpPr>
          <p:cNvPr id="3" name="Marcador de número de diapositiva 2">
            <a:extLst>
              <a:ext uri="{FF2B5EF4-FFF2-40B4-BE49-F238E27FC236}">
                <a16:creationId xmlns:a16="http://schemas.microsoft.com/office/drawing/2014/main" id="{49ECEC66-DAAE-4904-A464-F1B3E56F5F7D}"/>
              </a:ext>
            </a:extLst>
          </p:cNvPr>
          <p:cNvSpPr>
            <a:spLocks noGrp="1"/>
          </p:cNvSpPr>
          <p:nvPr>
            <p:ph type="sldNum" sz="quarter" idx="10"/>
          </p:nvPr>
        </p:nvSpPr>
        <p:spPr/>
        <p:txBody>
          <a:bodyPr/>
          <a:lstStyle/>
          <a:p>
            <a:pPr>
              <a:defRPr/>
            </a:pPr>
            <a:fld id="{67F79DC8-E77A-4146-81E9-0630D8F39297}" type="slidenum">
              <a:rPr lang="en-US" smtClean="0"/>
              <a:pPr>
                <a:defRPr/>
              </a:pPr>
              <a:t>8</a:t>
            </a:fld>
            <a:endParaRPr lang="en-US"/>
          </a:p>
        </p:txBody>
      </p:sp>
    </p:spTree>
    <p:extLst>
      <p:ext uri="{BB962C8B-B14F-4D97-AF65-F5344CB8AC3E}">
        <p14:creationId xmlns:p14="http://schemas.microsoft.com/office/powerpoint/2010/main" val="198918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133174-ECA3-4BF1-B38F-4C1B276959D8}"/>
              </a:ext>
            </a:extLst>
          </p:cNvPr>
          <p:cNvSpPr>
            <a:spLocks noGrp="1"/>
          </p:cNvSpPr>
          <p:nvPr>
            <p:ph type="title"/>
          </p:nvPr>
        </p:nvSpPr>
        <p:spPr/>
        <p:txBody>
          <a:bodyPr/>
          <a:lstStyle/>
          <a:p>
            <a:r>
              <a:rPr lang="en-GB" noProof="0"/>
              <a:t>CONTENTS</a:t>
            </a:r>
          </a:p>
        </p:txBody>
      </p:sp>
      <p:sp>
        <p:nvSpPr>
          <p:cNvPr id="7" name="Content Placeholder 6">
            <a:extLst>
              <a:ext uri="{FF2B5EF4-FFF2-40B4-BE49-F238E27FC236}">
                <a16:creationId xmlns:a16="http://schemas.microsoft.com/office/drawing/2014/main" id="{728A98A0-8218-4176-8B91-40A92C392647}"/>
              </a:ext>
            </a:extLst>
          </p:cNvPr>
          <p:cNvSpPr>
            <a:spLocks noGrp="1"/>
          </p:cNvSpPr>
          <p:nvPr>
            <p:ph idx="1"/>
          </p:nvPr>
        </p:nvSpPr>
        <p:spPr/>
        <p:txBody>
          <a:bodyPr/>
          <a:lstStyle/>
          <a:p>
            <a:r>
              <a:rPr lang="en-GB" noProof="0" dirty="0"/>
              <a:t>Overall Introduction</a:t>
            </a:r>
          </a:p>
          <a:p>
            <a:pPr lvl="1"/>
            <a:endParaRPr lang="en-GB" noProof="0" dirty="0"/>
          </a:p>
          <a:p>
            <a:r>
              <a:rPr lang="en-GB" dirty="0"/>
              <a:t>Ammonia </a:t>
            </a:r>
            <a:r>
              <a:rPr lang="en-GB" noProof="0" dirty="0"/>
              <a:t>topics</a:t>
            </a:r>
          </a:p>
          <a:p>
            <a:pPr marL="516732" lvl="1" indent="-342900">
              <a:buFont typeface="+mj-lt"/>
              <a:buAutoNum type="arabicPeriod"/>
            </a:pPr>
            <a:r>
              <a:rPr lang="en-GB" dirty="0">
                <a:solidFill>
                  <a:schemeClr val="tx1">
                    <a:lumMod val="20000"/>
                    <a:lumOff val="80000"/>
                  </a:schemeClr>
                </a:solidFill>
              </a:rPr>
              <a:t>Internal flow, near field, vaporization and mixing</a:t>
            </a:r>
          </a:p>
          <a:p>
            <a:pPr marL="516732" lvl="1" indent="-342900">
              <a:buFont typeface="+mj-lt"/>
              <a:buAutoNum type="arabicPeriod"/>
            </a:pPr>
            <a:r>
              <a:rPr lang="en-GB" noProof="0" dirty="0">
                <a:solidFill>
                  <a:schemeClr val="tx1"/>
                </a:solidFill>
              </a:rPr>
              <a:t>Combustion</a:t>
            </a:r>
          </a:p>
          <a:p>
            <a:pPr lvl="1"/>
            <a:endParaRPr lang="en-GB" noProof="0" dirty="0"/>
          </a:p>
        </p:txBody>
      </p:sp>
    </p:spTree>
    <p:extLst>
      <p:ext uri="{BB962C8B-B14F-4D97-AF65-F5344CB8AC3E}">
        <p14:creationId xmlns:p14="http://schemas.microsoft.com/office/powerpoint/2010/main" val="3804879376"/>
      </p:ext>
    </p:extLst>
  </p:cSld>
  <p:clrMapOvr>
    <a:masterClrMapping/>
  </p:clrMapOvr>
</p:sld>
</file>

<file path=ppt/theme/theme1.xml><?xml version="1.0" encoding="utf-8"?>
<a:theme xmlns:a="http://schemas.openxmlformats.org/drawingml/2006/main" name="1_presentation_16x9">
  <a:themeElements>
    <a:clrScheme name="SCC">
      <a:dk1>
        <a:srgbClr val="47484A"/>
      </a:dk1>
      <a:lt1>
        <a:srgbClr val="FFFFFF"/>
      </a:lt1>
      <a:dk2>
        <a:srgbClr val="0082CA"/>
      </a:dk2>
      <a:lt2>
        <a:srgbClr val="FF9933"/>
      </a:lt2>
      <a:accent1>
        <a:srgbClr val="79A838"/>
      </a:accent1>
      <a:accent2>
        <a:srgbClr val="00609C"/>
      </a:accent2>
      <a:accent3>
        <a:srgbClr val="4D008C"/>
      </a:accent3>
      <a:accent4>
        <a:srgbClr val="FF6900"/>
      </a:accent4>
      <a:accent5>
        <a:srgbClr val="00A19C"/>
      </a:accent5>
      <a:accent6>
        <a:srgbClr val="993333"/>
      </a:accent6>
      <a:hlink>
        <a:srgbClr val="000000"/>
      </a:hlink>
      <a:folHlink>
        <a:srgbClr val="7677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W" id="{8FC9EF07-87DD-004F-A6F5-DF78BF80923D}" vid="{4C503A94-A91E-5B41-9CB5-5C5808B893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856</Words>
  <Application>Microsoft Office PowerPoint</Application>
  <PresentationFormat>On-screen Show (16:9)</PresentationFormat>
  <Paragraphs>181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Arial,Sans-Serif</vt:lpstr>
      <vt:lpstr>Calibri</vt:lpstr>
      <vt:lpstr>Wingdings</vt:lpstr>
      <vt:lpstr>1_presentation_16x9</vt:lpstr>
      <vt:lpstr>ECN9 AMMONIA GUIDELINES</vt:lpstr>
      <vt:lpstr>CONTENTS</vt:lpstr>
      <vt:lpstr>OVERALL INTRODUCTION</vt:lpstr>
      <vt:lpstr>OVERALL INTRODUCTION</vt:lpstr>
      <vt:lpstr>OVERALL INTRODUCTION</vt:lpstr>
      <vt:lpstr>CONTENTS</vt:lpstr>
      <vt:lpstr>1. Internal flow, near field, vaporization and mixing  1/2</vt:lpstr>
      <vt:lpstr>1. Internal flow, near field, vaporization and mixing  2/2</vt:lpstr>
      <vt:lpstr>CONTENTS</vt:lpstr>
      <vt:lpstr>2. COMBUSTION           1/2</vt:lpstr>
      <vt:lpstr>2. COMBUSTION           2/2</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Collette, Jonathan</dc:creator>
  <cp:lastModifiedBy>Michele Battistoni</cp:lastModifiedBy>
  <cp:revision>70</cp:revision>
  <cp:lastPrinted>2018-03-16T16:57:20Z</cp:lastPrinted>
  <dcterms:created xsi:type="dcterms:W3CDTF">2017-11-21T17:14:05Z</dcterms:created>
  <dcterms:modified xsi:type="dcterms:W3CDTF">2023-07-26T12:29:49Z</dcterms:modified>
</cp:coreProperties>
</file>