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4500" r:id="rId2"/>
    <p:sldId id="4501" r:id="rId3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  <p:cmAuthor id="1" name="Pickett, Lyle M" initials="PLM" lastIdx="1" clrIdx="1">
    <p:extLst>
      <p:ext uri="{19B8F6BF-5375-455C-9EA6-DF929625EA0E}">
        <p15:presenceInfo xmlns:p15="http://schemas.microsoft.com/office/powerpoint/2012/main" userId="S::lmpicke@sandia.gov::d76e6dbf-3c92-44aa-99dc-6dd0826b5e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253020"/>
    <a:srgbClr val="0000FF"/>
    <a:srgbClr val="47484A"/>
    <a:srgbClr val="76777B"/>
    <a:srgbClr val="3C8C93"/>
    <a:srgbClr val="993333"/>
    <a:srgbClr val="0B1F8F"/>
    <a:srgbClr val="A12B2F"/>
    <a:srgbClr val="007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87" autoAdjust="0"/>
    <p:restoredTop sz="95360" autoAdjust="0"/>
  </p:normalViewPr>
  <p:slideViewPr>
    <p:cSldViewPr snapToGrid="0" showGuides="1">
      <p:cViewPr varScale="1">
        <p:scale>
          <a:sx n="164" d="100"/>
          <a:sy n="164" d="100"/>
        </p:scale>
        <p:origin x="444" y="120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D9B53-F0DD-2948-A534-E980B28079A3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943A-159E-AC4E-9A8F-349401F9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114300" y="4941346"/>
            <a:ext cx="457200" cy="137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9DC8-E77A-4146-81E9-0630D8F3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114300" y="4941346"/>
            <a:ext cx="457200" cy="137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9DC8-E77A-4146-81E9-0630D8F3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sandia.gov/ecn/assets/images/ecn-bann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2382"/>
            <a:ext cx="9144000" cy="95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0 CuadroTexto"/>
          <p:cNvSpPr txBox="1">
            <a:spLocks noChangeArrowheads="1"/>
          </p:cNvSpPr>
          <p:nvPr userDrawn="1"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sz="1050" dirty="0"/>
              <a:t>ECN 5</a:t>
            </a:r>
            <a:endParaRPr lang="es-ES" sz="1050" dirty="0"/>
          </a:p>
        </p:txBody>
      </p:sp>
      <p:sp>
        <p:nvSpPr>
          <p:cNvPr id="8" name="11 CuadroTexto"/>
          <p:cNvSpPr txBox="1">
            <a:spLocks noChangeArrowheads="1"/>
          </p:cNvSpPr>
          <p:nvPr userDrawn="1"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fld id="{D284F732-DEEF-4939-B55C-EFBE25F49331}" type="slidenum">
              <a:rPr lang="es-ES" sz="1050" smtClean="0"/>
              <a:pPr algn="ctr"/>
              <a:t>‹#›</a:t>
            </a:fld>
            <a:r>
              <a:rPr lang="es-ES" sz="1050" dirty="0"/>
              <a:t>/8</a:t>
            </a:r>
          </a:p>
        </p:txBody>
      </p:sp>
      <p:sp>
        <p:nvSpPr>
          <p:cNvPr id="9" name="Rectangle 5"/>
          <p:cNvSpPr/>
          <p:nvPr userDrawn="1"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0" name="10 CuadroTexto"/>
          <p:cNvSpPr txBox="1">
            <a:spLocks noChangeArrowheads="1"/>
          </p:cNvSpPr>
          <p:nvPr userDrawn="1"/>
        </p:nvSpPr>
        <p:spPr bwMode="auto">
          <a:xfrm>
            <a:off x="34925" y="4912519"/>
            <a:ext cx="1512888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2017</a:t>
            </a:r>
            <a:endParaRPr lang="es-ES" sz="1050" dirty="0"/>
          </a:p>
        </p:txBody>
      </p:sp>
      <p:pic>
        <p:nvPicPr>
          <p:cNvPr id="12" name="Picture 2" descr="C:\Julien\ECN Working Group\ECN_WorkShop2_Sep2012\Presentation\ECN- Banner-LP.jpg"/>
          <p:cNvPicPr>
            <a:picLocks noChangeAspect="1" noChangeArrowheads="1"/>
          </p:cNvPicPr>
          <p:nvPr userDrawn="1"/>
        </p:nvPicPr>
        <p:blipFill>
          <a:blip r:embed="rId4" cstate="print"/>
          <a:srcRect r="75075"/>
          <a:stretch>
            <a:fillRect/>
          </a:stretch>
        </p:blipFill>
        <p:spPr bwMode="auto">
          <a:xfrm>
            <a:off x="-1" y="-1"/>
            <a:ext cx="115083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8"/>
          <p:cNvSpPr/>
          <p:nvPr userDrawn="1"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42911" y="857238"/>
            <a:ext cx="7572375" cy="33754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6 Rectángulo"/>
          <p:cNvSpPr/>
          <p:nvPr userDrawn="1"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5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1214414" y="28998"/>
            <a:ext cx="7572428" cy="43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ts val="180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1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60" y="142875"/>
            <a:ext cx="7963798" cy="51435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3831" indent="-173831">
              <a:spcBef>
                <a:spcPts val="225"/>
              </a:spcBef>
              <a:defRPr/>
            </a:lvl1pPr>
            <a:lvl2pPr marL="347663" indent="-173831">
              <a:defRPr/>
            </a:lvl2pPr>
            <a:lvl3pPr marL="511969" indent="-129779">
              <a:defRPr/>
            </a:lvl3pPr>
            <a:lvl4pPr marL="685800" indent="-129779">
              <a:defRPr/>
            </a:lvl4pPr>
            <a:lvl5pPr marL="815579" indent="-129779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419600" y="4972051"/>
            <a:ext cx="342900" cy="171449"/>
          </a:xfrm>
        </p:spPr>
        <p:txBody>
          <a:bodyPr/>
          <a:lstStyle>
            <a:lvl1pPr>
              <a:defRPr sz="750"/>
            </a:lvl1pPr>
          </a:lstStyle>
          <a:p>
            <a:fld id="{E59F633D-C799-4FEB-A525-92D1F47B2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s-ES" sz="1350">
              <a:solidFill>
                <a:prstClr val="white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0 CuadroTexto"/>
          <p:cNvSpPr txBox="1">
            <a:spLocks noChangeArrowheads="1"/>
          </p:cNvSpPr>
          <p:nvPr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prstClr val="black"/>
                </a:solidFill>
              </a:rPr>
              <a:t>ECN 5: Spray G – Internal Flow Modelling</a:t>
            </a:r>
            <a:endParaRPr lang="es-ES" sz="1050" dirty="0">
              <a:solidFill>
                <a:prstClr val="black"/>
              </a:solidFill>
            </a:endParaRPr>
          </a:p>
        </p:txBody>
      </p:sp>
      <p:sp>
        <p:nvSpPr>
          <p:cNvPr id="5" name="11 CuadroTexto"/>
          <p:cNvSpPr txBox="1">
            <a:spLocks noChangeArrowheads="1"/>
          </p:cNvSpPr>
          <p:nvPr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F5DC4D45-CDB5-4047-94B5-0C16A8314271}" type="slidenum">
              <a:rPr lang="es-ES" sz="1050" smtClean="0">
                <a:solidFill>
                  <a:prstClr val="black"/>
                </a:solidFill>
              </a:rPr>
              <a:pPr algn="ctr" eaLnBrk="1" hangingPunct="1">
                <a:defRPr/>
              </a:pPr>
              <a:t>‹#›</a:t>
            </a:fld>
            <a:endParaRPr lang="es-ES" sz="105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8" name="Picture 2" descr="C:\Julien\ECN Working Group\ECN_WorkShop2_Sep2012\Presentation\ECN- Banner-L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75"/>
          <a:stretch>
            <a:fillRect/>
          </a:stretch>
        </p:blipFill>
        <p:spPr bwMode="auto">
          <a:xfrm>
            <a:off x="1" y="0"/>
            <a:ext cx="1116013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6012" y="0"/>
            <a:ext cx="8026401" cy="4655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73050" y="685800"/>
            <a:ext cx="4070350" cy="41005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800600" y="685800"/>
            <a:ext cx="4114800" cy="40576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10 CuadroTexto"/>
          <p:cNvSpPr txBox="1">
            <a:spLocks noChangeArrowheads="1"/>
          </p:cNvSpPr>
          <p:nvPr userDrawn="1"/>
        </p:nvSpPr>
        <p:spPr bwMode="auto">
          <a:xfrm>
            <a:off x="34924" y="4912519"/>
            <a:ext cx="2340286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>
                <a:solidFill>
                  <a:prstClr val="black"/>
                </a:solidFill>
              </a:rPr>
              <a:t>31</a:t>
            </a:r>
            <a:r>
              <a:rPr lang="en-US" sz="1050" baseline="30000" dirty="0">
                <a:solidFill>
                  <a:prstClr val="black"/>
                </a:solidFill>
              </a:rPr>
              <a:t>st</a:t>
            </a:r>
            <a:r>
              <a:rPr lang="en-US" sz="1050" baseline="0" dirty="0">
                <a:solidFill>
                  <a:prstClr val="black"/>
                </a:solidFill>
              </a:rPr>
              <a:t> March – 1</a:t>
            </a:r>
            <a:r>
              <a:rPr lang="en-US" sz="1050" baseline="30000" dirty="0">
                <a:solidFill>
                  <a:prstClr val="black"/>
                </a:solidFill>
              </a:rPr>
              <a:t>st</a:t>
            </a:r>
            <a:r>
              <a:rPr lang="en-US" sz="1050" baseline="0" dirty="0">
                <a:solidFill>
                  <a:prstClr val="black"/>
                </a:solidFill>
              </a:rPr>
              <a:t> April</a:t>
            </a:r>
            <a:r>
              <a:rPr lang="en-US" sz="1050" dirty="0">
                <a:solidFill>
                  <a:prstClr val="black"/>
                </a:solidFill>
              </a:rPr>
              <a:t>, 2017</a:t>
            </a:r>
            <a:endParaRPr lang="es-E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6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 userDrawn="1"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50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0 CuadroTexto"/>
          <p:cNvSpPr txBox="1">
            <a:spLocks noChangeArrowheads="1"/>
          </p:cNvSpPr>
          <p:nvPr userDrawn="1"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ECN 2: Spray development and vaporization</a:t>
            </a:r>
            <a:endParaRPr lang="es-ES" sz="1050" dirty="0"/>
          </a:p>
        </p:txBody>
      </p:sp>
      <p:sp>
        <p:nvSpPr>
          <p:cNvPr id="5" name="11 CuadroTexto"/>
          <p:cNvSpPr txBox="1">
            <a:spLocks noChangeArrowheads="1"/>
          </p:cNvSpPr>
          <p:nvPr userDrawn="1"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0201B64-9524-4C81-BE5E-C8E5FE2A4706}" type="slidenum">
              <a:rPr lang="es-ES" altLang="en-US" sz="1050"/>
              <a:pPr algn="ctr" eaLnBrk="1" hangingPunct="1"/>
              <a:t>‹#›</a:t>
            </a:fld>
            <a:r>
              <a:rPr lang="es-ES" altLang="en-US" sz="1050"/>
              <a:t>/59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" name="10 CuadroTexto"/>
          <p:cNvSpPr txBox="1">
            <a:spLocks noChangeArrowheads="1"/>
          </p:cNvSpPr>
          <p:nvPr userDrawn="1"/>
        </p:nvSpPr>
        <p:spPr bwMode="auto">
          <a:xfrm>
            <a:off x="34925" y="4912519"/>
            <a:ext cx="1512888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September 2012</a:t>
            </a:r>
            <a:endParaRPr lang="es-ES" sz="1050" dirty="0"/>
          </a:p>
        </p:txBody>
      </p:sp>
      <p:pic>
        <p:nvPicPr>
          <p:cNvPr id="8" name="Picture 2" descr="C:\Julien\ECN Working Group\ECN_WorkShop2_Sep2012\Presentation\ECN- Banner-LP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75"/>
          <a:stretch>
            <a:fillRect/>
          </a:stretch>
        </p:blipFill>
        <p:spPr bwMode="auto">
          <a:xfrm>
            <a:off x="1" y="0"/>
            <a:ext cx="1116013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ECN</a:t>
            </a:r>
          </a:p>
        </p:txBody>
      </p:sp>
    </p:spTree>
    <p:extLst>
      <p:ext uri="{BB962C8B-B14F-4D97-AF65-F5344CB8AC3E}">
        <p14:creationId xmlns:p14="http://schemas.microsoft.com/office/powerpoint/2010/main" val="24449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61A96-98DB-4B30-B9E9-F36B50B4688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254818" y="4744791"/>
            <a:ext cx="865740" cy="3581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143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6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35" r:id="rId5"/>
    <p:sldLayoutId id="2147483836" r:id="rId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3156">
          <p15:clr>
            <a:srgbClr val="F26B43"/>
          </p15:clr>
        </p15:guide>
        <p15:guide id="4" orient="horz" pos="3132">
          <p15:clr>
            <a:srgbClr val="F26B43"/>
          </p15:clr>
        </p15:guide>
        <p15:guide id="5" pos="2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57" y="0"/>
            <a:ext cx="7963798" cy="514350"/>
          </a:xfrm>
        </p:spPr>
        <p:txBody>
          <a:bodyPr/>
          <a:lstStyle/>
          <a:p>
            <a:r>
              <a:rPr lang="en-US" dirty="0"/>
              <a:t>Hydrogen Injection (Noud Maes)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F633D-C799-4FEB-A525-92D1F47B25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4599" y="714935"/>
            <a:ext cx="8627342" cy="4056530"/>
          </a:xfrm>
        </p:spPr>
        <p:txBody>
          <a:bodyPr/>
          <a:lstStyle/>
          <a:p>
            <a:r>
              <a:rPr lang="en-US" sz="1600" b="1" dirty="0"/>
              <a:t>MOTIVATIONS</a:t>
            </a:r>
          </a:p>
          <a:p>
            <a:pPr lvl="1"/>
            <a:r>
              <a:rPr lang="en-US" sz="1400" dirty="0"/>
              <a:t>Heavy-duty, off-road, &amp; stationary applications are the main driver for hydrogen</a:t>
            </a:r>
          </a:p>
          <a:p>
            <a:pPr lvl="1"/>
            <a:r>
              <a:rPr lang="en-US" sz="1400" dirty="0"/>
              <a:t>Better understanding of injection, mixture formation, and ignition of DI hydrogen injections</a:t>
            </a:r>
          </a:p>
          <a:p>
            <a:endParaRPr lang="en-US" sz="1600" b="1" dirty="0"/>
          </a:p>
          <a:p>
            <a:r>
              <a:rPr lang="en-US" sz="1600" b="1" dirty="0"/>
              <a:t>OBJECTIVES</a:t>
            </a:r>
          </a:p>
          <a:p>
            <a:pPr lvl="1"/>
            <a:r>
              <a:rPr lang="en-US" sz="1400" dirty="0"/>
              <a:t>Understanding the different processes with what’s available, </a:t>
            </a:r>
            <a:r>
              <a:rPr lang="en-US" sz="1400" u="sng" dirty="0"/>
              <a:t>regardless of conditions/injectors</a:t>
            </a:r>
          </a:p>
          <a:p>
            <a:pPr lvl="1"/>
            <a:r>
              <a:rPr lang="en-US" sz="1400" dirty="0"/>
              <a:t>Experiments and simulations looking at single free jets</a:t>
            </a:r>
          </a:p>
          <a:p>
            <a:pPr lvl="1"/>
            <a:r>
              <a:rPr lang="en-US" sz="1400" dirty="0"/>
              <a:t>Experiments and simulations aiming at understanding ignition and flame stabilization</a:t>
            </a:r>
          </a:p>
          <a:p>
            <a:endParaRPr lang="en-US" sz="1600" b="1" dirty="0"/>
          </a:p>
          <a:p>
            <a:r>
              <a:rPr lang="en-US" sz="1600" b="1" dirty="0"/>
              <a:t>TARGET CONDITIONS</a:t>
            </a:r>
          </a:p>
          <a:p>
            <a:pPr marL="173832" lvl="1" indent="0">
              <a:buNone/>
            </a:pPr>
            <a:r>
              <a:rPr lang="en-US" sz="1400" dirty="0"/>
              <a:t>0.65-mm single (straight)-hole modified Bosch HDEV 1.2 injector</a:t>
            </a:r>
          </a:p>
          <a:p>
            <a:pPr lvl="1"/>
            <a:r>
              <a:rPr lang="en-US" sz="1200" dirty="0"/>
              <a:t>100 bar injection (293 K, 10 bar (</a:t>
            </a:r>
            <a:r>
              <a:rPr lang="en-US" sz="1200" dirty="0" err="1"/>
              <a:t>nPR</a:t>
            </a:r>
            <a:r>
              <a:rPr lang="en-US" sz="1200" dirty="0"/>
              <a:t> = 10), N2 (inert) ambient)			* Aligning with TU/e &amp; IFP .</a:t>
            </a:r>
            <a:r>
              <a:rPr lang="en-US" sz="1200" dirty="0" err="1"/>
              <a:t>stp</a:t>
            </a:r>
            <a:r>
              <a:rPr lang="en-US" sz="1200" dirty="0"/>
              <a:t> available</a:t>
            </a:r>
          </a:p>
          <a:p>
            <a:pPr lvl="2"/>
            <a:r>
              <a:rPr lang="en-US" sz="1200" dirty="0"/>
              <a:t>Injection pressure variations: 80 bar &amp; 40 bar (</a:t>
            </a:r>
            <a:r>
              <a:rPr lang="en-US" sz="1200" dirty="0" err="1"/>
              <a:t>nPR</a:t>
            </a:r>
            <a:r>
              <a:rPr lang="en-US" sz="1200" dirty="0"/>
              <a:t> = 8 &amp; 4)</a:t>
            </a:r>
          </a:p>
          <a:p>
            <a:pPr lvl="2"/>
            <a:r>
              <a:rPr lang="en-US" sz="1200" dirty="0"/>
              <a:t>Ambient pressure variation: 40 bar &amp; 1 bar (</a:t>
            </a:r>
            <a:r>
              <a:rPr lang="en-US" sz="1200" dirty="0" err="1"/>
              <a:t>nPR</a:t>
            </a:r>
            <a:r>
              <a:rPr lang="en-US" sz="1200" dirty="0"/>
              <a:t> = 2.5 &amp; nPR100)</a:t>
            </a:r>
          </a:p>
          <a:p>
            <a:pPr lvl="2"/>
            <a:r>
              <a:rPr lang="en-US" sz="1200" dirty="0"/>
              <a:t>Temperature variation @ 21% O2 for simulations: 1200 K and 40 bar ambient pressure (</a:t>
            </a:r>
            <a:r>
              <a:rPr lang="en-US" sz="1200" dirty="0" err="1"/>
              <a:t>nPR</a:t>
            </a:r>
            <a:r>
              <a:rPr lang="en-US" sz="1200"/>
              <a:t> 2.5)</a:t>
            </a: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692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57" y="0"/>
            <a:ext cx="7963798" cy="514350"/>
          </a:xfrm>
        </p:spPr>
        <p:txBody>
          <a:bodyPr/>
          <a:lstStyle/>
          <a:p>
            <a:r>
              <a:rPr lang="en-US" dirty="0"/>
              <a:t>Hydrogen Injection (Noud Maes)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F633D-C799-4FEB-A525-92D1F47B25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4599" y="714935"/>
            <a:ext cx="8627342" cy="4056530"/>
          </a:xfrm>
        </p:spPr>
        <p:txBody>
          <a:bodyPr/>
          <a:lstStyle/>
          <a:p>
            <a:r>
              <a:rPr lang="en-US" sz="1600" b="1" dirty="0"/>
              <a:t>INFORMATION OF INTEREST</a:t>
            </a:r>
            <a:endParaRPr lang="en-US" sz="12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Available information for general overview of activities? In addition to “new”: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Injection and mixing data</a:t>
            </a:r>
          </a:p>
          <a:p>
            <a:pPr lvl="2"/>
            <a:r>
              <a:rPr lang="en-US" sz="1200" dirty="0"/>
              <a:t>Experiments: mass flow rate, momentum flow rate, spray penetration, time-resolved mixing fields</a:t>
            </a:r>
          </a:p>
          <a:p>
            <a:pPr lvl="2"/>
            <a:r>
              <a:rPr lang="en-US" sz="1200" dirty="0"/>
              <a:t>Simulations: nozzle discharge/pressure increase chamber, spray penetration, time-resolved mixing-, temperature-, velocity-, and turbulence fields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Ignition and flame stabilization and flame structure data</a:t>
            </a:r>
          </a:p>
          <a:p>
            <a:pPr lvl="2"/>
            <a:r>
              <a:rPr lang="en-US" sz="1200" dirty="0"/>
              <a:t>Experiments: Ignition delay, time-resolved OH* (or OH LIF, CH*, etc.)</a:t>
            </a:r>
          </a:p>
          <a:p>
            <a:pPr lvl="2"/>
            <a:r>
              <a:rPr lang="en-US" sz="1200" dirty="0"/>
              <a:t>Simulations: Ignition delay, time-resolved species maps (H</a:t>
            </a:r>
            <a:r>
              <a:rPr lang="en-US" sz="1200" baseline="-25000" dirty="0"/>
              <a:t>2</a:t>
            </a:r>
            <a:r>
              <a:rPr lang="en-US" sz="1200" dirty="0"/>
              <a:t>, OH, NO, H</a:t>
            </a:r>
            <a:r>
              <a:rPr lang="en-US" sz="1200" baseline="-25000" dirty="0"/>
              <a:t>2</a:t>
            </a:r>
            <a:r>
              <a:rPr lang="en-US" sz="1200" dirty="0"/>
              <a:t>O)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56886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entation_16x9">
  <a:themeElements>
    <a:clrScheme name="SCC">
      <a:dk1>
        <a:srgbClr val="47484A"/>
      </a:dk1>
      <a:lt1>
        <a:srgbClr val="FFFFFF"/>
      </a:lt1>
      <a:dk2>
        <a:srgbClr val="0082CA"/>
      </a:dk2>
      <a:lt2>
        <a:srgbClr val="FF9933"/>
      </a:lt2>
      <a:accent1>
        <a:srgbClr val="79A838"/>
      </a:accent1>
      <a:accent2>
        <a:srgbClr val="00609C"/>
      </a:accent2>
      <a:accent3>
        <a:srgbClr val="4D008C"/>
      </a:accent3>
      <a:accent4>
        <a:srgbClr val="FF6900"/>
      </a:accent4>
      <a:accent5>
        <a:srgbClr val="00A19C"/>
      </a:accent5>
      <a:accent6>
        <a:srgbClr val="993333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tx1">
                <a:lumMod val="50000"/>
              </a:schemeClr>
            </a:solidFill>
          </a:defRPr>
        </a:defPPr>
      </a:lstStyle>
    </a:spDef>
    <a:lnDef>
      <a:spPr>
        <a:ln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W" id="{8FC9EF07-87DD-004F-A6F5-DF78BF80923D}" vid="{4C503A94-A91E-5B41-9CB5-5C5808B893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23091</TotalTime>
  <Words>274</Words>
  <Application>Microsoft Office PowerPoint</Application>
  <PresentationFormat>On-screen Show (16:9)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1_presentation_16x9</vt:lpstr>
      <vt:lpstr>Hydrogen Injection (Noud Maes)</vt:lpstr>
      <vt:lpstr>Hydrogen Injection (Noud Maes)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Collette, Jonathan</dc:creator>
  <cp:lastModifiedBy>Maes, Noud</cp:lastModifiedBy>
  <cp:revision>567</cp:revision>
  <cp:lastPrinted>2018-03-16T16:57:20Z</cp:lastPrinted>
  <dcterms:created xsi:type="dcterms:W3CDTF">2017-11-21T17:14:05Z</dcterms:created>
  <dcterms:modified xsi:type="dcterms:W3CDTF">2023-06-09T09:10:33Z</dcterms:modified>
</cp:coreProperties>
</file>