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87" r:id="rId1"/>
  </p:sldMasterIdLst>
  <p:notesMasterIdLst>
    <p:notesMasterId r:id="rId5"/>
  </p:notesMasterIdLst>
  <p:handoutMasterIdLst>
    <p:handoutMasterId r:id="rId6"/>
  </p:handoutMasterIdLst>
  <p:sldIdLst>
    <p:sldId id="4494" r:id="rId2"/>
    <p:sldId id="4498" r:id="rId3"/>
    <p:sldId id="4499" r:id="rId4"/>
  </p:sldIdLst>
  <p:sldSz cx="9144000" cy="5143500" type="screen16x9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1">
          <p15:clr>
            <a:srgbClr val="A4A3A4"/>
          </p15:clr>
        </p15:guide>
        <p15:guide id="2" orient="horz" pos="3092">
          <p15:clr>
            <a:srgbClr val="A4A3A4"/>
          </p15:clr>
        </p15:guide>
        <p15:guide id="3" orient="horz" pos="517">
          <p15:clr>
            <a:srgbClr val="A4A3A4"/>
          </p15:clr>
        </p15:guide>
        <p15:guide id="4" orient="horz" pos="895">
          <p15:clr>
            <a:srgbClr val="A4A3A4"/>
          </p15:clr>
        </p15:guide>
        <p15:guide id="5" orient="horz" pos="2387">
          <p15:clr>
            <a:srgbClr val="A4A3A4"/>
          </p15:clr>
        </p15:guide>
        <p15:guide id="6" pos="5565">
          <p15:clr>
            <a:srgbClr val="A4A3A4"/>
          </p15:clr>
        </p15:guide>
        <p15:guide id="7" pos="317">
          <p15:clr>
            <a:srgbClr val="A4A3A4"/>
          </p15:clr>
        </p15:guide>
        <p15:guide id="8" pos="15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J" initials="Mj" lastIdx="1" clrIdx="0"/>
  <p:cmAuthor id="1" name="Pickett, Lyle M" initials="PLM" lastIdx="1" clrIdx="1">
    <p:extLst>
      <p:ext uri="{19B8F6BF-5375-455C-9EA6-DF929625EA0E}">
        <p15:presenceInfo xmlns:p15="http://schemas.microsoft.com/office/powerpoint/2012/main" userId="S::lmpicke@sandia.gov::d76e6dbf-3c92-44aa-99dc-6dd0826b5e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020"/>
    <a:srgbClr val="0000FF"/>
    <a:srgbClr val="FF9933"/>
    <a:srgbClr val="47484A"/>
    <a:srgbClr val="76777B"/>
    <a:srgbClr val="3C8C93"/>
    <a:srgbClr val="993333"/>
    <a:srgbClr val="0B1F8F"/>
    <a:srgbClr val="A12B2F"/>
    <a:srgbClr val="007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54" autoAdjust="0"/>
    <p:restoredTop sz="95360" autoAdjust="0"/>
  </p:normalViewPr>
  <p:slideViewPr>
    <p:cSldViewPr snapToGrid="0" showGuides="1">
      <p:cViewPr varScale="1">
        <p:scale>
          <a:sx n="284" d="100"/>
          <a:sy n="284" d="100"/>
        </p:scale>
        <p:origin x="1456" y="176"/>
      </p:cViewPr>
      <p:guideLst>
        <p:guide orient="horz" pos="271"/>
        <p:guide orient="horz" pos="3092"/>
        <p:guide orient="horz" pos="517"/>
        <p:guide orient="horz" pos="895"/>
        <p:guide orient="horz" pos="2387"/>
        <p:guide pos="5565"/>
        <p:guide pos="317"/>
        <p:guide pos="15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D9B53-F0DD-2948-A534-E980B28079A3}" type="datetimeFigureOut">
              <a:rPr lang="en-US" smtClean="0"/>
              <a:t>7/20/23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A943A-159E-AC4E-9A8F-349401F9D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38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0A489-9093-C54A-B1C3-374F661A0010}" type="datetimeFigureOut">
              <a:rPr lang="en-US" smtClean="0"/>
              <a:t>7/20/23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A7A1A-8011-3A42-91B8-EE1BD44E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91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-114300" y="4941346"/>
            <a:ext cx="457200" cy="13716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9DC8-E77A-4146-81E9-0630D8F39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1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-114300" y="4941346"/>
            <a:ext cx="457200" cy="13716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9DC8-E77A-4146-81E9-0630D8F39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8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sandia.gov/ecn/assets/images/ecn-banne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2382"/>
            <a:ext cx="9144000" cy="951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86312"/>
            <a:ext cx="9144000" cy="377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0 CuadroTexto"/>
          <p:cNvSpPr txBox="1">
            <a:spLocks noChangeArrowheads="1"/>
          </p:cNvSpPr>
          <p:nvPr userDrawn="1"/>
        </p:nvSpPr>
        <p:spPr bwMode="auto">
          <a:xfrm>
            <a:off x="2843214" y="4912519"/>
            <a:ext cx="3457575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/>
            <a:r>
              <a:rPr lang="en-US" sz="1050" dirty="0"/>
              <a:t>ECN 5</a:t>
            </a:r>
            <a:endParaRPr lang="es-ES" sz="1050" dirty="0"/>
          </a:p>
        </p:txBody>
      </p:sp>
      <p:sp>
        <p:nvSpPr>
          <p:cNvPr id="8" name="11 CuadroTexto"/>
          <p:cNvSpPr txBox="1">
            <a:spLocks noChangeArrowheads="1"/>
          </p:cNvSpPr>
          <p:nvPr userDrawn="1"/>
        </p:nvSpPr>
        <p:spPr bwMode="auto">
          <a:xfrm>
            <a:off x="8197850" y="4911329"/>
            <a:ext cx="946150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/>
            <a:fld id="{D284F732-DEEF-4939-B55C-EFBE25F49331}" type="slidenum">
              <a:rPr lang="es-ES" sz="1050" smtClean="0"/>
              <a:pPr algn="ctr"/>
              <a:t>‹#›</a:t>
            </a:fld>
            <a:r>
              <a:rPr lang="es-ES" sz="1050" dirty="0"/>
              <a:t>/8</a:t>
            </a:r>
          </a:p>
        </p:txBody>
      </p:sp>
      <p:sp>
        <p:nvSpPr>
          <p:cNvPr id="9" name="Rectangle 5"/>
          <p:cNvSpPr/>
          <p:nvPr userDrawn="1"/>
        </p:nvSpPr>
        <p:spPr>
          <a:xfrm>
            <a:off x="0" y="465535"/>
            <a:ext cx="9144000" cy="540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10" name="10 CuadroTexto"/>
          <p:cNvSpPr txBox="1">
            <a:spLocks noChangeArrowheads="1"/>
          </p:cNvSpPr>
          <p:nvPr userDrawn="1"/>
        </p:nvSpPr>
        <p:spPr bwMode="auto">
          <a:xfrm>
            <a:off x="34925" y="4912519"/>
            <a:ext cx="1512888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dirty="0"/>
              <a:t>2017</a:t>
            </a:r>
            <a:endParaRPr lang="es-ES" sz="1050" dirty="0"/>
          </a:p>
        </p:txBody>
      </p:sp>
      <p:pic>
        <p:nvPicPr>
          <p:cNvPr id="12" name="Picture 2" descr="C:\Julien\ECN Working Group\ECN_WorkShop2_Sep2012\Presentation\ECN- Banner-LP.jpg"/>
          <p:cNvPicPr>
            <a:picLocks noChangeAspect="1" noChangeArrowheads="1"/>
          </p:cNvPicPr>
          <p:nvPr userDrawn="1"/>
        </p:nvPicPr>
        <p:blipFill>
          <a:blip r:embed="rId4" cstate="print"/>
          <a:srcRect r="75075"/>
          <a:stretch>
            <a:fillRect/>
          </a:stretch>
        </p:blipFill>
        <p:spPr bwMode="auto">
          <a:xfrm>
            <a:off x="-1" y="-1"/>
            <a:ext cx="115083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8"/>
          <p:cNvSpPr/>
          <p:nvPr userDrawn="1"/>
        </p:nvSpPr>
        <p:spPr>
          <a:xfrm>
            <a:off x="272622" y="44019"/>
            <a:ext cx="871130" cy="415498"/>
          </a:xfrm>
          <a:prstGeom prst="rect">
            <a:avLst/>
          </a:prstGeom>
          <a:noFill/>
          <a:scene3d>
            <a:camera prst="orthographicFront"/>
            <a:lightRig rig="flood" dir="t"/>
          </a:scene3d>
          <a:sp3d extrusionH="76200" prstMaterial="metal">
            <a:bevelT w="12700"/>
            <a:extrusionClr>
              <a:schemeClr val="tx2"/>
            </a:extrusionClr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100" b="1" spc="38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ECN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642911" y="857238"/>
            <a:ext cx="7572375" cy="337542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6 Rectángulo"/>
          <p:cNvSpPr/>
          <p:nvPr userDrawn="1"/>
        </p:nvSpPr>
        <p:spPr>
          <a:xfrm>
            <a:off x="1116013" y="1"/>
            <a:ext cx="8026400" cy="47982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60000">
                <a:srgbClr val="85C2FF">
                  <a:lumMod val="100000"/>
                </a:srgbClr>
              </a:gs>
              <a:gs pos="100000">
                <a:srgbClr val="C4D6EB"/>
              </a:gs>
              <a:gs pos="100000">
                <a:srgbClr val="FFEBF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35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1214414" y="28998"/>
            <a:ext cx="7572428" cy="436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ts val="1800"/>
              </a:lnSpc>
              <a:defRPr sz="22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7122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460" y="142875"/>
            <a:ext cx="7963798" cy="514350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3831" indent="-173831">
              <a:spcBef>
                <a:spcPts val="225"/>
              </a:spcBef>
              <a:defRPr/>
            </a:lvl1pPr>
            <a:lvl2pPr marL="347663" indent="-173831">
              <a:defRPr/>
            </a:lvl2pPr>
            <a:lvl3pPr marL="511969" indent="-129779">
              <a:defRPr/>
            </a:lvl3pPr>
            <a:lvl4pPr marL="685800" indent="-129779">
              <a:defRPr/>
            </a:lvl4pPr>
            <a:lvl5pPr marL="815579" indent="-129779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419600" y="4972051"/>
            <a:ext cx="342900" cy="171449"/>
          </a:xfrm>
        </p:spPr>
        <p:txBody>
          <a:bodyPr/>
          <a:lstStyle>
            <a:lvl1pPr>
              <a:defRPr sz="750"/>
            </a:lvl1pPr>
          </a:lstStyle>
          <a:p>
            <a:fld id="{E59F633D-C799-4FEB-A525-92D1F47B25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1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Rectángulo"/>
          <p:cNvSpPr/>
          <p:nvPr/>
        </p:nvSpPr>
        <p:spPr>
          <a:xfrm>
            <a:off x="1116013" y="1"/>
            <a:ext cx="8026400" cy="47982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60000">
                <a:srgbClr val="85C2FF">
                  <a:lumMod val="100000"/>
                </a:srgbClr>
              </a:gs>
              <a:gs pos="100000">
                <a:srgbClr val="C4D6EB"/>
              </a:gs>
              <a:gs pos="100000">
                <a:srgbClr val="FFEBF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lang="es-ES" sz="1350">
              <a:solidFill>
                <a:prstClr val="white"/>
              </a:solidFill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86312"/>
            <a:ext cx="9144000" cy="377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10 CuadroTexto"/>
          <p:cNvSpPr txBox="1">
            <a:spLocks noChangeArrowheads="1"/>
          </p:cNvSpPr>
          <p:nvPr/>
        </p:nvSpPr>
        <p:spPr bwMode="auto">
          <a:xfrm>
            <a:off x="2843214" y="4912519"/>
            <a:ext cx="3457575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050" dirty="0">
                <a:solidFill>
                  <a:prstClr val="black"/>
                </a:solidFill>
              </a:rPr>
              <a:t>ECN 5: Spray G – Internal Flow Modelling</a:t>
            </a:r>
            <a:endParaRPr lang="es-ES" sz="1050" dirty="0">
              <a:solidFill>
                <a:prstClr val="black"/>
              </a:solidFill>
            </a:endParaRPr>
          </a:p>
        </p:txBody>
      </p:sp>
      <p:sp>
        <p:nvSpPr>
          <p:cNvPr id="5" name="11 CuadroTexto"/>
          <p:cNvSpPr txBox="1">
            <a:spLocks noChangeArrowheads="1"/>
          </p:cNvSpPr>
          <p:nvPr/>
        </p:nvSpPr>
        <p:spPr bwMode="auto">
          <a:xfrm>
            <a:off x="8197850" y="4911329"/>
            <a:ext cx="946150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F5DC4D45-CDB5-4047-94B5-0C16A8314271}" type="slidenum">
              <a:rPr lang="es-ES" sz="1050" smtClean="0">
                <a:solidFill>
                  <a:prstClr val="black"/>
                </a:solidFill>
              </a:rPr>
              <a:pPr algn="ctr" eaLnBrk="1" hangingPunct="1">
                <a:defRPr/>
              </a:pPr>
              <a:t>‹#›</a:t>
            </a:fld>
            <a:endParaRPr lang="es-ES" sz="105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65535"/>
            <a:ext cx="9144000" cy="540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pic>
        <p:nvPicPr>
          <p:cNvPr id="8" name="Picture 2" descr="C:\Julien\ECN Working Group\ECN_WorkShop2_Sep2012\Presentation\ECN- Banner-L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075"/>
          <a:stretch>
            <a:fillRect/>
          </a:stretch>
        </p:blipFill>
        <p:spPr bwMode="auto">
          <a:xfrm>
            <a:off x="1" y="0"/>
            <a:ext cx="1116013" cy="465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72622" y="44019"/>
            <a:ext cx="871130" cy="415498"/>
          </a:xfrm>
          <a:prstGeom prst="rect">
            <a:avLst/>
          </a:prstGeom>
          <a:noFill/>
          <a:scene3d>
            <a:camera prst="orthographicFront"/>
            <a:lightRig rig="flood" dir="t"/>
          </a:scene3d>
          <a:sp3d extrusionH="76200" prstMaterial="metal">
            <a:bevelT w="12700"/>
            <a:extrusionClr>
              <a:schemeClr val="tx2"/>
            </a:extrusionClr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100" b="1" spc="38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ECN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116012" y="0"/>
            <a:ext cx="8026401" cy="46553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/>
          </p:nvPr>
        </p:nvSpPr>
        <p:spPr>
          <a:xfrm>
            <a:off x="273050" y="685800"/>
            <a:ext cx="4070350" cy="410051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1"/>
          </p:nvPr>
        </p:nvSpPr>
        <p:spPr>
          <a:xfrm>
            <a:off x="4800600" y="685800"/>
            <a:ext cx="4114800" cy="405765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10 CuadroTexto"/>
          <p:cNvSpPr txBox="1">
            <a:spLocks noChangeArrowheads="1"/>
          </p:cNvSpPr>
          <p:nvPr userDrawn="1"/>
        </p:nvSpPr>
        <p:spPr bwMode="auto">
          <a:xfrm>
            <a:off x="34924" y="4912519"/>
            <a:ext cx="2340286" cy="2539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dirty="0">
                <a:solidFill>
                  <a:prstClr val="black"/>
                </a:solidFill>
              </a:rPr>
              <a:t>31</a:t>
            </a:r>
            <a:r>
              <a:rPr lang="en-US" sz="1050" baseline="30000" dirty="0">
                <a:solidFill>
                  <a:prstClr val="black"/>
                </a:solidFill>
              </a:rPr>
              <a:t>st</a:t>
            </a:r>
            <a:r>
              <a:rPr lang="en-US" sz="1050" baseline="0" dirty="0">
                <a:solidFill>
                  <a:prstClr val="black"/>
                </a:solidFill>
              </a:rPr>
              <a:t> March – 1</a:t>
            </a:r>
            <a:r>
              <a:rPr lang="en-US" sz="1050" baseline="30000" dirty="0">
                <a:solidFill>
                  <a:prstClr val="black"/>
                </a:solidFill>
              </a:rPr>
              <a:t>st</a:t>
            </a:r>
            <a:r>
              <a:rPr lang="en-US" sz="1050" baseline="0" dirty="0">
                <a:solidFill>
                  <a:prstClr val="black"/>
                </a:solidFill>
              </a:rPr>
              <a:t> April</a:t>
            </a:r>
            <a:r>
              <a:rPr lang="en-US" sz="1050" dirty="0">
                <a:solidFill>
                  <a:prstClr val="black"/>
                </a:solidFill>
              </a:rPr>
              <a:t>, 2017</a:t>
            </a:r>
            <a:endParaRPr lang="es-ES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369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Rectángulo"/>
          <p:cNvSpPr/>
          <p:nvPr userDrawn="1"/>
        </p:nvSpPr>
        <p:spPr>
          <a:xfrm>
            <a:off x="1116013" y="1"/>
            <a:ext cx="8026400" cy="47982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60000">
                <a:srgbClr val="85C2FF">
                  <a:lumMod val="100000"/>
                </a:srgbClr>
              </a:gs>
              <a:gs pos="100000">
                <a:srgbClr val="C4D6EB"/>
              </a:gs>
              <a:gs pos="100000">
                <a:srgbClr val="FFEBF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350"/>
          </a:p>
        </p:txBody>
      </p:sp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86312"/>
            <a:ext cx="9144000" cy="377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10 CuadroTexto"/>
          <p:cNvSpPr txBox="1">
            <a:spLocks noChangeArrowheads="1"/>
          </p:cNvSpPr>
          <p:nvPr userDrawn="1"/>
        </p:nvSpPr>
        <p:spPr bwMode="auto">
          <a:xfrm>
            <a:off x="2843214" y="4912519"/>
            <a:ext cx="3457575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dirty="0"/>
              <a:t>ECN 2: Spray development and vaporization</a:t>
            </a:r>
            <a:endParaRPr lang="es-ES" sz="1050" dirty="0"/>
          </a:p>
        </p:txBody>
      </p:sp>
      <p:sp>
        <p:nvSpPr>
          <p:cNvPr id="5" name="11 CuadroTexto"/>
          <p:cNvSpPr txBox="1">
            <a:spLocks noChangeArrowheads="1"/>
          </p:cNvSpPr>
          <p:nvPr userDrawn="1"/>
        </p:nvSpPr>
        <p:spPr bwMode="auto">
          <a:xfrm>
            <a:off x="8197850" y="4911329"/>
            <a:ext cx="946150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F0201B64-9524-4C81-BE5E-C8E5FE2A4706}" type="slidenum">
              <a:rPr lang="es-ES" altLang="en-US" sz="1050"/>
              <a:pPr algn="ctr" eaLnBrk="1" hangingPunct="1"/>
              <a:t>‹#›</a:t>
            </a:fld>
            <a:r>
              <a:rPr lang="es-ES" altLang="en-US" sz="1050"/>
              <a:t>/59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65535"/>
            <a:ext cx="9144000" cy="540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7" name="10 CuadroTexto"/>
          <p:cNvSpPr txBox="1">
            <a:spLocks noChangeArrowheads="1"/>
          </p:cNvSpPr>
          <p:nvPr userDrawn="1"/>
        </p:nvSpPr>
        <p:spPr bwMode="auto">
          <a:xfrm>
            <a:off x="34925" y="4912519"/>
            <a:ext cx="1512888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050" dirty="0"/>
              <a:t>September 2012</a:t>
            </a:r>
            <a:endParaRPr lang="es-ES" sz="1050" dirty="0"/>
          </a:p>
        </p:txBody>
      </p:sp>
      <p:pic>
        <p:nvPicPr>
          <p:cNvPr id="8" name="Picture 2" descr="C:\Julien\ECN Working Group\ECN_WorkShop2_Sep2012\Presentation\ECN- Banner-LP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075"/>
          <a:stretch>
            <a:fillRect/>
          </a:stretch>
        </p:blipFill>
        <p:spPr bwMode="auto">
          <a:xfrm>
            <a:off x="1" y="0"/>
            <a:ext cx="1116013" cy="465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272622" y="44019"/>
            <a:ext cx="871130" cy="415498"/>
          </a:xfrm>
          <a:prstGeom prst="rect">
            <a:avLst/>
          </a:prstGeom>
          <a:noFill/>
          <a:scene3d>
            <a:camera prst="orthographicFront"/>
            <a:lightRig rig="flood" dir="t"/>
          </a:scene3d>
          <a:sp3d extrusionH="76200" prstMaterial="metal">
            <a:bevelT w="12700"/>
            <a:extrusionClr>
              <a:schemeClr val="tx2"/>
            </a:extrusionClr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100" b="1" spc="38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ECN</a:t>
            </a:r>
          </a:p>
        </p:txBody>
      </p:sp>
    </p:spTree>
    <p:extLst>
      <p:ext uri="{BB962C8B-B14F-4D97-AF65-F5344CB8AC3E}">
        <p14:creationId xmlns:p14="http://schemas.microsoft.com/office/powerpoint/2010/main" val="244498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358378"/>
            <a:ext cx="8372901" cy="621711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/>
              <a:t>Headline in all caps </a:t>
            </a:r>
            <a:r>
              <a:rPr lang="en-US" dirty="0" err="1"/>
              <a:t>28pt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preferred as one or two lines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393826"/>
            <a:ext cx="8372901" cy="3317081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/>
          <a:p>
            <a:pPr lvl="0"/>
            <a:r>
              <a:rPr lang="en-US" dirty="0"/>
              <a:t>Click to add 1st-level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9" name="Rectangle 48"/>
          <p:cNvSpPr/>
          <p:nvPr/>
        </p:nvSpPr>
        <p:spPr>
          <a:xfrm>
            <a:off x="0" y="-2"/>
            <a:ext cx="228600" cy="51435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z="100">
              <a:solidFill>
                <a:schemeClr val="accent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961A96-98DB-4B30-B9E9-F36B50B4688D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254818" y="4744791"/>
            <a:ext cx="865740" cy="35814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114300" y="4855282"/>
            <a:ext cx="457200" cy="137160"/>
          </a:xfrm>
          <a:prstGeom prst="rect">
            <a:avLst/>
          </a:prstGeom>
        </p:spPr>
        <p:txBody>
          <a:bodyPr vert="horz" lIns="0" tIns="45720" rIns="0" bIns="0" rtlCol="0" anchor="b"/>
          <a:lstStyle>
            <a:lvl1pPr algn="ctr">
              <a:defRPr sz="10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86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35" r:id="rId5"/>
    <p:sldLayoutId id="2147483836" r:id="rId6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457200" rtl="0" eaLnBrk="1" latinLnBrk="0" hangingPunct="1">
        <a:lnSpc>
          <a:spcPct val="95000"/>
        </a:lnSpc>
        <a:spcBef>
          <a:spcPct val="0"/>
        </a:spcBef>
        <a:buNone/>
        <a:defRPr sz="2800" b="1" i="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173038" indent="-173038" algn="l" defTabSz="457200" rtl="0" eaLnBrk="1" latinLnBrk="0" hangingPunct="1">
        <a:spcBef>
          <a:spcPts val="600"/>
        </a:spcBef>
        <a:spcAft>
          <a:spcPts val="0"/>
        </a:spcAft>
        <a:buFont typeface="Wingdings" pitchFamily="2" charset="2"/>
        <a:buChar char="§"/>
        <a:defRPr sz="1800" kern="1200" baseline="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520700" indent="-236538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–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803275" indent="-187325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087438" indent="-171450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–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171450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»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60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3156">
          <p15:clr>
            <a:srgbClr val="F26B43"/>
          </p15:clr>
        </p15:guide>
        <p15:guide id="4" orient="horz" pos="3132">
          <p15:clr>
            <a:srgbClr val="F26B43"/>
          </p15:clr>
        </p15:guide>
        <p15:guide id="5" pos="21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7D664-C7D2-4104-A706-A0BA1C103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151" y="0"/>
            <a:ext cx="7963798" cy="514350"/>
          </a:xfrm>
        </p:spPr>
        <p:txBody>
          <a:bodyPr/>
          <a:lstStyle/>
          <a:p>
            <a:r>
              <a:rPr lang="en-US" dirty="0"/>
              <a:t>ECN 9 Dates – plan now to attend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E7F5C-A6E5-433C-B94F-5C1424A65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Naples: ILASS Europe from 4-7 Sept 2023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Naples: ECN9 from 8-9 Sept 2023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Capri: SAE from 10 – 14 Sept 2023 (approx.)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92401-0F50-4E81-ABE6-789217B205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F633D-C799-4FEB-A525-92D1F47B25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54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101" y="100292"/>
            <a:ext cx="7963798" cy="514350"/>
          </a:xfrm>
        </p:spPr>
        <p:txBody>
          <a:bodyPr/>
          <a:lstStyle/>
          <a:p>
            <a:pPr algn="ctr"/>
            <a:r>
              <a:rPr lang="en-US" dirty="0"/>
              <a:t>Spray combustion and emissions (Julien </a:t>
            </a:r>
            <a:r>
              <a:rPr lang="en-US" dirty="0" err="1"/>
              <a:t>manin</a:t>
            </a:r>
            <a:r>
              <a:rPr lang="en-US" dirty="0"/>
              <a:t>/Frederik </a:t>
            </a:r>
            <a:r>
              <a:rPr lang="en-US" dirty="0" err="1"/>
              <a:t>Wiesmann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F633D-C799-4FEB-A525-92D1F47B25D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4599" y="714935"/>
            <a:ext cx="8627342" cy="4056530"/>
          </a:xfrm>
        </p:spPr>
        <p:txBody>
          <a:bodyPr/>
          <a:lstStyle/>
          <a:p>
            <a:r>
              <a:rPr lang="en-US" sz="1600" b="1" dirty="0"/>
              <a:t>MOTIVATIONS</a:t>
            </a:r>
          </a:p>
          <a:p>
            <a:pPr lvl="1"/>
            <a:r>
              <a:rPr lang="en-US" sz="1400" dirty="0"/>
              <a:t>We need to better understand what leads to the formation of pollutants</a:t>
            </a:r>
          </a:p>
          <a:p>
            <a:pPr lvl="1"/>
            <a:r>
              <a:rPr lang="en-US" sz="1400" dirty="0"/>
              <a:t>Heavy-duty and off-road applications are the main driver for spray combustion research</a:t>
            </a:r>
          </a:p>
          <a:p>
            <a:pPr lvl="1"/>
            <a:r>
              <a:rPr lang="en-US" sz="1400" dirty="0"/>
              <a:t>The session is about understanding the different processes with what’s available, regardless of condition</a:t>
            </a:r>
          </a:p>
          <a:p>
            <a:pPr lvl="1"/>
            <a:r>
              <a:rPr lang="en-US" sz="1400" dirty="0"/>
              <a:t>Because this is the only session on CI combustion, it will cover the whole process from spray to emissions</a:t>
            </a:r>
          </a:p>
          <a:p>
            <a:pPr lvl="1"/>
            <a:endParaRPr lang="en-US" sz="800" dirty="0"/>
          </a:p>
          <a:p>
            <a:r>
              <a:rPr lang="en-US" sz="1600" b="1" dirty="0"/>
              <a:t>OBJECTIVES</a:t>
            </a:r>
          </a:p>
          <a:p>
            <a:pPr lvl="1"/>
            <a:r>
              <a:rPr lang="en-US" sz="1400" dirty="0"/>
              <a:t>Experiments and simulations about spray/injection, evaporation and mixing</a:t>
            </a:r>
          </a:p>
          <a:p>
            <a:pPr lvl="1"/>
            <a:r>
              <a:rPr lang="en-US" sz="1400" dirty="0"/>
              <a:t>Experiments and simulations looking into the fuel’s molecular decomposition</a:t>
            </a:r>
          </a:p>
          <a:p>
            <a:pPr lvl="1"/>
            <a:r>
              <a:rPr lang="en-US" sz="1400" dirty="0"/>
              <a:t>Experiments and simulations aiming at understanding ignition and flame stabilization</a:t>
            </a:r>
          </a:p>
          <a:p>
            <a:pPr lvl="1"/>
            <a:r>
              <a:rPr lang="en-US" sz="1400" dirty="0"/>
              <a:t>Experiments and simulations about processes related to pollutant formation (PAHs, soot, NO, CO…)</a:t>
            </a:r>
          </a:p>
          <a:p>
            <a:pPr lvl="1"/>
            <a:r>
              <a:rPr lang="en-US" sz="1400" dirty="0"/>
              <a:t>Detailed soot morphological and atomic characterization</a:t>
            </a:r>
          </a:p>
          <a:p>
            <a:pPr lvl="1"/>
            <a:endParaRPr lang="en-US" sz="800" dirty="0"/>
          </a:p>
          <a:p>
            <a:r>
              <a:rPr lang="en-US" sz="1600" b="1" dirty="0"/>
              <a:t>TARGET CONDITIONS</a:t>
            </a:r>
          </a:p>
          <a:p>
            <a:pPr lvl="1"/>
            <a:r>
              <a:rPr lang="en-US" sz="1400" dirty="0"/>
              <a:t>Injectors: Spray D, and possibly Spray A-3</a:t>
            </a:r>
          </a:p>
          <a:p>
            <a:pPr lvl="1"/>
            <a:r>
              <a:rPr lang="en-US" sz="1400" dirty="0"/>
              <a:t>Fuels: Methanol and other </a:t>
            </a:r>
            <a:r>
              <a:rPr lang="en-US" sz="1400" dirty="0" err="1"/>
              <a:t>eFuels</a:t>
            </a:r>
            <a:r>
              <a:rPr lang="en-US" sz="1400" dirty="0"/>
              <a:t> (OME), compared to reference n-dodecane</a:t>
            </a:r>
          </a:p>
          <a:p>
            <a:pPr lvl="1"/>
            <a:r>
              <a:rPr lang="en-US" sz="1400" dirty="0"/>
              <a:t>Conditions:</a:t>
            </a:r>
          </a:p>
          <a:p>
            <a:pPr lvl="2"/>
            <a:r>
              <a:rPr lang="en-US" sz="1200" dirty="0"/>
              <a:t>Spray A conditions with temperature sweep, O</a:t>
            </a:r>
            <a:r>
              <a:rPr lang="en-US" sz="1200" baseline="-25000" dirty="0"/>
              <a:t>2</a:t>
            </a:r>
            <a:r>
              <a:rPr lang="en-US" sz="1200" dirty="0"/>
              <a:t> and injection pressure variations if possible/available</a:t>
            </a:r>
          </a:p>
          <a:p>
            <a:pPr marL="382190" lvl="2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51072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F633D-C799-4FEB-A525-92D1F47B25D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4599" y="714935"/>
            <a:ext cx="8627342" cy="4056530"/>
          </a:xfrm>
        </p:spPr>
        <p:txBody>
          <a:bodyPr/>
          <a:lstStyle/>
          <a:p>
            <a:r>
              <a:rPr lang="en-US" sz="1600" b="1" dirty="0"/>
              <a:t>INFORMATION OF INTEREST</a:t>
            </a:r>
          </a:p>
          <a:p>
            <a:pPr lvl="1"/>
            <a:r>
              <a:rPr lang="en-US" sz="1400" dirty="0"/>
              <a:t>Spray injection, evaporation and mixing</a:t>
            </a:r>
          </a:p>
          <a:p>
            <a:pPr lvl="2"/>
            <a:r>
              <a:rPr lang="en-US" sz="1200" dirty="0"/>
              <a:t>Experiments: Time-resolved liquid length, vapor penetration and mixing fields</a:t>
            </a:r>
          </a:p>
          <a:p>
            <a:pPr lvl="2"/>
            <a:r>
              <a:rPr lang="en-US" sz="1200" dirty="0"/>
              <a:t>Simulations: </a:t>
            </a:r>
            <a:r>
              <a:rPr lang="en-US" sz="1200"/>
              <a:t>Droplet size, time-resolved </a:t>
            </a:r>
            <a:r>
              <a:rPr lang="en-US" sz="1200" dirty="0"/>
              <a:t>liquid length, vapor penetration and fuel mixture fraction</a:t>
            </a:r>
          </a:p>
          <a:p>
            <a:pPr lvl="1">
              <a:spcBef>
                <a:spcPts val="1200"/>
              </a:spcBef>
            </a:pPr>
            <a:r>
              <a:rPr lang="en-US" sz="1400" dirty="0"/>
              <a:t>Molecular breakdown</a:t>
            </a:r>
          </a:p>
          <a:p>
            <a:pPr lvl="2"/>
            <a:r>
              <a:rPr lang="en-US" sz="1200" dirty="0"/>
              <a:t>Experiments: Breakdown time and location</a:t>
            </a:r>
          </a:p>
          <a:p>
            <a:pPr lvl="2"/>
            <a:r>
              <a:rPr lang="en-US" sz="1200" dirty="0"/>
              <a:t>Simulations: Time-resolved main species maps (e.g. Fuel, C</a:t>
            </a:r>
            <a:r>
              <a:rPr lang="en-US" sz="1200" baseline="-25000" dirty="0"/>
              <a:t>3</a:t>
            </a:r>
            <a:r>
              <a:rPr lang="en-US" sz="1200" dirty="0"/>
              <a:t>H</a:t>
            </a:r>
            <a:r>
              <a:rPr lang="en-US" sz="1200" baseline="-25000" dirty="0"/>
              <a:t>6</a:t>
            </a:r>
            <a:r>
              <a:rPr lang="en-US" sz="1200" dirty="0"/>
              <a:t>, C</a:t>
            </a:r>
            <a:r>
              <a:rPr lang="en-US" sz="1200" baseline="-25000" dirty="0"/>
              <a:t>2</a:t>
            </a:r>
            <a:r>
              <a:rPr lang="en-US" sz="1200" dirty="0"/>
              <a:t>H</a:t>
            </a:r>
            <a:r>
              <a:rPr lang="en-US" sz="1200" baseline="-25000" dirty="0"/>
              <a:t>6</a:t>
            </a:r>
            <a:r>
              <a:rPr lang="en-US" sz="1200" dirty="0"/>
              <a:t>, C</a:t>
            </a:r>
            <a:r>
              <a:rPr lang="en-US" sz="1200" baseline="-25000" dirty="0"/>
              <a:t>2</a:t>
            </a:r>
            <a:r>
              <a:rPr lang="en-US" sz="1200" dirty="0"/>
              <a:t>H</a:t>
            </a:r>
            <a:r>
              <a:rPr lang="en-US" sz="1200" baseline="-25000" dirty="0"/>
              <a:t>4</a:t>
            </a:r>
            <a:r>
              <a:rPr lang="en-US" sz="1200" dirty="0"/>
              <a:t>, CH</a:t>
            </a:r>
            <a:r>
              <a:rPr lang="en-US" sz="1200" baseline="-25000" dirty="0"/>
              <a:t>4</a:t>
            </a:r>
            <a:r>
              <a:rPr lang="en-US" sz="1200" dirty="0"/>
              <a:t>)</a:t>
            </a:r>
          </a:p>
          <a:p>
            <a:pPr lvl="1">
              <a:spcBef>
                <a:spcPts val="1200"/>
              </a:spcBef>
            </a:pPr>
            <a:r>
              <a:rPr lang="en-US" sz="1400" dirty="0"/>
              <a:t>Ignition and flame stabilization and flame structure</a:t>
            </a:r>
          </a:p>
          <a:p>
            <a:pPr lvl="2"/>
            <a:r>
              <a:rPr lang="en-US" sz="1200" dirty="0"/>
              <a:t>Experiments: Ignition delay, lift-off length, time-resolved CH</a:t>
            </a:r>
            <a:r>
              <a:rPr lang="en-US" sz="1200" baseline="-25000" dirty="0"/>
              <a:t>2</a:t>
            </a:r>
            <a:r>
              <a:rPr lang="en-US" sz="1200" dirty="0"/>
              <a:t>O LIF, OH* (or OH LIF, CH*, etc.), dissipative structure, flame thickness, gradient magnitude, etc.</a:t>
            </a:r>
          </a:p>
          <a:p>
            <a:pPr lvl="2"/>
            <a:r>
              <a:rPr lang="en-US" sz="1200" dirty="0"/>
              <a:t>Simulations: Ignition delay, lift-off length, time-resolved CH</a:t>
            </a:r>
            <a:r>
              <a:rPr lang="en-US" sz="1200" baseline="-25000" dirty="0"/>
              <a:t>2</a:t>
            </a:r>
            <a:r>
              <a:rPr lang="en-US" sz="1200" dirty="0"/>
              <a:t>O and OH maps, s</a:t>
            </a:r>
            <a:r>
              <a:rPr lang="en-US" sz="1200" dirty="0">
                <a:effectLst/>
                <a:latin typeface="Arial" panose="020B0604020202020204" pitchFamily="34" charset="0"/>
              </a:rPr>
              <a:t>quared gradients or scalar dissipation rate maps</a:t>
            </a:r>
            <a:endParaRPr lang="en-US" sz="1200" dirty="0"/>
          </a:p>
          <a:p>
            <a:pPr lvl="1">
              <a:spcBef>
                <a:spcPts val="1200"/>
              </a:spcBef>
            </a:pPr>
            <a:r>
              <a:rPr lang="en-US" sz="1400" dirty="0"/>
              <a:t>Pollutant formation</a:t>
            </a:r>
          </a:p>
          <a:p>
            <a:pPr lvl="2"/>
            <a:r>
              <a:rPr lang="en-US" sz="1200" dirty="0"/>
              <a:t>Experiments: time-resolved PAH LIF (level, inception time, location, etc.) and soot measurements (inception time, location, SVF, mass, size, etc.), NO (and/or CO) measurements, any other relevant speciation information</a:t>
            </a:r>
          </a:p>
          <a:p>
            <a:pPr lvl="2"/>
            <a:r>
              <a:rPr lang="en-US" sz="1200" dirty="0"/>
              <a:t>Simulations: Time-resolved maps and volume-integrated masses for C</a:t>
            </a:r>
            <a:r>
              <a:rPr lang="en-US" sz="1200" baseline="-25000" dirty="0"/>
              <a:t>2</a:t>
            </a:r>
            <a:r>
              <a:rPr lang="en-US" sz="1200" dirty="0"/>
              <a:t>H</a:t>
            </a:r>
            <a:r>
              <a:rPr lang="en-US" sz="1200" baseline="-25000" dirty="0"/>
              <a:t>2</a:t>
            </a:r>
            <a:r>
              <a:rPr lang="en-US" sz="1200" dirty="0"/>
              <a:t>, C</a:t>
            </a:r>
            <a:r>
              <a:rPr lang="en-US" sz="1200" baseline="-25000" dirty="0"/>
              <a:t>3</a:t>
            </a:r>
            <a:r>
              <a:rPr lang="en-US" sz="1200" dirty="0"/>
              <a:t>H</a:t>
            </a:r>
            <a:r>
              <a:rPr lang="en-US" sz="1200" baseline="-25000" dirty="0"/>
              <a:t>3, </a:t>
            </a:r>
            <a:r>
              <a:rPr lang="en-US" sz="1200" dirty="0"/>
              <a:t>relevant aromatics, soot, particle size, time-resolved soot mass for soot processes (</a:t>
            </a:r>
            <a:r>
              <a:rPr lang="en-US" sz="1200" dirty="0">
                <a:effectLst/>
                <a:latin typeface="Arial" panose="020B0604020202020204" pitchFamily="34" charset="0"/>
              </a:rPr>
              <a:t>inception, surface growth, condensation, etc.</a:t>
            </a:r>
            <a:r>
              <a:rPr lang="en-US" sz="1200" dirty="0"/>
              <a:t>) and other pollutants (NO, CO, etc.)</a:t>
            </a:r>
          </a:p>
          <a:p>
            <a:pPr lvl="2"/>
            <a:endParaRPr lang="en-US" sz="14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F385652-284D-A5FA-3F61-4AAA6BAEA7DC}"/>
              </a:ext>
            </a:extLst>
          </p:cNvPr>
          <p:cNvSpPr txBox="1">
            <a:spLocks/>
          </p:cNvSpPr>
          <p:nvPr/>
        </p:nvSpPr>
        <p:spPr>
          <a:xfrm>
            <a:off x="590101" y="100292"/>
            <a:ext cx="7963798" cy="51435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4572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1800" b="1" i="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/>
              <a:t>Spray combustion and emissions (Julien manin/Frederik Wiesmann)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036703"/>
      </p:ext>
    </p:extLst>
  </p:cSld>
  <p:clrMapOvr>
    <a:masterClrMapping/>
  </p:clrMapOvr>
</p:sld>
</file>

<file path=ppt/theme/theme1.xml><?xml version="1.0" encoding="utf-8"?>
<a:theme xmlns:a="http://schemas.openxmlformats.org/drawingml/2006/main" name="1_presentation_16x9">
  <a:themeElements>
    <a:clrScheme name="SCC">
      <a:dk1>
        <a:srgbClr val="47484A"/>
      </a:dk1>
      <a:lt1>
        <a:srgbClr val="FFFFFF"/>
      </a:lt1>
      <a:dk2>
        <a:srgbClr val="0082CA"/>
      </a:dk2>
      <a:lt2>
        <a:srgbClr val="FF9933"/>
      </a:lt2>
      <a:accent1>
        <a:srgbClr val="79A838"/>
      </a:accent1>
      <a:accent2>
        <a:srgbClr val="00609C"/>
      </a:accent2>
      <a:accent3>
        <a:srgbClr val="4D008C"/>
      </a:accent3>
      <a:accent4>
        <a:srgbClr val="FF6900"/>
      </a:accent4>
      <a:accent5>
        <a:srgbClr val="00A19C"/>
      </a:accent5>
      <a:accent6>
        <a:srgbClr val="993333"/>
      </a:accent6>
      <a:hlink>
        <a:srgbClr val="000000"/>
      </a:hlink>
      <a:folHlink>
        <a:srgbClr val="76777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wrap="square" rtlCol="0">
        <a:spAutoFit/>
      </a:bodyPr>
      <a:lstStyle>
        <a:defPPr algn="l">
          <a:defRPr dirty="0" smtClean="0">
            <a:solidFill>
              <a:schemeClr val="tx1">
                <a:lumMod val="50000"/>
              </a:schemeClr>
            </a:solidFill>
          </a:defRPr>
        </a:defPPr>
      </a:lstStyle>
    </a:spDef>
    <a:lnDef>
      <a:spPr>
        <a:ln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err="1" smtClean="0">
            <a:solidFill>
              <a:schemeClr val="tx1">
                <a:lumMod val="50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DW" id="{8FC9EF07-87DD-004F-A6F5-DF78BF80923D}" vid="{4C503A94-A91E-5B41-9CB5-5C5808B893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32257</TotalTime>
  <Words>437</Words>
  <Application>Microsoft Macintosh PowerPoint</Application>
  <PresentationFormat>On-screen Show (16:9)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1_presentation_16x9</vt:lpstr>
      <vt:lpstr>ECN 9 Dates – plan now to attend</vt:lpstr>
      <vt:lpstr>Spray combustion and emissions (Julien manin/Frederik Wiesmann)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Collette, Jonathan</dc:creator>
  <cp:lastModifiedBy>Manin, Julien Luc</cp:lastModifiedBy>
  <cp:revision>565</cp:revision>
  <cp:lastPrinted>2018-03-16T16:57:20Z</cp:lastPrinted>
  <dcterms:created xsi:type="dcterms:W3CDTF">2017-11-21T17:14:05Z</dcterms:created>
  <dcterms:modified xsi:type="dcterms:W3CDTF">2023-07-28T06:03:13Z</dcterms:modified>
</cp:coreProperties>
</file>