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4230" r:id="rId2"/>
  </p:sldMasterIdLst>
  <p:notesMasterIdLst>
    <p:notesMasterId r:id="rId41"/>
  </p:notesMasterIdLst>
  <p:handoutMasterIdLst>
    <p:handoutMasterId r:id="rId42"/>
  </p:handoutMasterIdLst>
  <p:sldIdLst>
    <p:sldId id="492" r:id="rId3"/>
    <p:sldId id="2627" r:id="rId4"/>
    <p:sldId id="2618" r:id="rId5"/>
    <p:sldId id="2619" r:id="rId6"/>
    <p:sldId id="2620" r:id="rId7"/>
    <p:sldId id="2621" r:id="rId8"/>
    <p:sldId id="2614" r:id="rId9"/>
    <p:sldId id="2606" r:id="rId10"/>
    <p:sldId id="2626" r:id="rId11"/>
    <p:sldId id="2637" r:id="rId12"/>
    <p:sldId id="2609" r:id="rId13"/>
    <p:sldId id="2628" r:id="rId14"/>
    <p:sldId id="2638" r:id="rId15"/>
    <p:sldId id="2642" r:id="rId16"/>
    <p:sldId id="2643" r:id="rId17"/>
    <p:sldId id="2654" r:id="rId18"/>
    <p:sldId id="2644" r:id="rId19"/>
    <p:sldId id="2635" r:id="rId20"/>
    <p:sldId id="2617" r:id="rId21"/>
    <p:sldId id="2630" r:id="rId22"/>
    <p:sldId id="2636" r:id="rId23"/>
    <p:sldId id="2631" r:id="rId24"/>
    <p:sldId id="2647" r:id="rId25"/>
    <p:sldId id="2648" r:id="rId26"/>
    <p:sldId id="2646" r:id="rId27"/>
    <p:sldId id="2645" r:id="rId28"/>
    <p:sldId id="2649" r:id="rId29"/>
    <p:sldId id="2651" r:id="rId30"/>
    <p:sldId id="553" r:id="rId31"/>
    <p:sldId id="558" r:id="rId32"/>
    <p:sldId id="554" r:id="rId33"/>
    <p:sldId id="560" r:id="rId34"/>
    <p:sldId id="548" r:id="rId35"/>
    <p:sldId id="552" r:id="rId36"/>
    <p:sldId id="549" r:id="rId37"/>
    <p:sldId id="561" r:id="rId38"/>
    <p:sldId id="563" r:id="rId39"/>
    <p:sldId id="550" r:id="rId40"/>
  </p:sldIdLst>
  <p:sldSz cx="12192000" cy="6858000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BURLOT-FERRE Nadine" initials="BN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B9BD5"/>
    <a:srgbClr val="FF0000"/>
    <a:srgbClr val="006AB3"/>
    <a:srgbClr val="0070C0"/>
    <a:srgbClr val="FF0066"/>
    <a:srgbClr val="006AB2"/>
    <a:srgbClr val="F18B28"/>
    <a:srgbClr val="9DC3E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2" autoAdjust="0"/>
    <p:restoredTop sz="95503" autoAdjust="0"/>
  </p:normalViewPr>
  <p:slideViewPr>
    <p:cSldViewPr snapToGrid="0">
      <p:cViewPr varScale="1">
        <p:scale>
          <a:sx n="124" d="100"/>
          <a:sy n="124" d="100"/>
        </p:scale>
        <p:origin x="114" y="3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8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448F7-0272-4D0F-BA66-D65B303392B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08984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4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2AA12-A6FE-4C91-A074-2765A7ABF2A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50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16448-2BDC-44AE-BD3D-055F68DCCA9A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39838"/>
            <a:ext cx="5940425" cy="3341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67264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08984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4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B2A8F-DB5F-40B4-8722-A16259517A69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3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21700 format </a:t>
            </a:r>
            <a:r>
              <a:rPr lang="fr-FR" dirty="0" err="1"/>
              <a:t>cylindrical</a:t>
            </a:r>
            <a:endParaRPr lang="fr-FR" dirty="0"/>
          </a:p>
          <a:p>
            <a:r>
              <a:rPr lang="fr-FR" dirty="0" err="1"/>
              <a:t>Capacity</a:t>
            </a:r>
            <a:r>
              <a:rPr lang="fr-FR" dirty="0"/>
              <a:t> of </a:t>
            </a:r>
            <a:r>
              <a:rPr lang="fr-FR" dirty="0" err="1"/>
              <a:t>almost</a:t>
            </a:r>
            <a:r>
              <a:rPr lang="fr-FR" dirty="0"/>
              <a:t> 5Ah</a:t>
            </a:r>
          </a:p>
          <a:p>
            <a:r>
              <a:rPr lang="fr-FR" dirty="0"/>
              <a:t>Energy </a:t>
            </a:r>
            <a:r>
              <a:rPr lang="fr-FR" dirty="0" err="1"/>
              <a:t>density</a:t>
            </a:r>
            <a:r>
              <a:rPr lang="fr-FR" dirty="0"/>
              <a:t> of 263 Wh/kg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44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That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=&gt; state of the art </a:t>
            </a:r>
            <a:r>
              <a:rPr lang="fr-FR" dirty="0" err="1"/>
              <a:t>battery</a:t>
            </a:r>
            <a:endParaRPr lang="fr-FR" dirty="0"/>
          </a:p>
          <a:p>
            <a:r>
              <a:rPr lang="fr-FR" dirty="0"/>
              <a:t>Lead to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electrode</a:t>
            </a:r>
            <a:r>
              <a:rPr lang="fr-FR" dirty="0"/>
              <a:t> </a:t>
            </a:r>
            <a:r>
              <a:rPr lang="fr-FR" dirty="0" err="1"/>
              <a:t>chemistry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15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NMC 811 =&gt; 80% Nickel 10% </a:t>
            </a:r>
            <a:r>
              <a:rPr lang="fr-FR" dirty="0" err="1"/>
              <a:t>Manganese</a:t>
            </a:r>
            <a:r>
              <a:rPr lang="fr-FR" dirty="0"/>
              <a:t> 10% Cobalt</a:t>
            </a:r>
          </a:p>
          <a:p>
            <a:r>
              <a:rPr lang="fr-FR" dirty="0"/>
              <a:t>Ni-</a:t>
            </a:r>
            <a:r>
              <a:rPr lang="fr-FR" dirty="0" err="1"/>
              <a:t>rich</a:t>
            </a:r>
            <a:endParaRPr lang="fr-FR" dirty="0"/>
          </a:p>
          <a:p>
            <a:endParaRPr lang="fr-FR" dirty="0"/>
          </a:p>
          <a:p>
            <a:r>
              <a:rPr lang="fr-FR" dirty="0"/>
              <a:t>Silicon at the anode to boost the </a:t>
            </a:r>
            <a:r>
              <a:rPr lang="fr-FR" dirty="0" err="1"/>
              <a:t>capacity</a:t>
            </a:r>
            <a:r>
              <a:rPr lang="fr-FR" dirty="0"/>
              <a:t> of the </a:t>
            </a:r>
            <a:r>
              <a:rPr lang="fr-FR" dirty="0" err="1"/>
              <a:t>battery</a:t>
            </a:r>
            <a:endParaRPr lang="fr-FR" dirty="0"/>
          </a:p>
          <a:p>
            <a:endParaRPr lang="fr-FR" dirty="0"/>
          </a:p>
          <a:p>
            <a:r>
              <a:rPr lang="fr-FR" dirty="0"/>
              <a:t>NE Active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7g ~10% of total mass of BC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90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Lithium </a:t>
            </a:r>
            <a:r>
              <a:rPr lang="fr-FR" dirty="0" err="1"/>
              <a:t>salts</a:t>
            </a:r>
            <a:r>
              <a:rPr lang="fr-FR" dirty="0"/>
              <a:t> LiPF6 </a:t>
            </a:r>
            <a:r>
              <a:rPr lang="fr-FR" dirty="0" err="1"/>
              <a:t>similar</a:t>
            </a:r>
            <a:r>
              <a:rPr lang="fr-FR" dirty="0"/>
              <a:t> to </a:t>
            </a:r>
            <a:r>
              <a:rPr lang="fr-FR" dirty="0" err="1"/>
              <a:t>most</a:t>
            </a:r>
            <a:r>
              <a:rPr lang="fr-FR" dirty="0"/>
              <a:t> of LIB</a:t>
            </a:r>
          </a:p>
          <a:p>
            <a:r>
              <a:rPr lang="fr-FR" dirty="0" err="1"/>
              <a:t>Organic</a:t>
            </a:r>
            <a:r>
              <a:rPr lang="fr-FR" dirty="0"/>
              <a:t> Solvant</a:t>
            </a:r>
          </a:p>
          <a:p>
            <a:r>
              <a:rPr lang="fr-FR" dirty="0"/>
              <a:t>DMC, EMC and EC </a:t>
            </a:r>
            <a:r>
              <a:rPr lang="fr-FR" dirty="0" err="1"/>
              <a:t>according</a:t>
            </a:r>
            <a:r>
              <a:rPr lang="fr-FR" dirty="0"/>
              <a:t> to KIT </a:t>
            </a:r>
            <a:r>
              <a:rPr lang="fr-FR" dirty="0" err="1"/>
              <a:t>work</a:t>
            </a:r>
            <a:endParaRPr lang="fr-FR" dirty="0"/>
          </a:p>
          <a:p>
            <a:r>
              <a:rPr lang="fr-FR" dirty="0" err="1"/>
              <a:t>Keep</a:t>
            </a:r>
            <a:r>
              <a:rPr lang="fr-FR" dirty="0"/>
              <a:t> in </a:t>
            </a:r>
            <a:r>
              <a:rPr lang="fr-FR" dirty="0" err="1"/>
              <a:t>mind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2018 </a:t>
            </a:r>
            <a:r>
              <a:rPr lang="fr-FR" dirty="0" err="1"/>
              <a:t>generation</a:t>
            </a:r>
            <a:r>
              <a:rPr lang="fr-FR" dirty="0"/>
              <a:t> and </a:t>
            </a:r>
            <a:r>
              <a:rPr lang="fr-FR" dirty="0" err="1"/>
              <a:t>we</a:t>
            </a:r>
            <a:r>
              <a:rPr lang="fr-FR" dirty="0"/>
              <a:t> have a 2022 one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2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Toxic</a:t>
            </a:r>
            <a:r>
              <a:rPr lang="fr-FR" dirty="0"/>
              <a:t> </a:t>
            </a:r>
            <a:r>
              <a:rPr lang="fr-FR" dirty="0" err="1"/>
              <a:t>gases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, </a:t>
            </a:r>
            <a:r>
              <a:rPr lang="fr-FR" dirty="0" err="1"/>
              <a:t>harmful</a:t>
            </a:r>
            <a:r>
              <a:rPr lang="fr-FR" dirty="0"/>
              <a:t> for </a:t>
            </a:r>
            <a:r>
              <a:rPr lang="fr-FR" dirty="0" err="1"/>
              <a:t>health</a:t>
            </a:r>
            <a:r>
              <a:rPr lang="fr-FR" dirty="0"/>
              <a:t> or </a:t>
            </a:r>
            <a:r>
              <a:rPr lang="fr-FR" dirty="0" err="1"/>
              <a:t>also</a:t>
            </a:r>
            <a:r>
              <a:rPr lang="fr-FR" dirty="0"/>
              <a:t> for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analyzers</a:t>
            </a:r>
            <a:endParaRPr lang="fr-FR" dirty="0"/>
          </a:p>
          <a:p>
            <a:r>
              <a:rPr lang="fr-FR" dirty="0" err="1"/>
              <a:t>Especially</a:t>
            </a:r>
            <a:r>
              <a:rPr lang="fr-FR" dirty="0"/>
              <a:t> </a:t>
            </a:r>
            <a:r>
              <a:rPr lang="fr-FR" dirty="0" err="1"/>
              <a:t>Hydrogen</a:t>
            </a:r>
            <a:r>
              <a:rPr lang="fr-FR" dirty="0"/>
              <a:t> Fluoride</a:t>
            </a:r>
          </a:p>
          <a:p>
            <a:r>
              <a:rPr lang="fr-FR" dirty="0"/>
              <a:t>Need to </a:t>
            </a:r>
            <a:r>
              <a:rPr lang="fr-FR" dirty="0" err="1"/>
              <a:t>quantify</a:t>
            </a:r>
            <a:r>
              <a:rPr lang="fr-FR" dirty="0"/>
              <a:t> the </a:t>
            </a:r>
            <a:r>
              <a:rPr lang="fr-FR" dirty="0" err="1"/>
              <a:t>risks</a:t>
            </a:r>
            <a:r>
              <a:rPr lang="fr-FR" dirty="0"/>
              <a:t> and </a:t>
            </a:r>
            <a:r>
              <a:rPr lang="fr-FR" dirty="0" err="1"/>
              <a:t>try</a:t>
            </a:r>
            <a:r>
              <a:rPr lang="fr-FR" dirty="0"/>
              <a:t> to trap </a:t>
            </a:r>
            <a:r>
              <a:rPr lang="fr-FR" dirty="0" err="1"/>
              <a:t>them</a:t>
            </a:r>
            <a:r>
              <a:rPr lang="fr-FR" dirty="0"/>
              <a:t> =&gt; </a:t>
            </a:r>
            <a:r>
              <a:rPr lang="fr-FR" dirty="0" err="1"/>
              <a:t>bublers</a:t>
            </a:r>
            <a:r>
              <a:rPr lang="fr-FR" dirty="0"/>
              <a:t> to dissolve the HF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50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100% SOC M50 </a:t>
            </a:r>
            <a:r>
              <a:rPr lang="fr-FR" dirty="0" err="1"/>
              <a:t>tested</a:t>
            </a:r>
            <a:r>
              <a:rPr lang="fr-FR" dirty="0"/>
              <a:t> and no trace of HF </a:t>
            </a:r>
            <a:r>
              <a:rPr lang="fr-FR" dirty="0" err="1"/>
              <a:t>found</a:t>
            </a:r>
            <a:r>
              <a:rPr lang="fr-FR" dirty="0"/>
              <a:t> in Ionic </a:t>
            </a:r>
            <a:r>
              <a:rPr lang="fr-FR" dirty="0" err="1"/>
              <a:t>Chromatography</a:t>
            </a:r>
            <a:r>
              <a:rPr lang="fr-FR" dirty="0"/>
              <a:t> =&gt;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removed</a:t>
            </a:r>
            <a:r>
              <a:rPr lang="fr-FR" dirty="0"/>
              <a:t> the </a:t>
            </a:r>
            <a:r>
              <a:rPr lang="fr-FR" dirty="0" err="1"/>
              <a:t>bublers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5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Tested</a:t>
            </a:r>
            <a:r>
              <a:rPr lang="fr-FR" dirty="0"/>
              <a:t> LIB in </a:t>
            </a:r>
            <a:r>
              <a:rPr lang="fr-FR" dirty="0" err="1"/>
              <a:t>same</a:t>
            </a:r>
            <a:r>
              <a:rPr lang="fr-FR" dirty="0"/>
              <a:t> condition 100% SOC</a:t>
            </a:r>
          </a:p>
          <a:p>
            <a:r>
              <a:rPr lang="fr-FR" dirty="0"/>
              <a:t>Collection 1 min </a:t>
            </a:r>
            <a:r>
              <a:rPr lang="fr-FR" dirty="0" err="1"/>
              <a:t>after</a:t>
            </a:r>
            <a:r>
              <a:rPr lang="fr-FR" dirty="0"/>
              <a:t> Venting for 1 bag and 1 min </a:t>
            </a:r>
            <a:r>
              <a:rPr lang="fr-FR" dirty="0" err="1"/>
              <a:t>after</a:t>
            </a:r>
            <a:r>
              <a:rPr lang="fr-FR" dirty="0"/>
              <a:t> TR in a second bag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regulated</a:t>
            </a:r>
            <a:r>
              <a:rPr lang="fr-FR" dirty="0"/>
              <a:t> on the second and </a:t>
            </a:r>
            <a:r>
              <a:rPr lang="fr-FR" dirty="0" err="1"/>
              <a:t>third</a:t>
            </a:r>
            <a:r>
              <a:rPr lang="fr-FR" dirty="0"/>
              <a:t> test </a:t>
            </a:r>
            <a:r>
              <a:rPr lang="fr-FR" dirty="0" err="1"/>
              <a:t>our</a:t>
            </a:r>
            <a:r>
              <a:rPr lang="fr-FR" dirty="0"/>
              <a:t> dilution of </a:t>
            </a:r>
            <a:r>
              <a:rPr lang="fr-FR" dirty="0" err="1"/>
              <a:t>exhaust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64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Give</a:t>
            </a:r>
            <a:r>
              <a:rPr lang="fr-FR" dirty="0"/>
              <a:t> data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repetable</a:t>
            </a:r>
            <a:r>
              <a:rPr lang="fr-FR" dirty="0"/>
              <a:t> over the 3 tests </a:t>
            </a:r>
          </a:p>
          <a:p>
            <a:r>
              <a:rPr lang="fr-FR" dirty="0" err="1"/>
              <a:t>Mostly</a:t>
            </a:r>
            <a:r>
              <a:rPr lang="fr-FR" dirty="0"/>
              <a:t> water </a:t>
            </a:r>
            <a:r>
              <a:rPr lang="fr-FR" dirty="0" err="1"/>
              <a:t>during</a:t>
            </a:r>
            <a:r>
              <a:rPr lang="fr-FR" dirty="0"/>
              <a:t> Venting</a:t>
            </a:r>
          </a:p>
          <a:p>
            <a:r>
              <a:rPr lang="fr-FR" dirty="0"/>
              <a:t>3 </a:t>
            </a:r>
            <a:r>
              <a:rPr lang="fr-FR" dirty="0" err="1"/>
              <a:t>intersting</a:t>
            </a:r>
            <a:r>
              <a:rPr lang="fr-FR" dirty="0"/>
              <a:t> point in TR </a:t>
            </a:r>
          </a:p>
          <a:p>
            <a:r>
              <a:rPr lang="fr-FR" dirty="0"/>
              <a:t>DMC, EMC and </a:t>
            </a:r>
            <a:r>
              <a:rPr lang="fr-FR" dirty="0" err="1"/>
              <a:t>silicon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37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DMC and EMC are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in Abbott M50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in thermal abuse</a:t>
            </a:r>
          </a:p>
          <a:p>
            <a:r>
              <a:rPr lang="fr-FR" dirty="0" err="1"/>
              <a:t>Similar</a:t>
            </a:r>
            <a:r>
              <a:rPr lang="fr-FR" dirty="0"/>
              <a:t> to KIT ante mortem </a:t>
            </a:r>
            <a:r>
              <a:rPr lang="fr-FR" dirty="0" err="1"/>
              <a:t>analysis</a:t>
            </a:r>
            <a:r>
              <a:rPr lang="fr-FR" dirty="0"/>
              <a:t> , </a:t>
            </a:r>
            <a:r>
              <a:rPr lang="fr-FR" dirty="0" err="1"/>
              <a:t>laking</a:t>
            </a:r>
            <a:r>
              <a:rPr lang="fr-FR" dirty="0"/>
              <a:t> EC</a:t>
            </a:r>
          </a:p>
          <a:p>
            <a:r>
              <a:rPr lang="fr-FR" dirty="0"/>
              <a:t>Silicon </a:t>
            </a:r>
            <a:r>
              <a:rPr lang="fr-FR" dirty="0" err="1"/>
              <a:t>from</a:t>
            </a:r>
            <a:r>
              <a:rPr lang="fr-FR" dirty="0"/>
              <a:t> Negative </a:t>
            </a:r>
            <a:r>
              <a:rPr lang="fr-FR" dirty="0" err="1"/>
              <a:t>electrode</a:t>
            </a:r>
            <a:endParaRPr lang="fr-FR" dirty="0"/>
          </a:p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lack</a:t>
            </a:r>
            <a:r>
              <a:rPr lang="fr-FR" dirty="0"/>
              <a:t> quantification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2E0D-64F2-4697-9C50-031B0A9D79C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15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63286" y="2394857"/>
            <a:ext cx="8370434" cy="2155372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Espace réservé pour une image  14"/>
          <p:cNvSpPr>
            <a:spLocks noGrp="1"/>
          </p:cNvSpPr>
          <p:nvPr>
            <p:ph type="pic" sz="quarter" idx="10"/>
          </p:nvPr>
        </p:nvSpPr>
        <p:spPr>
          <a:xfrm>
            <a:off x="8635471" y="127000"/>
            <a:ext cx="3429529" cy="4424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1"/>
          </p:nvPr>
        </p:nvSpPr>
        <p:spPr>
          <a:xfrm>
            <a:off x="163286" y="127001"/>
            <a:ext cx="8370434" cy="21677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Espace réservé pour une image  18"/>
          <p:cNvSpPr>
            <a:spLocks noGrp="1"/>
          </p:cNvSpPr>
          <p:nvPr>
            <p:ph type="pic" sz="quarter" idx="12"/>
          </p:nvPr>
        </p:nvSpPr>
        <p:spPr>
          <a:xfrm>
            <a:off x="163287" y="4651375"/>
            <a:ext cx="3684134" cy="2081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Espace réservé pour une image  20"/>
          <p:cNvSpPr>
            <a:spLocks noGrp="1"/>
          </p:cNvSpPr>
          <p:nvPr>
            <p:ph type="pic" sz="quarter" idx="13"/>
          </p:nvPr>
        </p:nvSpPr>
        <p:spPr>
          <a:xfrm>
            <a:off x="3962400" y="4651375"/>
            <a:ext cx="4571320" cy="2081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420133" y="3056944"/>
            <a:ext cx="7802311" cy="483967"/>
          </a:xfrm>
        </p:spPr>
        <p:txBody>
          <a:bodyPr/>
          <a:lstStyle>
            <a:lvl1pPr marL="0" indent="0">
              <a:buNone/>
              <a:defRPr b="0" cap="all" baseline="0">
                <a:solidFill>
                  <a:srgbClr val="006AB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/ TITLE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0134" y="3547084"/>
            <a:ext cx="7802310" cy="546100"/>
          </a:xfrm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rgbClr val="006AB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/ SUB-TITLE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16" y="5335584"/>
            <a:ext cx="1651007" cy="707717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944FCFA4-8AEF-D6FD-254A-81E7C1E0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ité_Nive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838199" y="415928"/>
            <a:ext cx="82772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</a:t>
            </a:r>
            <a:endParaRPr lang="en-US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120073" y="6457765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228600" indent="-228600">
              <a:buFontTx/>
              <a:buBlip>
                <a:blip r:embed="rId2"/>
              </a:buBlip>
              <a:defRPr sz="2200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Ø"/>
              <a:defRPr sz="20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>
              <a:buFont typeface="Calibri" panose="020F0502020204030204" pitchFamily="34" charset="0"/>
              <a:buChar char="˃"/>
              <a:defRPr sz="1800">
                <a:solidFill>
                  <a:srgbClr val="0070C0"/>
                </a:solidFill>
                <a:latin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rgbClr val="0070C0"/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400">
                <a:solidFill>
                  <a:srgbClr val="0070C0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Deuxième point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81C4593-56FE-7D8A-5D5B-281BE0788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942975"/>
            <a:ext cx="8391525" cy="327025"/>
          </a:xfrm>
        </p:spPr>
        <p:txBody>
          <a:bodyPr anchor="ctr"/>
          <a:lstStyle>
            <a:lvl1pPr marL="0" indent="0">
              <a:buNone/>
              <a:defRPr sz="2400" cap="none">
                <a:solidFill>
                  <a:srgbClr val="0070C0"/>
                </a:solidFill>
              </a:defRPr>
            </a:lvl1pPr>
            <a:lvl2pPr>
              <a:defRPr sz="2600"/>
            </a:lvl2pPr>
            <a:lvl3pPr>
              <a:defRPr sz="2000"/>
            </a:lvl3pPr>
            <a:lvl4pPr>
              <a:defRPr sz="2200"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sz="2200" b="0" kern="1200" cap="all" baseline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+mj-cs"/>
              </a:rPr>
              <a:t>Entrez le sous-titre</a:t>
            </a:r>
            <a:r>
              <a:rPr lang="fr-FR" dirty="0"/>
              <a:t>				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2355E34-51B8-E70A-9BBD-86BA3760F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0835" y="6176963"/>
            <a:ext cx="1364115" cy="5643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59FCF-ED81-A0D3-B1AC-12D2901EE3E5}"/>
              </a:ext>
            </a:extLst>
          </p:cNvPr>
          <p:cNvSpPr/>
          <p:nvPr userDrawn="1"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" b="0" i="0" u="none" strike="noStrike" kern="0" cap="none" spc="0" normalizeH="0" baseline="0" noProof="0">
              <a:ln>
                <a:noFill/>
              </a:ln>
              <a:solidFill>
                <a:srgbClr val="79A838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6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6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4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87680" y="487680"/>
            <a:ext cx="11460480" cy="438912"/>
          </a:xfrm>
          <a:prstGeom prst="rect">
            <a:avLst/>
          </a:prstGeom>
        </p:spPr>
        <p:txBody>
          <a:bodyPr lIns="45720" rIns="45720" bIns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1" y="415929"/>
            <a:ext cx="82772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61" y="2"/>
            <a:ext cx="111140" cy="790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16" y="6286789"/>
            <a:ext cx="1026881" cy="44018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200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685783" indent="-228594">
              <a:buFontTx/>
              <a:buBlip>
                <a:blip r:embed="rId3"/>
              </a:buBlip>
              <a:defRPr sz="20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2971" indent="-228594">
              <a:buFontTx/>
              <a:buBlip>
                <a:blip r:embed="rId3"/>
              </a:buBlip>
              <a:defRPr sz="1800">
                <a:solidFill>
                  <a:srgbClr val="0070C0"/>
                </a:solidFill>
                <a:latin typeface="Calibri" panose="020F0502020204030204" pitchFamily="34" charset="0"/>
              </a:defRPr>
            </a:lvl3pPr>
            <a:lvl4pPr marL="1600160" indent="-228594">
              <a:buFontTx/>
              <a:buBlip>
                <a:blip r:embed="rId3"/>
              </a:buBlip>
              <a:defRPr sz="1600">
                <a:solidFill>
                  <a:srgbClr val="0070C0"/>
                </a:solidFill>
                <a:latin typeface="Calibri" panose="020F0502020204030204" pitchFamily="34" charset="0"/>
              </a:defRPr>
            </a:lvl4pPr>
            <a:lvl5pPr marL="2057349" indent="-228594">
              <a:buFontTx/>
              <a:buBlip>
                <a:blip r:embed="rId3"/>
              </a:buBlip>
              <a:defRPr sz="1600">
                <a:solidFill>
                  <a:srgbClr val="0070C0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526911" y="6548985"/>
            <a:ext cx="9185815" cy="184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0070C0"/>
                </a:solidFill>
                <a:latin typeface="Calibri" panose="020F0502020204030204" pitchFamily="34" charset="0"/>
              </a:rPr>
              <a:t>|   </a:t>
            </a:r>
            <a:r>
              <a:rPr lang="fr-FR" sz="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fr-FR" sz="800" kern="1500" spc="200" baseline="0" dirty="0">
                <a:solidFill>
                  <a:srgbClr val="006AB2"/>
                </a:solidFill>
                <a:latin typeface="Calibri" panose="020F0502020204030204" pitchFamily="34" charset="0"/>
              </a:rPr>
              <a:t>© 2016 IFPEN</a:t>
            </a:r>
            <a:endParaRPr lang="en-US" sz="800" kern="1500" spc="200" baseline="0" dirty="0">
              <a:solidFill>
                <a:srgbClr val="006AB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26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613" y="190500"/>
            <a:ext cx="10618397" cy="685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7ECC56-1254-454D-A466-DF5B891A477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-152400" y="6588461"/>
            <a:ext cx="609600" cy="182880"/>
          </a:xfrm>
          <a:prstGeom prst="rect">
            <a:avLst/>
          </a:prstGeom>
          <a:ln/>
        </p:spPr>
        <p:txBody>
          <a:bodyPr vert="horz" lIns="0" tIns="6096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F79DC8-E77A-4146-81E9-0630D8F39297}" type="slidenum">
              <a:rPr lang="en-US" sz="1333" smtClean="0"/>
              <a:pPr>
                <a:defRPr/>
              </a:pPr>
              <a:t>‹N°›</a:t>
            </a:fld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108546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san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918721"/>
            <a:ext cx="12192000" cy="483967"/>
          </a:xfrm>
        </p:spPr>
        <p:txBody>
          <a:bodyPr/>
          <a:lstStyle>
            <a:lvl1pPr marL="0" indent="0" algn="ctr">
              <a:buNone/>
              <a:defRPr b="0" cap="all" baseline="0">
                <a:solidFill>
                  <a:srgbClr val="006AB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/ TITLE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612712"/>
            <a:ext cx="12192000" cy="352705"/>
          </a:xfrm>
        </p:spPr>
        <p:txBody>
          <a:bodyPr>
            <a:noAutofit/>
          </a:bodyPr>
          <a:lstStyle>
            <a:lvl1pPr marL="0" indent="0" algn="ctr">
              <a:buNone/>
              <a:defRPr sz="2400" cap="all" baseline="0">
                <a:solidFill>
                  <a:srgbClr val="006AB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/ SUB-TITLE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rot="5400000">
            <a:off x="6096000" y="2270448"/>
            <a:ext cx="0" cy="2404497"/>
          </a:xfrm>
          <a:prstGeom prst="line">
            <a:avLst/>
          </a:prstGeom>
          <a:ln w="12700">
            <a:solidFill>
              <a:srgbClr val="006A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AC0BA1EF-DD03-BE86-52FF-8712C1B74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131717-EE30-04E2-97BC-EC8DCD9F0A24}"/>
              </a:ext>
            </a:extLst>
          </p:cNvPr>
          <p:cNvSpPr/>
          <p:nvPr userDrawn="1"/>
        </p:nvSpPr>
        <p:spPr>
          <a:xfrm>
            <a:off x="-1" y="-2"/>
            <a:ext cx="241069" cy="685800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79A8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199" y="415928"/>
            <a:ext cx="82772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TITRE</a:t>
            </a:r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600">
                <a:solidFill>
                  <a:srgbClr val="0070C0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572C6-5C32-D432-D73A-31E71D593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0835" y="6176963"/>
            <a:ext cx="1364115" cy="564308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F6D17F34-DAA3-D60F-9EC2-925861A82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ité_Niveau 2 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199" y="415928"/>
            <a:ext cx="82772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TITRE</a:t>
            </a:r>
            <a:endParaRPr lang="en-US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400">
                <a:solidFill>
                  <a:srgbClr val="006AB2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5933106-CFB0-08E1-04CD-01EA315BF2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0835" y="6176963"/>
            <a:ext cx="1364115" cy="564308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A34B38E-F329-B231-AA91-4838EDFF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veau 2 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199" y="415928"/>
            <a:ext cx="82772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372600" y="426897"/>
            <a:ext cx="2819400" cy="548428"/>
          </a:xfrm>
          <a:prstGeom prst="rect">
            <a:avLst/>
          </a:prstGeom>
          <a:solidFill>
            <a:srgbClr val="8AB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AB3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ZoneTexte 22"/>
          <p:cNvSpPr txBox="1"/>
          <p:nvPr userDrawn="1"/>
        </p:nvSpPr>
        <p:spPr>
          <a:xfrm>
            <a:off x="9372600" y="401029"/>
            <a:ext cx="2819400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endParaRPr lang="fr-FR" sz="1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</a:rPr>
              <a:t>N E W    E N E R G I E S</a:t>
            </a:r>
          </a:p>
          <a:p>
            <a:pPr lvl="0" algn="ctr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50860" y="0"/>
            <a:ext cx="111140" cy="790575"/>
          </a:xfrm>
          <a:prstGeom prst="rect">
            <a:avLst/>
          </a:prstGeom>
          <a:solidFill>
            <a:srgbClr val="8AB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2200">
                <a:solidFill>
                  <a:srgbClr val="006AB2"/>
                </a:solidFill>
                <a:latin typeface="Calibri" panose="020F0502020204030204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2000">
                <a:solidFill>
                  <a:srgbClr val="006AB2"/>
                </a:solidFill>
                <a:latin typeface="Calibri" panose="020F0502020204030204" pitchFamily="34" charset="0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solidFill>
                  <a:srgbClr val="006AB2"/>
                </a:solidFill>
                <a:latin typeface="Calibri" panose="020F0502020204030204" pitchFamily="34" charset="0"/>
              </a:defRPr>
            </a:lvl3pPr>
            <a:lvl4pPr marL="1600200" indent="-228600">
              <a:buFontTx/>
              <a:buBlip>
                <a:blip r:embed="rId2"/>
              </a:buBlip>
              <a:defRPr sz="1600">
                <a:solidFill>
                  <a:srgbClr val="006AB2"/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400">
                <a:solidFill>
                  <a:srgbClr val="006AB2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120073" y="6448529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4F67D5C-F001-A1BC-E4A1-589B2DD6A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3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ydrocarbures_Niveau 2 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199" y="415928"/>
            <a:ext cx="82772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60" y="0"/>
            <a:ext cx="111140" cy="790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/>
          <p:cNvSpPr txBox="1"/>
          <p:nvPr userDrawn="1"/>
        </p:nvSpPr>
        <p:spPr>
          <a:xfrm>
            <a:off x="9372600" y="316391"/>
            <a:ext cx="281940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 algn="ctr"/>
            <a:endParaRPr lang="fr-FR" sz="1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</a:rPr>
              <a:t>R</a:t>
            </a:r>
            <a:r>
              <a:rPr lang="fr-FR" sz="1100" baseline="0" dirty="0">
                <a:solidFill>
                  <a:schemeClr val="bg1"/>
                </a:solidFill>
                <a:latin typeface="Arial" panose="020B0604020202020204" pitchFamily="34" charset="0"/>
              </a:rPr>
              <a:t> E S P O N S I B L E</a:t>
            </a:r>
            <a:br>
              <a:rPr lang="fr-FR" sz="11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</a:rPr>
              <a:t>O I L   A N D   G A S</a:t>
            </a:r>
          </a:p>
          <a:p>
            <a:pPr lvl="0" algn="ctr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14" y="6286788"/>
            <a:ext cx="1026881" cy="44018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2200">
                <a:solidFill>
                  <a:srgbClr val="006AB2"/>
                </a:solidFill>
                <a:latin typeface="Calibri" panose="020F050202020403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2000">
                <a:solidFill>
                  <a:srgbClr val="006AB2"/>
                </a:solidFill>
                <a:latin typeface="Calibri" panose="020F050202020403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800">
                <a:solidFill>
                  <a:srgbClr val="006AB2"/>
                </a:solidFill>
                <a:latin typeface="Calibri" panose="020F050202020403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600">
                <a:solidFill>
                  <a:srgbClr val="006AB2"/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400">
                <a:solidFill>
                  <a:srgbClr val="006AB2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B40D456-A315-03F1-8FAC-7A5B88A17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 V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59" y="5970317"/>
            <a:ext cx="1319740" cy="5657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81" y="3188255"/>
            <a:ext cx="3864429" cy="91670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6949703" y="3439618"/>
            <a:ext cx="4367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AB2"/>
                </a:solidFill>
                <a:latin typeface="Calibri" panose="020F0502020204030204" pitchFamily="34" charset="0"/>
              </a:rPr>
              <a:t>www.ifpenergiesnouvelles.fr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49704" y="3937540"/>
            <a:ext cx="2707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AB2"/>
                </a:solidFill>
                <a:latin typeface="Calibri" panose="020F0502020204030204" pitchFamily="34" charset="0"/>
              </a:rPr>
              <a:t>@IFPENinnovation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31" y="4005424"/>
            <a:ext cx="264342" cy="2643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99" y="3496917"/>
            <a:ext cx="272151" cy="272151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6597450" y="2871294"/>
            <a:ext cx="3317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AB2"/>
                </a:solidFill>
                <a:latin typeface="Calibri" panose="020F0502020204030204" pitchFamily="34" charset="0"/>
              </a:rPr>
              <a:t>Retrouvez-nous sur :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094430" y="2404569"/>
            <a:ext cx="0" cy="2404497"/>
          </a:xfrm>
          <a:prstGeom prst="line">
            <a:avLst/>
          </a:prstGeom>
          <a:ln w="12700">
            <a:solidFill>
              <a:srgbClr val="006A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120073" y="6448529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526910" y="6548985"/>
            <a:ext cx="9185815" cy="184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0070C0"/>
                </a:solidFill>
                <a:latin typeface="Calibri" panose="020F0502020204030204" pitchFamily="34" charset="0"/>
              </a:rPr>
              <a:t>|   </a:t>
            </a:r>
            <a:r>
              <a:rPr lang="fr-FR" sz="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fr-FR" sz="800" kern="1500" spc="200" baseline="0" dirty="0">
                <a:solidFill>
                  <a:srgbClr val="006AB2"/>
                </a:solidFill>
                <a:latin typeface="Calibri" panose="020F0502020204030204" pitchFamily="34" charset="0"/>
              </a:rPr>
              <a:t>© 2016 IFPEN</a:t>
            </a:r>
            <a:endParaRPr lang="en-US" sz="800" kern="1500" spc="200" baseline="0" dirty="0">
              <a:solidFill>
                <a:srgbClr val="006AB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 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59" y="5970317"/>
            <a:ext cx="1319740" cy="565717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6949703" y="3439618"/>
            <a:ext cx="4367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AB2"/>
                </a:solidFill>
                <a:latin typeface="Calibri" panose="020F0502020204030204" pitchFamily="34" charset="0"/>
              </a:rPr>
              <a:t>www.ifpenergiesnouvelles.com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49704" y="3937540"/>
            <a:ext cx="2707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AB2"/>
                </a:solidFill>
                <a:latin typeface="Calibri" panose="020F0502020204030204" pitchFamily="34" charset="0"/>
              </a:rPr>
              <a:t>@IFPENinnovation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31" y="4005424"/>
            <a:ext cx="264342" cy="2643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99" y="3496917"/>
            <a:ext cx="272151" cy="272151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6597450" y="2871294"/>
            <a:ext cx="2470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AB2"/>
                </a:solidFill>
                <a:latin typeface="Calibri" panose="020F0502020204030204" pitchFamily="34" charset="0"/>
              </a:rPr>
              <a:t>Find us on: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094430" y="2404569"/>
            <a:ext cx="0" cy="2404497"/>
          </a:xfrm>
          <a:prstGeom prst="line">
            <a:avLst/>
          </a:prstGeom>
          <a:ln w="12700">
            <a:solidFill>
              <a:srgbClr val="006A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0" descr="IFP_CMJN_SIGN_SEUL_UK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05" y="3256306"/>
            <a:ext cx="4059369" cy="8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 userDrawn="1"/>
        </p:nvSpPr>
        <p:spPr>
          <a:xfrm>
            <a:off x="120073" y="6448529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Espace réservé du pied de page 4"/>
          <p:cNvSpPr txBox="1">
            <a:spLocks/>
          </p:cNvSpPr>
          <p:nvPr userDrawn="1"/>
        </p:nvSpPr>
        <p:spPr>
          <a:xfrm>
            <a:off x="526910" y="6548985"/>
            <a:ext cx="9185815" cy="184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0070C0"/>
                </a:solidFill>
                <a:latin typeface="Calibri" panose="020F0502020204030204" pitchFamily="34" charset="0"/>
              </a:rPr>
              <a:t>|   </a:t>
            </a:r>
            <a:r>
              <a:rPr lang="fr-FR" sz="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fr-FR" sz="800" kern="1500" spc="200" baseline="0" dirty="0">
                <a:solidFill>
                  <a:srgbClr val="006AB2"/>
                </a:solidFill>
                <a:latin typeface="Calibri" panose="020F0502020204030204" pitchFamily="34" charset="0"/>
              </a:rPr>
              <a:t>© 2016 IFPEN</a:t>
            </a:r>
            <a:endParaRPr lang="en-US" sz="800" kern="1500" spc="200" baseline="0" dirty="0">
              <a:solidFill>
                <a:srgbClr val="006AB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3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ité_Niveau 4 (1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295400"/>
            <a:ext cx="12191998" cy="4619626"/>
          </a:xfrm>
          <a:prstGeom prst="rect">
            <a:avLst/>
          </a:prstGeom>
          <a:solidFill>
            <a:srgbClr val="E7E6E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>
          <a:xfrm>
            <a:off x="6121401" y="1295400"/>
            <a:ext cx="6070599" cy="461962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006AB2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/>
              <a:t>Remplacer l’image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415928"/>
            <a:ext cx="8391525" cy="514203"/>
          </a:xfrm>
        </p:spPr>
        <p:txBody>
          <a:bodyPr>
            <a:noAutofit/>
          </a:bodyPr>
          <a:lstStyle>
            <a:lvl1pPr>
              <a:defRPr sz="2200" b="0" cap="all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ENTREZ LE TITRE</a:t>
            </a:r>
            <a:endParaRPr lang="en-US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20073" y="6457765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568775"/>
            <a:ext cx="5079715" cy="4061461"/>
          </a:xfrm>
        </p:spPr>
        <p:txBody>
          <a:bodyPr anchor="ctr">
            <a:normAutofit/>
          </a:bodyPr>
          <a:lstStyle>
            <a:lvl1pPr marL="228600" indent="-228600">
              <a:buFontTx/>
              <a:buBlip>
                <a:blip r:embed="rId2"/>
              </a:buBlip>
              <a:defRPr sz="2200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Ø"/>
              <a:defRPr sz="20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>
              <a:buFont typeface="Calibri" panose="020F0502020204030204" pitchFamily="34" charset="0"/>
              <a:buChar char="˃"/>
              <a:defRPr sz="1800">
                <a:solidFill>
                  <a:srgbClr val="0070C0"/>
                </a:solidFill>
                <a:latin typeface="Calibri" panose="020F05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solidFill>
                  <a:srgbClr val="0070C0"/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400">
                <a:solidFill>
                  <a:srgbClr val="0070C0"/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Deuxième point</a:t>
            </a:r>
          </a:p>
          <a:p>
            <a:pPr lvl="3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481B9AD-9660-00AD-584D-67307F4898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942975"/>
            <a:ext cx="8391525" cy="327025"/>
          </a:xfrm>
        </p:spPr>
        <p:txBody>
          <a:bodyPr anchor="ctr"/>
          <a:lstStyle>
            <a:lvl1pPr marL="0" indent="0">
              <a:buNone/>
              <a:defRPr sz="2400" cap="none">
                <a:solidFill>
                  <a:srgbClr val="0070C0"/>
                </a:solidFill>
              </a:defRPr>
            </a:lvl1pPr>
            <a:lvl2pPr>
              <a:defRPr sz="2600"/>
            </a:lvl2pPr>
            <a:lvl3pPr>
              <a:defRPr sz="2000"/>
            </a:lvl3pPr>
            <a:lvl4pPr>
              <a:defRPr sz="2200"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sz="2200" b="0" kern="1200" cap="all" baseline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+mj-cs"/>
              </a:rPr>
              <a:t>Entrez le sous-titre</a:t>
            </a:r>
            <a:r>
              <a:rPr lang="fr-FR" dirty="0"/>
              <a:t>				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20974A0-1C6B-6CD3-5697-D897F6BB7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0835" y="6176963"/>
            <a:ext cx="1364115" cy="5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9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693F4-4F3E-BF70-BDFB-B8B0829EFF6A}"/>
              </a:ext>
            </a:extLst>
          </p:cNvPr>
          <p:cNvSpPr/>
          <p:nvPr userDrawn="1"/>
        </p:nvSpPr>
        <p:spPr>
          <a:xfrm>
            <a:off x="-1" y="-2"/>
            <a:ext cx="241069" cy="685800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79A8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0426" y="6319028"/>
            <a:ext cx="3293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C60385E-9F91-55F0-7DB0-8F4EE7347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77764" y="6562201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6CCDD1-B43D-2BD1-EAD3-B5DC872A05B3}"/>
              </a:ext>
            </a:extLst>
          </p:cNvPr>
          <p:cNvSpPr txBox="1"/>
          <p:nvPr userDrawn="1"/>
        </p:nvSpPr>
        <p:spPr>
          <a:xfrm>
            <a:off x="120073" y="6457765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7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192" r:id="rId2"/>
    <p:sldLayoutId id="2147484195" r:id="rId3"/>
    <p:sldLayoutId id="2147484213" r:id="rId4"/>
    <p:sldLayoutId id="2147484214" r:id="rId5"/>
    <p:sldLayoutId id="2147484215" r:id="rId6"/>
    <p:sldLayoutId id="2147484207" r:id="rId7"/>
    <p:sldLayoutId id="2147484209" r:id="rId8"/>
    <p:sldLayoutId id="2147484237" r:id="rId9"/>
    <p:sldLayoutId id="214748423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B0F578-3763-EBEA-BA0D-FF540D445A75}"/>
              </a:ext>
            </a:extLst>
          </p:cNvPr>
          <p:cNvSpPr txBox="1"/>
          <p:nvPr userDrawn="1"/>
        </p:nvSpPr>
        <p:spPr>
          <a:xfrm>
            <a:off x="120073" y="6457765"/>
            <a:ext cx="58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8D8DBD-5801-4371-A777-4C8C663B653C}" type="slidenum">
              <a:rPr lang="fr-FR" sz="1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‹N°›</a:t>
            </a:fld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3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837A0B7-399C-5881-A01A-5C715335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929" y="1671131"/>
            <a:ext cx="3654293" cy="367265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>
          <a:xfrm>
            <a:off x="625061" y="906934"/>
            <a:ext cx="7580467" cy="406205"/>
          </a:xfrm>
        </p:spPr>
        <p:txBody>
          <a:bodyPr>
            <a:normAutofit/>
          </a:bodyPr>
          <a:lstStyle/>
          <a:p>
            <a:r>
              <a:rPr lang="en-US" dirty="0"/>
              <a:t>ECN 9 workshop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" y="1671131"/>
            <a:ext cx="8537703" cy="3672655"/>
          </a:xfrm>
        </p:spPr>
        <p:txBody>
          <a:bodyPr/>
          <a:lstStyle/>
          <a:p>
            <a:pPr>
              <a:tabLst>
                <a:tab pos="2633068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Li-ion Battery thermal runaway</a:t>
            </a:r>
            <a:b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ECN topic</a:t>
            </a:r>
            <a:br>
              <a:rPr lang="en-US" i="1" cap="none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-2" y="1689100"/>
            <a:ext cx="319619" cy="36546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26535" y="4582947"/>
            <a:ext cx="3590495" cy="2146100"/>
          </a:xfrm>
        </p:spPr>
        <p:txBody>
          <a:bodyPr/>
          <a:lstStyle/>
          <a:p>
            <a:r>
              <a:rPr lang="en-US" dirty="0"/>
              <a:t>Michele BARDI 	 (IFPEN)</a:t>
            </a:r>
          </a:p>
          <a:p>
            <a:r>
              <a:rPr lang="en-US" dirty="0"/>
              <a:t>Antonio Garcia	(CMT)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1D7DA2D-8845-4390-A861-DAFA9CBD3E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2A36F05-4B2D-49CB-9A58-E042F9487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940" y="1160781"/>
            <a:ext cx="7859323" cy="515411"/>
          </a:xfrm>
        </p:spPr>
        <p:txBody>
          <a:bodyPr/>
          <a:lstStyle/>
          <a:p>
            <a:r>
              <a:rPr lang="en-US" dirty="0"/>
              <a:t>September 9</a:t>
            </a:r>
            <a:r>
              <a:rPr lang="en-US" baseline="30000" dirty="0"/>
              <a:t>th</a:t>
            </a:r>
            <a:r>
              <a:rPr lang="en-US" dirty="0"/>
              <a:t> 2023, Napoli</a:t>
            </a:r>
          </a:p>
        </p:txBody>
      </p:sp>
    </p:spTree>
    <p:extLst>
      <p:ext uri="{BB962C8B-B14F-4D97-AF65-F5344CB8AC3E}">
        <p14:creationId xmlns:p14="http://schemas.microsoft.com/office/powerpoint/2010/main" val="15065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1A4CE-8829-3DE4-D5A6-31CD1C06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campaign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F783FC-B3EC-8E55-CC15-CD66FFD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38513"/>
            <a:ext cx="10515600" cy="1938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Experimental campaign on ARC at IFPEN HWS using the reference battery used for comparison (SAE 2023-24-160)</a:t>
            </a:r>
          </a:p>
        </p:txBody>
      </p:sp>
      <p:graphicFrame>
        <p:nvGraphicFramePr>
          <p:cNvPr id="4" name="Tableau 11">
            <a:extLst>
              <a:ext uri="{FF2B5EF4-FFF2-40B4-BE49-F238E27FC236}">
                <a16:creationId xmlns:a16="http://schemas.microsoft.com/office/drawing/2014/main" id="{0F5A46F5-14B7-0B71-558F-AB0C4EA1F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219669"/>
              </p:ext>
            </p:extLst>
          </p:nvPr>
        </p:nvGraphicFramePr>
        <p:xfrm>
          <a:off x="838199" y="2150425"/>
          <a:ext cx="10515600" cy="185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160517578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99974093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1294447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8234529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9016594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43255566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IFPEN</a:t>
                      </a:r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CMT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0463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5133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Heating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Ramp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0,5°C/min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10292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1,5°C/min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fr-FR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7907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HWS : 5°C – 30min - 0.02 °C/min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7445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54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B181A-DD55-7F3D-C1F4-BEE3E2CA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Setup Description: </a:t>
            </a:r>
            <a:r>
              <a:rPr lang="en-US" dirty="0"/>
              <a:t>CMT setup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25CEED-75FE-1CA6-3853-0C88F4D40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798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Adapted ARC</a:t>
            </a:r>
          </a:p>
          <a:p>
            <a:endParaRPr lang="en-US" dirty="0"/>
          </a:p>
          <a:p>
            <a:r>
              <a:rPr lang="en-US" dirty="0"/>
              <a:t>Double heating system:</a:t>
            </a:r>
          </a:p>
          <a:p>
            <a:pPr lvl="1"/>
            <a:r>
              <a:rPr lang="en-US" dirty="0"/>
              <a:t>Electrical resistance in contact with the cell </a:t>
            </a:r>
          </a:p>
          <a:p>
            <a:pPr lvl="1"/>
            <a:r>
              <a:rPr lang="en-US" dirty="0"/>
              <a:t>ARC resistance in « Exothermic mode » to keep ambient air at skin temperature</a:t>
            </a:r>
          </a:p>
          <a:p>
            <a:endParaRPr lang="en-US" dirty="0"/>
          </a:p>
          <a:p>
            <a:r>
              <a:rPr lang="en-US" dirty="0"/>
              <a:t>Temperature measurement at </a:t>
            </a:r>
          </a:p>
          <a:p>
            <a:pPr lvl="1"/>
            <a:r>
              <a:rPr lang="en-US" dirty="0"/>
              <a:t>Skin temperature </a:t>
            </a:r>
          </a:p>
          <a:p>
            <a:pPr lvl="1"/>
            <a:r>
              <a:rPr lang="en-US" dirty="0"/>
              <a:t>Gas temperature 1 cm over the cap</a:t>
            </a:r>
          </a:p>
          <a:p>
            <a:endParaRPr lang="en-US" dirty="0"/>
          </a:p>
          <a:p>
            <a:r>
              <a:rPr lang="en-US" dirty="0"/>
              <a:t>Laser triggered camera</a:t>
            </a:r>
          </a:p>
          <a:p>
            <a:pPr lvl="2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6C3654-AF8E-92DC-5E71-02F475D7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251" y="673029"/>
            <a:ext cx="1502715" cy="373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boisson gazeuse, bouteille, boisson, tasse&#10;&#10;Description générée automatiquement">
            <a:extLst>
              <a:ext uri="{FF2B5EF4-FFF2-40B4-BE49-F238E27FC236}">
                <a16:creationId xmlns:a16="http://schemas.microsoft.com/office/drawing/2014/main" id="{6E3D86AB-2C26-CECB-3A6D-1973A5DAC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745" y="1407577"/>
            <a:ext cx="1832506" cy="288758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ED634E6F-E4F5-2C54-4D5A-8898A7FA44DD}"/>
              </a:ext>
            </a:extLst>
          </p:cNvPr>
          <p:cNvGrpSpPr/>
          <p:nvPr/>
        </p:nvGrpSpPr>
        <p:grpSpPr>
          <a:xfrm>
            <a:off x="6467489" y="58519"/>
            <a:ext cx="2234831" cy="3448227"/>
            <a:chOff x="7190728" y="1136342"/>
            <a:chExt cx="3172658" cy="4452913"/>
          </a:xfrm>
        </p:grpSpPr>
        <p:pic>
          <p:nvPicPr>
            <p:cNvPr id="6" name="Picture 2" descr="A machine with green laser light&#10;&#10;Description automatically generated">
              <a:extLst>
                <a:ext uri="{FF2B5EF4-FFF2-40B4-BE49-F238E27FC236}">
                  <a16:creationId xmlns:a16="http://schemas.microsoft.com/office/drawing/2014/main" id="{D93E4F73-1A03-B8EF-2BF2-B0CBB170E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728" y="1572109"/>
              <a:ext cx="3012860" cy="4017146"/>
            </a:xfrm>
            <a:prstGeom prst="rect">
              <a:avLst/>
            </a:prstGeom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52BCA5FB-841E-FEDE-C5E4-FC6FD9B4C57E}"/>
                </a:ext>
              </a:extLst>
            </p:cNvPr>
            <p:cNvSpPr txBox="1"/>
            <p:nvPr/>
          </p:nvSpPr>
          <p:spPr>
            <a:xfrm>
              <a:off x="7350526" y="1136342"/>
              <a:ext cx="3012860" cy="39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Trigger system with laser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F7BBBDD-8BC9-5006-2949-A926F56E7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724" y="3679072"/>
            <a:ext cx="3180034" cy="307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59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868AB9C0-2D9B-76D2-66C8-997F45F74FDA}"/>
              </a:ext>
            </a:extLst>
          </p:cNvPr>
          <p:cNvSpPr/>
          <p:nvPr/>
        </p:nvSpPr>
        <p:spPr>
          <a:xfrm>
            <a:off x="10469298" y="5953671"/>
            <a:ext cx="1680693" cy="745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C935FC-72AB-1891-FB63-923F027E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description : IFPEN setup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07FE21-84F0-2043-8E29-BB875EFB1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753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Adapted CV vessel</a:t>
            </a:r>
          </a:p>
          <a:p>
            <a:r>
              <a:rPr lang="en-US" dirty="0"/>
              <a:t>Electrical heating of the vessel body</a:t>
            </a:r>
          </a:p>
          <a:p>
            <a:pPr lvl="1"/>
            <a:r>
              <a:rPr lang="en-US" dirty="0"/>
              <a:t>Air temperature homogenized by a fan</a:t>
            </a:r>
          </a:p>
          <a:p>
            <a:pPr lvl="1"/>
            <a:r>
              <a:rPr lang="en-US" dirty="0"/>
              <a:t>Cell heating by convection</a:t>
            </a:r>
          </a:p>
          <a:p>
            <a:pPr lvl="1"/>
            <a:endParaRPr lang="en-US" dirty="0"/>
          </a:p>
          <a:p>
            <a:r>
              <a:rPr lang="en-US" dirty="0"/>
              <a:t>Constant air flux for gas analysis </a:t>
            </a:r>
          </a:p>
          <a:p>
            <a:pPr lvl="1"/>
            <a:r>
              <a:rPr lang="en-US" dirty="0"/>
              <a:t>0.25 l/min to have low impact on temperature</a:t>
            </a:r>
          </a:p>
          <a:p>
            <a:pPr lvl="1"/>
            <a:endParaRPr lang="en-US" dirty="0"/>
          </a:p>
          <a:p>
            <a:r>
              <a:rPr lang="en-US" dirty="0"/>
              <a:t>Capillary system at the outlet to detect cell gas emissions </a:t>
            </a:r>
          </a:p>
          <a:p>
            <a:r>
              <a:rPr lang="en-US" dirty="0"/>
              <a:t>High speed cameras</a:t>
            </a:r>
          </a:p>
          <a:p>
            <a:pPr lvl="1"/>
            <a:r>
              <a:rPr lang="en-US" dirty="0"/>
              <a:t>Simultaneous Schlieren + natural luminosity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F929B1B-AA7F-8D40-B0D2-831CFE7E48CC}"/>
              </a:ext>
            </a:extLst>
          </p:cNvPr>
          <p:cNvGrpSpPr/>
          <p:nvPr/>
        </p:nvGrpSpPr>
        <p:grpSpPr>
          <a:xfrm>
            <a:off x="6189175" y="276246"/>
            <a:ext cx="5471564" cy="3013959"/>
            <a:chOff x="2222542" y="1066238"/>
            <a:chExt cx="8605906" cy="4740481"/>
          </a:xfrm>
        </p:grpSpPr>
        <p:pic>
          <p:nvPicPr>
            <p:cNvPr id="5" name="Image 4" descr="Une image contenant vieux, sale, désordonné, engin&#10;&#10;Description générée automatiquement">
              <a:extLst>
                <a:ext uri="{FF2B5EF4-FFF2-40B4-BE49-F238E27FC236}">
                  <a16:creationId xmlns:a16="http://schemas.microsoft.com/office/drawing/2014/main" id="{D66DDC05-A544-7F99-C430-0E7A6B89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42" y="1066238"/>
              <a:ext cx="6300699" cy="4725524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8FD7BC03-621D-F618-81C9-7296A3116F9F}"/>
                </a:ext>
              </a:extLst>
            </p:cNvPr>
            <p:cNvCxnSpPr>
              <a:cxnSpLocks/>
              <a:endCxn id="8" idx="5"/>
            </p:cNvCxnSpPr>
            <p:nvPr/>
          </p:nvCxnSpPr>
          <p:spPr>
            <a:xfrm flipH="1" flipV="1">
              <a:off x="7525255" y="4131470"/>
              <a:ext cx="1129424" cy="69002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9970FCC-E687-B26E-05FC-49D0D6685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16"/>
            <a:stretch/>
          </p:blipFill>
          <p:spPr>
            <a:xfrm>
              <a:off x="8685755" y="4131470"/>
              <a:ext cx="2142693" cy="1675249"/>
            </a:xfrm>
            <a:prstGeom prst="ellipse">
              <a:avLst/>
            </a:prstGeom>
            <a:ln w="28575" cap="rnd">
              <a:solidFill>
                <a:srgbClr val="C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970ED4A-B8BD-D417-0FFE-EAC29D51BFED}"/>
                </a:ext>
              </a:extLst>
            </p:cNvPr>
            <p:cNvSpPr/>
            <p:nvPr/>
          </p:nvSpPr>
          <p:spPr>
            <a:xfrm>
              <a:off x="6771646" y="3101689"/>
              <a:ext cx="882908" cy="120646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</p:grpSp>
      <p:pic>
        <p:nvPicPr>
          <p:cNvPr id="177" name="Image 176">
            <a:extLst>
              <a:ext uri="{FF2B5EF4-FFF2-40B4-BE49-F238E27FC236}">
                <a16:creationId xmlns:a16="http://schemas.microsoft.com/office/drawing/2014/main" id="{8A1C9538-D00F-BD1B-35AE-1DD82E627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732" y="3374851"/>
            <a:ext cx="6459848" cy="333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2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205E6-1DB0-0DB0-3771-3709E78A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Test results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EC1A47-4441-777B-C06D-AFC22C290F5E}"/>
              </a:ext>
            </a:extLst>
          </p:cNvPr>
          <p:cNvSpPr txBox="1">
            <a:spLocks/>
          </p:cNvSpPr>
          <p:nvPr/>
        </p:nvSpPr>
        <p:spPr>
          <a:xfrm>
            <a:off x="279624" y="1147077"/>
            <a:ext cx="8610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runaway description measurement :</a:t>
            </a:r>
          </a:p>
          <a:p>
            <a:pPr lvl="1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94840D-26C6-7B3D-930D-652E758867DC}"/>
              </a:ext>
            </a:extLst>
          </p:cNvPr>
          <p:cNvSpPr txBox="1"/>
          <p:nvPr/>
        </p:nvSpPr>
        <p:spPr>
          <a:xfrm>
            <a:off x="647677" y="1469199"/>
            <a:ext cx="432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Richardet et al, SAE 2023-04-0165</a:t>
            </a:r>
          </a:p>
          <a:p>
            <a:r>
              <a:rPr lang="en-US" sz="1400" b="0" i="1" dirty="0">
                <a:solidFill>
                  <a:srgbClr val="222222"/>
                </a:solidFill>
                <a:effectLst/>
              </a:rPr>
              <a:t>García, et al., Energy Conversion and Management 2021</a:t>
            </a:r>
            <a:endParaRPr lang="fr-FR" sz="1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A8EC18-6EC0-8AA6-BC1F-0BE075A10551}"/>
              </a:ext>
            </a:extLst>
          </p:cNvPr>
          <p:cNvSpPr txBox="1"/>
          <p:nvPr/>
        </p:nvSpPr>
        <p:spPr>
          <a:xfrm>
            <a:off x="765848" y="2194755"/>
            <a:ext cx="38189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main events are in general described during TR in a thermal abuse case</a:t>
            </a:r>
          </a:p>
          <a:p>
            <a:r>
              <a:rPr lang="en-US" dirty="0"/>
              <a:t>1. Exothermic reaction onset</a:t>
            </a:r>
          </a:p>
          <a:p>
            <a:pPr lvl="1"/>
            <a:r>
              <a:rPr lang="en-US" dirty="0"/>
              <a:t>-Observed mainly with HWS method</a:t>
            </a:r>
          </a:p>
          <a:p>
            <a:endParaRPr lang="en-US" dirty="0"/>
          </a:p>
          <a:p>
            <a:r>
              <a:rPr lang="en-US" dirty="0"/>
              <a:t>2. Voltage drop : CID (current interrupting device) stop battery form charge/</a:t>
            </a:r>
            <a:r>
              <a:rPr lang="en-US" dirty="0" err="1"/>
              <a:t>decharge</a:t>
            </a:r>
            <a:r>
              <a:rPr lang="en-US" dirty="0"/>
              <a:t> (</a:t>
            </a:r>
            <a:r>
              <a:rPr lang="en-US" dirty="0" err="1"/>
              <a:t>non reversible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3. Gas Venting</a:t>
            </a:r>
          </a:p>
          <a:p>
            <a:r>
              <a:rPr lang="en-US" dirty="0"/>
              <a:t>	- Temperature variation</a:t>
            </a:r>
          </a:p>
          <a:p>
            <a:r>
              <a:rPr lang="en-US" dirty="0"/>
              <a:t>	- Pressure increase</a:t>
            </a:r>
          </a:p>
          <a:p>
            <a:r>
              <a:rPr lang="en-US" dirty="0"/>
              <a:t>	-Gas Analysis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12" name="Image 11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CFB32648-4AFC-50D2-780C-A39B7978C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14" y="930131"/>
            <a:ext cx="5334620" cy="579182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83606AF-442C-140D-8CA4-653656FC2EA7}"/>
              </a:ext>
            </a:extLst>
          </p:cNvPr>
          <p:cNvCxnSpPr/>
          <p:nvPr/>
        </p:nvCxnSpPr>
        <p:spPr>
          <a:xfrm flipV="1">
            <a:off x="9764785" y="1073791"/>
            <a:ext cx="0" cy="2961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FB5815F-38CE-7BD8-9813-E5B532D67B6F}"/>
              </a:ext>
            </a:extLst>
          </p:cNvPr>
          <p:cNvSpPr txBox="1"/>
          <p:nvPr/>
        </p:nvSpPr>
        <p:spPr>
          <a:xfrm rot="16200000">
            <a:off x="9197802" y="403822"/>
            <a:ext cx="1133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Voltage Drop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5B14D9-92C9-0363-DA88-8F1B8400C489}"/>
              </a:ext>
            </a:extLst>
          </p:cNvPr>
          <p:cNvSpPr txBox="1"/>
          <p:nvPr/>
        </p:nvSpPr>
        <p:spPr>
          <a:xfrm rot="16200000">
            <a:off x="9591455" y="463943"/>
            <a:ext cx="1054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Gas Venting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E398E61-BB88-74CA-CBA6-0480F2C7B4DD}"/>
              </a:ext>
            </a:extLst>
          </p:cNvPr>
          <p:cNvCxnSpPr>
            <a:cxnSpLocks/>
          </p:cNvCxnSpPr>
          <p:nvPr/>
        </p:nvCxnSpPr>
        <p:spPr>
          <a:xfrm flipV="1">
            <a:off x="10135299" y="1073791"/>
            <a:ext cx="0" cy="2248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F80D000-7C81-F6A8-8514-D4FF10978BEE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8566558" y="1073791"/>
            <a:ext cx="0" cy="800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ouvrante 14">
            <a:extLst>
              <a:ext uri="{FF2B5EF4-FFF2-40B4-BE49-F238E27FC236}">
                <a16:creationId xmlns:a16="http://schemas.microsoft.com/office/drawing/2014/main" id="{20C517E7-3038-4011-D6D0-3DC58BAE4EA2}"/>
              </a:ext>
            </a:extLst>
          </p:cNvPr>
          <p:cNvSpPr/>
          <p:nvPr/>
        </p:nvSpPr>
        <p:spPr>
          <a:xfrm rot="5400000">
            <a:off x="8491057" y="1385894"/>
            <a:ext cx="151002" cy="11279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C58C3B-1407-3A93-30B4-EE2F40E04031}"/>
              </a:ext>
            </a:extLst>
          </p:cNvPr>
          <p:cNvSpPr txBox="1"/>
          <p:nvPr/>
        </p:nvSpPr>
        <p:spPr>
          <a:xfrm rot="16200000">
            <a:off x="8062254" y="347833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Exothermic</a:t>
            </a:r>
          </a:p>
          <a:p>
            <a:r>
              <a:rPr lang="en-US" sz="1400" dirty="0"/>
              <a:t> onset</a:t>
            </a:r>
          </a:p>
        </p:txBody>
      </p:sp>
    </p:spTree>
    <p:extLst>
      <p:ext uri="{BB962C8B-B14F-4D97-AF65-F5344CB8AC3E}">
        <p14:creationId xmlns:p14="http://schemas.microsoft.com/office/powerpoint/2010/main" val="418599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205E6-1DB0-0DB0-3771-3709E78A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Test results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EC1A47-4441-777B-C06D-AFC22C290F5E}"/>
              </a:ext>
            </a:extLst>
          </p:cNvPr>
          <p:cNvSpPr txBox="1">
            <a:spLocks/>
          </p:cNvSpPr>
          <p:nvPr/>
        </p:nvSpPr>
        <p:spPr>
          <a:xfrm>
            <a:off x="279624" y="1147077"/>
            <a:ext cx="8610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runaway description measurement :</a:t>
            </a:r>
          </a:p>
          <a:p>
            <a:pPr lvl="1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94840D-26C6-7B3D-930D-652E758867DC}"/>
              </a:ext>
            </a:extLst>
          </p:cNvPr>
          <p:cNvSpPr txBox="1"/>
          <p:nvPr/>
        </p:nvSpPr>
        <p:spPr>
          <a:xfrm>
            <a:off x="647677" y="1469199"/>
            <a:ext cx="432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Richardet et al, SAE 2023-04-0165</a:t>
            </a:r>
          </a:p>
          <a:p>
            <a:r>
              <a:rPr lang="en-US" sz="1400" b="0" i="1" dirty="0">
                <a:solidFill>
                  <a:srgbClr val="222222"/>
                </a:solidFill>
                <a:effectLst/>
              </a:rPr>
              <a:t>García, et al., Energy Conversion and Management 2021</a:t>
            </a:r>
            <a:endParaRPr lang="fr-FR" sz="1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A8EC18-6EC0-8AA6-BC1F-0BE075A10551}"/>
              </a:ext>
            </a:extLst>
          </p:cNvPr>
          <p:cNvSpPr txBox="1"/>
          <p:nvPr/>
        </p:nvSpPr>
        <p:spPr>
          <a:xfrm>
            <a:off x="765848" y="2194755"/>
            <a:ext cx="3818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main events are in general described during TR in a thermal abuse case</a:t>
            </a:r>
          </a:p>
          <a:p>
            <a:r>
              <a:rPr lang="en-US" dirty="0"/>
              <a:t>1. Exothermic reaction onset</a:t>
            </a:r>
          </a:p>
          <a:p>
            <a:pPr lvl="1"/>
            <a:r>
              <a:rPr lang="en-US" dirty="0"/>
              <a:t>-Observed mainly with HWS method</a:t>
            </a:r>
          </a:p>
          <a:p>
            <a:endParaRPr lang="en-US" dirty="0"/>
          </a:p>
          <a:p>
            <a:r>
              <a:rPr lang="en-US" dirty="0"/>
              <a:t>2. Voltage drop : CID (current interrupting device) stop battery form charge/</a:t>
            </a:r>
            <a:r>
              <a:rPr lang="en-US" dirty="0" err="1"/>
              <a:t>decharge</a:t>
            </a:r>
            <a:r>
              <a:rPr lang="en-US" dirty="0"/>
              <a:t> (</a:t>
            </a:r>
            <a:r>
              <a:rPr lang="en-US" dirty="0" err="1"/>
              <a:t>non reversible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3. Gas Venting</a:t>
            </a:r>
          </a:p>
          <a:p>
            <a:r>
              <a:rPr lang="en-US" dirty="0"/>
              <a:t>	- Temperature variation</a:t>
            </a:r>
          </a:p>
          <a:p>
            <a:r>
              <a:rPr lang="en-US" dirty="0"/>
              <a:t>	- Pressure increase</a:t>
            </a:r>
          </a:p>
          <a:p>
            <a:r>
              <a:rPr lang="en-US" dirty="0"/>
              <a:t>	-Gas Analysis</a:t>
            </a:r>
          </a:p>
          <a:p>
            <a:r>
              <a:rPr lang="en-US" dirty="0"/>
              <a:t>	-Video Analysis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6" name="Venting_IFPEN_S0001">
            <a:hlinkClick r:id="" action="ppaction://media"/>
            <a:extLst>
              <a:ext uri="{FF2B5EF4-FFF2-40B4-BE49-F238E27FC236}">
                <a16:creationId xmlns:a16="http://schemas.microsoft.com/office/drawing/2014/main" id="{14D0FED6-493D-B463-1661-1E50E263A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40000" contrast="20000"/>
          </a:blip>
          <a:stretch>
            <a:fillRect/>
          </a:stretch>
        </p:blipFill>
        <p:spPr>
          <a:xfrm>
            <a:off x="6302527" y="592036"/>
            <a:ext cx="2848679" cy="28486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1E5ACA-77ED-8CE9-25E9-6CE99624B5DB}"/>
              </a:ext>
            </a:extLst>
          </p:cNvPr>
          <p:cNvSpPr txBox="1"/>
          <p:nvPr/>
        </p:nvSpPr>
        <p:spPr>
          <a:xfrm>
            <a:off x="9258053" y="592036"/>
            <a:ext cx="28486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M50 / SOC 50% / 1.5°C/min</a:t>
            </a:r>
          </a:p>
          <a:p>
            <a:r>
              <a:rPr lang="en-US" dirty="0"/>
              <a:t>Di-(Tri) phasic jet</a:t>
            </a:r>
          </a:p>
          <a:p>
            <a:r>
              <a:rPr lang="en-US" dirty="0"/>
              <a:t>Complex nozzle</a:t>
            </a:r>
          </a:p>
          <a:p>
            <a:r>
              <a:rPr lang="en-US" dirty="0"/>
              <a:t>~100 </a:t>
            </a:r>
            <a:r>
              <a:rPr lang="en-US" dirty="0" err="1"/>
              <a:t>ms</a:t>
            </a:r>
            <a:r>
              <a:rPr lang="en-US" dirty="0"/>
              <a:t> duration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E214D6-9D07-558E-6631-D765BB371732}"/>
              </a:ext>
            </a:extLst>
          </p:cNvPr>
          <p:cNvSpPr txBox="1"/>
          <p:nvPr/>
        </p:nvSpPr>
        <p:spPr>
          <a:xfrm>
            <a:off x="6302527" y="2227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Gas Venting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0097F-9937-401D-9ABF-C3E5E3E2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918" y="6390510"/>
            <a:ext cx="54779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i="1" dirty="0">
                <a:solidFill>
                  <a:srgbClr val="000000"/>
                </a:solidFill>
                <a:latin typeface="Calibri" panose="020F0502020204030204" pitchFamily="34" charset="0"/>
              </a:rPr>
              <a:t>S. Ohneseit, P. Finster, C. Floras, N. Lubenau, N. Uhlmann, H.J. Seifert, C. Ziebert, Batteries 2023, 9, 237, </a:t>
            </a:r>
            <a:r>
              <a:rPr lang="de-DE" altLang="de-DE" sz="1100" i="1" u="sng" dirty="0">
                <a:solidFill>
                  <a:srgbClr val="0070C0"/>
                </a:solidFill>
                <a:latin typeface="Calibri" panose="020F0502020204030204" pitchFamily="34" charset="0"/>
              </a:rPr>
              <a:t>https://doi.org/10.3390/batteries9050237</a:t>
            </a:r>
            <a:endParaRPr lang="en-GB" altLang="de-DE" sz="11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nhaltsplatzhalter 9">
            <a:extLst>
              <a:ext uri="{FF2B5EF4-FFF2-40B4-BE49-F238E27FC236}">
                <a16:creationId xmlns:a16="http://schemas.microsoft.com/office/drawing/2014/main" id="{C1027F6C-8C0E-EB70-54A1-CB5C3FE65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38" y="4755302"/>
            <a:ext cx="2056571" cy="1510662"/>
          </a:xfrm>
          <a:prstGeom prst="rect">
            <a:avLst/>
          </a:prstGeom>
        </p:spPr>
      </p:pic>
      <p:pic>
        <p:nvPicPr>
          <p:cNvPr id="13" name="Inhaltsplatzhalter 11">
            <a:extLst>
              <a:ext uri="{FF2B5EF4-FFF2-40B4-BE49-F238E27FC236}">
                <a16:creationId xmlns:a16="http://schemas.microsoft.com/office/drawing/2014/main" id="{18FD2A2D-CB9F-F05D-BD36-A5CF83802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87" y="4738695"/>
            <a:ext cx="2427775" cy="1511908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2DB096A5-A4FB-F81E-32FC-EBEF00D3E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901" y="4479527"/>
            <a:ext cx="1248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M50 2018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8E56CD3-8209-A40C-BF5F-1A64D8C0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907" y="4416748"/>
            <a:ext cx="1312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M50 2019</a:t>
            </a:r>
          </a:p>
        </p:txBody>
      </p:sp>
      <p:pic>
        <p:nvPicPr>
          <p:cNvPr id="16" name="Picture 10" descr="Karlsruhe Institute of Technology - Wikipedia">
            <a:extLst>
              <a:ext uri="{FF2B5EF4-FFF2-40B4-BE49-F238E27FC236}">
                <a16:creationId xmlns:a16="http://schemas.microsoft.com/office/drawing/2014/main" id="{784FD8C6-534F-1663-515C-CC0C1750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089" y="4738695"/>
            <a:ext cx="1690416" cy="8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205E6-1DB0-0DB0-3771-3709E78A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Test results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EC1A47-4441-777B-C06D-AFC22C290F5E}"/>
              </a:ext>
            </a:extLst>
          </p:cNvPr>
          <p:cNvSpPr txBox="1">
            <a:spLocks/>
          </p:cNvSpPr>
          <p:nvPr/>
        </p:nvSpPr>
        <p:spPr>
          <a:xfrm>
            <a:off x="279624" y="1147077"/>
            <a:ext cx="8610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runaway description measurement :</a:t>
            </a:r>
          </a:p>
          <a:p>
            <a:pPr lvl="1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94840D-26C6-7B3D-930D-652E758867DC}"/>
              </a:ext>
            </a:extLst>
          </p:cNvPr>
          <p:cNvSpPr txBox="1"/>
          <p:nvPr/>
        </p:nvSpPr>
        <p:spPr>
          <a:xfrm>
            <a:off x="647677" y="1469199"/>
            <a:ext cx="432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Richardet et al, SAE 2023-04-0165</a:t>
            </a:r>
          </a:p>
          <a:p>
            <a:r>
              <a:rPr lang="en-US" sz="1400" b="0" i="1" dirty="0">
                <a:solidFill>
                  <a:srgbClr val="222222"/>
                </a:solidFill>
                <a:effectLst/>
              </a:rPr>
              <a:t>García, et al., Energy Conversion and Management 2021</a:t>
            </a:r>
            <a:endParaRPr lang="fr-FR" sz="1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A8EC18-6EC0-8AA6-BC1F-0BE075A10551}"/>
              </a:ext>
            </a:extLst>
          </p:cNvPr>
          <p:cNvSpPr txBox="1"/>
          <p:nvPr/>
        </p:nvSpPr>
        <p:spPr>
          <a:xfrm>
            <a:off x="765848" y="2194755"/>
            <a:ext cx="3818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main events are in general described during TR in a thermal abuse case</a:t>
            </a:r>
          </a:p>
          <a:p>
            <a:r>
              <a:rPr lang="en-US" dirty="0"/>
              <a:t>1. Exothermic reaction onset</a:t>
            </a:r>
          </a:p>
          <a:p>
            <a:pPr lvl="1"/>
            <a:r>
              <a:rPr lang="en-US" dirty="0"/>
              <a:t>-Observed mainly with HWS method</a:t>
            </a:r>
          </a:p>
          <a:p>
            <a:endParaRPr lang="en-US" dirty="0"/>
          </a:p>
          <a:p>
            <a:r>
              <a:rPr lang="en-US" dirty="0"/>
              <a:t>2. Voltage drop : CID (current interrupting device) stop battery form charge/</a:t>
            </a:r>
            <a:r>
              <a:rPr lang="en-US" dirty="0" err="1"/>
              <a:t>decharge</a:t>
            </a:r>
            <a:r>
              <a:rPr lang="en-US" dirty="0"/>
              <a:t> (</a:t>
            </a:r>
            <a:r>
              <a:rPr lang="en-US" dirty="0" err="1"/>
              <a:t>non reversible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3. Gas Venting</a:t>
            </a:r>
          </a:p>
          <a:p>
            <a:endParaRPr lang="en-US" dirty="0"/>
          </a:p>
          <a:p>
            <a:r>
              <a:rPr lang="en-US" dirty="0"/>
              <a:t>4. Thermal Runaway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pic>
        <p:nvPicPr>
          <p:cNvPr id="8" name="Image 7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272958A4-BD81-E79C-C33B-7DF6634D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14" y="930131"/>
            <a:ext cx="5334620" cy="5791821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00C69DA-19AC-4BF3-8BE3-977D83380FC4}"/>
              </a:ext>
            </a:extLst>
          </p:cNvPr>
          <p:cNvCxnSpPr>
            <a:cxnSpLocks/>
          </p:cNvCxnSpPr>
          <p:nvPr/>
        </p:nvCxnSpPr>
        <p:spPr>
          <a:xfrm flipV="1">
            <a:off x="10732315" y="1070277"/>
            <a:ext cx="0" cy="660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03E8738-0D2F-DB03-121B-1C9598BABD3E}"/>
              </a:ext>
            </a:extLst>
          </p:cNvPr>
          <p:cNvSpPr txBox="1"/>
          <p:nvPr/>
        </p:nvSpPr>
        <p:spPr>
          <a:xfrm rot="16200000">
            <a:off x="10322267" y="476973"/>
            <a:ext cx="820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 onset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3DC672D-5E32-D275-9186-7810B94525BE}"/>
              </a:ext>
            </a:extLst>
          </p:cNvPr>
          <p:cNvCxnSpPr/>
          <p:nvPr/>
        </p:nvCxnSpPr>
        <p:spPr>
          <a:xfrm flipV="1">
            <a:off x="9764785" y="1073791"/>
            <a:ext cx="0" cy="2961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6C3E463-A102-0B86-02D7-1468879042C5}"/>
              </a:ext>
            </a:extLst>
          </p:cNvPr>
          <p:cNvSpPr txBox="1"/>
          <p:nvPr/>
        </p:nvSpPr>
        <p:spPr>
          <a:xfrm rot="16200000">
            <a:off x="9591455" y="463943"/>
            <a:ext cx="1054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Gas Venting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BF70BAD-5D30-CD35-DFCA-2E97760F6534}"/>
              </a:ext>
            </a:extLst>
          </p:cNvPr>
          <p:cNvCxnSpPr>
            <a:cxnSpLocks/>
          </p:cNvCxnSpPr>
          <p:nvPr/>
        </p:nvCxnSpPr>
        <p:spPr>
          <a:xfrm flipV="1">
            <a:off x="10135299" y="1073791"/>
            <a:ext cx="0" cy="2248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CBC0901-85CB-9D89-F63A-977C1B86BD4E}"/>
              </a:ext>
            </a:extLst>
          </p:cNvPr>
          <p:cNvCxnSpPr>
            <a:cxnSpLocks/>
            <a:stCxn id="13" idx="1"/>
          </p:cNvCxnSpPr>
          <p:nvPr/>
        </p:nvCxnSpPr>
        <p:spPr>
          <a:xfrm flipV="1">
            <a:off x="8566558" y="1073791"/>
            <a:ext cx="0" cy="800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6876D2AD-DFB2-C38B-F2CF-5F355E183E37}"/>
              </a:ext>
            </a:extLst>
          </p:cNvPr>
          <p:cNvSpPr/>
          <p:nvPr/>
        </p:nvSpPr>
        <p:spPr>
          <a:xfrm rot="5400000">
            <a:off x="8491057" y="1385894"/>
            <a:ext cx="151002" cy="11279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6CD61B-EC4C-ADAB-6A3D-A3630426EC3B}"/>
              </a:ext>
            </a:extLst>
          </p:cNvPr>
          <p:cNvSpPr txBox="1"/>
          <p:nvPr/>
        </p:nvSpPr>
        <p:spPr>
          <a:xfrm rot="16200000">
            <a:off x="8062254" y="347833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Exothermic</a:t>
            </a:r>
          </a:p>
          <a:p>
            <a:r>
              <a:rPr lang="en-US" sz="1400" dirty="0"/>
              <a:t> onset</a:t>
            </a:r>
          </a:p>
        </p:txBody>
      </p:sp>
    </p:spTree>
    <p:extLst>
      <p:ext uri="{BB962C8B-B14F-4D97-AF65-F5344CB8AC3E}">
        <p14:creationId xmlns:p14="http://schemas.microsoft.com/office/powerpoint/2010/main" val="340489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205E6-1DB0-0DB0-3771-3709E78A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Test results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EC1A47-4441-777B-C06D-AFC22C290F5E}"/>
              </a:ext>
            </a:extLst>
          </p:cNvPr>
          <p:cNvSpPr txBox="1">
            <a:spLocks/>
          </p:cNvSpPr>
          <p:nvPr/>
        </p:nvSpPr>
        <p:spPr>
          <a:xfrm>
            <a:off x="279624" y="1147077"/>
            <a:ext cx="8610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runaway description measurement :</a:t>
            </a:r>
          </a:p>
          <a:p>
            <a:pPr lvl="1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94840D-26C6-7B3D-930D-652E758867DC}"/>
              </a:ext>
            </a:extLst>
          </p:cNvPr>
          <p:cNvSpPr txBox="1"/>
          <p:nvPr/>
        </p:nvSpPr>
        <p:spPr>
          <a:xfrm>
            <a:off x="647677" y="1469199"/>
            <a:ext cx="432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Richardet et al, SAE 2023-04-0165</a:t>
            </a:r>
          </a:p>
          <a:p>
            <a:r>
              <a:rPr lang="en-US" sz="1400" b="0" i="1" dirty="0">
                <a:solidFill>
                  <a:srgbClr val="222222"/>
                </a:solidFill>
                <a:effectLst/>
              </a:rPr>
              <a:t>García, et al., Energy Conversion and Management 2021</a:t>
            </a:r>
            <a:endParaRPr lang="fr-FR" sz="1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A8EC18-6EC0-8AA6-BC1F-0BE075A10551}"/>
              </a:ext>
            </a:extLst>
          </p:cNvPr>
          <p:cNvSpPr txBox="1"/>
          <p:nvPr/>
        </p:nvSpPr>
        <p:spPr>
          <a:xfrm>
            <a:off x="765848" y="2194755"/>
            <a:ext cx="3818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main events are in general described during TR in a thermal abuse case</a:t>
            </a:r>
          </a:p>
          <a:p>
            <a:r>
              <a:rPr lang="en-US" dirty="0"/>
              <a:t>1. Exothermic reaction onset</a:t>
            </a:r>
          </a:p>
          <a:p>
            <a:pPr lvl="1"/>
            <a:r>
              <a:rPr lang="en-US" dirty="0"/>
              <a:t>-Observed mainly with HWS method</a:t>
            </a:r>
          </a:p>
          <a:p>
            <a:endParaRPr lang="en-US" dirty="0"/>
          </a:p>
          <a:p>
            <a:r>
              <a:rPr lang="en-US" dirty="0"/>
              <a:t>2. Voltage drop : CID (current interrupting device) stop battery form charge/</a:t>
            </a:r>
            <a:r>
              <a:rPr lang="en-US" dirty="0" err="1"/>
              <a:t>decharge</a:t>
            </a:r>
            <a:r>
              <a:rPr lang="en-US" dirty="0"/>
              <a:t> (</a:t>
            </a:r>
            <a:r>
              <a:rPr lang="en-US" dirty="0" err="1"/>
              <a:t>non reversible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3. Gas Venting</a:t>
            </a:r>
          </a:p>
          <a:p>
            <a:endParaRPr lang="en-US" dirty="0"/>
          </a:p>
          <a:p>
            <a:r>
              <a:rPr lang="en-US" dirty="0"/>
              <a:t>4. Thermal Runaway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BCDAC2-1E70-4091-ADDA-88B0F1E55A93}"/>
              </a:ext>
            </a:extLst>
          </p:cNvPr>
          <p:cNvSpPr txBox="1"/>
          <p:nvPr/>
        </p:nvSpPr>
        <p:spPr>
          <a:xfrm>
            <a:off x="5022150" y="5132019"/>
            <a:ext cx="5170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emission </a:t>
            </a:r>
          </a:p>
          <a:p>
            <a:r>
              <a:rPr lang="en-US" dirty="0"/>
              <a:t>Ignition</a:t>
            </a:r>
          </a:p>
          <a:p>
            <a:r>
              <a:rPr lang="en-US" dirty="0"/>
              <a:t>Incandescent particles</a:t>
            </a:r>
          </a:p>
          <a:p>
            <a:r>
              <a:rPr lang="en-US" dirty="0"/>
              <a:t>Optical thick gas/dust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M50_SOC100">
            <a:hlinkClick r:id="" action="ppaction://media"/>
            <a:extLst>
              <a:ext uri="{FF2B5EF4-FFF2-40B4-BE49-F238E27FC236}">
                <a16:creationId xmlns:a16="http://schemas.microsoft.com/office/drawing/2014/main" id="{CAC4A840-9D7F-3BE1-44B0-12724B5C2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8353" y="1916209"/>
            <a:ext cx="4539837" cy="44322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CB2F38A-9183-9F07-3D8C-0230F4AF1062}"/>
              </a:ext>
            </a:extLst>
          </p:cNvPr>
          <p:cNvSpPr txBox="1"/>
          <p:nvPr/>
        </p:nvSpPr>
        <p:spPr>
          <a:xfrm>
            <a:off x="8338657" y="592036"/>
            <a:ext cx="376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M50 / SOC 100% / 1.5°C/min</a:t>
            </a:r>
          </a:p>
          <a:p>
            <a:r>
              <a:rPr lang="en-US" dirty="0"/>
              <a:t>~1 second duration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205E6-1DB0-0DB0-3771-3709E78A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Test results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EC1A47-4441-777B-C06D-AFC22C290F5E}"/>
              </a:ext>
            </a:extLst>
          </p:cNvPr>
          <p:cNvSpPr txBox="1">
            <a:spLocks/>
          </p:cNvSpPr>
          <p:nvPr/>
        </p:nvSpPr>
        <p:spPr>
          <a:xfrm>
            <a:off x="279624" y="1147077"/>
            <a:ext cx="8610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runaway description measurement :</a:t>
            </a:r>
          </a:p>
          <a:p>
            <a:pPr lvl="1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94840D-26C6-7B3D-930D-652E758867DC}"/>
              </a:ext>
            </a:extLst>
          </p:cNvPr>
          <p:cNvSpPr txBox="1"/>
          <p:nvPr/>
        </p:nvSpPr>
        <p:spPr>
          <a:xfrm>
            <a:off x="647677" y="1469199"/>
            <a:ext cx="432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Richardet et al, SAE 2023-04-0165</a:t>
            </a:r>
          </a:p>
          <a:p>
            <a:r>
              <a:rPr lang="en-US" sz="1400" b="0" i="1" dirty="0">
                <a:solidFill>
                  <a:srgbClr val="222222"/>
                </a:solidFill>
                <a:effectLst/>
              </a:rPr>
              <a:t>García, et al., Energy Conversion and Management 2021</a:t>
            </a:r>
            <a:endParaRPr lang="fr-FR" sz="1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A8EC18-6EC0-8AA6-BC1F-0BE075A10551}"/>
              </a:ext>
            </a:extLst>
          </p:cNvPr>
          <p:cNvSpPr txBox="1"/>
          <p:nvPr/>
        </p:nvSpPr>
        <p:spPr>
          <a:xfrm>
            <a:off x="765848" y="2194755"/>
            <a:ext cx="3818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main events are in general described during TR in a thermal abuse case</a:t>
            </a:r>
          </a:p>
          <a:p>
            <a:r>
              <a:rPr lang="en-US" dirty="0"/>
              <a:t>1. Exothermic reaction onset</a:t>
            </a:r>
          </a:p>
          <a:p>
            <a:pPr lvl="1"/>
            <a:r>
              <a:rPr lang="en-US" dirty="0"/>
              <a:t>-Observed mainly with HWS method</a:t>
            </a:r>
          </a:p>
          <a:p>
            <a:endParaRPr lang="en-US" dirty="0"/>
          </a:p>
          <a:p>
            <a:r>
              <a:rPr lang="en-US" dirty="0"/>
              <a:t>2. Voltage drop : CID (current interrupting device) stop battery form charge/</a:t>
            </a:r>
            <a:r>
              <a:rPr lang="en-US" dirty="0" err="1"/>
              <a:t>decharge</a:t>
            </a:r>
            <a:r>
              <a:rPr lang="en-US" dirty="0"/>
              <a:t> (</a:t>
            </a:r>
            <a:r>
              <a:rPr lang="en-US" dirty="0" err="1"/>
              <a:t>non reversible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3. Gas Venting</a:t>
            </a:r>
          </a:p>
          <a:p>
            <a:endParaRPr lang="en-US" dirty="0"/>
          </a:p>
          <a:p>
            <a:r>
              <a:rPr lang="en-US" dirty="0"/>
              <a:t>4. Thermal Runaway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pic>
        <p:nvPicPr>
          <p:cNvPr id="6" name="ComparisonTR">
            <a:hlinkClick r:id="" action="ppaction://media"/>
            <a:extLst>
              <a:ext uri="{FF2B5EF4-FFF2-40B4-BE49-F238E27FC236}">
                <a16:creationId xmlns:a16="http://schemas.microsoft.com/office/drawing/2014/main" id="{4516D66B-F62C-AF7F-97EF-07EC3B44C9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9555" y="2425458"/>
            <a:ext cx="7342821" cy="285554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BCDAC2-1E70-4091-ADDA-88B0F1E55A93}"/>
              </a:ext>
            </a:extLst>
          </p:cNvPr>
          <p:cNvSpPr txBox="1"/>
          <p:nvPr/>
        </p:nvSpPr>
        <p:spPr>
          <a:xfrm>
            <a:off x="4976811" y="5299587"/>
            <a:ext cx="5170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emission </a:t>
            </a:r>
          </a:p>
          <a:p>
            <a:r>
              <a:rPr lang="en-US" dirty="0"/>
              <a:t>Ignition</a:t>
            </a:r>
          </a:p>
          <a:p>
            <a:r>
              <a:rPr lang="en-US" dirty="0"/>
              <a:t>Incandescent particles</a:t>
            </a:r>
          </a:p>
          <a:p>
            <a:r>
              <a:rPr lang="en-US" dirty="0"/>
              <a:t>Optical thick gas/dust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Image 7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EB965C9E-CF70-3F12-FA47-ED0085F1E0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0"/>
          <a:stretch/>
        </p:blipFill>
        <p:spPr>
          <a:xfrm>
            <a:off x="6734656" y="205285"/>
            <a:ext cx="5334620" cy="177632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26C1802-B425-A5C5-4BB6-E0EBCEF347B0}"/>
              </a:ext>
            </a:extLst>
          </p:cNvPr>
          <p:cNvSpPr/>
          <p:nvPr/>
        </p:nvSpPr>
        <p:spPr>
          <a:xfrm>
            <a:off x="10146890" y="1093448"/>
            <a:ext cx="540775" cy="4438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36574-5637-DFC8-271E-3DE38ECE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case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E0705E-099C-C88C-423F-5C977D366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9FDA3E-ADCC-7AD5-CA05-B56977BFDB9D}"/>
              </a:ext>
            </a:extLst>
          </p:cNvPr>
          <p:cNvSpPr txBox="1"/>
          <p:nvPr/>
        </p:nvSpPr>
        <p:spPr>
          <a:xfrm rot="16200000">
            <a:off x="-199238" y="1614637"/>
            <a:ext cx="139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IFPEN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60A2B7-A0B9-88EA-BE83-378F2239B83F}"/>
              </a:ext>
            </a:extLst>
          </p:cNvPr>
          <p:cNvSpPr txBox="1"/>
          <p:nvPr/>
        </p:nvSpPr>
        <p:spPr>
          <a:xfrm rot="16200000">
            <a:off x="190115" y="3598531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CMT</a:t>
            </a:r>
          </a:p>
        </p:txBody>
      </p:sp>
      <p:pic>
        <p:nvPicPr>
          <p:cNvPr id="6" name="Image 5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3F408938-7140-AC4C-64E3-56A115796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6" y="1228918"/>
            <a:ext cx="5334620" cy="40014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3EB0A8-5E65-DD63-210C-B9AEDF456F58}"/>
              </a:ext>
            </a:extLst>
          </p:cNvPr>
          <p:cNvSpPr txBox="1"/>
          <p:nvPr/>
        </p:nvSpPr>
        <p:spPr>
          <a:xfrm>
            <a:off x="1454227" y="1588418"/>
            <a:ext cx="187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tests repetitions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9CA8FC-D89D-973F-A4A6-99148E817498}"/>
              </a:ext>
            </a:extLst>
          </p:cNvPr>
          <p:cNvSpPr txBox="1"/>
          <p:nvPr/>
        </p:nvSpPr>
        <p:spPr>
          <a:xfrm>
            <a:off x="1454226" y="3400563"/>
            <a:ext cx="187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tests repetitions</a:t>
            </a:r>
          </a:p>
        </p:txBody>
      </p:sp>
      <p:pic>
        <p:nvPicPr>
          <p:cNvPr id="9" name="Espace réservé du contenu 8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1E85A221-E22B-DA7D-FC5A-D412D70DD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65" y="1228918"/>
            <a:ext cx="5334620" cy="40014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DF646B-6811-7C53-C50C-7D879888AC1A}"/>
              </a:ext>
            </a:extLst>
          </p:cNvPr>
          <p:cNvSpPr/>
          <p:nvPr/>
        </p:nvSpPr>
        <p:spPr>
          <a:xfrm>
            <a:off x="9217787" y="2570512"/>
            <a:ext cx="117986" cy="442452"/>
          </a:xfrm>
          <a:prstGeom prst="rect">
            <a:avLst/>
          </a:prstGeom>
          <a:solidFill>
            <a:srgbClr val="5B9BD5">
              <a:alpha val="4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E8633C-EA04-1E7F-0A30-89E0728CB9E3}"/>
              </a:ext>
            </a:extLst>
          </p:cNvPr>
          <p:cNvSpPr txBox="1"/>
          <p:nvPr/>
        </p:nvSpPr>
        <p:spPr>
          <a:xfrm>
            <a:off x="7709489" y="2443332"/>
            <a:ext cx="88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venting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5C36AE4-3586-4A07-AB0B-28726D797EBA}"/>
              </a:ext>
            </a:extLst>
          </p:cNvPr>
          <p:cNvCxnSpPr>
            <a:cxnSpLocks/>
          </p:cNvCxnSpPr>
          <p:nvPr/>
        </p:nvCxnSpPr>
        <p:spPr>
          <a:xfrm>
            <a:off x="8391876" y="2788859"/>
            <a:ext cx="752167" cy="1566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A65D6E2-ED7F-A1ED-5568-3E9B7B854CCB}"/>
              </a:ext>
            </a:extLst>
          </p:cNvPr>
          <p:cNvCxnSpPr>
            <a:cxnSpLocks/>
            <a:stCxn id="12" idx="3"/>
            <a:endCxn id="10" idx="3"/>
          </p:cNvCxnSpPr>
          <p:nvPr/>
        </p:nvCxnSpPr>
        <p:spPr>
          <a:xfrm>
            <a:off x="8591910" y="2627998"/>
            <a:ext cx="743863" cy="163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2359C08-94B5-1913-276D-EE4122AFB5C9}"/>
              </a:ext>
            </a:extLst>
          </p:cNvPr>
          <p:cNvSpPr txBox="1"/>
          <p:nvPr/>
        </p:nvSpPr>
        <p:spPr>
          <a:xfrm>
            <a:off x="1897591" y="967898"/>
            <a:ext cx="18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Skin </a:t>
            </a:r>
            <a:r>
              <a:rPr lang="fr-FR" dirty="0" err="1"/>
              <a:t>temperature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AB8A889-0EF8-5E27-D858-7F41260F4A05}"/>
              </a:ext>
            </a:extLst>
          </p:cNvPr>
          <p:cNvSpPr txBox="1"/>
          <p:nvPr/>
        </p:nvSpPr>
        <p:spPr>
          <a:xfrm>
            <a:off x="7609736" y="967898"/>
            <a:ext cx="26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 gradient vs </a:t>
            </a:r>
            <a:r>
              <a:rPr lang="fr-FR" dirty="0" err="1"/>
              <a:t>Temperature</a:t>
            </a:r>
            <a:endParaRPr lang="fr-FR" dirty="0"/>
          </a:p>
        </p:txBody>
      </p:sp>
      <p:sp>
        <p:nvSpPr>
          <p:cNvPr id="18" name="Espace réservé du contenu 13">
            <a:extLst>
              <a:ext uri="{FF2B5EF4-FFF2-40B4-BE49-F238E27FC236}">
                <a16:creationId xmlns:a16="http://schemas.microsoft.com/office/drawing/2014/main" id="{92F416CD-E274-885F-D2B6-2E6C36307019}"/>
              </a:ext>
            </a:extLst>
          </p:cNvPr>
          <p:cNvSpPr txBox="1">
            <a:spLocks/>
          </p:cNvSpPr>
          <p:nvPr/>
        </p:nvSpPr>
        <p:spPr>
          <a:xfrm>
            <a:off x="838200" y="5292814"/>
            <a:ext cx="10515600" cy="1402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venting an important temperature reduction is observed by CMT</a:t>
            </a:r>
          </a:p>
          <a:p>
            <a:pPr lvl="1"/>
            <a:r>
              <a:rPr lang="en-US" dirty="0"/>
              <a:t>TC position : IFPEN at mid height / CMT at upper part (no contact with jet)</a:t>
            </a:r>
          </a:p>
          <a:p>
            <a:r>
              <a:rPr lang="en-US" dirty="0"/>
              <a:t>TR gradient behavior is clearly different </a:t>
            </a:r>
          </a:p>
          <a:p>
            <a:pPr lvl="1"/>
            <a:r>
              <a:rPr lang="en-US" dirty="0"/>
              <a:t>The transition to thermal runaway significantly different in the two cases</a:t>
            </a:r>
          </a:p>
          <a:p>
            <a:pPr lvl="2"/>
            <a:r>
              <a:rPr lang="en-US" dirty="0"/>
              <a:t>In CMT experiments the battery cell-air heat exchange is limited (holder + heating mode)</a:t>
            </a:r>
          </a:p>
          <a:p>
            <a:pPr lvl="2"/>
            <a:r>
              <a:rPr lang="en-US" dirty="0"/>
              <a:t>The TR temperatures at IFPEN are lower </a:t>
            </a:r>
            <a:r>
              <a:rPr lang="en-US" dirty="0">
                <a:sym typeface="Wingdings" panose="05000000000000000000" pitchFamily="2" charset="2"/>
              </a:rPr>
              <a:t>air might have a cooling effect on battery skin</a:t>
            </a:r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3E4A247-BB98-E724-2169-CD6ECFF46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/>
          <a:stretch/>
        </p:blipFill>
        <p:spPr bwMode="auto">
          <a:xfrm>
            <a:off x="11090787" y="4880107"/>
            <a:ext cx="877391" cy="179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6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BF563-21E0-A6DF-349A-76380A70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Heating</a:t>
            </a:r>
            <a:r>
              <a:rPr lang="fr-FR" dirty="0"/>
              <a:t> </a:t>
            </a:r>
            <a:r>
              <a:rPr lang="fr-FR" dirty="0" err="1"/>
              <a:t>ramp</a:t>
            </a:r>
            <a:r>
              <a:rPr lang="fr-FR" dirty="0"/>
              <a:t> and </a:t>
            </a:r>
            <a:r>
              <a:rPr lang="fr-FR" dirty="0" err="1"/>
              <a:t>heating</a:t>
            </a:r>
            <a:r>
              <a:rPr lang="fr-FR" dirty="0"/>
              <a:t> control</a:t>
            </a:r>
          </a:p>
        </p:txBody>
      </p:sp>
      <p:pic>
        <p:nvPicPr>
          <p:cNvPr id="5" name="Espace réservé du contenu 4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4873EDCD-6096-E47C-C152-28063D808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6" y="1228918"/>
            <a:ext cx="5334620" cy="4001422"/>
          </a:xfrm>
        </p:spPr>
      </p:pic>
      <p:pic>
        <p:nvPicPr>
          <p:cNvPr id="7" name="Image 6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D8E14D08-6F42-2E8B-C84A-AD5AC0DB0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76" y="1228918"/>
            <a:ext cx="5334620" cy="4001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09A9FF-9521-B521-CCF6-E92275EA438D}"/>
              </a:ext>
            </a:extLst>
          </p:cNvPr>
          <p:cNvSpPr/>
          <p:nvPr/>
        </p:nvSpPr>
        <p:spPr>
          <a:xfrm>
            <a:off x="4108187" y="1351425"/>
            <a:ext cx="1542704" cy="1660635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67BF06-A388-1F3C-FB95-A7298ACB4AAC}"/>
              </a:ext>
            </a:extLst>
          </p:cNvPr>
          <p:cNvSpPr txBox="1"/>
          <p:nvPr/>
        </p:nvSpPr>
        <p:spPr>
          <a:xfrm>
            <a:off x="1897591" y="987562"/>
            <a:ext cx="25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Heating</a:t>
            </a:r>
            <a:r>
              <a:rPr lang="fr-FR" dirty="0"/>
              <a:t> </a:t>
            </a:r>
            <a:r>
              <a:rPr lang="fr-FR" dirty="0" err="1"/>
              <a:t>ramp</a:t>
            </a:r>
            <a:r>
              <a:rPr lang="fr-FR" dirty="0"/>
              <a:t>: 1.5 °C/min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291AE8-0428-53B9-96E5-7B9B68A92086}"/>
              </a:ext>
            </a:extLst>
          </p:cNvPr>
          <p:cNvSpPr/>
          <p:nvPr/>
        </p:nvSpPr>
        <p:spPr>
          <a:xfrm>
            <a:off x="3867024" y="1288126"/>
            <a:ext cx="1806480" cy="1718735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C931F7-09D9-97CB-6972-CD08623901CB}"/>
              </a:ext>
            </a:extLst>
          </p:cNvPr>
          <p:cNvSpPr txBox="1"/>
          <p:nvPr/>
        </p:nvSpPr>
        <p:spPr>
          <a:xfrm rot="16200000">
            <a:off x="-199238" y="1614637"/>
            <a:ext cx="139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IFPEN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AA75A7-F196-571A-943E-E25A09E8B1E2}"/>
              </a:ext>
            </a:extLst>
          </p:cNvPr>
          <p:cNvSpPr txBox="1"/>
          <p:nvPr/>
        </p:nvSpPr>
        <p:spPr>
          <a:xfrm rot="16200000">
            <a:off x="190115" y="3598531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CMT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273AEC-1C07-53DB-B2E7-43D07E27D243}"/>
              </a:ext>
            </a:extLst>
          </p:cNvPr>
          <p:cNvSpPr txBox="1"/>
          <p:nvPr/>
        </p:nvSpPr>
        <p:spPr>
          <a:xfrm>
            <a:off x="7619569" y="987562"/>
            <a:ext cx="25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Heating</a:t>
            </a:r>
            <a:r>
              <a:rPr lang="fr-FR" dirty="0"/>
              <a:t> </a:t>
            </a:r>
            <a:r>
              <a:rPr lang="fr-FR" dirty="0" err="1"/>
              <a:t>ramp</a:t>
            </a:r>
            <a:r>
              <a:rPr lang="fr-FR" dirty="0"/>
              <a:t>: 0.5 °C/min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DE44AFD-4109-4A1B-FAB5-50DB3584502B}"/>
              </a:ext>
            </a:extLst>
          </p:cNvPr>
          <p:cNvSpPr txBox="1">
            <a:spLocks/>
          </p:cNvSpPr>
          <p:nvPr/>
        </p:nvSpPr>
        <p:spPr>
          <a:xfrm>
            <a:off x="838199" y="5289548"/>
            <a:ext cx="9937956" cy="14650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Heating ramps are reasonably close to the target ramps</a:t>
            </a:r>
          </a:p>
          <a:p>
            <a:r>
              <a:rPr lang="en-US" dirty="0"/>
              <a:t>However, for both cases a deviation from the target is observed starting at 120°C</a:t>
            </a:r>
          </a:p>
          <a:p>
            <a:pPr lvl="1"/>
            <a:r>
              <a:rPr lang="en-US" dirty="0"/>
              <a:t>Evident for CMT, but detectable also in IFPEN data</a:t>
            </a:r>
          </a:p>
          <a:p>
            <a:pPr lvl="1"/>
            <a:r>
              <a:rPr lang="en-US" dirty="0"/>
              <a:t>Potential interesting measurement for future</a:t>
            </a:r>
          </a:p>
          <a:p>
            <a:r>
              <a:rPr lang="en-US" dirty="0"/>
              <a:t>ARC results detects exothermic reaction onset at T &gt;70°C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AB44C3-0CDD-3FE7-EAB3-51D862B51192}"/>
              </a:ext>
            </a:extLst>
          </p:cNvPr>
          <p:cNvSpPr/>
          <p:nvPr/>
        </p:nvSpPr>
        <p:spPr>
          <a:xfrm>
            <a:off x="1347019" y="1907562"/>
            <a:ext cx="462116" cy="226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3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837A0B7-399C-5881-A01A-5C715335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929" y="1671131"/>
            <a:ext cx="3654293" cy="367265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6E91EA42-45AF-1852-BBF3-10EA82F90F06}"/>
              </a:ext>
            </a:extLst>
          </p:cNvPr>
          <p:cNvGrpSpPr/>
          <p:nvPr/>
        </p:nvGrpSpPr>
        <p:grpSpPr>
          <a:xfrm>
            <a:off x="8480263" y="1671130"/>
            <a:ext cx="3695726" cy="3672655"/>
            <a:chOff x="4912133" y="543153"/>
            <a:chExt cx="3695726" cy="36726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FB3F81-7960-A544-FDBD-41DEF3D69F59}"/>
                </a:ext>
              </a:extLst>
            </p:cNvPr>
            <p:cNvSpPr/>
            <p:nvPr/>
          </p:nvSpPr>
          <p:spPr>
            <a:xfrm>
              <a:off x="4912133" y="543153"/>
              <a:ext cx="3695726" cy="3654686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55485CD-AAB3-F32C-D6E0-3E0D1C6D8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2133" y="543153"/>
              <a:ext cx="3654293" cy="3672655"/>
            </a:xfrm>
            <a:prstGeom prst="ellipse">
              <a:avLst/>
            </a:prstGeom>
            <a:ln w="635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>
          <a:xfrm>
            <a:off x="625061" y="906934"/>
            <a:ext cx="7580467" cy="406205"/>
          </a:xfrm>
        </p:spPr>
        <p:txBody>
          <a:bodyPr>
            <a:normAutofit/>
          </a:bodyPr>
          <a:lstStyle/>
          <a:p>
            <a:r>
              <a:rPr lang="en-US" dirty="0"/>
              <a:t>ECN 9 workshop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" y="1671131"/>
            <a:ext cx="8537703" cy="3672655"/>
          </a:xfrm>
        </p:spPr>
        <p:txBody>
          <a:bodyPr/>
          <a:lstStyle/>
          <a:p>
            <a:pPr>
              <a:tabLst>
                <a:tab pos="2633068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Li-ion Battery thermal runaway</a:t>
            </a:r>
            <a:b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ECN Topic</a:t>
            </a:r>
            <a:br>
              <a:rPr lang="en-US" i="1" cap="none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-2" y="1689100"/>
            <a:ext cx="319619" cy="36546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26535" y="4582947"/>
            <a:ext cx="3590495" cy="2146100"/>
          </a:xfrm>
        </p:spPr>
        <p:txBody>
          <a:bodyPr/>
          <a:lstStyle/>
          <a:p>
            <a:r>
              <a:rPr lang="en-US" dirty="0"/>
              <a:t>Michele BARDI 	 (IFPEN)</a:t>
            </a:r>
          </a:p>
          <a:p>
            <a:r>
              <a:rPr lang="en-US" dirty="0"/>
              <a:t>Antonio Garcia	(CMT)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1D7DA2D-8845-4390-A861-DAFA9CBD3E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2A36F05-4B2D-49CB-9A58-E042F9487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940" y="1160781"/>
            <a:ext cx="7859323" cy="515411"/>
          </a:xfrm>
        </p:spPr>
        <p:txBody>
          <a:bodyPr/>
          <a:lstStyle/>
          <a:p>
            <a:r>
              <a:rPr lang="en-US" dirty="0"/>
              <a:t>September 9</a:t>
            </a:r>
            <a:r>
              <a:rPr lang="en-US" baseline="30000" dirty="0"/>
              <a:t>th</a:t>
            </a:r>
            <a:r>
              <a:rPr lang="en-US" dirty="0"/>
              <a:t> 2023, Napoli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41D1D1E-42A4-3826-3B67-A224FC60A59A}"/>
              </a:ext>
            </a:extLst>
          </p:cNvPr>
          <p:cNvSpPr/>
          <p:nvPr/>
        </p:nvSpPr>
        <p:spPr>
          <a:xfrm>
            <a:off x="8605838" y="1862830"/>
            <a:ext cx="3403141" cy="3289253"/>
          </a:xfrm>
          <a:prstGeom prst="ellipse">
            <a:avLst/>
          </a:prstGeom>
          <a:solidFill>
            <a:srgbClr val="FF0000">
              <a:alpha val="45098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F77096-4C22-DE6F-8809-22C2DDA7971F}"/>
              </a:ext>
            </a:extLst>
          </p:cNvPr>
          <p:cNvSpPr/>
          <p:nvPr/>
        </p:nvSpPr>
        <p:spPr>
          <a:xfrm>
            <a:off x="9554057" y="2275053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6CA8C9-8440-5D58-9ABD-036C3DEE723E}"/>
              </a:ext>
            </a:extLst>
          </p:cNvPr>
          <p:cNvSpPr/>
          <p:nvPr/>
        </p:nvSpPr>
        <p:spPr>
          <a:xfrm>
            <a:off x="10696359" y="2796569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4E70F75-4356-40F2-380F-96240DABCB32}"/>
              </a:ext>
            </a:extLst>
          </p:cNvPr>
          <p:cNvSpPr/>
          <p:nvPr/>
        </p:nvSpPr>
        <p:spPr>
          <a:xfrm>
            <a:off x="10905584" y="3645744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8052F9-8A86-7DC0-9B97-5D42BCD0BBE3}"/>
              </a:ext>
            </a:extLst>
          </p:cNvPr>
          <p:cNvSpPr/>
          <p:nvPr/>
        </p:nvSpPr>
        <p:spPr>
          <a:xfrm>
            <a:off x="9692736" y="3165764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8464C93-D25F-0AA3-0885-8A60A6991423}"/>
              </a:ext>
            </a:extLst>
          </p:cNvPr>
          <p:cNvSpPr/>
          <p:nvPr/>
        </p:nvSpPr>
        <p:spPr>
          <a:xfrm>
            <a:off x="9345615" y="3988023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B227ED7-09BE-D2FA-8412-D93745FA8026}"/>
              </a:ext>
            </a:extLst>
          </p:cNvPr>
          <p:cNvSpPr/>
          <p:nvPr/>
        </p:nvSpPr>
        <p:spPr>
          <a:xfrm>
            <a:off x="8819399" y="2806051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4C25B9E-CC91-A40F-FAE0-9A0399F85279}"/>
              </a:ext>
            </a:extLst>
          </p:cNvPr>
          <p:cNvSpPr/>
          <p:nvPr/>
        </p:nvSpPr>
        <p:spPr>
          <a:xfrm>
            <a:off x="10275510" y="4342686"/>
            <a:ext cx="721453" cy="4062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7667B65-790D-595F-C3A2-6C805060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79654">
            <a:off x="10359742" y="3402863"/>
            <a:ext cx="39017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5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5847A55C-8439-740A-1C7B-91CBCCD56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28918"/>
            <a:ext cx="5334620" cy="40014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F39D3C-0C7A-8542-3009-564323BD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5928"/>
            <a:ext cx="9141543" cy="514203"/>
          </a:xfrm>
        </p:spPr>
        <p:txBody>
          <a:bodyPr/>
          <a:lstStyle/>
          <a:p>
            <a:r>
              <a:rPr lang="en-US" dirty="0"/>
              <a:t>SOC 100 comparison: skin temperature measurement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0D6EC7-0EE1-F175-98CF-9B1CB6EC5C7C}"/>
              </a:ext>
            </a:extLst>
          </p:cNvPr>
          <p:cNvSpPr txBox="1"/>
          <p:nvPr/>
        </p:nvSpPr>
        <p:spPr>
          <a:xfrm>
            <a:off x="1897591" y="967898"/>
            <a:ext cx="25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Heating</a:t>
            </a:r>
            <a:r>
              <a:rPr lang="fr-FR" dirty="0"/>
              <a:t> </a:t>
            </a:r>
            <a:r>
              <a:rPr lang="fr-FR" dirty="0" err="1"/>
              <a:t>ramp</a:t>
            </a:r>
            <a:r>
              <a:rPr lang="fr-FR" dirty="0"/>
              <a:t>: 1.5 °C/min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9E2D72-4D40-514F-CF47-3AFF66B12407}"/>
              </a:ext>
            </a:extLst>
          </p:cNvPr>
          <p:cNvSpPr txBox="1"/>
          <p:nvPr/>
        </p:nvSpPr>
        <p:spPr>
          <a:xfrm rot="16200000">
            <a:off x="-199238" y="1614637"/>
            <a:ext cx="139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IFPEN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BF4947-1F16-2C7A-FADB-16056A356764}"/>
              </a:ext>
            </a:extLst>
          </p:cNvPr>
          <p:cNvSpPr txBox="1"/>
          <p:nvPr/>
        </p:nvSpPr>
        <p:spPr>
          <a:xfrm rot="16200000">
            <a:off x="190115" y="3598531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CMT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E5FCC5-40AC-FD99-77ED-C29A063ADF20}"/>
              </a:ext>
            </a:extLst>
          </p:cNvPr>
          <p:cNvSpPr txBox="1"/>
          <p:nvPr/>
        </p:nvSpPr>
        <p:spPr>
          <a:xfrm>
            <a:off x="7609736" y="967898"/>
            <a:ext cx="25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Heating</a:t>
            </a:r>
            <a:r>
              <a:rPr lang="fr-FR" dirty="0"/>
              <a:t> </a:t>
            </a:r>
            <a:r>
              <a:rPr lang="fr-FR" dirty="0" err="1"/>
              <a:t>ramp</a:t>
            </a:r>
            <a:r>
              <a:rPr lang="fr-FR" dirty="0"/>
              <a:t>: 0.5 °C/min</a:t>
            </a:r>
          </a:p>
        </p:txBody>
      </p:sp>
      <p:pic>
        <p:nvPicPr>
          <p:cNvPr id="11" name="Image 10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C65EA3F3-6350-9BF4-3659-D3E6FDD77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6" y="1228918"/>
            <a:ext cx="5334620" cy="4001422"/>
          </a:xfrm>
          <a:prstGeom prst="rect">
            <a:avLst/>
          </a:prstGeom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5B097B6E-7AC5-14DF-7142-4BF6B2871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92814"/>
            <a:ext cx="10515600" cy="14029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reduction in heating ramp slope has an obvious effect on venting and TR time</a:t>
            </a:r>
          </a:p>
          <a:p>
            <a:r>
              <a:rPr lang="en-US" dirty="0"/>
              <a:t>Delay between Venting and TR increases more for IFPEN </a:t>
            </a:r>
          </a:p>
          <a:p>
            <a:pPr lvl="1"/>
            <a:r>
              <a:rPr lang="en-US" dirty="0"/>
              <a:t>In both case is less than 3 times longer (3 times lower heating ramp)</a:t>
            </a:r>
          </a:p>
          <a:p>
            <a:pPr lvl="1"/>
            <a:r>
              <a:rPr lang="en-US" dirty="0"/>
              <a:t>Combination of heating ramp and chemical reactions time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6574478-F94A-126B-0A7E-9FC6F6B48C22}"/>
              </a:ext>
            </a:extLst>
          </p:cNvPr>
          <p:cNvSpPr txBox="1"/>
          <p:nvPr/>
        </p:nvSpPr>
        <p:spPr>
          <a:xfrm>
            <a:off x="1454227" y="1588418"/>
            <a:ext cx="187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tests repetitions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BA4DEA-60F5-5570-F987-8737163157BE}"/>
              </a:ext>
            </a:extLst>
          </p:cNvPr>
          <p:cNvSpPr txBox="1"/>
          <p:nvPr/>
        </p:nvSpPr>
        <p:spPr>
          <a:xfrm>
            <a:off x="1454226" y="3400563"/>
            <a:ext cx="187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tests repetitions</a:t>
            </a:r>
          </a:p>
        </p:txBody>
      </p:sp>
    </p:spTree>
    <p:extLst>
      <p:ext uri="{BB962C8B-B14F-4D97-AF65-F5344CB8AC3E}">
        <p14:creationId xmlns:p14="http://schemas.microsoft.com/office/powerpoint/2010/main" val="106345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35BA4-D490-8367-E64C-8A403891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Venting and runaway temperatures</a:t>
            </a:r>
          </a:p>
        </p:txBody>
      </p:sp>
      <p:sp>
        <p:nvSpPr>
          <p:cNvPr id="26" name="Espace réservé du contenu 13">
            <a:extLst>
              <a:ext uri="{FF2B5EF4-FFF2-40B4-BE49-F238E27FC236}">
                <a16:creationId xmlns:a16="http://schemas.microsoft.com/office/drawing/2014/main" id="{19C41823-6E22-0EF1-4351-8FD3F80C04A2}"/>
              </a:ext>
            </a:extLst>
          </p:cNvPr>
          <p:cNvSpPr txBox="1">
            <a:spLocks/>
          </p:cNvSpPr>
          <p:nvPr/>
        </p:nvSpPr>
        <p:spPr>
          <a:xfrm>
            <a:off x="504713" y="1798211"/>
            <a:ext cx="4691231" cy="346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Consistent deviation Voltage drop temperature between ref  ARC and IFP – HPHT</a:t>
            </a:r>
          </a:p>
          <a:p>
            <a:pPr lvl="1"/>
            <a:r>
              <a:rPr lang="en-US" dirty="0"/>
              <a:t>Related to the CID design</a:t>
            </a:r>
          </a:p>
          <a:p>
            <a:endParaRPr lang="en-US" dirty="0"/>
          </a:p>
          <a:p>
            <a:r>
              <a:rPr lang="en-US" dirty="0"/>
              <a:t>Venting and runaway temperatures are often evaluated to describe Thermal runaway behavior</a:t>
            </a:r>
          </a:p>
          <a:p>
            <a:pPr lvl="1"/>
            <a:r>
              <a:rPr lang="en-US" dirty="0"/>
              <a:t>Variability observed is acceptable and enable to identify clear trends (effect of SOC)</a:t>
            </a:r>
          </a:p>
          <a:p>
            <a:pPr lvl="1"/>
            <a:r>
              <a:rPr lang="en-US" dirty="0"/>
              <a:t>Agreement with reference method (ARC HWS mode)</a:t>
            </a:r>
          </a:p>
          <a:p>
            <a:pPr lvl="1"/>
            <a:r>
              <a:rPr lang="en-US" dirty="0"/>
              <a:t> At lower heating rate</a:t>
            </a:r>
          </a:p>
          <a:p>
            <a:pPr lvl="2"/>
            <a:r>
              <a:rPr lang="en-US" dirty="0"/>
              <a:t>Results variability increases significantly</a:t>
            </a:r>
          </a:p>
          <a:p>
            <a:pPr lvl="2"/>
            <a:r>
              <a:rPr lang="en-US" dirty="0"/>
              <a:t>Impact of heating strategy become bigger at slow heating rate</a:t>
            </a:r>
          </a:p>
          <a:p>
            <a:pPr lvl="2"/>
            <a:r>
              <a:rPr lang="en-US" dirty="0"/>
              <a:t>Minor impact on the characteristic temperatures</a:t>
            </a:r>
          </a:p>
          <a:p>
            <a:pPr lvl="1"/>
            <a:endParaRPr lang="en-US" dirty="0"/>
          </a:p>
          <a:p>
            <a:pPr lvl="3"/>
            <a:endParaRPr lang="en-US" dirty="0"/>
          </a:p>
        </p:txBody>
      </p:sp>
      <p:pic>
        <p:nvPicPr>
          <p:cNvPr id="6" name="Espace réservé du contenu 5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550DB520-E36F-4F77-48DD-98978EAFB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96" y="830112"/>
            <a:ext cx="3107490" cy="6027888"/>
          </a:xfrm>
        </p:spPr>
      </p:pic>
      <p:pic>
        <p:nvPicPr>
          <p:cNvPr id="8" name="Image 7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B05C257-7EC3-30F1-F010-C8EBB3BEE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69" y="830113"/>
            <a:ext cx="3107490" cy="602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5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77BAC-29FA-A9DA-0EDB-9C3D0076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skin temperature</a:t>
            </a:r>
          </a:p>
        </p:txBody>
      </p:sp>
      <p:pic>
        <p:nvPicPr>
          <p:cNvPr id="20" name="Espace réservé du contenu 19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24B71FCD-6223-66CC-40A5-EE2274D08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202041"/>
            <a:ext cx="4680214" cy="3240031"/>
          </a:xfrm>
        </p:spPr>
      </p:pic>
      <p:pic>
        <p:nvPicPr>
          <p:cNvPr id="18" name="Image 17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61B487D3-9B90-92E6-6A8C-5C2A9E08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54" y="3202040"/>
            <a:ext cx="4680214" cy="3240031"/>
          </a:xfrm>
          <a:prstGeom prst="rect">
            <a:avLst/>
          </a:prstGeom>
        </p:spPr>
      </p:pic>
      <p:sp>
        <p:nvSpPr>
          <p:cNvPr id="21" name="Espace réservé du contenu 13">
            <a:extLst>
              <a:ext uri="{FF2B5EF4-FFF2-40B4-BE49-F238E27FC236}">
                <a16:creationId xmlns:a16="http://schemas.microsoft.com/office/drawing/2014/main" id="{C590EF4E-B6D9-D87E-417E-13C0789D82AC}"/>
              </a:ext>
            </a:extLst>
          </p:cNvPr>
          <p:cNvSpPr txBox="1">
            <a:spLocks/>
          </p:cNvSpPr>
          <p:nvPr/>
        </p:nvSpPr>
        <p:spPr>
          <a:xfrm>
            <a:off x="838201" y="1237181"/>
            <a:ext cx="10515600" cy="1402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rgbClr val="006AB2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 skin temperature measurement can provide information on the intensity of the TR event</a:t>
            </a:r>
          </a:p>
          <a:p>
            <a:pPr lvl="1"/>
            <a:r>
              <a:rPr lang="en-US" dirty="0"/>
              <a:t>Dispersion obtained is very large</a:t>
            </a:r>
          </a:p>
          <a:p>
            <a:pPr lvl="1"/>
            <a:r>
              <a:rPr lang="en-US" dirty="0"/>
              <a:t>Need to find more responsive sensors</a:t>
            </a:r>
          </a:p>
          <a:p>
            <a:pPr lvl="1"/>
            <a:r>
              <a:rPr lang="en-US" dirty="0"/>
              <a:t>Could this be an effective variability of temperature?</a:t>
            </a:r>
          </a:p>
        </p:txBody>
      </p:sp>
    </p:spTree>
    <p:extLst>
      <p:ext uri="{BB962C8B-B14F-4D97-AF65-F5344CB8AC3E}">
        <p14:creationId xmlns:p14="http://schemas.microsoft.com/office/powerpoint/2010/main" val="337979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F2B6E-32A6-7B30-621D-0AF9D3FB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Venting video observation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49593E-BBE7-FF89-0453-D2A3BE4B5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44"/>
            <a:ext cx="4400774" cy="4351338"/>
          </a:xfrm>
        </p:spPr>
        <p:txBody>
          <a:bodyPr/>
          <a:lstStyle/>
          <a:p>
            <a:r>
              <a:rPr lang="en-US" dirty="0"/>
              <a:t>Venting jet penetration is very fast</a:t>
            </a:r>
          </a:p>
          <a:p>
            <a:pPr lvl="1"/>
            <a:r>
              <a:rPr lang="en-US" dirty="0"/>
              <a:t>High sampling rate: in 300µs is out of field of view</a:t>
            </a:r>
          </a:p>
          <a:p>
            <a:pPr lvl="1"/>
            <a:r>
              <a:rPr lang="en-US" dirty="0"/>
              <a:t>Larger field of view is needed</a:t>
            </a:r>
          </a:p>
          <a:p>
            <a:pPr lvl="1"/>
            <a:r>
              <a:rPr lang="en-US" dirty="0"/>
              <a:t>Liquid and vapor could provide different answers</a:t>
            </a:r>
          </a:p>
        </p:txBody>
      </p:sp>
      <p:pic>
        <p:nvPicPr>
          <p:cNvPr id="4" name="ComparisonVenting">
            <a:hlinkClick r:id="" action="ppaction://media"/>
            <a:extLst>
              <a:ext uri="{FF2B5EF4-FFF2-40B4-BE49-F238E27FC236}">
                <a16:creationId xmlns:a16="http://schemas.microsoft.com/office/drawing/2014/main" id="{A91AEE1C-D900-8EB6-7B97-52158D65F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556" y="3222957"/>
            <a:ext cx="8023144" cy="31201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EDF18B-AD23-D2CB-05F1-34D6F43989A0}"/>
              </a:ext>
            </a:extLst>
          </p:cNvPr>
          <p:cNvSpPr txBox="1"/>
          <p:nvPr/>
        </p:nvSpPr>
        <p:spPr>
          <a:xfrm>
            <a:off x="5191434" y="2590544"/>
            <a:ext cx="368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°C/ min heating ramp / 100 SOC</a:t>
            </a:r>
          </a:p>
        </p:txBody>
      </p:sp>
      <p:pic>
        <p:nvPicPr>
          <p:cNvPr id="6" name="Venting_IFPEN_S0001">
            <a:hlinkClick r:id="" action="ppaction://media"/>
            <a:extLst>
              <a:ext uri="{FF2B5EF4-FFF2-40B4-BE49-F238E27FC236}">
                <a16:creationId xmlns:a16="http://schemas.microsoft.com/office/drawing/2014/main" id="{E7D4625C-E835-F967-9332-D1A3D990F0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40000" contrast="20000"/>
          </a:blip>
          <a:stretch>
            <a:fillRect/>
          </a:stretch>
        </p:blipFill>
        <p:spPr>
          <a:xfrm>
            <a:off x="8861344" y="3222957"/>
            <a:ext cx="2848679" cy="28486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B208CD-6B3F-18B4-630B-A2DBD4156BFD}"/>
              </a:ext>
            </a:extLst>
          </p:cNvPr>
          <p:cNvSpPr txBox="1"/>
          <p:nvPr/>
        </p:nvSpPr>
        <p:spPr>
          <a:xfrm>
            <a:off x="8957187" y="2851355"/>
            <a:ext cx="30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IFPEN NL / Mie scattering</a:t>
            </a:r>
          </a:p>
        </p:txBody>
      </p:sp>
    </p:spTree>
    <p:extLst>
      <p:ext uri="{BB962C8B-B14F-4D97-AF65-F5344CB8AC3E}">
        <p14:creationId xmlns:p14="http://schemas.microsoft.com/office/powerpoint/2010/main" val="5234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D734C-6C04-7242-E40A-24AEA38C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Venting video observation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7202C4-B7AA-0330-73A3-EF36B51F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 of SOC on venting seems to be affected by SOC</a:t>
            </a:r>
          </a:p>
          <a:p>
            <a:pPr lvl="1"/>
            <a:r>
              <a:rPr lang="en-US" dirty="0"/>
              <a:t>statistical analysis  is needed</a:t>
            </a:r>
          </a:p>
          <a:p>
            <a:pPr lvl="1"/>
            <a:r>
              <a:rPr lang="en-US" dirty="0"/>
              <a:t>The way in which safety valve brakes can affect jet development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79E465C-4FCC-A4E0-9115-050184ADC805}"/>
              </a:ext>
            </a:extLst>
          </p:cNvPr>
          <p:cNvSpPr txBox="1"/>
          <p:nvPr/>
        </p:nvSpPr>
        <p:spPr>
          <a:xfrm rot="16200000">
            <a:off x="1056203" y="3626161"/>
            <a:ext cx="13232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SOC50%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28A16E9-F0F4-5429-F0B1-2BAB834E5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7" t="9607" r="9628" b="10044"/>
          <a:stretch/>
        </p:blipFill>
        <p:spPr>
          <a:xfrm>
            <a:off x="1892711" y="3194361"/>
            <a:ext cx="9575810" cy="165100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D0860AC2-CDDC-79EF-85D9-6BD913EF5C1D}"/>
              </a:ext>
            </a:extLst>
          </p:cNvPr>
          <p:cNvGrpSpPr/>
          <p:nvPr/>
        </p:nvGrpSpPr>
        <p:grpSpPr>
          <a:xfrm>
            <a:off x="2046804" y="2914960"/>
            <a:ext cx="9418321" cy="277000"/>
            <a:chOff x="1711959" y="1380066"/>
            <a:chExt cx="7928184" cy="277000"/>
          </a:xfrm>
        </p:grpSpPr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B6A54D21-BDEA-4A89-C6B4-B37EAD4283DE}"/>
                </a:ext>
              </a:extLst>
            </p:cNvPr>
            <p:cNvSpPr txBox="1"/>
            <p:nvPr/>
          </p:nvSpPr>
          <p:spPr>
            <a:xfrm>
              <a:off x="1711959" y="1380067"/>
              <a:ext cx="50292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28">
              <a:extLst>
                <a:ext uri="{FF2B5EF4-FFF2-40B4-BE49-F238E27FC236}">
                  <a16:creationId xmlns:a16="http://schemas.microsoft.com/office/drawing/2014/main" id="{EABC31F8-0811-2863-DCC7-94A48DC03AE7}"/>
                </a:ext>
              </a:extLst>
            </p:cNvPr>
            <p:cNvSpPr txBox="1"/>
            <p:nvPr/>
          </p:nvSpPr>
          <p:spPr>
            <a:xfrm>
              <a:off x="2406225" y="1380067"/>
              <a:ext cx="64685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200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CFD51335-D09F-A944-2FE9-6591E61A957B}"/>
                </a:ext>
              </a:extLst>
            </p:cNvPr>
            <p:cNvSpPr txBox="1"/>
            <p:nvPr/>
          </p:nvSpPr>
          <p:spPr>
            <a:xfrm>
              <a:off x="3235958" y="1380066"/>
              <a:ext cx="64685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400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30">
              <a:extLst>
                <a:ext uri="{FF2B5EF4-FFF2-40B4-BE49-F238E27FC236}">
                  <a16:creationId xmlns:a16="http://schemas.microsoft.com/office/drawing/2014/main" id="{C554A69D-947F-59A1-261E-FF19FF2FDCF7}"/>
                </a:ext>
              </a:extLst>
            </p:cNvPr>
            <p:cNvSpPr txBox="1"/>
            <p:nvPr/>
          </p:nvSpPr>
          <p:spPr>
            <a:xfrm>
              <a:off x="4065691" y="1380067"/>
              <a:ext cx="66378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600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85A23D52-0EB0-A727-5892-65A6C1B5A32F}"/>
                </a:ext>
              </a:extLst>
            </p:cNvPr>
            <p:cNvSpPr txBox="1"/>
            <p:nvPr/>
          </p:nvSpPr>
          <p:spPr>
            <a:xfrm>
              <a:off x="4870024" y="1380067"/>
              <a:ext cx="63838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800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A2FD17D6-3609-21F1-6717-16BA7E120E12}"/>
                </a:ext>
              </a:extLst>
            </p:cNvPr>
            <p:cNvSpPr txBox="1"/>
            <p:nvPr/>
          </p:nvSpPr>
          <p:spPr>
            <a:xfrm>
              <a:off x="5632023" y="1380067"/>
              <a:ext cx="765386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1000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A14A3BA1-99FF-FE7F-80C3-EBAC6EBDFCD6}"/>
                </a:ext>
              </a:extLst>
            </p:cNvPr>
            <p:cNvSpPr txBox="1"/>
            <p:nvPr/>
          </p:nvSpPr>
          <p:spPr>
            <a:xfrm>
              <a:off x="6427890" y="1380067"/>
              <a:ext cx="73998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1200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55D41321-4F23-D831-3606-3234CFE34B49}"/>
                </a:ext>
              </a:extLst>
            </p:cNvPr>
            <p:cNvSpPr txBox="1"/>
            <p:nvPr/>
          </p:nvSpPr>
          <p:spPr>
            <a:xfrm>
              <a:off x="7240690" y="1380067"/>
              <a:ext cx="70612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1400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35">
              <a:extLst>
                <a:ext uri="{FF2B5EF4-FFF2-40B4-BE49-F238E27FC236}">
                  <a16:creationId xmlns:a16="http://schemas.microsoft.com/office/drawing/2014/main" id="{B697E13B-CD26-886E-435F-056CB74D452C}"/>
                </a:ext>
              </a:extLst>
            </p:cNvPr>
            <p:cNvSpPr txBox="1"/>
            <p:nvPr/>
          </p:nvSpPr>
          <p:spPr>
            <a:xfrm>
              <a:off x="8070423" y="1380066"/>
              <a:ext cx="73998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1600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55D8302F-13DD-F666-125E-13E3C2EB20DD}"/>
                </a:ext>
              </a:extLst>
            </p:cNvPr>
            <p:cNvSpPr txBox="1"/>
            <p:nvPr/>
          </p:nvSpPr>
          <p:spPr>
            <a:xfrm>
              <a:off x="8874756" y="1380067"/>
              <a:ext cx="76538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1800 us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7">
            <a:extLst>
              <a:ext uri="{FF2B5EF4-FFF2-40B4-BE49-F238E27FC236}">
                <a16:creationId xmlns:a16="http://schemas.microsoft.com/office/drawing/2014/main" id="{60368C73-249A-0C7C-07FB-14758BA9E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5" t="8658" r="9359" b="9957"/>
          <a:stretch/>
        </p:blipFill>
        <p:spPr>
          <a:xfrm>
            <a:off x="1892711" y="5118898"/>
            <a:ext cx="9523194" cy="1607090"/>
          </a:xfrm>
          <a:prstGeom prst="rect">
            <a:avLst/>
          </a:prstGeom>
        </p:spPr>
      </p:pic>
      <p:sp>
        <p:nvSpPr>
          <p:cNvPr id="32" name="TextBox 5">
            <a:extLst>
              <a:ext uri="{FF2B5EF4-FFF2-40B4-BE49-F238E27FC236}">
                <a16:creationId xmlns:a16="http://schemas.microsoft.com/office/drawing/2014/main" id="{8D61A1F8-2E1A-0631-C3A7-15D505B36B16}"/>
              </a:ext>
            </a:extLst>
          </p:cNvPr>
          <p:cNvSpPr txBox="1"/>
          <p:nvPr/>
        </p:nvSpPr>
        <p:spPr>
          <a:xfrm rot="16200000">
            <a:off x="1073296" y="5592581"/>
            <a:ext cx="13232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SOC100%</a:t>
            </a:r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DE835EB2-848E-E314-B579-DFCE15702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5" t="8658" r="72235" b="9957"/>
          <a:stretch/>
        </p:blipFill>
        <p:spPr>
          <a:xfrm>
            <a:off x="3754647" y="5118898"/>
            <a:ext cx="993058" cy="1607090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C1A9E766-2A0D-8F00-04F1-354E8B95C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87" t="10384" r="64323" b="8232"/>
          <a:stretch/>
        </p:blipFill>
        <p:spPr>
          <a:xfrm>
            <a:off x="5681099" y="5123025"/>
            <a:ext cx="993058" cy="1607090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907C90B-B6D2-013F-A4DD-1170D986B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7" t="9587" r="64113" b="9028"/>
          <a:stretch/>
        </p:blipFill>
        <p:spPr>
          <a:xfrm>
            <a:off x="5687558" y="5123025"/>
            <a:ext cx="993058" cy="1607090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C58605F9-5912-459A-6AE3-2EFC24D53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6" t="9292" r="56494" b="9323"/>
          <a:stretch/>
        </p:blipFill>
        <p:spPr>
          <a:xfrm>
            <a:off x="7592121" y="5123025"/>
            <a:ext cx="993058" cy="1607090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886AE354-AF33-271F-1950-D3152E503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43" t="8049" r="48567" b="10567"/>
          <a:stretch/>
        </p:blipFill>
        <p:spPr>
          <a:xfrm>
            <a:off x="9510442" y="5114771"/>
            <a:ext cx="993058" cy="16070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6E9CEB9-CFFB-386E-21FD-928D18ECB8B4}"/>
              </a:ext>
            </a:extLst>
          </p:cNvPr>
          <p:cNvSpPr/>
          <p:nvPr/>
        </p:nvSpPr>
        <p:spPr>
          <a:xfrm>
            <a:off x="2820760" y="5114771"/>
            <a:ext cx="909244" cy="16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E7CE60-AA50-D912-4DDB-D8C378C9F181}"/>
              </a:ext>
            </a:extLst>
          </p:cNvPr>
          <p:cNvSpPr/>
          <p:nvPr/>
        </p:nvSpPr>
        <p:spPr>
          <a:xfrm>
            <a:off x="4754164" y="5165210"/>
            <a:ext cx="909244" cy="16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15FF06-4C51-4344-E1B3-DD7F7B837806}"/>
              </a:ext>
            </a:extLst>
          </p:cNvPr>
          <p:cNvSpPr/>
          <p:nvPr/>
        </p:nvSpPr>
        <p:spPr>
          <a:xfrm>
            <a:off x="6700028" y="5079112"/>
            <a:ext cx="909244" cy="16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78F94F-67BE-22AF-C330-C9F1DD4DE696}"/>
              </a:ext>
            </a:extLst>
          </p:cNvPr>
          <p:cNvSpPr/>
          <p:nvPr/>
        </p:nvSpPr>
        <p:spPr>
          <a:xfrm>
            <a:off x="8576110" y="5131080"/>
            <a:ext cx="909244" cy="16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E9FBF35-EE74-062E-4333-6EF48BA7E1D0}"/>
              </a:ext>
            </a:extLst>
          </p:cNvPr>
          <p:cNvSpPr/>
          <p:nvPr/>
        </p:nvSpPr>
        <p:spPr>
          <a:xfrm>
            <a:off x="10524262" y="5114770"/>
            <a:ext cx="909244" cy="16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92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81D08A-3305-F3E5-034A-19467EC3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effect on videos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3D014-6365-88F2-793D-7CFA3613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9413" cy="4351338"/>
          </a:xfrm>
        </p:spPr>
        <p:txBody>
          <a:bodyPr/>
          <a:lstStyle/>
          <a:p>
            <a:r>
              <a:rPr lang="en-US" dirty="0"/>
              <a:t>At 100% SOC ignition takes place immediately after the gas ejection (~0.3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r>
              <a:rPr lang="en-US" dirty="0"/>
              <a:t>At 50% SOC it take longer (~ 10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r>
              <a:rPr lang="en-US" dirty="0"/>
              <a:t>The ignition position might change significantly</a:t>
            </a:r>
          </a:p>
          <a:p>
            <a:r>
              <a:rPr lang="en-US" dirty="0"/>
              <a:t>In IFPEN movies no ignition is detected at 25% SOC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D57C5AF-3BC4-00E8-25A9-FA5919659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337" y="1859842"/>
            <a:ext cx="1944463" cy="214145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4C4A7A4-10E0-8E40-7D21-1A707606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29" y="1859842"/>
            <a:ext cx="1891312" cy="21414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894434-DC16-D0B3-EEB2-A1F6CA909D70}"/>
              </a:ext>
            </a:extLst>
          </p:cNvPr>
          <p:cNvSpPr txBox="1"/>
          <p:nvPr/>
        </p:nvSpPr>
        <p:spPr>
          <a:xfrm>
            <a:off x="7165612" y="1462192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 100%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5D0A79-C246-BD38-964B-7D1CD797F1B5}"/>
              </a:ext>
            </a:extLst>
          </p:cNvPr>
          <p:cNvSpPr txBox="1"/>
          <p:nvPr/>
        </p:nvSpPr>
        <p:spPr>
          <a:xfrm>
            <a:off x="9667922" y="145629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 50%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C45F15-356C-4B99-1262-052B673A7954}"/>
              </a:ext>
            </a:extLst>
          </p:cNvPr>
          <p:cNvSpPr txBox="1"/>
          <p:nvPr/>
        </p:nvSpPr>
        <p:spPr>
          <a:xfrm>
            <a:off x="7341056" y="1086961"/>
            <a:ext cx="302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CMT 1.5 °C/ min heating ramp</a:t>
            </a:r>
          </a:p>
        </p:txBody>
      </p:sp>
    </p:spTree>
    <p:extLst>
      <p:ext uri="{BB962C8B-B14F-4D97-AF65-F5344CB8AC3E}">
        <p14:creationId xmlns:p14="http://schemas.microsoft.com/office/powerpoint/2010/main" val="269749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ACA1C-367F-07D6-C817-9F4AF1B0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case experiment</a:t>
            </a:r>
            <a:br>
              <a:rPr lang="en-US" dirty="0"/>
            </a:br>
            <a:r>
              <a:rPr lang="en-US" dirty="0"/>
              <a:t>Conclusions 1/2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73C07-F610-C850-5C5A-EB37D7443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Temperature ramp abuse test was carried out in two different optically accessible facility</a:t>
            </a:r>
          </a:p>
          <a:p>
            <a:pPr lvl="1"/>
            <a:r>
              <a:rPr lang="en-US" dirty="0"/>
              <a:t>Heating strategy was not the same and it has an important effect on the transient before TR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Characteristic temperatures can be characterized via different techniques, are compared to ARC reference HWS results</a:t>
            </a:r>
          </a:p>
          <a:p>
            <a:pPr lvl="1"/>
            <a:r>
              <a:rPr lang="en-US" dirty="0"/>
              <a:t>Exothermic onset temperature is still missed “T ramp” case</a:t>
            </a:r>
          </a:p>
          <a:p>
            <a:pPr lvl="1"/>
            <a:r>
              <a:rPr lang="en-US" dirty="0"/>
              <a:t>VD temperature is consistently higher in “T ramp” case</a:t>
            </a:r>
          </a:p>
          <a:p>
            <a:pPr lvl="1"/>
            <a:r>
              <a:rPr lang="en-US" dirty="0"/>
              <a:t>Venting and TR onset temperature  are comparable (in absolute values and trend)</a:t>
            </a:r>
          </a:p>
          <a:p>
            <a:pPr lvl="1"/>
            <a:r>
              <a:rPr lang="en-US" dirty="0"/>
              <a:t>Results variability is acceptable: </a:t>
            </a:r>
          </a:p>
          <a:p>
            <a:pPr lvl="2"/>
            <a:r>
              <a:rPr lang="en-US" dirty="0"/>
              <a:t>SOC trend could be identified</a:t>
            </a:r>
          </a:p>
          <a:p>
            <a:pPr lvl="2"/>
            <a:r>
              <a:rPr lang="en-US" dirty="0"/>
              <a:t>T ramp slope affect the variability of the results</a:t>
            </a:r>
          </a:p>
          <a:p>
            <a:pPr lvl="2"/>
            <a:r>
              <a:rPr lang="en-US" dirty="0"/>
              <a:t>Important to perform test repetitions</a:t>
            </a:r>
          </a:p>
          <a:p>
            <a:endParaRPr lang="en-US" dirty="0"/>
          </a:p>
          <a:p>
            <a:r>
              <a:rPr lang="en-US" dirty="0"/>
              <a:t>Important information about heat release can be studied via pressure analysis (not presented / not ready)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89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7635F-246E-5D2E-D410-C5A43947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case experiment</a:t>
            </a:r>
            <a:br>
              <a:rPr lang="en-US" dirty="0"/>
            </a:br>
            <a:r>
              <a:rPr lang="en-US" dirty="0"/>
              <a:t>Conclusions 2/2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193A9-544B-DF76-90E4-6EF17C63D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High speed videos provide important information to understand the process</a:t>
            </a:r>
          </a:p>
          <a:p>
            <a:pPr lvl="1"/>
            <a:r>
              <a:rPr lang="en-US" dirty="0"/>
              <a:t>Venting</a:t>
            </a:r>
          </a:p>
          <a:p>
            <a:pPr lvl="2"/>
            <a:r>
              <a:rPr lang="en-US" dirty="0"/>
              <a:t>Complex jet shape strongly depending on battery type: which are the key measurement to perform?</a:t>
            </a:r>
          </a:p>
          <a:p>
            <a:pPr lvl="2"/>
            <a:r>
              <a:rPr lang="en-US" dirty="0"/>
              <a:t>“venting valve” to be characterized for the current battery</a:t>
            </a:r>
          </a:p>
          <a:p>
            <a:pPr lvl="2"/>
            <a:r>
              <a:rPr lang="en-US" dirty="0"/>
              <a:t>Orientation of battery should be clarified</a:t>
            </a:r>
          </a:p>
          <a:p>
            <a:pPr lvl="2"/>
            <a:r>
              <a:rPr lang="en-US" dirty="0"/>
              <a:t>Larger field of view would be beneficial to characterize the process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TR</a:t>
            </a:r>
          </a:p>
          <a:p>
            <a:pPr lvl="2"/>
            <a:r>
              <a:rPr lang="en-US" dirty="0"/>
              <a:t>A continuous gas emission could be observed from venting until TR</a:t>
            </a:r>
          </a:p>
          <a:p>
            <a:pPr lvl="2"/>
            <a:r>
              <a:rPr lang="en-US" dirty="0"/>
              <a:t>Via NL jet ignition is shown to take place in different ways (directly at the vent cap in a ”diffusive” outlet or far from it followed by a “flame propagation”) </a:t>
            </a:r>
          </a:p>
          <a:p>
            <a:pPr lvl="2"/>
            <a:r>
              <a:rPr lang="en-US" dirty="0"/>
              <a:t>OH* images, combined with high-speed pressure measurement could clarify the ignition process</a:t>
            </a:r>
          </a:p>
          <a:p>
            <a:pPr lvl="2"/>
            <a:r>
              <a:rPr lang="en-US" dirty="0"/>
              <a:t>SOC affect significantly TR and the ignition detection</a:t>
            </a:r>
          </a:p>
          <a:p>
            <a:pPr lvl="2"/>
            <a:r>
              <a:rPr lang="en-US" dirty="0"/>
              <a:t>Optical thick Smoke make it difficult the visualization of the event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24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6586A-3164-B5BD-A7B7-5A7D0A45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EC174-D2A1-FE47-6DCF-1C781534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585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Experimental activities Reference case description and discussion of the available data</a:t>
            </a:r>
          </a:p>
          <a:p>
            <a:pPr lvl="2"/>
            <a:r>
              <a:rPr lang="en-US" dirty="0"/>
              <a:t>Abuse test description</a:t>
            </a:r>
          </a:p>
          <a:p>
            <a:pPr lvl="2"/>
            <a:r>
              <a:rPr lang="en-US" dirty="0"/>
              <a:t>Abuse test comparison</a:t>
            </a:r>
          </a:p>
          <a:p>
            <a:pPr lvl="2"/>
            <a:r>
              <a:rPr lang="en-US" dirty="0"/>
              <a:t>Complementary information and analysis on reference cells</a:t>
            </a:r>
          </a:p>
          <a:p>
            <a:pPr lvl="1"/>
            <a:r>
              <a:rPr lang="en-US" dirty="0"/>
              <a:t>ARC for battery thermal runaway investigation (KIT)</a:t>
            </a:r>
          </a:p>
          <a:p>
            <a:pPr lvl="1"/>
            <a:r>
              <a:rPr lang="en-US" dirty="0"/>
              <a:t>Lessons from recent studies on battery thermal runaway (University of Tennessee)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  <a:p>
            <a:r>
              <a:rPr lang="en-US" dirty="0"/>
              <a:t>Numerical results: </a:t>
            </a:r>
          </a:p>
          <a:p>
            <a:pPr lvl="1"/>
            <a:r>
              <a:rPr lang="en-US" dirty="0"/>
              <a:t>3-D approach (Converge)</a:t>
            </a:r>
          </a:p>
          <a:p>
            <a:pPr lvl="1"/>
            <a:r>
              <a:rPr lang="en-US" dirty="0"/>
              <a:t>0-D/1D numerical Approach(CMT / IFPEN)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 parallel please fill in the </a:t>
            </a:r>
            <a:r>
              <a:rPr lang="en-US" dirty="0" err="1"/>
              <a:t>Beekast</a:t>
            </a:r>
            <a:r>
              <a:rPr lang="en-US" dirty="0"/>
              <a:t> Survey: </a:t>
            </a:r>
          </a:p>
          <a:p>
            <a:pPr lvl="1"/>
            <a:r>
              <a:rPr lang="en-US" dirty="0"/>
              <a:t>Which are the key measurement that we should / could add to reference battery cell case? </a:t>
            </a:r>
          </a:p>
          <a:p>
            <a:pPr lvl="1"/>
            <a:r>
              <a:rPr lang="en-US" dirty="0"/>
              <a:t>On which aspect of our results, we should be focusing on the most?  </a:t>
            </a:r>
          </a:p>
          <a:p>
            <a:pPr lvl="1"/>
            <a:r>
              <a:rPr lang="en-US" dirty="0"/>
              <a:t>How should reference case evolve?</a:t>
            </a:r>
          </a:p>
          <a:p>
            <a:pPr lvl="2"/>
            <a:r>
              <a:rPr lang="en-US" dirty="0"/>
              <a:t>Battery cell Geometry</a:t>
            </a:r>
          </a:p>
          <a:p>
            <a:pPr lvl="2"/>
            <a:r>
              <a:rPr lang="en-US" dirty="0"/>
              <a:t>Abuse test</a:t>
            </a:r>
          </a:p>
          <a:p>
            <a:pPr lvl="2"/>
            <a:r>
              <a:rPr lang="en-US" dirty="0"/>
              <a:t>Ageing process</a:t>
            </a:r>
          </a:p>
          <a:p>
            <a:pPr lvl="2"/>
            <a:r>
              <a:rPr lang="en-US" dirty="0"/>
              <a:t>…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How to investigate to cell-to-cell propagation?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62996C-2041-0CEA-A3B4-9B839E47257A}"/>
              </a:ext>
            </a:extLst>
          </p:cNvPr>
          <p:cNvSpPr/>
          <p:nvPr/>
        </p:nvSpPr>
        <p:spPr>
          <a:xfrm>
            <a:off x="570271" y="1862356"/>
            <a:ext cx="11621729" cy="4145154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A202343-F117-713C-A6ED-B1F9A9A2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Battery </a:t>
            </a:r>
            <a:r>
              <a:rPr lang="fr-FR" dirty="0" err="1"/>
              <a:t>cells</a:t>
            </a:r>
            <a:r>
              <a:rPr lang="fr-FR" dirty="0"/>
              <a:t> </a:t>
            </a:r>
            <a:r>
              <a:rPr lang="fr-FR" dirty="0" err="1"/>
              <a:t>tested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8B1C3EF-9C0F-1CC9-3C76-BD7EBCED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fr-FR" dirty="0"/>
              <a:t>LG INR21700LT M50 =&gt; « </a:t>
            </a:r>
            <a:r>
              <a:rPr lang="fr-FR" b="1" dirty="0"/>
              <a:t>M50</a:t>
            </a:r>
            <a:r>
              <a:rPr lang="fr-FR" dirty="0"/>
              <a:t> »</a:t>
            </a:r>
            <a:endParaRPr lang="fr-FR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25AE73-F539-8A44-ECCB-6B1277C07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30537" r="15116" b="35341"/>
          <a:stretch/>
        </p:blipFill>
        <p:spPr bwMode="auto">
          <a:xfrm>
            <a:off x="838200" y="2648237"/>
            <a:ext cx="4050891" cy="15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5F3F3F-1714-CD53-B673-857632F2A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5" t="55979" r="7445" b="3128"/>
          <a:stretch/>
        </p:blipFill>
        <p:spPr>
          <a:xfrm>
            <a:off x="3762255" y="4347344"/>
            <a:ext cx="1126836" cy="1145310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347DD1-B769-DB30-DB6A-5528640D6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2" t="4051" r="8007" b="55056"/>
          <a:stretch/>
        </p:blipFill>
        <p:spPr>
          <a:xfrm>
            <a:off x="838200" y="4347344"/>
            <a:ext cx="1126836" cy="1145310"/>
          </a:xfrm>
          <a:prstGeom prst="ellipse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59ECBB3-E1EF-8058-DF68-C46CDBF470E8}"/>
              </a:ext>
            </a:extLst>
          </p:cNvPr>
          <p:cNvCxnSpPr/>
          <p:nvPr/>
        </p:nvCxnSpPr>
        <p:spPr>
          <a:xfrm>
            <a:off x="838200" y="2419927"/>
            <a:ext cx="40508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5D45D95-A2E1-4CD2-5299-96C38F4F567A}"/>
              </a:ext>
            </a:extLst>
          </p:cNvPr>
          <p:cNvCxnSpPr>
            <a:cxnSpLocks/>
          </p:cNvCxnSpPr>
          <p:nvPr/>
        </p:nvCxnSpPr>
        <p:spPr>
          <a:xfrm>
            <a:off x="600363" y="3020291"/>
            <a:ext cx="0" cy="101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2297C45-FDB4-09A2-B4C2-76CB1B5BDA20}"/>
              </a:ext>
            </a:extLst>
          </p:cNvPr>
          <p:cNvSpPr txBox="1"/>
          <p:nvPr/>
        </p:nvSpPr>
        <p:spPr>
          <a:xfrm>
            <a:off x="2486779" y="214132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70 cm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CF2F68-827F-39EF-11C5-8191E09A7581}"/>
              </a:ext>
            </a:extLst>
          </p:cNvPr>
          <p:cNvSpPr txBox="1"/>
          <p:nvPr/>
        </p:nvSpPr>
        <p:spPr>
          <a:xfrm rot="16200000">
            <a:off x="-34450" y="334362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2,1 cm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C49A3BA1-C71F-9309-5F3B-3245BCA3D1A7}"/>
              </a:ext>
            </a:extLst>
          </p:cNvPr>
          <p:cNvGrpSpPr/>
          <p:nvPr/>
        </p:nvGrpSpPr>
        <p:grpSpPr>
          <a:xfrm>
            <a:off x="6096000" y="2507916"/>
            <a:ext cx="5836613" cy="3056749"/>
            <a:chOff x="6096000" y="1900625"/>
            <a:chExt cx="5836613" cy="3056749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7C8880F-8A97-4939-2828-3B4CBEBB97D8}"/>
                </a:ext>
              </a:extLst>
            </p:cNvPr>
            <p:cNvGrpSpPr/>
            <p:nvPr/>
          </p:nvGrpSpPr>
          <p:grpSpPr>
            <a:xfrm>
              <a:off x="6096000" y="1900625"/>
              <a:ext cx="5836613" cy="3056749"/>
              <a:chOff x="6033184" y="1484310"/>
              <a:chExt cx="5836613" cy="3056749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88439011-BF3E-09B1-E00E-95DD3E408A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2814"/>
              <a:stretch/>
            </p:blipFill>
            <p:spPr>
              <a:xfrm>
                <a:off x="6033184" y="1484310"/>
                <a:ext cx="5836613" cy="2311835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B6CBA48C-F117-4FFD-B63D-19ACD8CA4D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95292"/>
              <a:stretch/>
            </p:blipFill>
            <p:spPr>
              <a:xfrm>
                <a:off x="6033184" y="4310400"/>
                <a:ext cx="5836613" cy="230659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60955B89-650E-1212-F017-47CDB9C956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7353" b="32152"/>
              <a:stretch/>
            </p:blipFill>
            <p:spPr>
              <a:xfrm>
                <a:off x="6033184" y="3796197"/>
                <a:ext cx="5836613" cy="514203"/>
              </a:xfrm>
              <a:prstGeom prst="rect">
                <a:avLst/>
              </a:prstGeom>
            </p:spPr>
          </p:pic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F18A95E-D624-CBF2-BB42-B5952836EB8E}"/>
                </a:ext>
              </a:extLst>
            </p:cNvPr>
            <p:cNvSpPr txBox="1"/>
            <p:nvPr/>
          </p:nvSpPr>
          <p:spPr>
            <a:xfrm>
              <a:off x="10605654" y="2715584"/>
              <a:ext cx="7481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/ 3.69V</a:t>
              </a:r>
            </a:p>
          </p:txBody>
        </p:sp>
      </p:grp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EB11B44-924A-7A11-75F3-A2074CFFACD9}"/>
              </a:ext>
            </a:extLst>
          </p:cNvPr>
          <p:cNvCxnSpPr>
            <a:cxnSpLocks/>
          </p:cNvCxnSpPr>
          <p:nvPr/>
        </p:nvCxnSpPr>
        <p:spPr>
          <a:xfrm>
            <a:off x="622078" y="4449374"/>
            <a:ext cx="0" cy="101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E38C848-AD90-ADF8-E068-2882D6A44D28}"/>
              </a:ext>
            </a:extLst>
          </p:cNvPr>
          <p:cNvSpPr txBox="1"/>
          <p:nvPr/>
        </p:nvSpPr>
        <p:spPr>
          <a:xfrm rot="16200000">
            <a:off x="-12735" y="477270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2,1 cm</a:t>
            </a:r>
          </a:p>
        </p:txBody>
      </p:sp>
      <p:sp>
        <p:nvSpPr>
          <p:cNvPr id="1025" name="Espace réservé du contenu 4">
            <a:extLst>
              <a:ext uri="{FF2B5EF4-FFF2-40B4-BE49-F238E27FC236}">
                <a16:creationId xmlns:a16="http://schemas.microsoft.com/office/drawing/2014/main" id="{09DA978F-5214-A5B1-8EE4-B619FA1C6E58}"/>
              </a:ext>
            </a:extLst>
          </p:cNvPr>
          <p:cNvSpPr txBox="1">
            <a:spLocks/>
          </p:cNvSpPr>
          <p:nvPr/>
        </p:nvSpPr>
        <p:spPr>
          <a:xfrm>
            <a:off x="6274087" y="1568774"/>
            <a:ext cx="5079715" cy="40614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˃"/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b="1" dirty="0" err="1"/>
              <a:t>C</a:t>
            </a:r>
            <a:r>
              <a:rPr lang="fr-FR" b="1" baseline="-25000" dirty="0" err="1"/>
              <a:t>nom</a:t>
            </a:r>
            <a:r>
              <a:rPr lang="fr-FR" b="1" dirty="0"/>
              <a:t> = 4,85 Ah</a:t>
            </a:r>
          </a:p>
          <a:p>
            <a:pPr lvl="1"/>
            <a:r>
              <a:rPr lang="fr-FR" b="1" dirty="0"/>
              <a:t>Energy </a:t>
            </a:r>
            <a:r>
              <a:rPr lang="fr-FR" b="1" dirty="0" err="1"/>
              <a:t>density</a:t>
            </a:r>
            <a:r>
              <a:rPr lang="fr-FR" b="1" dirty="0"/>
              <a:t> = 263 Wh/kg </a:t>
            </a:r>
          </a:p>
        </p:txBody>
      </p:sp>
    </p:spTree>
    <p:extLst>
      <p:ext uri="{BB962C8B-B14F-4D97-AF65-F5344CB8AC3E}">
        <p14:creationId xmlns:p14="http://schemas.microsoft.com/office/powerpoint/2010/main" val="268564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D7C6B-3D64-1B9B-FCB0-DBF10F9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Thermal </a:t>
            </a:r>
            <a:r>
              <a:rPr lang="fr-FR" dirty="0" err="1"/>
              <a:t>runaway</a:t>
            </a:r>
            <a:r>
              <a:rPr lang="fr-FR" dirty="0"/>
              <a:t> topic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E9B78C-9C63-B7AD-D6FC-358F474D2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4269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Li-ion battery thermal runaway is a challenging</a:t>
            </a:r>
            <a:br>
              <a:rPr lang="en-US" dirty="0"/>
            </a:br>
            <a:r>
              <a:rPr lang="en-US" dirty="0"/>
              <a:t> safety issue for mobility electrification</a:t>
            </a:r>
          </a:p>
          <a:p>
            <a:endParaRPr lang="en-US" dirty="0"/>
          </a:p>
          <a:p>
            <a:r>
              <a:rPr lang="en-US" dirty="0"/>
              <a:t>Why ECN is dealing with batteries?</a:t>
            </a:r>
          </a:p>
          <a:p>
            <a:pPr lvl="1"/>
            <a:r>
              <a:rPr lang="en-US" dirty="0"/>
              <a:t>It concerns mobility</a:t>
            </a:r>
          </a:p>
          <a:p>
            <a:pPr lvl="1"/>
            <a:r>
              <a:rPr lang="en-US" dirty="0"/>
              <a:t>It involves several phenomena that we know and we have the tools to study:</a:t>
            </a:r>
          </a:p>
          <a:p>
            <a:pPr lvl="2"/>
            <a:r>
              <a:rPr lang="en-US" dirty="0"/>
              <a:t> Combustion 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Di- (or tri-) phasic jets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Heat transfer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Challenging condition testing (high temperature, short time scales)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5D2409-77E4-FD88-200D-014764D0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6" y="1390847"/>
            <a:ext cx="3360354" cy="20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81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09D169-D630-2BFD-A1B8-F8B1475A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Battery </a:t>
            </a:r>
            <a:r>
              <a:rPr lang="fr-FR" dirty="0" err="1"/>
              <a:t>cells</a:t>
            </a:r>
            <a:r>
              <a:rPr lang="fr-FR" dirty="0"/>
              <a:t> </a:t>
            </a:r>
            <a:r>
              <a:rPr lang="fr-FR" dirty="0" err="1"/>
              <a:t>tested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AA8B989-6842-2BE4-2892-CA91A0A58A9F}"/>
              </a:ext>
            </a:extLst>
          </p:cNvPr>
          <p:cNvGrpSpPr/>
          <p:nvPr/>
        </p:nvGrpSpPr>
        <p:grpSpPr>
          <a:xfrm>
            <a:off x="6096000" y="1235653"/>
            <a:ext cx="5960745" cy="4727704"/>
            <a:chOff x="6096000" y="1114117"/>
            <a:chExt cx="5960745" cy="472770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1B2957F-5E08-3184-CDDF-E15910618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114117"/>
              <a:ext cx="5960745" cy="442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6EF5D18-4FAB-C678-88C3-32A2DC3A3F9F}"/>
                </a:ext>
              </a:extLst>
            </p:cNvPr>
            <p:cNvSpPr txBox="1"/>
            <p:nvPr/>
          </p:nvSpPr>
          <p:spPr>
            <a:xfrm>
              <a:off x="6096000" y="5503267"/>
              <a:ext cx="59607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800" dirty="0">
                  <a:solidFill>
                    <a:srgbClr val="143658"/>
                  </a:solidFill>
                  <a:latin typeface="DIN-Regular" pitchFamily="2" charset="0"/>
                  <a:cs typeface="Arial" panose="020B0604020202020204" pitchFamily="34" charset="0"/>
                </a:rPr>
                <a:t>X. Feng, M. Ouyang, X. Liu, L. Lu, Y. Xia, X. He, Thermal runaway mechanism of lithium ion battery for electric vehicles: A review, Energy Storage Materials 10 (2018) 246–267.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6F325-E688-0911-CDCA-6C7CCD2801B7}"/>
              </a:ext>
            </a:extLst>
          </p:cNvPr>
          <p:cNvSpPr/>
          <p:nvPr/>
        </p:nvSpPr>
        <p:spPr>
          <a:xfrm>
            <a:off x="9615948" y="2383276"/>
            <a:ext cx="808643" cy="338554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51B6E64-F9E8-B553-D00C-F693E600F035}"/>
              </a:ext>
            </a:extLst>
          </p:cNvPr>
          <p:cNvGrpSpPr/>
          <p:nvPr/>
        </p:nvGrpSpPr>
        <p:grpSpPr>
          <a:xfrm>
            <a:off x="838200" y="6060896"/>
            <a:ext cx="5334320" cy="381176"/>
            <a:chOff x="1238865" y="6086168"/>
            <a:chExt cx="5334320" cy="381176"/>
          </a:xfrm>
        </p:grpSpPr>
        <p:sp>
          <p:nvSpPr>
            <p:cNvPr id="15" name="Espace réservé du contenu 4">
              <a:extLst>
                <a:ext uri="{FF2B5EF4-FFF2-40B4-BE49-F238E27FC236}">
                  <a16:creationId xmlns:a16="http://schemas.microsoft.com/office/drawing/2014/main" id="{ED062E45-7B27-AED6-C8F1-2A418D3AA35E}"/>
                </a:ext>
              </a:extLst>
            </p:cNvPr>
            <p:cNvSpPr txBox="1">
              <a:spLocks/>
            </p:cNvSpPr>
            <p:nvPr/>
          </p:nvSpPr>
          <p:spPr>
            <a:xfrm>
              <a:off x="1288043" y="6088972"/>
              <a:ext cx="5285142" cy="3783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4"/>
                </a:buBlip>
                <a:defRPr sz="2200" kern="1200" baseline="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20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˃"/>
                <a:defRPr sz="18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4"/>
                </a:buBlip>
                <a:defRPr sz="1400" kern="1200">
                  <a:solidFill>
                    <a:srgbClr val="0070C0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None/>
              </a:pPr>
              <a:r>
                <a:rPr lang="en-US" b="1" dirty="0">
                  <a:solidFill>
                    <a:schemeClr val="accent2"/>
                  </a:solidFill>
                </a:rPr>
                <a:t>State of the art cylindrical battery cell</a:t>
              </a:r>
            </a:p>
          </p:txBody>
        </p:sp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id="{45183721-A361-C94A-ECA2-B50D9BFD4FF4}"/>
                </a:ext>
              </a:extLst>
            </p:cNvPr>
            <p:cNvSpPr/>
            <p:nvPr/>
          </p:nvSpPr>
          <p:spPr>
            <a:xfrm>
              <a:off x="1238865" y="6086168"/>
              <a:ext cx="432619" cy="35590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0A921AF1-994A-B24D-DBCA-17A16CAED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75"/>
            <a:ext cx="5079715" cy="4061461"/>
          </a:xfrm>
        </p:spPr>
        <p:txBody>
          <a:bodyPr anchor="t"/>
          <a:lstStyle/>
          <a:p>
            <a:r>
              <a:rPr lang="fr-FR" dirty="0"/>
              <a:t>LG INR21700LT M50 =&gt; « </a:t>
            </a:r>
            <a:r>
              <a:rPr lang="fr-FR" b="1" dirty="0"/>
              <a:t>M50</a:t>
            </a:r>
            <a:r>
              <a:rPr lang="fr-FR" dirty="0"/>
              <a:t> »</a:t>
            </a:r>
            <a:endParaRPr lang="fr-FR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1E498B-D3AF-5EC8-68B6-04DE6E1D2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30537" r="15116" b="35341"/>
          <a:stretch/>
        </p:blipFill>
        <p:spPr bwMode="auto">
          <a:xfrm>
            <a:off x="838200" y="2648237"/>
            <a:ext cx="4050891" cy="15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6090AA-7C1C-F544-E2C6-6DFBE56E1A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t="55979" r="7445" b="3128"/>
          <a:stretch/>
        </p:blipFill>
        <p:spPr>
          <a:xfrm>
            <a:off x="3762255" y="4347344"/>
            <a:ext cx="1126836" cy="1145310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684BE6-1C88-62CC-6887-2C6F83E9AC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02" t="4051" r="8007" b="55056"/>
          <a:stretch/>
        </p:blipFill>
        <p:spPr>
          <a:xfrm>
            <a:off x="838200" y="4347344"/>
            <a:ext cx="1126836" cy="1145310"/>
          </a:xfrm>
          <a:prstGeom prst="ellipse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E0E8AFD-C3AA-6C2E-BFF8-D2E3AB802512}"/>
              </a:ext>
            </a:extLst>
          </p:cNvPr>
          <p:cNvCxnSpPr/>
          <p:nvPr/>
        </p:nvCxnSpPr>
        <p:spPr>
          <a:xfrm>
            <a:off x="838200" y="2419927"/>
            <a:ext cx="40508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1BA9F0E-86E3-DEE2-91B8-CB5FEB9C64A8}"/>
              </a:ext>
            </a:extLst>
          </p:cNvPr>
          <p:cNvCxnSpPr>
            <a:cxnSpLocks/>
          </p:cNvCxnSpPr>
          <p:nvPr/>
        </p:nvCxnSpPr>
        <p:spPr>
          <a:xfrm>
            <a:off x="600363" y="3020291"/>
            <a:ext cx="0" cy="101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B71EAC0-A617-E710-9CEF-DB2EC942A8E3}"/>
              </a:ext>
            </a:extLst>
          </p:cNvPr>
          <p:cNvSpPr txBox="1"/>
          <p:nvPr/>
        </p:nvSpPr>
        <p:spPr>
          <a:xfrm>
            <a:off x="2486779" y="214132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70 cm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33C90F-68E8-0DE5-1FDD-B3F4CB5815B5}"/>
              </a:ext>
            </a:extLst>
          </p:cNvPr>
          <p:cNvSpPr txBox="1"/>
          <p:nvPr/>
        </p:nvSpPr>
        <p:spPr>
          <a:xfrm rot="16200000">
            <a:off x="-34450" y="334362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2,1 cm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8518E38-CDD8-87B5-EFCE-475E2F205EEB}"/>
              </a:ext>
            </a:extLst>
          </p:cNvPr>
          <p:cNvCxnSpPr>
            <a:cxnSpLocks/>
          </p:cNvCxnSpPr>
          <p:nvPr/>
        </p:nvCxnSpPr>
        <p:spPr>
          <a:xfrm>
            <a:off x="622078" y="4449374"/>
            <a:ext cx="0" cy="101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93C03FD-B57A-E321-4C7B-82185996F286}"/>
              </a:ext>
            </a:extLst>
          </p:cNvPr>
          <p:cNvSpPr txBox="1"/>
          <p:nvPr/>
        </p:nvSpPr>
        <p:spPr>
          <a:xfrm rot="16200000">
            <a:off x="-12735" y="477270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2,1 cm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8D830BC-6ACB-3E5F-74CD-3A265A7092DE}"/>
              </a:ext>
            </a:extLst>
          </p:cNvPr>
          <p:cNvCxnSpPr>
            <a:cxnSpLocks/>
          </p:cNvCxnSpPr>
          <p:nvPr/>
        </p:nvCxnSpPr>
        <p:spPr>
          <a:xfrm>
            <a:off x="10231395" y="2721830"/>
            <a:ext cx="0" cy="2743544"/>
          </a:xfrm>
          <a:prstGeom prst="lin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DED9259-C851-C711-CBB6-097C4AB09156}"/>
              </a:ext>
            </a:extLst>
          </p:cNvPr>
          <p:cNvSpPr txBox="1"/>
          <p:nvPr/>
        </p:nvSpPr>
        <p:spPr>
          <a:xfrm>
            <a:off x="9971091" y="5938120"/>
            <a:ext cx="133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263 Wh/kg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3945BAF-FE1A-FBF9-1C94-0D51791F3A7C}"/>
              </a:ext>
            </a:extLst>
          </p:cNvPr>
          <p:cNvCxnSpPr>
            <a:cxnSpLocks/>
          </p:cNvCxnSpPr>
          <p:nvPr/>
        </p:nvCxnSpPr>
        <p:spPr>
          <a:xfrm>
            <a:off x="10235514" y="5363095"/>
            <a:ext cx="0" cy="600262"/>
          </a:xfrm>
          <a:prstGeom prst="lin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656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2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09D169-D630-2BFD-A1B8-F8B1475A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Composition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C6C62E-413D-59E4-4CBF-5825622F8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Positive Electrode</a:t>
            </a:r>
          </a:p>
          <a:p>
            <a:pPr lvl="1"/>
            <a:r>
              <a:rPr lang="en-US" dirty="0"/>
              <a:t>NMC 811 (not specific to M50)</a:t>
            </a:r>
          </a:p>
          <a:p>
            <a:r>
              <a:rPr lang="en-US" dirty="0"/>
              <a:t>Negative Electrode</a:t>
            </a:r>
          </a:p>
          <a:p>
            <a:pPr lvl="1"/>
            <a:r>
              <a:rPr lang="en-US" dirty="0"/>
              <a:t>Graphite/Silicon</a:t>
            </a:r>
          </a:p>
          <a:p>
            <a:pPr lvl="1"/>
            <a:r>
              <a:rPr lang="en-US" i="1" dirty="0"/>
              <a:t>Weight percentage of graphite and silicon oxide is 90% </a:t>
            </a:r>
            <a:r>
              <a:rPr lang="fr-FR" i="1" dirty="0"/>
              <a:t>and 10% by </a:t>
            </a:r>
            <a:r>
              <a:rPr lang="fr-FR" i="1" dirty="0" err="1"/>
              <a:t>weight</a:t>
            </a:r>
            <a:r>
              <a:rPr lang="fr-FR" i="1" dirty="0"/>
              <a:t> </a:t>
            </a:r>
            <a:r>
              <a:rPr lang="fr-FR" dirty="0"/>
              <a:t>(Chen, 2020)</a:t>
            </a:r>
          </a:p>
          <a:p>
            <a:pPr lvl="1"/>
            <a:r>
              <a:rPr lang="en-US" dirty="0"/>
              <a:t>Si 1% in weight of the battery cell mass (Popp, 2021)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E2BCC4-D0FB-E6D1-0C55-71F2A1C20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Electrodes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B8F64DD-E4C9-D196-B584-91B79ACD31AE}"/>
              </a:ext>
            </a:extLst>
          </p:cNvPr>
          <p:cNvGrpSpPr/>
          <p:nvPr/>
        </p:nvGrpSpPr>
        <p:grpSpPr>
          <a:xfrm>
            <a:off x="6809487" y="4016720"/>
            <a:ext cx="4840476" cy="2148613"/>
            <a:chOff x="6809487" y="4016720"/>
            <a:chExt cx="4840476" cy="2148613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EFF1E7EC-6F17-23F4-AC51-C3C452FEC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87" y="4016720"/>
              <a:ext cx="4840476" cy="168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0FDB56D-63A1-7284-2D10-A294EDBE8F55}"/>
                </a:ext>
              </a:extLst>
            </p:cNvPr>
            <p:cNvSpPr txBox="1"/>
            <p:nvPr/>
          </p:nvSpPr>
          <p:spPr>
            <a:xfrm>
              <a:off x="6809487" y="5703668"/>
              <a:ext cx="48404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dirty="0">
                  <a:solidFill>
                    <a:srgbClr val="333333"/>
                  </a:solidFill>
                  <a:effectLst/>
                </a:rPr>
                <a:t>Top-view EDS images of the negative electrode extracted from LGM50 displaying </a:t>
              </a:r>
              <a:r>
                <a:rPr lang="en-US" sz="1200" b="0" i="0" dirty="0">
                  <a:solidFill>
                    <a:srgbClr val="FF0000"/>
                  </a:solidFill>
                  <a:effectLst/>
                </a:rPr>
                <a:t>graphite</a:t>
              </a:r>
              <a:r>
                <a:rPr lang="en-US" sz="1200" b="0" i="0" dirty="0">
                  <a:solidFill>
                    <a:srgbClr val="333333"/>
                  </a:solidFill>
                  <a:effectLst/>
                </a:rPr>
                <a:t> (red) and </a:t>
              </a:r>
              <a:r>
                <a:rPr lang="en-US" sz="1200" b="0" i="0" dirty="0">
                  <a:solidFill>
                    <a:srgbClr val="00B050"/>
                  </a:solidFill>
                  <a:effectLst/>
                </a:rPr>
                <a:t>silicon oxide</a:t>
              </a:r>
              <a:r>
                <a:rPr lang="en-US" sz="1200" b="0" i="0" dirty="0">
                  <a:solidFill>
                    <a:srgbClr val="333333"/>
                  </a:solidFill>
                  <a:effectLst/>
                </a:rPr>
                <a:t> (green) content.</a:t>
              </a:r>
              <a:endParaRPr lang="fr-FR" sz="1200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620095D-8235-ECB9-792A-62543C35517A}"/>
                </a:ext>
              </a:extLst>
            </p:cNvPr>
            <p:cNvSpPr txBox="1"/>
            <p:nvPr/>
          </p:nvSpPr>
          <p:spPr>
            <a:xfrm>
              <a:off x="6809487" y="4016720"/>
              <a:ext cx="12561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b="0" i="0" dirty="0">
                  <a:solidFill>
                    <a:srgbClr val="333333"/>
                  </a:solidFill>
                  <a:effectLst/>
                  <a:latin typeface="-apple-system"/>
                </a:rPr>
                <a:t>Chen, 2020</a:t>
              </a:r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CA8DCEA-F036-4FD5-0A0B-CCE4FDDC8B81}"/>
              </a:ext>
            </a:extLst>
          </p:cNvPr>
          <p:cNvGrpSpPr/>
          <p:nvPr/>
        </p:nvGrpSpPr>
        <p:grpSpPr>
          <a:xfrm>
            <a:off x="7240124" y="1673542"/>
            <a:ext cx="3979202" cy="1939636"/>
            <a:chOff x="7240124" y="1673542"/>
            <a:chExt cx="3979202" cy="193963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E1DCB36-8F4F-DBF9-9E11-C5CEA80C9FD6}"/>
                </a:ext>
              </a:extLst>
            </p:cNvPr>
            <p:cNvGrpSpPr/>
            <p:nvPr/>
          </p:nvGrpSpPr>
          <p:grpSpPr>
            <a:xfrm>
              <a:off x="7240124" y="1673542"/>
              <a:ext cx="3979202" cy="1939636"/>
              <a:chOff x="7240124" y="1673542"/>
              <a:chExt cx="3979202" cy="1939636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D8EB8E55-F1DC-2B89-10AF-5F1A994AEF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203" b="4109"/>
              <a:stretch/>
            </p:blipFill>
            <p:spPr>
              <a:xfrm>
                <a:off x="7240124" y="1673542"/>
                <a:ext cx="3979202" cy="1939636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03520AE-72AF-8B39-1843-5952805C3525}"/>
                  </a:ext>
                </a:extLst>
              </p:cNvPr>
              <p:cNvSpPr txBox="1"/>
              <p:nvPr/>
            </p:nvSpPr>
            <p:spPr>
              <a:xfrm>
                <a:off x="7240124" y="1673542"/>
                <a:ext cx="12561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Chen, 2020</a:t>
                </a:r>
                <a:endParaRPr lang="fr-FR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5FB350-4968-9282-7168-3C7278C3ACD2}"/>
                </a:ext>
              </a:extLst>
            </p:cNvPr>
            <p:cNvSpPr/>
            <p:nvPr/>
          </p:nvSpPr>
          <p:spPr>
            <a:xfrm>
              <a:off x="9842090" y="3244645"/>
              <a:ext cx="1042220" cy="3685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843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09D169-D630-2BFD-A1B8-F8B1475A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Composition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C6C62E-413D-59E4-4CBF-5825622F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fr-FR" dirty="0"/>
              <a:t>LiPF</a:t>
            </a:r>
            <a:r>
              <a:rPr lang="fr-FR" baseline="-25000" dirty="0"/>
              <a:t>6</a:t>
            </a:r>
            <a:r>
              <a:rPr lang="fr-FR" dirty="0"/>
              <a:t> (</a:t>
            </a:r>
            <a:r>
              <a:rPr lang="fr-FR" dirty="0" err="1"/>
              <a:t>Catenaro</a:t>
            </a:r>
            <a:r>
              <a:rPr lang="fr-FR" dirty="0"/>
              <a:t>, 2021)</a:t>
            </a:r>
          </a:p>
          <a:p>
            <a:r>
              <a:rPr lang="fr-FR" dirty="0" err="1"/>
              <a:t>Organic</a:t>
            </a:r>
            <a:r>
              <a:rPr lang="fr-FR" dirty="0"/>
              <a:t> solvent </a:t>
            </a:r>
            <a:r>
              <a:rPr lang="en-US" dirty="0"/>
              <a:t>(</a:t>
            </a:r>
            <a:r>
              <a:rPr lang="fr-FR" dirty="0" err="1"/>
              <a:t>Ohneseit</a:t>
            </a:r>
            <a:r>
              <a:rPr lang="en-US" dirty="0"/>
              <a:t>, 2023, </a:t>
            </a:r>
            <a:r>
              <a:rPr lang="en-US" b="1" dirty="0"/>
              <a:t>KIT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Important to perform the same kind of analysis for our generation of M50 (2022)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E2BCC4-D0FB-E6D1-0C55-71F2A1C20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Electrolyte + Solvant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967335-4554-0FFE-0752-7D4A3DFC7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42" y="2783268"/>
            <a:ext cx="3400900" cy="18290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DF2E37-334C-8090-9CC0-2EC347250F3A}"/>
              </a:ext>
            </a:extLst>
          </p:cNvPr>
          <p:cNvSpPr txBox="1"/>
          <p:nvPr/>
        </p:nvSpPr>
        <p:spPr>
          <a:xfrm>
            <a:off x="7000289" y="2258733"/>
            <a:ext cx="32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M50 : </a:t>
            </a:r>
            <a:r>
              <a:rPr lang="fr-FR" dirty="0" err="1"/>
              <a:t>generation</a:t>
            </a:r>
            <a:r>
              <a:rPr lang="fr-F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6416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0ACFD-19D2-2CAC-0BA3-C4458D7C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Advanced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at IFPEN </a:t>
            </a:r>
          </a:p>
        </p:txBody>
      </p:sp>
      <p:sp>
        <p:nvSpPr>
          <p:cNvPr id="130" name="Espace réservé du texte 129">
            <a:extLst>
              <a:ext uri="{FF2B5EF4-FFF2-40B4-BE49-F238E27FC236}">
                <a16:creationId xmlns:a16="http://schemas.microsoft.com/office/drawing/2014/main" id="{D08D649C-9994-6215-ED41-9CA7547AF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err="1"/>
              <a:t>Experimental</a:t>
            </a:r>
            <a:r>
              <a:rPr lang="fr-FR" dirty="0"/>
              <a:t> setup – </a:t>
            </a:r>
            <a:r>
              <a:rPr lang="fr-FR" dirty="0" err="1"/>
              <a:t>ongoing</a:t>
            </a:r>
            <a:r>
              <a:rPr lang="fr-FR" dirty="0"/>
              <a:t> </a:t>
            </a:r>
            <a:r>
              <a:rPr lang="fr-FR" dirty="0" err="1"/>
              <a:t>activity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19FFFBB-4778-72E6-9A0B-B364B8A78C6B}"/>
              </a:ext>
            </a:extLst>
          </p:cNvPr>
          <p:cNvGrpSpPr/>
          <p:nvPr/>
        </p:nvGrpSpPr>
        <p:grpSpPr>
          <a:xfrm>
            <a:off x="4801483" y="2308011"/>
            <a:ext cx="7295407" cy="3726817"/>
            <a:chOff x="4682326" y="2137885"/>
            <a:chExt cx="7295407" cy="3726817"/>
          </a:xfrm>
        </p:grpSpPr>
        <p:pic>
          <p:nvPicPr>
            <p:cNvPr id="180" name="Image 179">
              <a:extLst>
                <a:ext uri="{FF2B5EF4-FFF2-40B4-BE49-F238E27FC236}">
                  <a16:creationId xmlns:a16="http://schemas.microsoft.com/office/drawing/2014/main" id="{0CB7829A-513D-82B4-407C-B75C3E67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9467" y="3468251"/>
              <a:ext cx="1437867" cy="1213200"/>
            </a:xfrm>
            <a:prstGeom prst="rect">
              <a:avLst/>
            </a:prstGeom>
          </p:spPr>
        </p:pic>
        <p:grpSp>
          <p:nvGrpSpPr>
            <p:cNvPr id="174" name="Groupe 173">
              <a:extLst>
                <a:ext uri="{FF2B5EF4-FFF2-40B4-BE49-F238E27FC236}">
                  <a16:creationId xmlns:a16="http://schemas.microsoft.com/office/drawing/2014/main" id="{87BEC154-D9FA-7355-5CFD-24CCB3669088}"/>
                </a:ext>
              </a:extLst>
            </p:cNvPr>
            <p:cNvGrpSpPr/>
            <p:nvPr/>
          </p:nvGrpSpPr>
          <p:grpSpPr>
            <a:xfrm>
              <a:off x="4682326" y="2137885"/>
              <a:ext cx="7295407" cy="3726817"/>
              <a:chOff x="4776152" y="2068167"/>
              <a:chExt cx="7295407" cy="3726817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FA26084D-2B65-7E25-2180-79C9278190BC}"/>
                  </a:ext>
                </a:extLst>
              </p:cNvPr>
              <p:cNvGrpSpPr/>
              <p:nvPr/>
            </p:nvGrpSpPr>
            <p:grpSpPr>
              <a:xfrm>
                <a:off x="4776152" y="2068167"/>
                <a:ext cx="7220640" cy="3411790"/>
                <a:chOff x="65607" y="2555625"/>
                <a:chExt cx="7220640" cy="3411790"/>
              </a:xfrm>
            </p:grpSpPr>
            <p:grpSp>
              <p:nvGrpSpPr>
                <p:cNvPr id="6" name="Groupe 5">
                  <a:extLst>
                    <a:ext uri="{FF2B5EF4-FFF2-40B4-BE49-F238E27FC236}">
                      <a16:creationId xmlns:a16="http://schemas.microsoft.com/office/drawing/2014/main" id="{9C1B772B-E503-ED8B-0560-ABC754623A08}"/>
                    </a:ext>
                  </a:extLst>
                </p:cNvPr>
                <p:cNvGrpSpPr/>
                <p:nvPr/>
              </p:nvGrpSpPr>
              <p:grpSpPr>
                <a:xfrm>
                  <a:off x="65607" y="2555625"/>
                  <a:ext cx="7220640" cy="3411790"/>
                  <a:chOff x="1880343" y="383742"/>
                  <a:chExt cx="7220640" cy="3411790"/>
                </a:xfrm>
              </p:grpSpPr>
              <p:grpSp>
                <p:nvGrpSpPr>
                  <p:cNvPr id="18" name="Groupe 17">
                    <a:extLst>
                      <a:ext uri="{FF2B5EF4-FFF2-40B4-BE49-F238E27FC236}">
                        <a16:creationId xmlns:a16="http://schemas.microsoft.com/office/drawing/2014/main" id="{4B13BA8D-4275-3FE0-851E-48F57BD473DE}"/>
                      </a:ext>
                    </a:extLst>
                  </p:cNvPr>
                  <p:cNvGrpSpPr/>
                  <p:nvPr/>
                </p:nvGrpSpPr>
                <p:grpSpPr>
                  <a:xfrm>
                    <a:off x="1880343" y="383742"/>
                    <a:ext cx="7220640" cy="3411790"/>
                    <a:chOff x="2401453" y="354245"/>
                    <a:chExt cx="7220640" cy="3411790"/>
                  </a:xfrm>
                </p:grpSpPr>
                <p:grpSp>
                  <p:nvGrpSpPr>
                    <p:cNvPr id="21" name="Groupe 20">
                      <a:extLst>
                        <a:ext uri="{FF2B5EF4-FFF2-40B4-BE49-F238E27FC236}">
                          <a16:creationId xmlns:a16="http://schemas.microsoft.com/office/drawing/2014/main" id="{885CA7C5-6CA0-5268-F807-602372EF49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1453" y="742357"/>
                      <a:ext cx="7220640" cy="3023678"/>
                      <a:chOff x="1724875" y="930656"/>
                      <a:chExt cx="7220640" cy="3023678"/>
                    </a:xfrm>
                  </p:grpSpPr>
                  <p:sp>
                    <p:nvSpPr>
                      <p:cNvPr id="23" name="ZoneTexte 22">
                        <a:extLst>
                          <a:ext uri="{FF2B5EF4-FFF2-40B4-BE49-F238E27FC236}">
                            <a16:creationId xmlns:a16="http://schemas.microsoft.com/office/drawing/2014/main" id="{0166F923-7F89-E92F-DAF0-4B46A0E783B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5299611" y="2585353"/>
                        <a:ext cx="631904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000" dirty="0"/>
                          <a:t>Capillary</a:t>
                        </a:r>
                      </a:p>
                    </p:txBody>
                  </p:sp>
                  <p:grpSp>
                    <p:nvGrpSpPr>
                      <p:cNvPr id="24" name="Groupe 23">
                        <a:extLst>
                          <a:ext uri="{FF2B5EF4-FFF2-40B4-BE49-F238E27FC236}">
                            <a16:creationId xmlns:a16="http://schemas.microsoft.com/office/drawing/2014/main" id="{AC454307-2B95-9F01-BAF6-E17C94E09A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4875" y="930656"/>
                        <a:ext cx="7220640" cy="3023678"/>
                        <a:chOff x="1724875" y="930656"/>
                        <a:chExt cx="7220640" cy="3023678"/>
                      </a:xfrm>
                    </p:grpSpPr>
                    <p:grpSp>
                      <p:nvGrpSpPr>
                        <p:cNvPr id="26" name="Groupe 25">
                          <a:extLst>
                            <a:ext uri="{FF2B5EF4-FFF2-40B4-BE49-F238E27FC236}">
                              <a16:creationId xmlns:a16="http://schemas.microsoft.com/office/drawing/2014/main" id="{74C2A53D-B592-8891-DB9F-6535419349F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4875" y="930656"/>
                          <a:ext cx="7220640" cy="3023678"/>
                          <a:chOff x="1724875" y="930656"/>
                          <a:chExt cx="7220640" cy="3023678"/>
                        </a:xfrm>
                      </p:grpSpPr>
                      <p:grpSp>
                        <p:nvGrpSpPr>
                          <p:cNvPr id="29" name="Groupe 28">
                            <a:extLst>
                              <a:ext uri="{FF2B5EF4-FFF2-40B4-BE49-F238E27FC236}">
                                <a16:creationId xmlns:a16="http://schemas.microsoft.com/office/drawing/2014/main" id="{29A05FA0-9CD9-E023-D1DC-ABCA5BF4BD2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24875" y="1490973"/>
                            <a:ext cx="7220640" cy="2463361"/>
                            <a:chOff x="1724875" y="1490973"/>
                            <a:chExt cx="7220640" cy="2463361"/>
                          </a:xfrm>
                        </p:grpSpPr>
                        <p:grpSp>
                          <p:nvGrpSpPr>
                            <p:cNvPr id="41" name="Groupe 40">
                              <a:extLst>
                                <a:ext uri="{FF2B5EF4-FFF2-40B4-BE49-F238E27FC236}">
                                  <a16:creationId xmlns:a16="http://schemas.microsoft.com/office/drawing/2014/main" id="{28D8B788-7BB8-7C5C-A8EF-3F0E12641C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724875" y="1490973"/>
                              <a:ext cx="4523280" cy="2463361"/>
                              <a:chOff x="1734400" y="1490973"/>
                              <a:chExt cx="4523280" cy="2463361"/>
                            </a:xfrm>
                          </p:grpSpPr>
                          <p:cxnSp>
                            <p:nvCxnSpPr>
                              <p:cNvPr id="46" name="Connecteur droit avec flèche 45">
                                <a:extLst>
                                  <a:ext uri="{FF2B5EF4-FFF2-40B4-BE49-F238E27FC236}">
                                    <a16:creationId xmlns:a16="http://schemas.microsoft.com/office/drawing/2014/main" id="{F646699A-6454-9EF0-5BD0-7FB078A076A9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3809680" y="3517156"/>
                                <a:ext cx="2448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48" name="ZoneTexte 47">
                                <a:extLst>
                                  <a:ext uri="{FF2B5EF4-FFF2-40B4-BE49-F238E27FC236}">
                                    <a16:creationId xmlns:a16="http://schemas.microsoft.com/office/drawing/2014/main" id="{A06137BA-F046-C2D1-4A93-586E27882E4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815884" y="2180026"/>
                                <a:ext cx="518391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000" b="1" dirty="0"/>
                                  <a:t>Air/N</a:t>
                                </a:r>
                                <a:r>
                                  <a:rPr lang="en-US" sz="1000" b="1" baseline="-25000" dirty="0"/>
                                  <a:t>2</a:t>
                                </a:r>
                              </a:p>
                            </p:txBody>
                          </p:sp>
                          <p:sp>
                            <p:nvSpPr>
                              <p:cNvPr id="49" name="ZoneTexte 48">
                                <a:extLst>
                                  <a:ext uri="{FF2B5EF4-FFF2-40B4-BE49-F238E27FC236}">
                                    <a16:creationId xmlns:a16="http://schemas.microsoft.com/office/drawing/2014/main" id="{519DFF9B-A07F-2C8C-684A-1FC71A4CA9D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34400" y="1490973"/>
                                <a:ext cx="986946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Alicat</a:t>
                                </a:r>
                              </a:p>
                              <a:p>
                                <a:pPr algn="ctr"/>
                                <a:r>
                                  <a:rPr lang="en-US" sz="1000" dirty="0"/>
                                  <a:t>Q =0.25 L.min</a:t>
                                </a:r>
                                <a:r>
                                  <a:rPr lang="en-US" sz="1000" baseline="30000" dirty="0"/>
                                  <a:t>-1</a:t>
                                </a:r>
                                <a:endParaRPr lang="en-US" sz="1000" dirty="0"/>
                              </a:p>
                            </p:txBody>
                          </p:sp>
                          <p:pic>
                            <p:nvPicPr>
                              <p:cNvPr id="50" name="Image 49">
                                <a:extLst>
                                  <a:ext uri="{FF2B5EF4-FFF2-40B4-BE49-F238E27FC236}">
                                    <a16:creationId xmlns:a16="http://schemas.microsoft.com/office/drawing/2014/main" id="{CAE60288-ABDA-8F6D-78F9-B0FF5FD8F94A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/>
                              <a:stretch>
                                <a:fillRect/>
                              </a:stretch>
                            </p:blipFill>
                            <p:spPr>
                              <a:xfrm rot="5400000">
                                <a:off x="2549285" y="3275781"/>
                                <a:ext cx="207596" cy="18997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cxnSp>
                            <p:nvCxnSpPr>
                              <p:cNvPr id="51" name="Connecteur droit avec flèche 50">
                                <a:extLst>
                                  <a:ext uri="{FF2B5EF4-FFF2-40B4-BE49-F238E27FC236}">
                                    <a16:creationId xmlns:a16="http://schemas.microsoft.com/office/drawing/2014/main" id="{AFC0DB01-D720-305E-8843-16DC28FD51A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2596632" y="2147311"/>
                                <a:ext cx="0" cy="1152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52" name="ZoneTexte 51">
                                <a:extLst>
                                  <a:ext uri="{FF2B5EF4-FFF2-40B4-BE49-F238E27FC236}">
                                    <a16:creationId xmlns:a16="http://schemas.microsoft.com/office/drawing/2014/main" id="{B9650281-A309-31F1-B872-4D1435569AE0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624760" y="3401291"/>
                                <a:ext cx="658377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7-bar air network</a:t>
                                </a:r>
                              </a:p>
                            </p:txBody>
                          </p:sp>
                          <p:cxnSp>
                            <p:nvCxnSpPr>
                              <p:cNvPr id="53" name="Connecteur droit avec flèche 52">
                                <a:extLst>
                                  <a:ext uri="{FF2B5EF4-FFF2-40B4-BE49-F238E27FC236}">
                                    <a16:creationId xmlns:a16="http://schemas.microsoft.com/office/drawing/2014/main" id="{C6E1BCBC-98BE-8D91-168C-133B65026B1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2441445" y="2150127"/>
                                <a:ext cx="635313" cy="389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54" name="Connecteur droit avec flèche 53">
                                <a:extLst>
                                  <a:ext uri="{FF2B5EF4-FFF2-40B4-BE49-F238E27FC236}">
                                    <a16:creationId xmlns:a16="http://schemas.microsoft.com/office/drawing/2014/main" id="{975EE9CB-AF65-7797-1D3D-8CFB86F3340B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2596632" y="3444683"/>
                                <a:ext cx="630" cy="12691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55" name="Connecteur droit avec flèche 54">
                                <a:extLst>
                                  <a:ext uri="{FF2B5EF4-FFF2-40B4-BE49-F238E27FC236}">
                                    <a16:creationId xmlns:a16="http://schemas.microsoft.com/office/drawing/2014/main" id="{A10C9009-8F21-BDA2-4E7B-AD22D2E41D1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2596632" y="3247301"/>
                                <a:ext cx="2003200" cy="5042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56" name="Flèche : bas 55">
                                <a:extLst>
                                  <a:ext uri="{FF2B5EF4-FFF2-40B4-BE49-F238E27FC236}">
                                    <a16:creationId xmlns:a16="http://schemas.microsoft.com/office/drawing/2014/main" id="{F2B18FF7-5DAD-1D40-211F-986F0774B6B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0800000">
                                <a:off x="2519566" y="2357732"/>
                                <a:ext cx="51474" cy="321179"/>
                              </a:xfrm>
                              <a:prstGeom prst="downArrow">
                                <a:avLst/>
                              </a:prstGeom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1000" dirty="0"/>
                              </a:p>
                            </p:txBody>
                          </p:sp>
                          <p:pic>
                            <p:nvPicPr>
                              <p:cNvPr id="57" name="Picture 2" descr="Categories: Débitmètres Massiques et Régulateurs | Alicat Français">
                                <a:extLst>
                                  <a:ext uri="{FF2B5EF4-FFF2-40B4-BE49-F238E27FC236}">
                                    <a16:creationId xmlns:a16="http://schemas.microsoft.com/office/drawing/2014/main" id="{C0E68098-4039-4A5C-74FE-8426772BC6C4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07947" y="1936101"/>
                                <a:ext cx="253693" cy="28398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cxnSp>
                            <p:nvCxnSpPr>
                              <p:cNvPr id="58" name="Connecteur droit avec flèche 57">
                                <a:extLst>
                                  <a:ext uri="{FF2B5EF4-FFF2-40B4-BE49-F238E27FC236}">
                                    <a16:creationId xmlns:a16="http://schemas.microsoft.com/office/drawing/2014/main" id="{A3458DBF-233A-8051-189C-99C6F5F314C4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1934547" y="2178660"/>
                                <a:ext cx="255285" cy="1587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59" name="ZoneTexte 58">
                                <a:extLst>
                                  <a:ext uri="{FF2B5EF4-FFF2-40B4-BE49-F238E27FC236}">
                                    <a16:creationId xmlns:a16="http://schemas.microsoft.com/office/drawing/2014/main" id="{6DEAAD41-AA06-7E8E-487B-DFAEDE222D7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384163" y="3554224"/>
                                <a:ext cx="959882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Alicat</a:t>
                                </a:r>
                              </a:p>
                              <a:p>
                                <a:pPr algn="ctr"/>
                                <a:r>
                                  <a:rPr lang="en-US" sz="1000" dirty="0"/>
                                  <a:t>Q =17 L.min</a:t>
                                </a:r>
                                <a:r>
                                  <a:rPr lang="en-US" sz="1000" baseline="30000" dirty="0"/>
                                  <a:t>-1</a:t>
                                </a:r>
                                <a:endParaRPr lang="en-US" sz="1000" dirty="0"/>
                              </a:p>
                            </p:txBody>
                          </p:sp>
                          <p:pic>
                            <p:nvPicPr>
                              <p:cNvPr id="60" name="Picture 2" descr="Categories: Débitmètres Massiques et Régulateurs | Alicat Français">
                                <a:extLst>
                                  <a:ext uri="{FF2B5EF4-FFF2-40B4-BE49-F238E27FC236}">
                                    <a16:creationId xmlns:a16="http://schemas.microsoft.com/office/drawing/2014/main" id="{5CCB9785-E43A-90ED-7F97-CEF4FB8267A2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26371" y="3287609"/>
                                <a:ext cx="253693" cy="28398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sp>
                            <p:nvSpPr>
                              <p:cNvPr id="66" name="ZoneTexte 65">
                                <a:extLst>
                                  <a:ext uri="{FF2B5EF4-FFF2-40B4-BE49-F238E27FC236}">
                                    <a16:creationId xmlns:a16="http://schemas.microsoft.com/office/drawing/2014/main" id="{A25766EB-E136-581A-05CB-1244F60794B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2056899" y="3353886"/>
                                <a:ext cx="772559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scavenging</a:t>
                                </a:r>
                              </a:p>
                            </p:txBody>
                          </p:sp>
                          <p:cxnSp>
                            <p:nvCxnSpPr>
                              <p:cNvPr id="67" name="Connecteur droit avec flèche 66">
                                <a:extLst>
                                  <a:ext uri="{FF2B5EF4-FFF2-40B4-BE49-F238E27FC236}">
                                    <a16:creationId xmlns:a16="http://schemas.microsoft.com/office/drawing/2014/main" id="{6579AA35-99A4-BEDB-628B-BDBD000AB55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3216275" y="3528026"/>
                                <a:ext cx="510096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8" name="Connecteur droit 47">
                                <a:extLst>
                                  <a:ext uri="{FF2B5EF4-FFF2-40B4-BE49-F238E27FC236}">
                                    <a16:creationId xmlns:a16="http://schemas.microsoft.com/office/drawing/2014/main" id="{53532458-F89A-E802-5806-8411025DD12F}"/>
                                  </a:ext>
                                </a:extLst>
                              </p:cNvPr>
                              <p:cNvCxnSpPr>
                                <a:cxnSpLocks/>
                                <a:endCxn id="83" idx="1"/>
                              </p:cNvCxnSpPr>
                              <p:nvPr/>
                            </p:nvCxnSpPr>
                            <p:spPr>
                              <a:xfrm flipV="1">
                                <a:off x="4131595" y="2121375"/>
                                <a:ext cx="1098298" cy="1522"/>
                              </a:xfrm>
                              <a:prstGeom prst="bentConnector3">
                                <a:avLst>
                                  <a:gd name="adj1" fmla="val 50000"/>
                                </a:avLst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pic>
                            <p:nvPicPr>
                              <p:cNvPr id="69" name="Image 68">
                                <a:extLst>
                                  <a:ext uri="{FF2B5EF4-FFF2-40B4-BE49-F238E27FC236}">
                                    <a16:creationId xmlns:a16="http://schemas.microsoft.com/office/drawing/2014/main" id="{0EFBDBD6-C3CF-A61E-B73F-BA5FBE87DC49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 rot="15776702">
                                <a:off x="4692281" y="2985371"/>
                                <a:ext cx="326468" cy="47486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cxnSp>
                            <p:nvCxnSpPr>
                              <p:cNvPr id="70" name="Connecteur droit 69">
                                <a:extLst>
                                  <a:ext uri="{FF2B5EF4-FFF2-40B4-BE49-F238E27FC236}">
                                    <a16:creationId xmlns:a16="http://schemas.microsoft.com/office/drawing/2014/main" id="{F41F1791-0325-C48B-2424-FB00697F77E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013684" y="2119793"/>
                                <a:ext cx="0" cy="977724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71" name="Connecteur droit 128">
                                <a:extLst>
                                  <a:ext uri="{FF2B5EF4-FFF2-40B4-BE49-F238E27FC236}">
                                    <a16:creationId xmlns:a16="http://schemas.microsoft.com/office/drawing/2014/main" id="{90CE8C1A-8431-26ED-FFF6-469B8FE2A0CD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rot="16200000" flipH="1">
                                <a:off x="5227890" y="3074360"/>
                                <a:ext cx="586253" cy="124229"/>
                              </a:xfrm>
                              <a:prstGeom prst="bentConnector3">
                                <a:avLst>
                                  <a:gd name="adj1" fmla="val 99617"/>
                                </a:avLst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72" name="Connecteur droit 133">
                                <a:extLst>
                                  <a:ext uri="{FF2B5EF4-FFF2-40B4-BE49-F238E27FC236}">
                                    <a16:creationId xmlns:a16="http://schemas.microsoft.com/office/drawing/2014/main" id="{604CC1A0-27A5-6BCA-313D-D4C128E24CBC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5016089" y="3329665"/>
                                <a:ext cx="0" cy="188055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73" name="Connecteur droit 72">
                                <a:extLst>
                                  <a:ext uri="{FF2B5EF4-FFF2-40B4-BE49-F238E27FC236}">
                                    <a16:creationId xmlns:a16="http://schemas.microsoft.com/office/drawing/2014/main" id="{9F2E0632-7E04-3197-A86F-BAC108F0FE7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299829" y="2921793"/>
                                <a:ext cx="158428" cy="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74" name="Flèche : bas 73">
                                <a:extLst>
                                  <a:ext uri="{FF2B5EF4-FFF2-40B4-BE49-F238E27FC236}">
                                    <a16:creationId xmlns:a16="http://schemas.microsoft.com/office/drawing/2014/main" id="{F980301D-E3AD-CC90-2B41-D46BD02CBDD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898571" y="2453533"/>
                                <a:ext cx="51474" cy="315643"/>
                              </a:xfrm>
                              <a:prstGeom prst="downArrow">
                                <a:avLst/>
                              </a:prstGeom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1000" dirty="0"/>
                              </a:p>
                            </p:txBody>
                          </p:sp>
                          <p:sp>
                            <p:nvSpPr>
                              <p:cNvPr id="75" name="Flèche : bas 74">
                                <a:extLst>
                                  <a:ext uri="{FF2B5EF4-FFF2-40B4-BE49-F238E27FC236}">
                                    <a16:creationId xmlns:a16="http://schemas.microsoft.com/office/drawing/2014/main" id="{CEEE3067-C7F7-279A-2B93-9991CFDAB2C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734797" y="2147311"/>
                                <a:ext cx="51474" cy="321179"/>
                              </a:xfrm>
                              <a:prstGeom prst="downArrow">
                                <a:avLst/>
                              </a:prstGeom>
                              <a:solidFill>
                                <a:srgbClr val="FF0000"/>
                              </a:solidFill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1000" dirty="0"/>
                              </a:p>
                            </p:txBody>
                          </p:sp>
                          <p:cxnSp>
                            <p:nvCxnSpPr>
                              <p:cNvPr id="76" name="Connecteur droit 75">
                                <a:extLst>
                                  <a:ext uri="{FF2B5EF4-FFF2-40B4-BE49-F238E27FC236}">
                                    <a16:creationId xmlns:a16="http://schemas.microsoft.com/office/drawing/2014/main" id="{8C1CB574-6CAC-EA4B-4641-1E30488EEF9C}"/>
                                  </a:ext>
                                </a:extLst>
                              </p:cNvPr>
                              <p:cNvCxnSpPr>
                                <a:cxnSpLocks/>
                                <a:stCxn id="77" idx="2"/>
                              </p:cNvCxnSpPr>
                              <p:nvPr/>
                            </p:nvCxnSpPr>
                            <p:spPr>
                              <a:xfrm flipH="1">
                                <a:off x="5011665" y="2011690"/>
                                <a:ext cx="0" cy="11858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77" name="Rectangle 76">
                                <a:extLst>
                                  <a:ext uri="{FF2B5EF4-FFF2-40B4-BE49-F238E27FC236}">
                                    <a16:creationId xmlns:a16="http://schemas.microsoft.com/office/drawing/2014/main" id="{CB15C81D-22A9-3A98-4BA3-93A6D599B58A}"/>
                                  </a:ext>
                                </a:extLst>
                              </p:cNvPr>
                              <p:cNvSpPr>
                                <a:spLocks noChangeAspect="1"/>
                              </p:cNvSpPr>
                              <p:nvPr/>
                            </p:nvSpPr>
                            <p:spPr>
                              <a:xfrm>
                                <a:off x="4874401" y="1717533"/>
                                <a:ext cx="294157" cy="294157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T°</a:t>
                                </a:r>
                              </a:p>
                            </p:txBody>
                          </p:sp>
                          <p:sp>
                            <p:nvSpPr>
                              <p:cNvPr id="78" name="Rectangle 77">
                                <a:extLst>
                                  <a:ext uri="{FF2B5EF4-FFF2-40B4-BE49-F238E27FC236}">
                                    <a16:creationId xmlns:a16="http://schemas.microsoft.com/office/drawing/2014/main" id="{419AAAA8-E416-7136-97FA-6740453DE506}"/>
                                  </a:ext>
                                </a:extLst>
                              </p:cNvPr>
                              <p:cNvSpPr>
                                <a:spLocks noChangeAspect="1"/>
                              </p:cNvSpPr>
                              <p:nvPr/>
                            </p:nvSpPr>
                            <p:spPr>
                              <a:xfrm>
                                <a:off x="5119071" y="2812295"/>
                                <a:ext cx="216000" cy="216000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P</a:t>
                                </a:r>
                              </a:p>
                            </p:txBody>
                          </p:sp>
                          <p:grpSp>
                            <p:nvGrpSpPr>
                              <p:cNvPr id="79" name="Groupe 78">
                                <a:extLst>
                                  <a:ext uri="{FF2B5EF4-FFF2-40B4-BE49-F238E27FC236}">
                                    <a16:creationId xmlns:a16="http://schemas.microsoft.com/office/drawing/2014/main" id="{9EE33318-6F8C-5D35-83A3-87814818E7F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453598" y="2503078"/>
                                <a:ext cx="70233" cy="88097"/>
                                <a:chOff x="7117517" y="4306410"/>
                                <a:chExt cx="162131" cy="203370"/>
                              </a:xfrm>
                            </p:grpSpPr>
                            <p:cxnSp>
                              <p:nvCxnSpPr>
                                <p:cNvPr id="166" name="Connecteur droit 165">
                                  <a:extLst>
                                    <a:ext uri="{FF2B5EF4-FFF2-40B4-BE49-F238E27FC236}">
                                      <a16:creationId xmlns:a16="http://schemas.microsoft.com/office/drawing/2014/main" id="{65ED9B6D-3334-78A5-FDED-1C69975C47A1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7117517" y="4306410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67" name="Connecteur droit 166">
                                  <a:extLst>
                                    <a:ext uri="{FF2B5EF4-FFF2-40B4-BE49-F238E27FC236}">
                                      <a16:creationId xmlns:a16="http://schemas.microsoft.com/office/drawing/2014/main" id="{724C3909-3BF9-273F-5870-AD013E8ECCE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7120188" y="4403664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80" name="Groupe 79">
                                <a:extLst>
                                  <a:ext uri="{FF2B5EF4-FFF2-40B4-BE49-F238E27FC236}">
                                    <a16:creationId xmlns:a16="http://schemas.microsoft.com/office/drawing/2014/main" id="{7566EC2A-DA5A-1BC2-1262-721B5BA11F3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455575" y="2589261"/>
                                <a:ext cx="70233" cy="88097"/>
                                <a:chOff x="7117517" y="4306410"/>
                                <a:chExt cx="162131" cy="203370"/>
                              </a:xfrm>
                            </p:grpSpPr>
                            <p:cxnSp>
                              <p:nvCxnSpPr>
                                <p:cNvPr id="164" name="Connecteur droit 163">
                                  <a:extLst>
                                    <a:ext uri="{FF2B5EF4-FFF2-40B4-BE49-F238E27FC236}">
                                      <a16:creationId xmlns:a16="http://schemas.microsoft.com/office/drawing/2014/main" id="{AC96C949-E942-D358-E832-08F22BF1FA0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7117517" y="4306410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65" name="Connecteur droit 164">
                                  <a:extLst>
                                    <a:ext uri="{FF2B5EF4-FFF2-40B4-BE49-F238E27FC236}">
                                      <a16:creationId xmlns:a16="http://schemas.microsoft.com/office/drawing/2014/main" id="{B14442FB-6BD6-6F77-3F41-E243D951F3BC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7120188" y="4403664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81" name="Groupe 80">
                                <a:extLst>
                                  <a:ext uri="{FF2B5EF4-FFF2-40B4-BE49-F238E27FC236}">
                                    <a16:creationId xmlns:a16="http://schemas.microsoft.com/office/drawing/2014/main" id="{6860EC3D-3BF5-315B-DCB1-3CA6A3840C6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456732" y="2673686"/>
                                <a:ext cx="70233" cy="88097"/>
                                <a:chOff x="7117517" y="4306403"/>
                                <a:chExt cx="162131" cy="203368"/>
                              </a:xfrm>
                            </p:grpSpPr>
                            <p:cxnSp>
                              <p:nvCxnSpPr>
                                <p:cNvPr id="87" name="Connecteur droit 86">
                                  <a:extLst>
                                    <a:ext uri="{FF2B5EF4-FFF2-40B4-BE49-F238E27FC236}">
                                      <a16:creationId xmlns:a16="http://schemas.microsoft.com/office/drawing/2014/main" id="{36CB47F0-01C9-E821-5A63-4011B552629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7117517" y="4306403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88" name="Connecteur droit 87">
                                  <a:extLst>
                                    <a:ext uri="{FF2B5EF4-FFF2-40B4-BE49-F238E27FC236}">
                                      <a16:creationId xmlns:a16="http://schemas.microsoft.com/office/drawing/2014/main" id="{C4A6EE62-0B72-4161-6757-1904184BA10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7120188" y="4403655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82" name="Groupe 81">
                                <a:extLst>
                                  <a:ext uri="{FF2B5EF4-FFF2-40B4-BE49-F238E27FC236}">
                                    <a16:creationId xmlns:a16="http://schemas.microsoft.com/office/drawing/2014/main" id="{0F229FE7-849A-4839-8EAD-BB90F0BD815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457745" y="2758158"/>
                                <a:ext cx="70233" cy="88097"/>
                                <a:chOff x="7117517" y="4306403"/>
                                <a:chExt cx="162131" cy="203368"/>
                              </a:xfrm>
                            </p:grpSpPr>
                            <p:cxnSp>
                              <p:nvCxnSpPr>
                                <p:cNvPr id="85" name="Connecteur droit 84">
                                  <a:extLst>
                                    <a:ext uri="{FF2B5EF4-FFF2-40B4-BE49-F238E27FC236}">
                                      <a16:creationId xmlns:a16="http://schemas.microsoft.com/office/drawing/2014/main" id="{1F9EC071-40DC-91D9-8187-71613E4E49E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7117517" y="4306403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86" name="Connecteur droit 85">
                                  <a:extLst>
                                    <a:ext uri="{FF2B5EF4-FFF2-40B4-BE49-F238E27FC236}">
                                      <a16:creationId xmlns:a16="http://schemas.microsoft.com/office/drawing/2014/main" id="{7B464276-B49C-4967-80E4-C1A77D45F9CA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7120188" y="4403655"/>
                                  <a:ext cx="159460" cy="106116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83" name="Rectangle 82">
                                <a:extLst>
                                  <a:ext uri="{FF2B5EF4-FFF2-40B4-BE49-F238E27FC236}">
                                    <a16:creationId xmlns:a16="http://schemas.microsoft.com/office/drawing/2014/main" id="{C467BB26-881D-8BEE-DB46-DDA430ECD6CF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>
                              <a:xfrm>
                                <a:off x="5229893" y="2051265"/>
                                <a:ext cx="457511" cy="140220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000" dirty="0"/>
                                  <a:t>Filter</a:t>
                                </a:r>
                              </a:p>
                            </p:txBody>
                          </p:sp>
                          <p:cxnSp>
                            <p:nvCxnSpPr>
                              <p:cNvPr id="84" name="Connecteur droit 83">
                                <a:extLst>
                                  <a:ext uri="{FF2B5EF4-FFF2-40B4-BE49-F238E27FC236}">
                                    <a16:creationId xmlns:a16="http://schemas.microsoft.com/office/drawing/2014/main" id="{F9BCCAD7-8E29-88F9-E1C2-ECBF331B1A66}"/>
                                  </a:ext>
                                </a:extLst>
                              </p:cNvPr>
                              <p:cNvCxnSpPr>
                                <a:cxnSpLocks/>
                                <a:stCxn id="83" idx="2"/>
                              </p:cNvCxnSpPr>
                              <p:nvPr/>
                            </p:nvCxnSpPr>
                            <p:spPr>
                              <a:xfrm>
                                <a:off x="5458649" y="2191484"/>
                                <a:ext cx="0" cy="32400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2" name="Groupe 41">
                              <a:extLst>
                                <a:ext uri="{FF2B5EF4-FFF2-40B4-BE49-F238E27FC236}">
                                  <a16:creationId xmlns:a16="http://schemas.microsoft.com/office/drawing/2014/main" id="{814B51BF-3ACB-8B6C-56C6-8F11953C29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120694" y="3397690"/>
                              <a:ext cx="2824821" cy="188055"/>
                              <a:chOff x="6130219" y="3397690"/>
                              <a:chExt cx="2824821" cy="188055"/>
                            </a:xfrm>
                          </p:grpSpPr>
                          <p:cxnSp>
                            <p:nvCxnSpPr>
                              <p:cNvPr id="43" name="Connecteur droit 42">
                                <a:extLst>
                                  <a:ext uri="{FF2B5EF4-FFF2-40B4-BE49-F238E27FC236}">
                                    <a16:creationId xmlns:a16="http://schemas.microsoft.com/office/drawing/2014/main" id="{70D8C52B-15DF-C6B2-2E3A-7DA2F296AD5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6130219" y="3429601"/>
                                <a:ext cx="124820" cy="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44" name="Flèche : pentagone 43">
                                <a:extLst>
                                  <a:ext uri="{FF2B5EF4-FFF2-40B4-BE49-F238E27FC236}">
                                    <a16:creationId xmlns:a16="http://schemas.microsoft.com/office/drawing/2014/main" id="{D6386761-CC78-9C78-6F9F-11ACB030B6F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255040" y="3397690"/>
                                <a:ext cx="2700000" cy="188055"/>
                              </a:xfrm>
                              <a:prstGeom prst="homePlate">
                                <a:avLst/>
                              </a:prstGeom>
                              <a:solidFill>
                                <a:srgbClr val="4472C4"/>
                              </a:solidFill>
                              <a:ln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000" b="1" dirty="0">
                                    <a:solidFill>
                                      <a:schemeClr val="tx1"/>
                                    </a:solidFill>
                                  </a:rPr>
                                  <a:t>Exhaust Line</a:t>
                                </a: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32" name="Groupe 31">
                            <a:extLst>
                              <a:ext uri="{FF2B5EF4-FFF2-40B4-BE49-F238E27FC236}">
                                <a16:creationId xmlns:a16="http://schemas.microsoft.com/office/drawing/2014/main" id="{5E04B4F9-78F4-597F-6088-BE551F3A9D5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982343" y="930656"/>
                            <a:ext cx="1380665" cy="630390"/>
                            <a:chOff x="6167482" y="545202"/>
                            <a:chExt cx="1380665" cy="630390"/>
                          </a:xfrm>
                        </p:grpSpPr>
                        <p:grpSp>
                          <p:nvGrpSpPr>
                            <p:cNvPr id="33" name="Groupe 32">
                              <a:extLst>
                                <a:ext uri="{FF2B5EF4-FFF2-40B4-BE49-F238E27FC236}">
                                  <a16:creationId xmlns:a16="http://schemas.microsoft.com/office/drawing/2014/main" id="{7EB0CAF3-8346-9A49-2ED6-C520C97CA42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167482" y="545202"/>
                              <a:ext cx="1380665" cy="379362"/>
                              <a:chOff x="25329871" y="8406924"/>
                              <a:chExt cx="6456206" cy="1773964"/>
                            </a:xfrm>
                          </p:grpSpPr>
                          <p:grpSp>
                            <p:nvGrpSpPr>
                              <p:cNvPr id="36" name="Groupe 35">
                                <a:extLst>
                                  <a:ext uri="{FF2B5EF4-FFF2-40B4-BE49-F238E27FC236}">
                                    <a16:creationId xmlns:a16="http://schemas.microsoft.com/office/drawing/2014/main" id="{7FD54BC0-1B35-2D03-3736-095942FE369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329871" y="8406924"/>
                                <a:ext cx="6456201" cy="1364467"/>
                                <a:chOff x="10324358" y="-1232000"/>
                                <a:chExt cx="3187217" cy="673596"/>
                              </a:xfrm>
                            </p:grpSpPr>
                            <p:sp>
                              <p:nvSpPr>
                                <p:cNvPr id="38" name="Flèche : bas 37">
                                  <a:extLst>
                                    <a:ext uri="{FF2B5EF4-FFF2-40B4-BE49-F238E27FC236}">
                                      <a16:creationId xmlns:a16="http://schemas.microsoft.com/office/drawing/2014/main" id="{1B818179-273A-511D-FD6C-42624E35D72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6200000">
                                  <a:off x="10479578" y="-1168885"/>
                                  <a:ext cx="158916" cy="441889"/>
                                </a:xfrm>
                                <a:prstGeom prst="down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sp>
                              <p:nvSpPr>
                                <p:cNvPr id="39" name="Flèche : bas 38">
                                  <a:extLst>
                                    <a:ext uri="{FF2B5EF4-FFF2-40B4-BE49-F238E27FC236}">
                                      <a16:creationId xmlns:a16="http://schemas.microsoft.com/office/drawing/2014/main" id="{6CE4C131-6F8F-8A40-AC20-996C03F0068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6200000">
                                  <a:off x="10472607" y="-865772"/>
                                  <a:ext cx="159119" cy="455618"/>
                                </a:xfrm>
                                <a:prstGeom prst="downArrow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sp>
                              <p:nvSpPr>
                                <p:cNvPr id="40" name="ZoneTexte 39">
                                  <a:extLst>
                                    <a:ext uri="{FF2B5EF4-FFF2-40B4-BE49-F238E27FC236}">
                                      <a16:creationId xmlns:a16="http://schemas.microsoft.com/office/drawing/2014/main" id="{776EF7DE-893C-02E6-E506-142A56B08C87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0779975" y="-1232000"/>
                                  <a:ext cx="2731600" cy="568398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dirty="0"/>
                                    <a:t>7-bar air network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37" name="ZoneTexte 36">
                                <a:extLst>
                                  <a:ext uri="{FF2B5EF4-FFF2-40B4-BE49-F238E27FC236}">
                                    <a16:creationId xmlns:a16="http://schemas.microsoft.com/office/drawing/2014/main" id="{D690F7E1-5AE8-6E24-AD50-1986B2ED1A73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6252794" y="9029515"/>
                                <a:ext cx="5533283" cy="115137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000" dirty="0"/>
                                  <a:t>Combustion Gas </a:t>
                                </a:r>
                              </a:p>
                            </p:txBody>
                          </p:sp>
                        </p:grpSp>
                        <p:pic>
                          <p:nvPicPr>
                            <p:cNvPr id="34" name="Image 33">
                              <a:extLst>
                                <a:ext uri="{FF2B5EF4-FFF2-40B4-BE49-F238E27FC236}">
                                  <a16:creationId xmlns:a16="http://schemas.microsoft.com/office/drawing/2014/main" id="{12AF8C80-2E2A-A0DA-8181-06D90E333607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79691" y="911223"/>
                              <a:ext cx="168399" cy="264369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35" name="ZoneTexte 34">
                              <a:extLst>
                                <a:ext uri="{FF2B5EF4-FFF2-40B4-BE49-F238E27FC236}">
                                  <a16:creationId xmlns:a16="http://schemas.microsoft.com/office/drawing/2014/main" id="{F34D7C41-F441-F3AB-9F6F-9AF771EA558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365920" y="888631"/>
                              <a:ext cx="1037812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US" sz="1000" dirty="0"/>
                                <a:t>Pneumatic valve</a:t>
                              </a:r>
                            </a:p>
                          </p:txBody>
                        </p:sp>
                      </p:grpSp>
                    </p:grpSp>
                    <p:pic>
                      <p:nvPicPr>
                        <p:cNvPr id="27" name="Image 26">
                          <a:extLst>
                            <a:ext uri="{FF2B5EF4-FFF2-40B4-BE49-F238E27FC236}">
                              <a16:creationId xmlns:a16="http://schemas.microsoft.com/office/drawing/2014/main" id="{DE4EF1C8-F2E4-A2A2-9D3E-E145CDE8FFC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644602" y="1739034"/>
                          <a:ext cx="275232" cy="43208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8" name="Image 27">
                          <a:extLst>
                            <a:ext uri="{FF2B5EF4-FFF2-40B4-BE49-F238E27FC236}">
                              <a16:creationId xmlns:a16="http://schemas.microsoft.com/office/drawing/2014/main" id="{8900B9FB-C472-5845-69A0-BF18128F4B6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196904" y="1709864"/>
                          <a:ext cx="275232" cy="4320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25" name="Rectangle 24">
                        <a:extLst>
                          <a:ext uri="{FF2B5EF4-FFF2-40B4-BE49-F238E27FC236}">
                            <a16:creationId xmlns:a16="http://schemas.microsoft.com/office/drawing/2014/main" id="{7C2C297C-6A5C-D643-CEAE-09FC9B06B7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77679" y="3325085"/>
                        <a:ext cx="594703" cy="149479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000" dirty="0"/>
                          <a:t>Lambda</a:t>
                        </a:r>
                      </a:p>
                    </p:txBody>
                  </p:sp>
                </p:grpSp>
                <p:pic>
                  <p:nvPicPr>
                    <p:cNvPr id="22" name="Image 21">
                      <a:extLst>
                        <a:ext uri="{FF2B5EF4-FFF2-40B4-BE49-F238E27FC236}">
                          <a16:creationId xmlns:a16="http://schemas.microsoft.com/office/drawing/2014/main" id="{110961F0-2862-A404-53A4-A1B1597468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782114" y="354245"/>
                      <a:ext cx="2365453" cy="963251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9" name="Connecteur : en angle 18">
                    <a:extLst>
                      <a:ext uri="{FF2B5EF4-FFF2-40B4-BE49-F238E27FC236}">
                        <a16:creationId xmlns:a16="http://schemas.microsoft.com/office/drawing/2014/main" id="{7E64255F-E03D-5C92-4376-629828C2CFCA}"/>
                      </a:ext>
                    </a:extLst>
                  </p:cNvPr>
                  <p:cNvCxnSpPr>
                    <a:cxnSpLocks/>
                    <a:stCxn id="22" idx="2"/>
                  </p:cNvCxnSpPr>
                  <p:nvPr/>
                </p:nvCxnSpPr>
                <p:spPr>
                  <a:xfrm rot="16200000" flipH="1">
                    <a:off x="3406546" y="1384178"/>
                    <a:ext cx="365413" cy="291042"/>
                  </a:xfrm>
                  <a:prstGeom prst="bentConnector3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F3E16C09-4CFD-51F8-4205-15E61DD56A1F}"/>
                      </a:ext>
                    </a:extLst>
                  </p:cNvPr>
                  <p:cNvSpPr txBox="1"/>
                  <p:nvPr/>
                </p:nvSpPr>
                <p:spPr>
                  <a:xfrm>
                    <a:off x="3219499" y="2776570"/>
                    <a:ext cx="120078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/>
                      <a:t>V</a:t>
                    </a:r>
                    <a:r>
                      <a:rPr lang="en-US" sz="1600" b="1" baseline="-25000" dirty="0"/>
                      <a:t>HPHT</a:t>
                    </a:r>
                    <a:r>
                      <a:rPr lang="en-US" sz="1600" b="1" dirty="0"/>
                      <a:t> = 1,4 L</a:t>
                    </a:r>
                  </a:p>
                </p:txBody>
              </p:sp>
            </p:grp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BC399F21-31A5-ECEB-5D8E-1C3D5ED26D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31036" y="4402145"/>
                  <a:ext cx="15842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2DED253-9799-03CE-4324-43CE8B5B44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0278" y="4292647"/>
                  <a:ext cx="216000" cy="216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/>
                    <a:t>P</a:t>
                  </a:r>
                </a:p>
              </p:txBody>
            </p:sp>
          </p:grp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C25FEC68-64B9-CF30-371B-F01FBBC821D1}"/>
                  </a:ext>
                </a:extLst>
              </p:cNvPr>
              <p:cNvGrpSpPr/>
              <p:nvPr/>
            </p:nvGrpSpPr>
            <p:grpSpPr>
              <a:xfrm>
                <a:off x="9721705" y="5108596"/>
                <a:ext cx="2349854" cy="686388"/>
                <a:chOff x="9721705" y="5108596"/>
                <a:chExt cx="2349854" cy="686388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151AE1C-D575-6C28-7182-1E3EBB5B388C}"/>
                    </a:ext>
                  </a:extLst>
                </p:cNvPr>
                <p:cNvGrpSpPr/>
                <p:nvPr/>
              </p:nvGrpSpPr>
              <p:grpSpPr>
                <a:xfrm>
                  <a:off x="9971679" y="5108596"/>
                  <a:ext cx="2099880" cy="337587"/>
                  <a:chOff x="7220358" y="3449343"/>
                  <a:chExt cx="2099880" cy="337587"/>
                </a:xfrm>
              </p:grpSpPr>
              <p:cxnSp>
                <p:nvCxnSpPr>
                  <p:cNvPr id="61" name="Connecteur droit 60">
                    <a:extLst>
                      <a:ext uri="{FF2B5EF4-FFF2-40B4-BE49-F238E27FC236}">
                        <a16:creationId xmlns:a16="http://schemas.microsoft.com/office/drawing/2014/main" id="{FA263B96-5504-DBBF-080F-48CA07481C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7562358" y="3321483"/>
                    <a:ext cx="0" cy="6840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2" name="Groupe 61">
                    <a:extLst>
                      <a:ext uri="{FF2B5EF4-FFF2-40B4-BE49-F238E27FC236}">
                        <a16:creationId xmlns:a16="http://schemas.microsoft.com/office/drawing/2014/main" id="{D09FFED6-337F-D7C0-2FB2-6CE6BE68AA20}"/>
                      </a:ext>
                    </a:extLst>
                  </p:cNvPr>
                  <p:cNvGrpSpPr/>
                  <p:nvPr/>
                </p:nvGrpSpPr>
                <p:grpSpPr>
                  <a:xfrm>
                    <a:off x="7274626" y="3449343"/>
                    <a:ext cx="2045612" cy="337587"/>
                    <a:chOff x="7274626" y="3449343"/>
                    <a:chExt cx="2045612" cy="337587"/>
                  </a:xfrm>
                </p:grpSpPr>
                <p:sp>
                  <p:nvSpPr>
                    <p:cNvPr id="63" name="ZoneTexte 62">
                      <a:extLst>
                        <a:ext uri="{FF2B5EF4-FFF2-40B4-BE49-F238E27FC236}">
                          <a16:creationId xmlns:a16="http://schemas.microsoft.com/office/drawing/2014/main" id="{AFAAE481-5CE9-2B8D-DA81-F01E706D1509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7274626" y="3449343"/>
                      <a:ext cx="66236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fr-FR"/>
                      </a:defPPr>
                      <a:lvl1pPr>
                        <a:defRPr sz="1400"/>
                      </a:lvl1pPr>
                    </a:lstStyle>
                    <a:p>
                      <a:r>
                        <a:rPr lang="en-US" sz="1000" dirty="0"/>
                        <a:t>7  L.min</a:t>
                      </a:r>
                      <a:r>
                        <a:rPr lang="en-US" sz="1000" baseline="30000" dirty="0"/>
                        <a:t>-1</a:t>
                      </a:r>
                      <a:endParaRPr lang="en-US" sz="1000" dirty="0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3EB6C813-6A45-E71B-A314-F50BB4A069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7902918" y="3540708"/>
                      <a:ext cx="1417320" cy="246222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7-Gas Analyzer (Horiba)</a:t>
                      </a:r>
                    </a:p>
                  </p:txBody>
                </p:sp>
                <p:cxnSp>
                  <p:nvCxnSpPr>
                    <p:cNvPr id="65" name="Connecteur droit avec flèche 64">
                      <a:extLst>
                        <a:ext uri="{FF2B5EF4-FFF2-40B4-BE49-F238E27FC236}">
                          <a16:creationId xmlns:a16="http://schemas.microsoft.com/office/drawing/2014/main" id="{571B1AA3-F561-5171-6E15-F32C3F4205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V="1">
                      <a:off x="7621194" y="3581437"/>
                      <a:ext cx="0" cy="27008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1" name="Organigramme : Extraire 30">
                  <a:extLst>
                    <a:ext uri="{FF2B5EF4-FFF2-40B4-BE49-F238E27FC236}">
                      <a16:creationId xmlns:a16="http://schemas.microsoft.com/office/drawing/2014/main" id="{686B212A-5E27-6B3B-2861-43BAA6F3292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0800000">
                  <a:off x="9922213" y="5123755"/>
                  <a:ext cx="110492" cy="76206"/>
                </a:xfrm>
                <a:prstGeom prst="flowChartExtra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6A249760-BB1E-E306-E5DE-62A03BD65FA0}"/>
                    </a:ext>
                  </a:extLst>
                </p:cNvPr>
                <p:cNvCxnSpPr>
                  <a:cxnSpLocks/>
                  <a:endCxn id="31" idx="0"/>
                </p:cNvCxnSpPr>
                <p:nvPr/>
              </p:nvCxnSpPr>
              <p:spPr>
                <a:xfrm flipH="1" flipV="1">
                  <a:off x="9977459" y="5199961"/>
                  <a:ext cx="1418" cy="1227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25EDA33F-C910-1578-EE4C-C9D2EC079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76951" y="5662134"/>
                  <a:ext cx="73719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ZoneTexte 158">
                  <a:extLst>
                    <a:ext uri="{FF2B5EF4-FFF2-40B4-BE49-F238E27FC236}">
                      <a16:creationId xmlns:a16="http://schemas.microsoft.com/office/drawing/2014/main" id="{4D736F8B-95DE-6856-46F7-00E4BDACD0B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884415" y="5447994"/>
                  <a:ext cx="66236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fr-FR"/>
                  </a:defPPr>
                  <a:lvl1pPr>
                    <a:defRPr sz="1400"/>
                  </a:lvl1pPr>
                </a:lstStyle>
                <a:p>
                  <a:r>
                    <a:rPr lang="en-US" sz="1000" dirty="0"/>
                    <a:t>5  L.min</a:t>
                  </a:r>
                  <a:r>
                    <a:rPr lang="en-US" sz="1000" baseline="30000" dirty="0"/>
                    <a:t>-1</a:t>
                  </a:r>
                  <a:endParaRPr lang="en-US" sz="1000" dirty="0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39D613C9-A6F1-84BE-9686-2974846B9C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07559" y="5548762"/>
                  <a:ext cx="1564000" cy="246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</a:rPr>
                    <a:t>Particle </a:t>
                  </a:r>
                  <a:r>
                    <a:rPr lang="en-US" sz="1000" dirty="0" err="1">
                      <a:solidFill>
                        <a:schemeClr val="tx1"/>
                      </a:solidFill>
                    </a:rPr>
                    <a:t>Analyser</a:t>
                  </a:r>
                  <a:r>
                    <a:rPr lang="en-US" sz="1000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en-US" sz="1000" dirty="0" err="1">
                      <a:solidFill>
                        <a:schemeClr val="tx1"/>
                      </a:solidFill>
                    </a:rPr>
                    <a:t>Pegasor</a:t>
                  </a:r>
                  <a:r>
                    <a:rPr lang="en-US" sz="10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  <p:cxnSp>
              <p:nvCxnSpPr>
                <p:cNvPr id="161" name="Connecteur droit avec flèche 160">
                  <a:extLst>
                    <a:ext uri="{FF2B5EF4-FFF2-40B4-BE49-F238E27FC236}">
                      <a16:creationId xmlns:a16="http://schemas.microsoft.com/office/drawing/2014/main" id="{829D5490-5CDC-3549-B01B-EB0FC116D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10230983" y="5580088"/>
                  <a:ext cx="0" cy="27008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rganigramme : Extraire 161">
                  <a:extLst>
                    <a:ext uri="{FF2B5EF4-FFF2-40B4-BE49-F238E27FC236}">
                      <a16:creationId xmlns:a16="http://schemas.microsoft.com/office/drawing/2014/main" id="{4ED66DE3-A591-15B4-A71F-25B6450741C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0800000">
                  <a:off x="9721705" y="5123755"/>
                  <a:ext cx="110492" cy="76206"/>
                </a:xfrm>
                <a:prstGeom prst="flowChartExtra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DE7105C0-34A4-579D-1F08-D61E9E2C8326}"/>
                    </a:ext>
                  </a:extLst>
                </p:cNvPr>
                <p:cNvCxnSpPr>
                  <a:cxnSpLocks/>
                  <a:endCxn id="162" idx="0"/>
                </p:cNvCxnSpPr>
                <p:nvPr/>
              </p:nvCxnSpPr>
              <p:spPr>
                <a:xfrm flipV="1">
                  <a:off x="9776951" y="5199961"/>
                  <a:ext cx="0" cy="4621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2" name="Espace réservé du contenu 4">
            <a:extLst>
              <a:ext uri="{FF2B5EF4-FFF2-40B4-BE49-F238E27FC236}">
                <a16:creationId xmlns:a16="http://schemas.microsoft.com/office/drawing/2014/main" id="{E7CB11FC-DDB9-8FBB-D7D9-51F77427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3283" cy="4351338"/>
          </a:xfrm>
        </p:spPr>
        <p:txBody>
          <a:bodyPr anchor="t"/>
          <a:lstStyle/>
          <a:p>
            <a:r>
              <a:rPr lang="en-US" dirty="0"/>
              <a:t>Some gas emitted can be really hazardous</a:t>
            </a:r>
          </a:p>
          <a:p>
            <a:pPr lvl="1"/>
            <a:r>
              <a:rPr lang="en-US" dirty="0"/>
              <a:t>HF can be formed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Quantify these emissions</a:t>
            </a:r>
          </a:p>
          <a:p>
            <a:pPr lvl="1"/>
            <a:r>
              <a:rPr lang="en-US" dirty="0"/>
              <a:t>Trap them to avoid damaging analyzers</a:t>
            </a:r>
          </a:p>
          <a:p>
            <a:pPr lvl="1"/>
            <a:endParaRPr lang="en-US" dirty="0"/>
          </a:p>
        </p:txBody>
      </p:sp>
      <p:pic>
        <p:nvPicPr>
          <p:cNvPr id="184" name="Image 183">
            <a:extLst>
              <a:ext uri="{FF2B5EF4-FFF2-40B4-BE49-F238E27FC236}">
                <a16:creationId xmlns:a16="http://schemas.microsoft.com/office/drawing/2014/main" id="{FD71253B-AF64-2884-B845-DBB0CB233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847" y="2968561"/>
            <a:ext cx="3562847" cy="1648055"/>
          </a:xfrm>
          <a:prstGeom prst="rect">
            <a:avLst/>
          </a:prstGeom>
        </p:spPr>
      </p:pic>
      <p:sp>
        <p:nvSpPr>
          <p:cNvPr id="186" name="ZoneTexte 185">
            <a:extLst>
              <a:ext uri="{FF2B5EF4-FFF2-40B4-BE49-F238E27FC236}">
                <a16:creationId xmlns:a16="http://schemas.microsoft.com/office/drawing/2014/main" id="{951E10DB-890A-1A7A-DC49-4B9C0ABD3C4C}"/>
              </a:ext>
            </a:extLst>
          </p:cNvPr>
          <p:cNvSpPr txBox="1"/>
          <p:nvPr/>
        </p:nvSpPr>
        <p:spPr>
          <a:xfrm>
            <a:off x="3121705" y="6329247"/>
            <a:ext cx="16797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rtl="0"/>
            <a:r>
              <a:rPr lang="en-US" sz="1100" b="0" i="0" u="none" strike="noStrike" baseline="0" dirty="0">
                <a:latin typeface="Segoe UI" panose="020B0502040204020203" pitchFamily="34" charset="0"/>
              </a:rPr>
              <a:t>Yang, 2006</a:t>
            </a:r>
          </a:p>
          <a:p>
            <a:pPr marR="0" lvl="1" algn="l" rtl="0"/>
            <a:r>
              <a:rPr lang="en-US" sz="1100" dirty="0">
                <a:latin typeface="Segoe UI" panose="020B0502040204020203" pitchFamily="34" charset="0"/>
              </a:rPr>
              <a:t>Kawamura, 2006</a:t>
            </a:r>
            <a:endParaRPr lang="en-US" sz="1100" b="0" i="0" u="none" strike="noStrike" baseline="0" dirty="0">
              <a:latin typeface="Segoe UI" panose="020B0502040204020203" pitchFamily="34" charset="0"/>
            </a:endParaRPr>
          </a:p>
        </p:txBody>
      </p:sp>
      <p:grpSp>
        <p:nvGrpSpPr>
          <p:cNvPr id="189" name="Groupe 188">
            <a:extLst>
              <a:ext uri="{FF2B5EF4-FFF2-40B4-BE49-F238E27FC236}">
                <a16:creationId xmlns:a16="http://schemas.microsoft.com/office/drawing/2014/main" id="{5BEEC82D-2472-0681-0803-435E00E8374D}"/>
              </a:ext>
            </a:extLst>
          </p:cNvPr>
          <p:cNvGrpSpPr/>
          <p:nvPr/>
        </p:nvGrpSpPr>
        <p:grpSpPr>
          <a:xfrm>
            <a:off x="838199" y="5986375"/>
            <a:ext cx="2546975" cy="381176"/>
            <a:chOff x="1238865" y="6086168"/>
            <a:chExt cx="2546975" cy="381176"/>
          </a:xfrm>
        </p:grpSpPr>
        <p:sp>
          <p:nvSpPr>
            <p:cNvPr id="188" name="Espace réservé du contenu 4">
              <a:extLst>
                <a:ext uri="{FF2B5EF4-FFF2-40B4-BE49-F238E27FC236}">
                  <a16:creationId xmlns:a16="http://schemas.microsoft.com/office/drawing/2014/main" id="{CE519AEA-3817-F56E-C9DE-C5672E1610C6}"/>
                </a:ext>
              </a:extLst>
            </p:cNvPr>
            <p:cNvSpPr txBox="1">
              <a:spLocks/>
            </p:cNvSpPr>
            <p:nvPr/>
          </p:nvSpPr>
          <p:spPr>
            <a:xfrm>
              <a:off x="1288043" y="6088972"/>
              <a:ext cx="2497797" cy="3783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10"/>
                </a:buBlip>
                <a:defRPr sz="2200" kern="1200" baseline="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20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˃"/>
                <a:defRPr sz="18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10"/>
                </a:buBlip>
                <a:defRPr sz="1400" kern="1200">
                  <a:solidFill>
                    <a:srgbClr val="0070C0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None/>
              </a:pPr>
              <a:r>
                <a:rPr lang="en-US" b="1" dirty="0">
                  <a:solidFill>
                    <a:schemeClr val="accent2"/>
                  </a:solidFill>
                </a:rPr>
                <a:t>Use of Bubblers</a:t>
              </a:r>
            </a:p>
          </p:txBody>
        </p:sp>
        <p:sp>
          <p:nvSpPr>
            <p:cNvPr id="187" name="Flèche : droite 186">
              <a:extLst>
                <a:ext uri="{FF2B5EF4-FFF2-40B4-BE49-F238E27FC236}">
                  <a16:creationId xmlns:a16="http://schemas.microsoft.com/office/drawing/2014/main" id="{65010088-408E-CFD9-9939-EAAFB1CBA6A1}"/>
                </a:ext>
              </a:extLst>
            </p:cNvPr>
            <p:cNvSpPr/>
            <p:nvPr/>
          </p:nvSpPr>
          <p:spPr>
            <a:xfrm>
              <a:off x="1238865" y="6086168"/>
              <a:ext cx="432619" cy="35590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3FB357C-EFA7-89F6-E56B-8F65E0CAEC09}"/>
              </a:ext>
            </a:extLst>
          </p:cNvPr>
          <p:cNvGrpSpPr/>
          <p:nvPr/>
        </p:nvGrpSpPr>
        <p:grpSpPr>
          <a:xfrm>
            <a:off x="9300934" y="2645155"/>
            <a:ext cx="3303018" cy="2530685"/>
            <a:chOff x="9200187" y="2403040"/>
            <a:chExt cx="3303018" cy="2530685"/>
          </a:xfrm>
        </p:grpSpPr>
        <p:grpSp>
          <p:nvGrpSpPr>
            <p:cNvPr id="183" name="Groupe 182">
              <a:extLst>
                <a:ext uri="{FF2B5EF4-FFF2-40B4-BE49-F238E27FC236}">
                  <a16:creationId xmlns:a16="http://schemas.microsoft.com/office/drawing/2014/main" id="{7DD76EE3-BB97-87AC-87C4-C415EDE2D9A4}"/>
                </a:ext>
              </a:extLst>
            </p:cNvPr>
            <p:cNvGrpSpPr/>
            <p:nvPr/>
          </p:nvGrpSpPr>
          <p:grpSpPr>
            <a:xfrm>
              <a:off x="9200187" y="2403040"/>
              <a:ext cx="2837810" cy="2530685"/>
              <a:chOff x="9200187" y="2403040"/>
              <a:chExt cx="2837810" cy="2530685"/>
            </a:xfrm>
          </p:grpSpPr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7EDB427F-B9FB-B871-CE6E-D3676312E5AB}"/>
                  </a:ext>
                </a:extLst>
              </p:cNvPr>
              <p:cNvSpPr/>
              <p:nvPr/>
            </p:nvSpPr>
            <p:spPr>
              <a:xfrm>
                <a:off x="9392460" y="3296214"/>
                <a:ext cx="646177" cy="5070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Mass flow</a:t>
                </a:r>
              </a:p>
            </p:txBody>
          </p:sp>
          <p:sp>
            <p:nvSpPr>
              <p:cNvPr id="191" name="ZoneTexte 190">
                <a:extLst>
                  <a:ext uri="{FF2B5EF4-FFF2-40B4-BE49-F238E27FC236}">
                    <a16:creationId xmlns:a16="http://schemas.microsoft.com/office/drawing/2014/main" id="{2E693B45-9A72-6098-3688-3442E2235457}"/>
                  </a:ext>
                </a:extLst>
              </p:cNvPr>
              <p:cNvSpPr txBox="1"/>
              <p:nvPr/>
            </p:nvSpPr>
            <p:spPr>
              <a:xfrm>
                <a:off x="10602863" y="4645748"/>
                <a:ext cx="7043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Venting</a:t>
                </a: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lèche : droite 191">
                <a:extLst>
                  <a:ext uri="{FF2B5EF4-FFF2-40B4-BE49-F238E27FC236}">
                    <a16:creationId xmlns:a16="http://schemas.microsoft.com/office/drawing/2014/main" id="{D8952C88-80D1-57A5-0C9F-F66F6462AD68}"/>
                  </a:ext>
                </a:extLst>
              </p:cNvPr>
              <p:cNvSpPr/>
              <p:nvPr/>
            </p:nvSpPr>
            <p:spPr>
              <a:xfrm rot="5400000">
                <a:off x="11560548" y="4231169"/>
                <a:ext cx="522568" cy="432330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3" name="Groupe 192">
                <a:extLst>
                  <a:ext uri="{FF2B5EF4-FFF2-40B4-BE49-F238E27FC236}">
                    <a16:creationId xmlns:a16="http://schemas.microsoft.com/office/drawing/2014/main" id="{D259B983-DCFA-646F-5548-A2A3B2120645}"/>
                  </a:ext>
                </a:extLst>
              </p:cNvPr>
              <p:cNvGrpSpPr/>
              <p:nvPr/>
            </p:nvGrpSpPr>
            <p:grpSpPr>
              <a:xfrm flipH="1">
                <a:off x="11019214" y="3940572"/>
                <a:ext cx="186500" cy="140946"/>
                <a:chOff x="5787012" y="5915025"/>
                <a:chExt cx="472234" cy="336933"/>
              </a:xfrm>
            </p:grpSpPr>
            <p:sp>
              <p:nvSpPr>
                <p:cNvPr id="239" name="Organigramme : Joindre 238">
                  <a:extLst>
                    <a:ext uri="{FF2B5EF4-FFF2-40B4-BE49-F238E27FC236}">
                      <a16:creationId xmlns:a16="http://schemas.microsoft.com/office/drawing/2014/main" id="{D6467B21-EE97-7D4A-E705-C428DE959337}"/>
                    </a:ext>
                  </a:extLst>
                </p:cNvPr>
                <p:cNvSpPr/>
                <p:nvPr/>
              </p:nvSpPr>
              <p:spPr>
                <a:xfrm>
                  <a:off x="6032057" y="5915025"/>
                  <a:ext cx="227189" cy="336933"/>
                </a:xfrm>
                <a:prstGeom prst="flowChartCollat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0" name="Connecteur droit 239">
                  <a:extLst>
                    <a:ext uri="{FF2B5EF4-FFF2-40B4-BE49-F238E27FC236}">
                      <a16:creationId xmlns:a16="http://schemas.microsoft.com/office/drawing/2014/main" id="{140552CC-F382-6DBE-8C41-DED5797B450C}"/>
                    </a:ext>
                  </a:extLst>
                </p:cNvPr>
                <p:cNvCxnSpPr>
                  <a:cxnSpLocks/>
                  <a:stCxn id="239" idx="1"/>
                </p:cNvCxnSpPr>
                <p:nvPr/>
              </p:nvCxnSpPr>
              <p:spPr>
                <a:xfrm flipH="1">
                  <a:off x="5937250" y="6083492"/>
                  <a:ext cx="20840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26FD7BD6-A06B-8CA5-471C-03EB90E9D75D}"/>
                    </a:ext>
                  </a:extLst>
                </p:cNvPr>
                <p:cNvSpPr/>
                <p:nvPr/>
              </p:nvSpPr>
              <p:spPr>
                <a:xfrm>
                  <a:off x="5787012" y="6006247"/>
                  <a:ext cx="154366" cy="15448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94" name="Groupe 193">
                <a:extLst>
                  <a:ext uri="{FF2B5EF4-FFF2-40B4-BE49-F238E27FC236}">
                    <a16:creationId xmlns:a16="http://schemas.microsoft.com/office/drawing/2014/main" id="{6C95B87F-AC93-7B0E-2D12-47D6E255D2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23697" y="4078581"/>
                <a:ext cx="411972" cy="588375"/>
                <a:chOff x="1815192" y="5406475"/>
                <a:chExt cx="577335" cy="824545"/>
              </a:xfrm>
            </p:grpSpPr>
            <p:grpSp>
              <p:nvGrpSpPr>
                <p:cNvPr id="229" name="Groupe 228">
                  <a:extLst>
                    <a:ext uri="{FF2B5EF4-FFF2-40B4-BE49-F238E27FC236}">
                      <a16:creationId xmlns:a16="http://schemas.microsoft.com/office/drawing/2014/main" id="{2988BE32-CC3E-84B3-7CC2-135663C5DE4B}"/>
                    </a:ext>
                  </a:extLst>
                </p:cNvPr>
                <p:cNvGrpSpPr/>
                <p:nvPr/>
              </p:nvGrpSpPr>
              <p:grpSpPr>
                <a:xfrm>
                  <a:off x="1815192" y="5453658"/>
                  <a:ext cx="252266" cy="777362"/>
                  <a:chOff x="2024945" y="5072316"/>
                  <a:chExt cx="252266" cy="777362"/>
                </a:xfrm>
              </p:grpSpPr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58400E6C-8A6A-500B-96A6-BC84B4AA029D}"/>
                      </a:ext>
                    </a:extLst>
                  </p:cNvPr>
                  <p:cNvSpPr/>
                  <p:nvPr/>
                </p:nvSpPr>
                <p:spPr>
                  <a:xfrm>
                    <a:off x="2168434" y="5257371"/>
                    <a:ext cx="108777" cy="59230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AEAC4898-275E-9565-F9B3-055058733323}"/>
                      </a:ext>
                    </a:extLst>
                  </p:cNvPr>
                  <p:cNvSpPr/>
                  <p:nvPr/>
                </p:nvSpPr>
                <p:spPr>
                  <a:xfrm>
                    <a:off x="2168434" y="5445826"/>
                    <a:ext cx="108777" cy="40385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38" name="Connecteur : en angle 237">
                    <a:extLst>
                      <a:ext uri="{FF2B5EF4-FFF2-40B4-BE49-F238E27FC236}">
                        <a16:creationId xmlns:a16="http://schemas.microsoft.com/office/drawing/2014/main" id="{3106C190-F638-342A-3D4B-C4F4E6BA03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1754253" y="5343008"/>
                    <a:ext cx="717831" cy="176447"/>
                  </a:xfrm>
                  <a:prstGeom prst="bentConnector3">
                    <a:avLst>
                      <a:gd name="adj1" fmla="val 908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0" name="Groupe 229">
                  <a:extLst>
                    <a:ext uri="{FF2B5EF4-FFF2-40B4-BE49-F238E27FC236}">
                      <a16:creationId xmlns:a16="http://schemas.microsoft.com/office/drawing/2014/main" id="{47D66AC1-9F78-A6F6-246F-95B7F04382AE}"/>
                    </a:ext>
                  </a:extLst>
                </p:cNvPr>
                <p:cNvGrpSpPr/>
                <p:nvPr/>
              </p:nvGrpSpPr>
              <p:grpSpPr>
                <a:xfrm>
                  <a:off x="2175822" y="5453659"/>
                  <a:ext cx="216705" cy="774655"/>
                  <a:chOff x="2060506" y="5075023"/>
                  <a:chExt cx="216705" cy="774655"/>
                </a:xfrm>
              </p:grpSpPr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B87DDE7C-CEF7-DFE4-811D-50A8F10D7867}"/>
                      </a:ext>
                    </a:extLst>
                  </p:cNvPr>
                  <p:cNvSpPr/>
                  <p:nvPr/>
                </p:nvSpPr>
                <p:spPr>
                  <a:xfrm>
                    <a:off x="2168434" y="5257371"/>
                    <a:ext cx="108777" cy="59230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018D0899-C96C-6A06-83F6-872F37F5073E}"/>
                      </a:ext>
                    </a:extLst>
                  </p:cNvPr>
                  <p:cNvSpPr/>
                  <p:nvPr/>
                </p:nvSpPr>
                <p:spPr>
                  <a:xfrm>
                    <a:off x="2168434" y="5445826"/>
                    <a:ext cx="108777" cy="40385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35" name="Connecteur : en angle 234">
                    <a:extLst>
                      <a:ext uri="{FF2B5EF4-FFF2-40B4-BE49-F238E27FC236}">
                        <a16:creationId xmlns:a16="http://schemas.microsoft.com/office/drawing/2014/main" id="{A6830AD1-8867-6B5A-69B0-446A95B378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1773387" y="5362142"/>
                    <a:ext cx="715126" cy="140888"/>
                  </a:xfrm>
                  <a:prstGeom prst="bentConnector3">
                    <a:avLst>
                      <a:gd name="adj1" fmla="val 447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1" name="Connecteur : en angle 230">
                  <a:extLst>
                    <a:ext uri="{FF2B5EF4-FFF2-40B4-BE49-F238E27FC236}">
                      <a16:creationId xmlns:a16="http://schemas.microsoft.com/office/drawing/2014/main" id="{CE606E14-72B1-FC1C-38EE-26D26CFB7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1952539" y="5533560"/>
                  <a:ext cx="307926" cy="153537"/>
                </a:xfrm>
                <a:prstGeom prst="bentConnector3">
                  <a:avLst>
                    <a:gd name="adj1" fmla="val 10026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BF62A809-229F-8C1D-47E9-D70A95B65921}"/>
                    </a:ext>
                  </a:extLst>
                </p:cNvPr>
                <p:cNvCxnSpPr>
                  <a:cxnSpLocks/>
                  <a:endCxn id="216" idx="0"/>
                </p:cNvCxnSpPr>
                <p:nvPr/>
              </p:nvCxnSpPr>
              <p:spPr>
                <a:xfrm flipH="1" flipV="1">
                  <a:off x="2363312" y="5406475"/>
                  <a:ext cx="1017" cy="35750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" name="ZoneTexte 194">
                <a:extLst>
                  <a:ext uri="{FF2B5EF4-FFF2-40B4-BE49-F238E27FC236}">
                    <a16:creationId xmlns:a16="http://schemas.microsoft.com/office/drawing/2014/main" id="{C3D089D1-98B7-0378-4ADF-909B029D29CE}"/>
                  </a:ext>
                </a:extLst>
              </p:cNvPr>
              <p:cNvSpPr txBox="1"/>
              <p:nvPr/>
            </p:nvSpPr>
            <p:spPr>
              <a:xfrm>
                <a:off x="9200187" y="4613862"/>
                <a:ext cx="76184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Runaway</a:t>
                </a: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6" name="Groupe 195">
                <a:extLst>
                  <a:ext uri="{FF2B5EF4-FFF2-40B4-BE49-F238E27FC236}">
                    <a16:creationId xmlns:a16="http://schemas.microsoft.com/office/drawing/2014/main" id="{A17AAF77-8E4D-7291-1078-275FC5B35C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08474" y="4081519"/>
                <a:ext cx="374288" cy="578927"/>
                <a:chOff x="1856963" y="5402640"/>
                <a:chExt cx="535564" cy="828380"/>
              </a:xfrm>
            </p:grpSpPr>
            <p:grpSp>
              <p:nvGrpSpPr>
                <p:cNvPr id="219" name="Groupe 218">
                  <a:extLst>
                    <a:ext uri="{FF2B5EF4-FFF2-40B4-BE49-F238E27FC236}">
                      <a16:creationId xmlns:a16="http://schemas.microsoft.com/office/drawing/2014/main" id="{13FAB321-D93A-6080-1157-1DAA328D77A1}"/>
                    </a:ext>
                  </a:extLst>
                </p:cNvPr>
                <p:cNvGrpSpPr/>
                <p:nvPr/>
              </p:nvGrpSpPr>
              <p:grpSpPr>
                <a:xfrm>
                  <a:off x="1856963" y="5456367"/>
                  <a:ext cx="210495" cy="774653"/>
                  <a:chOff x="2066716" y="5075025"/>
                  <a:chExt cx="210495" cy="774653"/>
                </a:xfrm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6C3107F1-E1BA-3A06-BC5E-37F9EC5AEE10}"/>
                      </a:ext>
                    </a:extLst>
                  </p:cNvPr>
                  <p:cNvSpPr/>
                  <p:nvPr/>
                </p:nvSpPr>
                <p:spPr>
                  <a:xfrm>
                    <a:off x="2168434" y="5257371"/>
                    <a:ext cx="108777" cy="59230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75C855A9-AB75-280E-1D64-E579C757A49B}"/>
                      </a:ext>
                    </a:extLst>
                  </p:cNvPr>
                  <p:cNvSpPr/>
                  <p:nvPr/>
                </p:nvSpPr>
                <p:spPr>
                  <a:xfrm>
                    <a:off x="2168434" y="5445826"/>
                    <a:ext cx="108777" cy="40385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28" name="Connecteur : en angle 227">
                    <a:extLst>
                      <a:ext uri="{FF2B5EF4-FFF2-40B4-BE49-F238E27FC236}">
                        <a16:creationId xmlns:a16="http://schemas.microsoft.com/office/drawing/2014/main" id="{3673C729-7696-609B-7B2F-EF97BBFB16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1776493" y="5365248"/>
                    <a:ext cx="715123" cy="134678"/>
                  </a:xfrm>
                  <a:prstGeom prst="bentConnector3">
                    <a:avLst>
                      <a:gd name="adj1" fmla="val 66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0" name="Groupe 219">
                  <a:extLst>
                    <a:ext uri="{FF2B5EF4-FFF2-40B4-BE49-F238E27FC236}">
                      <a16:creationId xmlns:a16="http://schemas.microsoft.com/office/drawing/2014/main" id="{296100D9-6818-BAA1-3EE6-D27CA70D6555}"/>
                    </a:ext>
                  </a:extLst>
                </p:cNvPr>
                <p:cNvGrpSpPr/>
                <p:nvPr/>
              </p:nvGrpSpPr>
              <p:grpSpPr>
                <a:xfrm>
                  <a:off x="2175822" y="5453659"/>
                  <a:ext cx="216705" cy="774655"/>
                  <a:chOff x="2060506" y="5075023"/>
                  <a:chExt cx="216705" cy="774655"/>
                </a:xfrm>
              </p:grpSpPr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81D33D7-CA1D-02D4-F066-B29B052F5C12}"/>
                      </a:ext>
                    </a:extLst>
                  </p:cNvPr>
                  <p:cNvSpPr/>
                  <p:nvPr/>
                </p:nvSpPr>
                <p:spPr>
                  <a:xfrm>
                    <a:off x="2168434" y="5257371"/>
                    <a:ext cx="108777" cy="59230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E3DC2558-CF9E-7E26-4F40-E35198A69950}"/>
                      </a:ext>
                    </a:extLst>
                  </p:cNvPr>
                  <p:cNvSpPr/>
                  <p:nvPr/>
                </p:nvSpPr>
                <p:spPr>
                  <a:xfrm>
                    <a:off x="2168434" y="5445826"/>
                    <a:ext cx="108777" cy="40385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25" name="Connecteur : en angle 224">
                    <a:extLst>
                      <a:ext uri="{FF2B5EF4-FFF2-40B4-BE49-F238E27FC236}">
                        <a16:creationId xmlns:a16="http://schemas.microsoft.com/office/drawing/2014/main" id="{E93FCA95-58B1-C191-FDEE-5CDD6489D9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1773387" y="5362142"/>
                    <a:ext cx="715126" cy="140888"/>
                  </a:xfrm>
                  <a:prstGeom prst="bentConnector3">
                    <a:avLst>
                      <a:gd name="adj1" fmla="val 447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1" name="Connecteur : en angle 220">
                  <a:extLst>
                    <a:ext uri="{FF2B5EF4-FFF2-40B4-BE49-F238E27FC236}">
                      <a16:creationId xmlns:a16="http://schemas.microsoft.com/office/drawing/2014/main" id="{573B20AA-EEBD-9BB5-5768-C8C1FA6C96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1952539" y="5533560"/>
                  <a:ext cx="307926" cy="153537"/>
                </a:xfrm>
                <a:prstGeom prst="bentConnector3">
                  <a:avLst>
                    <a:gd name="adj1" fmla="val 10026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Connecteur droit 221">
                  <a:extLst>
                    <a:ext uri="{FF2B5EF4-FFF2-40B4-BE49-F238E27FC236}">
                      <a16:creationId xmlns:a16="http://schemas.microsoft.com/office/drawing/2014/main" id="{D3B31F44-DD50-F1C9-0109-96AB7205C099}"/>
                    </a:ext>
                  </a:extLst>
                </p:cNvPr>
                <p:cNvCxnSpPr>
                  <a:cxnSpLocks/>
                  <a:endCxn id="239" idx="2"/>
                </p:cNvCxnSpPr>
                <p:nvPr/>
              </p:nvCxnSpPr>
              <p:spPr>
                <a:xfrm flipV="1">
                  <a:off x="2361604" y="5402640"/>
                  <a:ext cx="4185" cy="3613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7" name="Connecteur droit avec flèche 196">
                <a:extLst>
                  <a:ext uri="{FF2B5EF4-FFF2-40B4-BE49-F238E27FC236}">
                    <a16:creationId xmlns:a16="http://schemas.microsoft.com/office/drawing/2014/main" id="{EBB4ACB0-7C52-8189-D6EE-711E9A586BD8}"/>
                  </a:ext>
                </a:extLst>
              </p:cNvPr>
              <p:cNvCxnSpPr>
                <a:cxnSpLocks/>
                <a:stCxn id="216" idx="2"/>
                <a:endCxn id="190" idx="4"/>
              </p:cNvCxnSpPr>
              <p:nvPr/>
            </p:nvCxnSpPr>
            <p:spPr>
              <a:xfrm flipV="1">
                <a:off x="9714822" y="3803293"/>
                <a:ext cx="727" cy="1343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Ellipse 197">
                <a:extLst>
                  <a:ext uri="{FF2B5EF4-FFF2-40B4-BE49-F238E27FC236}">
                    <a16:creationId xmlns:a16="http://schemas.microsoft.com/office/drawing/2014/main" id="{67844C4F-F2A6-4AF9-0764-D9BC4A3249A0}"/>
                  </a:ext>
                </a:extLst>
              </p:cNvPr>
              <p:cNvSpPr/>
              <p:nvPr/>
            </p:nvSpPr>
            <p:spPr>
              <a:xfrm>
                <a:off x="9341967" y="2687831"/>
                <a:ext cx="747161" cy="5353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PUMP</a:t>
                </a: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6AD224C3-5E52-741D-17E2-59CE91303555}"/>
                  </a:ext>
                </a:extLst>
              </p:cNvPr>
              <p:cNvSpPr/>
              <p:nvPr/>
            </p:nvSpPr>
            <p:spPr>
              <a:xfrm>
                <a:off x="9864032" y="4283661"/>
                <a:ext cx="824653" cy="40830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b="1" dirty="0" err="1">
                    <a:solidFill>
                      <a:schemeClr val="tx1"/>
                    </a:solidFill>
                  </a:rPr>
                  <a:t>Bubblers</a:t>
                </a:r>
                <a:endParaRPr lang="fr-FR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0" name="Connecteur droit 199">
                <a:extLst>
                  <a:ext uri="{FF2B5EF4-FFF2-40B4-BE49-F238E27FC236}">
                    <a16:creationId xmlns:a16="http://schemas.microsoft.com/office/drawing/2014/main" id="{6F6D3E20-C4F2-F48B-0BC7-9C0F1C38CA1C}"/>
                  </a:ext>
                </a:extLst>
              </p:cNvPr>
              <p:cNvCxnSpPr>
                <a:cxnSpLocks/>
                <a:stCxn id="199" idx="1"/>
                <a:endCxn id="234" idx="3"/>
              </p:cNvCxnSpPr>
              <p:nvPr/>
            </p:nvCxnSpPr>
            <p:spPr>
              <a:xfrm flipH="1">
                <a:off x="9735671" y="4487813"/>
                <a:ext cx="128361" cy="331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DE437C23-C13D-BD59-BEAE-E536579485E3}"/>
                  </a:ext>
                </a:extLst>
              </p:cNvPr>
              <p:cNvCxnSpPr>
                <a:cxnSpLocks/>
                <a:stCxn id="199" idx="3"/>
                <a:endCxn id="227" idx="1"/>
              </p:cNvCxnSpPr>
              <p:nvPr/>
            </p:nvCxnSpPr>
            <p:spPr>
              <a:xfrm>
                <a:off x="10688685" y="4487813"/>
                <a:ext cx="90876" cy="315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avec flèche 201">
                <a:extLst>
                  <a:ext uri="{FF2B5EF4-FFF2-40B4-BE49-F238E27FC236}">
                    <a16:creationId xmlns:a16="http://schemas.microsoft.com/office/drawing/2014/main" id="{DF4BAA0E-D33B-71C4-DABA-B3FEC9F3C56E}"/>
                  </a:ext>
                </a:extLst>
              </p:cNvPr>
              <p:cNvCxnSpPr>
                <a:cxnSpLocks/>
                <a:stCxn id="190" idx="0"/>
                <a:endCxn id="198" idx="4"/>
              </p:cNvCxnSpPr>
              <p:nvPr/>
            </p:nvCxnSpPr>
            <p:spPr>
              <a:xfrm flipH="1" flipV="1">
                <a:off x="9715548" y="3223230"/>
                <a:ext cx="1" cy="72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993FBF4-A501-478E-AA14-E03F7226AC21}"/>
                  </a:ext>
                </a:extLst>
              </p:cNvPr>
              <p:cNvSpPr/>
              <p:nvPr/>
            </p:nvSpPr>
            <p:spPr>
              <a:xfrm rot="10800000">
                <a:off x="9292375" y="2651410"/>
                <a:ext cx="817748" cy="122007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9B7A6800-C8AB-C7A3-C7E6-402590B9AFDB}"/>
                  </a:ext>
                </a:extLst>
              </p:cNvPr>
              <p:cNvSpPr/>
              <p:nvPr/>
            </p:nvSpPr>
            <p:spPr>
              <a:xfrm rot="10800000">
                <a:off x="10639975" y="2692413"/>
                <a:ext cx="833758" cy="120818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205" name="Groupe 204">
                <a:extLst>
                  <a:ext uri="{FF2B5EF4-FFF2-40B4-BE49-F238E27FC236}">
                    <a16:creationId xmlns:a16="http://schemas.microsoft.com/office/drawing/2014/main" id="{A61A8A8A-61FF-1578-1F9D-DA23D3BB0A3E}"/>
                  </a:ext>
                </a:extLst>
              </p:cNvPr>
              <p:cNvGrpSpPr/>
              <p:nvPr/>
            </p:nvGrpSpPr>
            <p:grpSpPr>
              <a:xfrm rot="10800000" flipH="1">
                <a:off x="9577247" y="3937638"/>
                <a:ext cx="181150" cy="140945"/>
                <a:chOff x="5787012" y="5915025"/>
                <a:chExt cx="472234" cy="336933"/>
              </a:xfrm>
            </p:grpSpPr>
            <p:sp>
              <p:nvSpPr>
                <p:cNvPr id="216" name="Organigramme : Joindre 215">
                  <a:extLst>
                    <a:ext uri="{FF2B5EF4-FFF2-40B4-BE49-F238E27FC236}">
                      <a16:creationId xmlns:a16="http://schemas.microsoft.com/office/drawing/2014/main" id="{EC03AB7F-3F31-6924-CE63-E0B9A6E5E84D}"/>
                    </a:ext>
                  </a:extLst>
                </p:cNvPr>
                <p:cNvSpPr/>
                <p:nvPr/>
              </p:nvSpPr>
              <p:spPr>
                <a:xfrm>
                  <a:off x="6032057" y="5915025"/>
                  <a:ext cx="227189" cy="336933"/>
                </a:xfrm>
                <a:prstGeom prst="flowChartCollat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7" name="Connecteur droit 216">
                  <a:extLst>
                    <a:ext uri="{FF2B5EF4-FFF2-40B4-BE49-F238E27FC236}">
                      <a16:creationId xmlns:a16="http://schemas.microsoft.com/office/drawing/2014/main" id="{E560DD84-1D21-E616-9929-9D28845C24D7}"/>
                    </a:ext>
                  </a:extLst>
                </p:cNvPr>
                <p:cNvCxnSpPr>
                  <a:cxnSpLocks/>
                  <a:stCxn id="216" idx="1"/>
                </p:cNvCxnSpPr>
                <p:nvPr/>
              </p:nvCxnSpPr>
              <p:spPr>
                <a:xfrm flipH="1">
                  <a:off x="5937250" y="6083492"/>
                  <a:ext cx="20840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20632E68-759A-F209-FF56-E952AE68D960}"/>
                    </a:ext>
                  </a:extLst>
                </p:cNvPr>
                <p:cNvSpPr/>
                <p:nvPr/>
              </p:nvSpPr>
              <p:spPr>
                <a:xfrm>
                  <a:off x="5787012" y="6006247"/>
                  <a:ext cx="154366" cy="15448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206" name="Connecteur : en angle 205">
                <a:extLst>
                  <a:ext uri="{FF2B5EF4-FFF2-40B4-BE49-F238E27FC236}">
                    <a16:creationId xmlns:a16="http://schemas.microsoft.com/office/drawing/2014/main" id="{305FCB20-7446-4C4D-B7C0-FFE0FF1B9E7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9052148" y="4386634"/>
                <a:ext cx="799359" cy="257799"/>
              </a:xfrm>
              <a:prstGeom prst="bentConnector3">
                <a:avLst>
                  <a:gd name="adj1" fmla="val 1091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Ellipse 206">
                <a:extLst>
                  <a:ext uri="{FF2B5EF4-FFF2-40B4-BE49-F238E27FC236}">
                    <a16:creationId xmlns:a16="http://schemas.microsoft.com/office/drawing/2014/main" id="{A8259C8A-9D5A-7599-EDCF-51B844CD0555}"/>
                  </a:ext>
                </a:extLst>
              </p:cNvPr>
              <p:cNvSpPr/>
              <p:nvPr/>
            </p:nvSpPr>
            <p:spPr>
              <a:xfrm>
                <a:off x="10738616" y="3330061"/>
                <a:ext cx="646177" cy="5070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Mass flow</a:t>
                </a:r>
              </a:p>
            </p:txBody>
          </p:sp>
          <p:cxnSp>
            <p:nvCxnSpPr>
              <p:cNvPr id="208" name="Connecteur droit avec flèche 207">
                <a:extLst>
                  <a:ext uri="{FF2B5EF4-FFF2-40B4-BE49-F238E27FC236}">
                    <a16:creationId xmlns:a16="http://schemas.microsoft.com/office/drawing/2014/main" id="{E9EAA561-82C4-60F9-ED19-E686009ED3F1}"/>
                  </a:ext>
                </a:extLst>
              </p:cNvPr>
              <p:cNvCxnSpPr>
                <a:cxnSpLocks/>
                <a:stCxn id="239" idx="0"/>
                <a:endCxn id="207" idx="4"/>
              </p:cNvCxnSpPr>
              <p:nvPr/>
            </p:nvCxnSpPr>
            <p:spPr>
              <a:xfrm flipH="1" flipV="1">
                <a:off x="11061705" y="3837140"/>
                <a:ext cx="2371" cy="1034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Ellipse 208">
                <a:extLst>
                  <a:ext uri="{FF2B5EF4-FFF2-40B4-BE49-F238E27FC236}">
                    <a16:creationId xmlns:a16="http://schemas.microsoft.com/office/drawing/2014/main" id="{7124FE71-42E1-36FF-2E44-C0AC61D2F703}"/>
                  </a:ext>
                </a:extLst>
              </p:cNvPr>
              <p:cNvSpPr/>
              <p:nvPr/>
            </p:nvSpPr>
            <p:spPr>
              <a:xfrm>
                <a:off x="10688123" y="2721678"/>
                <a:ext cx="747161" cy="5353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PUMP</a:t>
                </a:r>
              </a:p>
            </p:txBody>
          </p:sp>
          <p:cxnSp>
            <p:nvCxnSpPr>
              <p:cNvPr id="210" name="Connecteur droit avec flèche 209">
                <a:extLst>
                  <a:ext uri="{FF2B5EF4-FFF2-40B4-BE49-F238E27FC236}">
                    <a16:creationId xmlns:a16="http://schemas.microsoft.com/office/drawing/2014/main" id="{9441F816-DFE2-6C5A-89AF-5608EC15B050}"/>
                  </a:ext>
                </a:extLst>
              </p:cNvPr>
              <p:cNvCxnSpPr>
                <a:cxnSpLocks/>
                <a:stCxn id="207" idx="0"/>
                <a:endCxn id="209" idx="4"/>
              </p:cNvCxnSpPr>
              <p:nvPr/>
            </p:nvCxnSpPr>
            <p:spPr>
              <a:xfrm flipH="1" flipV="1">
                <a:off x="11061704" y="3257077"/>
                <a:ext cx="1" cy="72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 : en angle 210">
                <a:extLst>
                  <a:ext uri="{FF2B5EF4-FFF2-40B4-BE49-F238E27FC236}">
                    <a16:creationId xmlns:a16="http://schemas.microsoft.com/office/drawing/2014/main" id="{0F77316D-60C7-94CC-A29E-178EF2965C74}"/>
                  </a:ext>
                </a:extLst>
              </p:cNvPr>
              <p:cNvCxnSpPr>
                <a:cxnSpLocks/>
                <a:endCxn id="209" idx="0"/>
              </p:cNvCxnSpPr>
              <p:nvPr/>
            </p:nvCxnSpPr>
            <p:spPr>
              <a:xfrm rot="5400000">
                <a:off x="10902387" y="2562359"/>
                <a:ext cx="318637" cy="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 : en angle 211">
                <a:extLst>
                  <a:ext uri="{FF2B5EF4-FFF2-40B4-BE49-F238E27FC236}">
                    <a16:creationId xmlns:a16="http://schemas.microsoft.com/office/drawing/2014/main" id="{793B453A-E2B5-B2AF-33A0-FB705D62A950}"/>
                  </a:ext>
                </a:extLst>
              </p:cNvPr>
              <p:cNvCxnSpPr>
                <a:cxnSpLocks/>
                <a:endCxn id="198" idx="0"/>
              </p:cNvCxnSpPr>
              <p:nvPr/>
            </p:nvCxnSpPr>
            <p:spPr>
              <a:xfrm rot="5400000">
                <a:off x="9686086" y="2657024"/>
                <a:ext cx="60269" cy="1344"/>
              </a:xfrm>
              <a:prstGeom prst="bentConnector3">
                <a:avLst>
                  <a:gd name="adj1" fmla="val -12195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 : en angle 212">
                <a:extLst>
                  <a:ext uri="{FF2B5EF4-FFF2-40B4-BE49-F238E27FC236}">
                    <a16:creationId xmlns:a16="http://schemas.microsoft.com/office/drawing/2014/main" id="{3EE02F01-E56E-DAE3-5966-32623826578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9447649" y="2806221"/>
                <a:ext cx="2367744" cy="1833398"/>
              </a:xfrm>
              <a:prstGeom prst="bentConnector3">
                <a:avLst>
                  <a:gd name="adj1" fmla="val -462"/>
                </a:avLst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Connecteur : en angle 213">
                <a:extLst>
                  <a:ext uri="{FF2B5EF4-FFF2-40B4-BE49-F238E27FC236}">
                    <a16:creationId xmlns:a16="http://schemas.microsoft.com/office/drawing/2014/main" id="{1996A471-A20E-3F0C-9E25-0804ED8DE87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0062674" y="3423128"/>
                <a:ext cx="2512171" cy="471995"/>
              </a:xfrm>
              <a:prstGeom prst="bentConnector3">
                <a:avLst>
                  <a:gd name="adj1" fmla="val 255"/>
                </a:avLst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Connecteur : en angle 214">
                <a:extLst>
                  <a:ext uri="{FF2B5EF4-FFF2-40B4-BE49-F238E27FC236}">
                    <a16:creationId xmlns:a16="http://schemas.microsoft.com/office/drawing/2014/main" id="{B575F391-41FC-0BCA-17F5-FEE93357C4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0323808" y="4513080"/>
                <a:ext cx="805308" cy="35982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id="{8BD7C11B-9F7C-F756-3B66-E51CF0898EB9}"/>
                </a:ext>
              </a:extLst>
            </p:cNvPr>
            <p:cNvSpPr txBox="1"/>
            <p:nvPr/>
          </p:nvSpPr>
          <p:spPr>
            <a:xfrm>
              <a:off x="11554757" y="3920246"/>
              <a:ext cx="9484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 panose="020F0502020204030204"/>
                </a:rPr>
                <a:t>Exhaust</a:t>
              </a:r>
              <a:endPara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uiExpand="1" build="p"/>
      <p:bldP spid="1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0ACFD-19D2-2CAC-0BA3-C4458D7C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 up</a:t>
            </a:r>
          </a:p>
        </p:txBody>
      </p:sp>
      <p:sp>
        <p:nvSpPr>
          <p:cNvPr id="130" name="Espace réservé du texte 129">
            <a:extLst>
              <a:ext uri="{FF2B5EF4-FFF2-40B4-BE49-F238E27FC236}">
                <a16:creationId xmlns:a16="http://schemas.microsoft.com/office/drawing/2014/main" id="{D08D649C-9994-6215-ED41-9CA7547AF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hazardous</a:t>
            </a:r>
            <a:r>
              <a:rPr lang="fr-FR" dirty="0"/>
              <a:t> </a:t>
            </a:r>
            <a:r>
              <a:rPr lang="fr-FR" dirty="0" err="1"/>
              <a:t>gases</a:t>
            </a:r>
            <a:r>
              <a:rPr lang="fr-FR" dirty="0"/>
              <a:t> </a:t>
            </a:r>
          </a:p>
        </p:txBody>
      </p:sp>
      <p:sp>
        <p:nvSpPr>
          <p:cNvPr id="182" name="Espace réservé du contenu 4">
            <a:extLst>
              <a:ext uri="{FF2B5EF4-FFF2-40B4-BE49-F238E27FC236}">
                <a16:creationId xmlns:a16="http://schemas.microsoft.com/office/drawing/2014/main" id="{E7CB11FC-DDB9-8FBB-D7D9-51F77427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3283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b="1" dirty="0"/>
              <a:t>Results</a:t>
            </a:r>
          </a:p>
          <a:p>
            <a:r>
              <a:rPr lang="en-US" dirty="0"/>
              <a:t>100% SOC M50 battery cells were tested (Ionic Chromatography)</a:t>
            </a:r>
          </a:p>
          <a:p>
            <a:pPr lvl="1"/>
            <a:r>
              <a:rPr lang="en-US" dirty="0"/>
              <a:t>No trace of HF have been detected </a:t>
            </a:r>
          </a:p>
          <a:p>
            <a:pPr lvl="1"/>
            <a:endParaRPr lang="en-US" dirty="0"/>
          </a:p>
        </p:txBody>
      </p:sp>
      <p:grpSp>
        <p:nvGrpSpPr>
          <p:cNvPr id="189" name="Groupe 188">
            <a:extLst>
              <a:ext uri="{FF2B5EF4-FFF2-40B4-BE49-F238E27FC236}">
                <a16:creationId xmlns:a16="http://schemas.microsoft.com/office/drawing/2014/main" id="{5BEEC82D-2472-0681-0803-435E00E8374D}"/>
              </a:ext>
            </a:extLst>
          </p:cNvPr>
          <p:cNvGrpSpPr/>
          <p:nvPr/>
        </p:nvGrpSpPr>
        <p:grpSpPr>
          <a:xfrm>
            <a:off x="838199" y="5986375"/>
            <a:ext cx="4012461" cy="381176"/>
            <a:chOff x="1238865" y="6086168"/>
            <a:chExt cx="4012461" cy="381176"/>
          </a:xfrm>
        </p:grpSpPr>
        <p:sp>
          <p:nvSpPr>
            <p:cNvPr id="188" name="Espace réservé du contenu 4">
              <a:extLst>
                <a:ext uri="{FF2B5EF4-FFF2-40B4-BE49-F238E27FC236}">
                  <a16:creationId xmlns:a16="http://schemas.microsoft.com/office/drawing/2014/main" id="{CE519AEA-3817-F56E-C9DE-C5672E1610C6}"/>
                </a:ext>
              </a:extLst>
            </p:cNvPr>
            <p:cNvSpPr txBox="1">
              <a:spLocks/>
            </p:cNvSpPr>
            <p:nvPr/>
          </p:nvSpPr>
          <p:spPr>
            <a:xfrm>
              <a:off x="1288043" y="6088972"/>
              <a:ext cx="3963283" cy="3783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 baseline="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20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˃"/>
                <a:defRPr sz="18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400" kern="1200">
                  <a:solidFill>
                    <a:srgbClr val="0070C0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None/>
              </a:pPr>
              <a:r>
                <a:rPr lang="en-US" b="1" dirty="0">
                  <a:solidFill>
                    <a:schemeClr val="accent2"/>
                  </a:solidFill>
                </a:rPr>
                <a:t>Bubblers were removed</a:t>
              </a:r>
            </a:p>
          </p:txBody>
        </p:sp>
        <p:sp>
          <p:nvSpPr>
            <p:cNvPr id="187" name="Flèche : droite 186">
              <a:extLst>
                <a:ext uri="{FF2B5EF4-FFF2-40B4-BE49-F238E27FC236}">
                  <a16:creationId xmlns:a16="http://schemas.microsoft.com/office/drawing/2014/main" id="{65010088-408E-CFD9-9939-EAAFB1CBA6A1}"/>
                </a:ext>
              </a:extLst>
            </p:cNvPr>
            <p:cNvSpPr/>
            <p:nvPr/>
          </p:nvSpPr>
          <p:spPr>
            <a:xfrm>
              <a:off x="1238865" y="6086168"/>
              <a:ext cx="432619" cy="35590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EA05875-6B7E-ADFF-3043-742E07D3550B}"/>
              </a:ext>
            </a:extLst>
          </p:cNvPr>
          <p:cNvGrpSpPr/>
          <p:nvPr/>
        </p:nvGrpSpPr>
        <p:grpSpPr>
          <a:xfrm>
            <a:off x="4801483" y="2308011"/>
            <a:ext cx="7802469" cy="3726817"/>
            <a:chOff x="4672520" y="2068167"/>
            <a:chExt cx="7802469" cy="3726817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86D065E-F09A-9919-C49B-9A4BC88C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9661" y="3398533"/>
              <a:ext cx="1437867" cy="1213200"/>
            </a:xfrm>
            <a:prstGeom prst="rect">
              <a:avLst/>
            </a:prstGeom>
          </p:spPr>
        </p:pic>
        <p:grpSp>
          <p:nvGrpSpPr>
            <p:cNvPr id="183" name="Groupe 182">
              <a:extLst>
                <a:ext uri="{FF2B5EF4-FFF2-40B4-BE49-F238E27FC236}">
                  <a16:creationId xmlns:a16="http://schemas.microsoft.com/office/drawing/2014/main" id="{A5E2D866-F158-FC74-7726-71C8B0768B6F}"/>
                </a:ext>
              </a:extLst>
            </p:cNvPr>
            <p:cNvGrpSpPr/>
            <p:nvPr/>
          </p:nvGrpSpPr>
          <p:grpSpPr>
            <a:xfrm>
              <a:off x="4672520" y="2068167"/>
              <a:ext cx="7802469" cy="3726817"/>
              <a:chOff x="4672520" y="2068167"/>
              <a:chExt cx="7802469" cy="3726817"/>
            </a:xfrm>
          </p:grpSpPr>
          <p:grpSp>
            <p:nvGrpSpPr>
              <p:cNvPr id="185" name="Groupe 184">
                <a:extLst>
                  <a:ext uri="{FF2B5EF4-FFF2-40B4-BE49-F238E27FC236}">
                    <a16:creationId xmlns:a16="http://schemas.microsoft.com/office/drawing/2014/main" id="{0D3DACB6-A6C0-927E-5DD8-8BDFC8FCCAF2}"/>
                  </a:ext>
                </a:extLst>
              </p:cNvPr>
              <p:cNvGrpSpPr/>
              <p:nvPr/>
            </p:nvGrpSpPr>
            <p:grpSpPr>
              <a:xfrm>
                <a:off x="4672520" y="2068167"/>
                <a:ext cx="7295407" cy="3726817"/>
                <a:chOff x="4776152" y="2068167"/>
                <a:chExt cx="7295407" cy="3726817"/>
              </a:xfrm>
            </p:grpSpPr>
            <p:grpSp>
              <p:nvGrpSpPr>
                <p:cNvPr id="245" name="Groupe 244">
                  <a:extLst>
                    <a:ext uri="{FF2B5EF4-FFF2-40B4-BE49-F238E27FC236}">
                      <a16:creationId xmlns:a16="http://schemas.microsoft.com/office/drawing/2014/main" id="{CEBEED35-C043-2E08-60F2-0510BDEEF14B}"/>
                    </a:ext>
                  </a:extLst>
                </p:cNvPr>
                <p:cNvGrpSpPr/>
                <p:nvPr/>
              </p:nvGrpSpPr>
              <p:grpSpPr>
                <a:xfrm>
                  <a:off x="4776152" y="2068167"/>
                  <a:ext cx="7220640" cy="3411790"/>
                  <a:chOff x="65607" y="2555625"/>
                  <a:chExt cx="7220640" cy="3411790"/>
                </a:xfrm>
              </p:grpSpPr>
              <p:grpSp>
                <p:nvGrpSpPr>
                  <p:cNvPr id="261" name="Groupe 260">
                    <a:extLst>
                      <a:ext uri="{FF2B5EF4-FFF2-40B4-BE49-F238E27FC236}">
                        <a16:creationId xmlns:a16="http://schemas.microsoft.com/office/drawing/2014/main" id="{99838945-B91D-0EAE-CD0E-9076C280E28B}"/>
                      </a:ext>
                    </a:extLst>
                  </p:cNvPr>
                  <p:cNvGrpSpPr/>
                  <p:nvPr/>
                </p:nvGrpSpPr>
                <p:grpSpPr>
                  <a:xfrm>
                    <a:off x="65607" y="2555625"/>
                    <a:ext cx="7220640" cy="3411790"/>
                    <a:chOff x="1880343" y="383742"/>
                    <a:chExt cx="7220640" cy="3411790"/>
                  </a:xfrm>
                </p:grpSpPr>
                <p:grpSp>
                  <p:nvGrpSpPr>
                    <p:cNvPr id="264" name="Groupe 263">
                      <a:extLst>
                        <a:ext uri="{FF2B5EF4-FFF2-40B4-BE49-F238E27FC236}">
                          <a16:creationId xmlns:a16="http://schemas.microsoft.com/office/drawing/2014/main" id="{E6530424-2F44-B1D6-3115-CFDD9ECFF2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0343" y="383742"/>
                      <a:ext cx="7220640" cy="3411790"/>
                      <a:chOff x="2401453" y="354245"/>
                      <a:chExt cx="7220640" cy="3411790"/>
                    </a:xfrm>
                  </p:grpSpPr>
                  <p:grpSp>
                    <p:nvGrpSpPr>
                      <p:cNvPr id="267" name="Groupe 266">
                        <a:extLst>
                          <a:ext uri="{FF2B5EF4-FFF2-40B4-BE49-F238E27FC236}">
                            <a16:creationId xmlns:a16="http://schemas.microsoft.com/office/drawing/2014/main" id="{8148CA57-C808-E75C-EF82-7FC39D0BAD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01453" y="742357"/>
                        <a:ext cx="7220640" cy="3023678"/>
                        <a:chOff x="1724875" y="930656"/>
                        <a:chExt cx="7220640" cy="3023678"/>
                      </a:xfrm>
                    </p:grpSpPr>
                    <p:sp>
                      <p:nvSpPr>
                        <p:cNvPr id="269" name="ZoneTexte 268">
                          <a:extLst>
                            <a:ext uri="{FF2B5EF4-FFF2-40B4-BE49-F238E27FC236}">
                              <a16:creationId xmlns:a16="http://schemas.microsoft.com/office/drawing/2014/main" id="{ABDA4388-EE45-8FFA-3664-68B32B2D324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5299611" y="2585353"/>
                          <a:ext cx="63190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000" dirty="0"/>
                            <a:t>Capillary</a:t>
                          </a:r>
                        </a:p>
                      </p:txBody>
                    </p:sp>
                    <p:grpSp>
                      <p:nvGrpSpPr>
                        <p:cNvPr id="270" name="Groupe 269">
                          <a:extLst>
                            <a:ext uri="{FF2B5EF4-FFF2-40B4-BE49-F238E27FC236}">
                              <a16:creationId xmlns:a16="http://schemas.microsoft.com/office/drawing/2014/main" id="{3F4C541E-C7BA-DDB9-B937-CC088CB3CF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4875" y="930656"/>
                          <a:ext cx="7220640" cy="3023678"/>
                          <a:chOff x="1724875" y="930656"/>
                          <a:chExt cx="7220640" cy="3023678"/>
                        </a:xfrm>
                      </p:grpSpPr>
                      <p:grpSp>
                        <p:nvGrpSpPr>
                          <p:cNvPr id="272" name="Groupe 271">
                            <a:extLst>
                              <a:ext uri="{FF2B5EF4-FFF2-40B4-BE49-F238E27FC236}">
                                <a16:creationId xmlns:a16="http://schemas.microsoft.com/office/drawing/2014/main" id="{2CE1A816-8D60-791E-9129-37156E94A4B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24875" y="930656"/>
                            <a:ext cx="7220640" cy="3023678"/>
                            <a:chOff x="1724875" y="930656"/>
                            <a:chExt cx="7220640" cy="3023678"/>
                          </a:xfrm>
                        </p:grpSpPr>
                        <p:grpSp>
                          <p:nvGrpSpPr>
                            <p:cNvPr id="275" name="Groupe 274">
                              <a:extLst>
                                <a:ext uri="{FF2B5EF4-FFF2-40B4-BE49-F238E27FC236}">
                                  <a16:creationId xmlns:a16="http://schemas.microsoft.com/office/drawing/2014/main" id="{CA58FBBE-533C-A286-871C-068F5520C38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724875" y="1490973"/>
                              <a:ext cx="7220640" cy="2463361"/>
                              <a:chOff x="1724875" y="1490973"/>
                              <a:chExt cx="7220640" cy="2463361"/>
                            </a:xfrm>
                          </p:grpSpPr>
                          <p:grpSp>
                            <p:nvGrpSpPr>
                              <p:cNvPr id="285" name="Groupe 284">
                                <a:extLst>
                                  <a:ext uri="{FF2B5EF4-FFF2-40B4-BE49-F238E27FC236}">
                                    <a16:creationId xmlns:a16="http://schemas.microsoft.com/office/drawing/2014/main" id="{2FA41E57-37D2-78F8-5380-7EC12EFB40C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724875" y="1490973"/>
                                <a:ext cx="4523280" cy="2463361"/>
                                <a:chOff x="1734400" y="1490973"/>
                                <a:chExt cx="4523280" cy="2463361"/>
                              </a:xfrm>
                            </p:grpSpPr>
                            <p:cxnSp>
                              <p:nvCxnSpPr>
                                <p:cNvPr id="289" name="Connecteur droit avec flèche 288">
                                  <a:extLst>
                                    <a:ext uri="{FF2B5EF4-FFF2-40B4-BE49-F238E27FC236}">
                                      <a16:creationId xmlns:a16="http://schemas.microsoft.com/office/drawing/2014/main" id="{0DAD82D4-4D74-73D4-3B23-8C6CBF4B3C6F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809680" y="3517156"/>
                                  <a:ext cx="2448000" cy="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290" name="ZoneTexte 289">
                                  <a:extLst>
                                    <a:ext uri="{FF2B5EF4-FFF2-40B4-BE49-F238E27FC236}">
                                      <a16:creationId xmlns:a16="http://schemas.microsoft.com/office/drawing/2014/main" id="{7035D4EA-CD8F-E2D6-C3B6-0F7FE2F66B1D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815884" y="2180026"/>
                                  <a:ext cx="518391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b="1" dirty="0"/>
                                    <a:t>Air/N</a:t>
                                  </a:r>
                                  <a:r>
                                    <a:rPr lang="en-US" sz="1000" b="1" baseline="-25000" dirty="0"/>
                                    <a:t>2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291" name="ZoneTexte 290">
                                  <a:extLst>
                                    <a:ext uri="{FF2B5EF4-FFF2-40B4-BE49-F238E27FC236}">
                                      <a16:creationId xmlns:a16="http://schemas.microsoft.com/office/drawing/2014/main" id="{DF62CF91-F88B-EEC1-0470-9D2BBE049B1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34400" y="1490973"/>
                                  <a:ext cx="986946" cy="400110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Alicat</a:t>
                                  </a:r>
                                </a:p>
                                <a:p>
                                  <a:pPr algn="ctr"/>
                                  <a:r>
                                    <a:rPr lang="en-US" sz="1000" dirty="0"/>
                                    <a:t>Q =0.25 L.min</a:t>
                                  </a:r>
                                  <a:r>
                                    <a:rPr lang="en-US" sz="1000" baseline="30000" dirty="0"/>
                                    <a:t>-1</a:t>
                                  </a:r>
                                  <a:endParaRPr lang="en-US" sz="1000" dirty="0"/>
                                </a:p>
                              </p:txBody>
                            </p:sp>
                            <p:pic>
                              <p:nvPicPr>
                                <p:cNvPr id="292" name="Image 291">
                                  <a:extLst>
                                    <a:ext uri="{FF2B5EF4-FFF2-40B4-BE49-F238E27FC236}">
                                      <a16:creationId xmlns:a16="http://schemas.microsoft.com/office/drawing/2014/main" id="{E9D918FB-6984-369C-727E-6056259BE857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5"/>
                                <a:stretch>
                                  <a:fillRect/>
                                </a:stretch>
                              </p:blipFill>
                              <p:spPr>
                                <a:xfrm rot="5400000">
                                  <a:off x="2549285" y="3275781"/>
                                  <a:ext cx="207596" cy="18997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cxnSp>
                              <p:nvCxnSpPr>
                                <p:cNvPr id="293" name="Connecteur droit avec flèche 292">
                                  <a:extLst>
                                    <a:ext uri="{FF2B5EF4-FFF2-40B4-BE49-F238E27FC236}">
                                      <a16:creationId xmlns:a16="http://schemas.microsoft.com/office/drawing/2014/main" id="{42B25FEE-22A0-F49B-839D-7CB62CD077B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596632" y="2147311"/>
                                  <a:ext cx="0" cy="115200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294" name="ZoneTexte 293">
                                  <a:extLst>
                                    <a:ext uri="{FF2B5EF4-FFF2-40B4-BE49-F238E27FC236}">
                                      <a16:creationId xmlns:a16="http://schemas.microsoft.com/office/drawing/2014/main" id="{26A206D0-4C49-4F77-1E46-FD20DA7E11A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624760" y="3401291"/>
                                  <a:ext cx="658377" cy="400110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7-bar air network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295" name="Connecteur droit avec flèche 294">
                                  <a:extLst>
                                    <a:ext uri="{FF2B5EF4-FFF2-40B4-BE49-F238E27FC236}">
                                      <a16:creationId xmlns:a16="http://schemas.microsoft.com/office/drawing/2014/main" id="{22AFD153-2F93-D9E0-ED01-5B1ECBD23C6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441445" y="2150127"/>
                                  <a:ext cx="635313" cy="389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6" name="Connecteur droit avec flèche 295">
                                  <a:extLst>
                                    <a:ext uri="{FF2B5EF4-FFF2-40B4-BE49-F238E27FC236}">
                                      <a16:creationId xmlns:a16="http://schemas.microsoft.com/office/drawing/2014/main" id="{019BDE8F-55B6-506E-65CD-1817CFF70E43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596632" y="3444683"/>
                                  <a:ext cx="630" cy="12691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7" name="Connecteur droit avec flèche 296">
                                  <a:extLst>
                                    <a:ext uri="{FF2B5EF4-FFF2-40B4-BE49-F238E27FC236}">
                                      <a16:creationId xmlns:a16="http://schemas.microsoft.com/office/drawing/2014/main" id="{654A71F9-0B22-C200-55BC-A4B3F505D2D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596632" y="3247301"/>
                                  <a:ext cx="2003200" cy="5042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298" name="Flèche : bas 297">
                                  <a:extLst>
                                    <a:ext uri="{FF2B5EF4-FFF2-40B4-BE49-F238E27FC236}">
                                      <a16:creationId xmlns:a16="http://schemas.microsoft.com/office/drawing/2014/main" id="{7239CB7E-D40A-69E0-1840-454108DBFAA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0800000">
                                  <a:off x="2519566" y="2357732"/>
                                  <a:ext cx="51474" cy="321179"/>
                                </a:xfrm>
                                <a:prstGeom prst="down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pic>
                              <p:nvPicPr>
                                <p:cNvPr id="299" name="Picture 2" descr="Categories: Débitmètres Massiques et Régulateurs | Alicat Français">
                                  <a:extLst>
                                    <a:ext uri="{FF2B5EF4-FFF2-40B4-BE49-F238E27FC236}">
                                      <a16:creationId xmlns:a16="http://schemas.microsoft.com/office/drawing/2014/main" id="{EDBA83B6-FE25-025B-26A3-0AE0AE3A5FCA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6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207947" y="1936101"/>
                                  <a:ext cx="253693" cy="283985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cxnSp>
                              <p:nvCxnSpPr>
                                <p:cNvPr id="300" name="Connecteur droit avec flèche 299">
                                  <a:extLst>
                                    <a:ext uri="{FF2B5EF4-FFF2-40B4-BE49-F238E27FC236}">
                                      <a16:creationId xmlns:a16="http://schemas.microsoft.com/office/drawing/2014/main" id="{E3DA6EFE-58E6-6FB7-3C0C-EA7011388AA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1934547" y="2178660"/>
                                  <a:ext cx="255285" cy="1587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301" name="ZoneTexte 300">
                                  <a:extLst>
                                    <a:ext uri="{FF2B5EF4-FFF2-40B4-BE49-F238E27FC236}">
                                      <a16:creationId xmlns:a16="http://schemas.microsoft.com/office/drawing/2014/main" id="{0A78F550-4BCB-C3A0-F53C-DF187A2C70C4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384163" y="3554224"/>
                                  <a:ext cx="959882" cy="400110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Alicat</a:t>
                                  </a:r>
                                </a:p>
                                <a:p>
                                  <a:pPr algn="ctr"/>
                                  <a:r>
                                    <a:rPr lang="en-US" sz="1000" dirty="0"/>
                                    <a:t>Q =17 L.min</a:t>
                                  </a:r>
                                  <a:r>
                                    <a:rPr lang="en-US" sz="1000" baseline="30000" dirty="0"/>
                                    <a:t>-1</a:t>
                                  </a:r>
                                  <a:endParaRPr lang="en-US" sz="1000" dirty="0"/>
                                </a:p>
                              </p:txBody>
                            </p:sp>
                            <p:pic>
                              <p:nvPicPr>
                                <p:cNvPr id="302" name="Picture 2" descr="Categories: Débitmètres Massiques et Régulateurs | Alicat Français">
                                  <a:extLst>
                                    <a:ext uri="{FF2B5EF4-FFF2-40B4-BE49-F238E27FC236}">
                                      <a16:creationId xmlns:a16="http://schemas.microsoft.com/office/drawing/2014/main" id="{68AA05DC-DFC9-81F0-BEC4-2FE571D3E4AE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6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726371" y="3287609"/>
                                  <a:ext cx="253693" cy="283984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303" name="ZoneTexte 302">
                                  <a:extLst>
                                    <a:ext uri="{FF2B5EF4-FFF2-40B4-BE49-F238E27FC236}">
                                      <a16:creationId xmlns:a16="http://schemas.microsoft.com/office/drawing/2014/main" id="{E8D9E8DC-96B7-B5C9-D53E-CE418C794319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6200000">
                                  <a:off x="2056899" y="3353886"/>
                                  <a:ext cx="772559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scavenging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304" name="Connecteur droit avec flèche 303">
                                  <a:extLst>
                                    <a:ext uri="{FF2B5EF4-FFF2-40B4-BE49-F238E27FC236}">
                                      <a16:creationId xmlns:a16="http://schemas.microsoft.com/office/drawing/2014/main" id="{BADCB0BA-7BDC-58EC-BE3A-EF692A94018A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16275" y="3528026"/>
                                  <a:ext cx="510096" cy="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5" name="Connecteur droit 47">
                                  <a:extLst>
                                    <a:ext uri="{FF2B5EF4-FFF2-40B4-BE49-F238E27FC236}">
                                      <a16:creationId xmlns:a16="http://schemas.microsoft.com/office/drawing/2014/main" id="{6D2A5854-ABFA-74FF-1EDD-87C58A6B62AC}"/>
                                    </a:ext>
                                  </a:extLst>
                                </p:cNvPr>
                                <p:cNvCxnSpPr>
                                  <a:cxnSpLocks/>
                                  <a:endCxn id="320" idx="1"/>
                                </p:cNvCxnSpPr>
                                <p:nvPr/>
                              </p:nvCxnSpPr>
                              <p:spPr>
                                <a:xfrm flipV="1">
                                  <a:off x="4131595" y="2121375"/>
                                  <a:ext cx="1098298" cy="1522"/>
                                </a:xfrm>
                                <a:prstGeom prst="bentConnector3">
                                  <a:avLst>
                                    <a:gd name="adj1" fmla="val 50000"/>
                                  </a:avLst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pic>
                              <p:nvPicPr>
                                <p:cNvPr id="306" name="Image 305">
                                  <a:extLst>
                                    <a:ext uri="{FF2B5EF4-FFF2-40B4-BE49-F238E27FC236}">
                                      <a16:creationId xmlns:a16="http://schemas.microsoft.com/office/drawing/2014/main" id="{D5229058-06A1-45F4-9B25-A5B0BD79EC30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 rot="15776702">
                                  <a:off x="4692281" y="2985371"/>
                                  <a:ext cx="326468" cy="474863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cxnSp>
                              <p:nvCxnSpPr>
                                <p:cNvPr id="307" name="Connecteur droit 306">
                                  <a:extLst>
                                    <a:ext uri="{FF2B5EF4-FFF2-40B4-BE49-F238E27FC236}">
                                      <a16:creationId xmlns:a16="http://schemas.microsoft.com/office/drawing/2014/main" id="{B24EDD9D-D265-EE60-33DD-1C1F72E6B04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5013684" y="2119793"/>
                                  <a:ext cx="0" cy="977724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8" name="Connecteur droit 128">
                                  <a:extLst>
                                    <a:ext uri="{FF2B5EF4-FFF2-40B4-BE49-F238E27FC236}">
                                      <a16:creationId xmlns:a16="http://schemas.microsoft.com/office/drawing/2014/main" id="{62244C7C-F65A-AC6B-09A3-89795C64560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rot="16200000" flipH="1">
                                  <a:off x="5227890" y="3074360"/>
                                  <a:ext cx="586253" cy="124229"/>
                                </a:xfrm>
                                <a:prstGeom prst="bentConnector3">
                                  <a:avLst>
                                    <a:gd name="adj1" fmla="val 99617"/>
                                  </a:avLst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9" name="Connecteur droit 133">
                                  <a:extLst>
                                    <a:ext uri="{FF2B5EF4-FFF2-40B4-BE49-F238E27FC236}">
                                      <a16:creationId xmlns:a16="http://schemas.microsoft.com/office/drawing/2014/main" id="{88BFF189-303C-FA2F-ED59-49AA01DEE4A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5016089" y="3329665"/>
                                  <a:ext cx="0" cy="188055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0" name="Connecteur droit 309">
                                  <a:extLst>
                                    <a:ext uri="{FF2B5EF4-FFF2-40B4-BE49-F238E27FC236}">
                                      <a16:creationId xmlns:a16="http://schemas.microsoft.com/office/drawing/2014/main" id="{92A0DF52-6115-9F0D-792E-8169512A8638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5299829" y="2921793"/>
                                  <a:ext cx="158428" cy="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311" name="Flèche : bas 310">
                                  <a:extLst>
                                    <a:ext uri="{FF2B5EF4-FFF2-40B4-BE49-F238E27FC236}">
                                      <a16:creationId xmlns:a16="http://schemas.microsoft.com/office/drawing/2014/main" id="{EEB64D9D-5055-1747-C2F5-89EA796BF4C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898571" y="2453533"/>
                                  <a:ext cx="51474" cy="315643"/>
                                </a:xfrm>
                                <a:prstGeom prst="down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sp>
                              <p:nvSpPr>
                                <p:cNvPr id="312" name="Flèche : bas 311">
                                  <a:extLst>
                                    <a:ext uri="{FF2B5EF4-FFF2-40B4-BE49-F238E27FC236}">
                                      <a16:creationId xmlns:a16="http://schemas.microsoft.com/office/drawing/2014/main" id="{D150FD40-0DEF-4FC8-6297-5F4D850107C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734797" y="2147311"/>
                                  <a:ext cx="51474" cy="321179"/>
                                </a:xfrm>
                                <a:prstGeom prst="downArrow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cxnSp>
                              <p:nvCxnSpPr>
                                <p:cNvPr id="313" name="Connecteur droit 312">
                                  <a:extLst>
                                    <a:ext uri="{FF2B5EF4-FFF2-40B4-BE49-F238E27FC236}">
                                      <a16:creationId xmlns:a16="http://schemas.microsoft.com/office/drawing/2014/main" id="{D6C45BB7-9D62-04E2-14ED-924745141007}"/>
                                    </a:ext>
                                  </a:extLst>
                                </p:cNvPr>
                                <p:cNvCxnSpPr>
                                  <a:cxnSpLocks/>
                                  <a:stCxn id="314" idx="2"/>
                                </p:cNvCxnSpPr>
                                <p:nvPr/>
                              </p:nvCxnSpPr>
                              <p:spPr>
                                <a:xfrm flipH="1">
                                  <a:off x="5011665" y="2011690"/>
                                  <a:ext cx="0" cy="11858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314" name="Rectangle 313">
                                  <a:extLst>
                                    <a:ext uri="{FF2B5EF4-FFF2-40B4-BE49-F238E27FC236}">
                                      <a16:creationId xmlns:a16="http://schemas.microsoft.com/office/drawing/2014/main" id="{1E6DA8A7-9B79-CDB8-9C2F-D7A1C9D642F0}"/>
                                    </a:ext>
                                  </a:extLst>
                                </p:cNvPr>
                                <p:cNvSpPr>
                                  <a:spLocks noChangeAspect="1"/>
                                </p:cNvSpPr>
                                <p:nvPr/>
                              </p:nvSpPr>
                              <p:spPr>
                                <a:xfrm>
                                  <a:off x="4874401" y="1717533"/>
                                  <a:ext cx="294157" cy="294157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T°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315" name="Rectangle 314">
                                  <a:extLst>
                                    <a:ext uri="{FF2B5EF4-FFF2-40B4-BE49-F238E27FC236}">
                                      <a16:creationId xmlns:a16="http://schemas.microsoft.com/office/drawing/2014/main" id="{1435D03A-7DE6-7F12-23C3-830E2A0BEA7B}"/>
                                    </a:ext>
                                  </a:extLst>
                                </p:cNvPr>
                                <p:cNvSpPr>
                                  <a:spLocks noChangeAspect="1"/>
                                </p:cNvSpPr>
                                <p:nvPr/>
                              </p:nvSpPr>
                              <p:spPr>
                                <a:xfrm>
                                  <a:off x="5119071" y="2812295"/>
                                  <a:ext cx="216000" cy="216000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P</a:t>
                                  </a:r>
                                </a:p>
                              </p:txBody>
                            </p:sp>
                            <p:grpSp>
                              <p:nvGrpSpPr>
                                <p:cNvPr id="316" name="Groupe 315">
                                  <a:extLst>
                                    <a:ext uri="{FF2B5EF4-FFF2-40B4-BE49-F238E27FC236}">
                                      <a16:creationId xmlns:a16="http://schemas.microsoft.com/office/drawing/2014/main" id="{46EFCEFE-6B6B-1721-3F70-DE5F4A4D53DE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3598" y="2503078"/>
                                  <a:ext cx="70233" cy="88097"/>
                                  <a:chOff x="7117517" y="4306410"/>
                                  <a:chExt cx="162131" cy="203370"/>
                                </a:xfrm>
                              </p:grpSpPr>
                              <p:cxnSp>
                                <p:nvCxnSpPr>
                                  <p:cNvPr id="328" name="Connecteur droit 327">
                                    <a:extLst>
                                      <a:ext uri="{FF2B5EF4-FFF2-40B4-BE49-F238E27FC236}">
                                        <a16:creationId xmlns:a16="http://schemas.microsoft.com/office/drawing/2014/main" id="{85AFA967-BE61-D4D9-5547-EB6EDA8C01BC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10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29" name="Connecteur droit 328">
                                    <a:extLst>
                                      <a:ext uri="{FF2B5EF4-FFF2-40B4-BE49-F238E27FC236}">
                                        <a16:creationId xmlns:a16="http://schemas.microsoft.com/office/drawing/2014/main" id="{90323687-1A10-653B-C7C7-1D2C3DE0B7A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64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317" name="Groupe 316">
                                  <a:extLst>
                                    <a:ext uri="{FF2B5EF4-FFF2-40B4-BE49-F238E27FC236}">
                                      <a16:creationId xmlns:a16="http://schemas.microsoft.com/office/drawing/2014/main" id="{3C73EEDB-D297-B9F0-A8C9-6D6A408ACC6E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5575" y="2589261"/>
                                  <a:ext cx="70233" cy="88097"/>
                                  <a:chOff x="7117517" y="4306410"/>
                                  <a:chExt cx="162131" cy="203370"/>
                                </a:xfrm>
                              </p:grpSpPr>
                              <p:cxnSp>
                                <p:nvCxnSpPr>
                                  <p:cNvPr id="326" name="Connecteur droit 325">
                                    <a:extLst>
                                      <a:ext uri="{FF2B5EF4-FFF2-40B4-BE49-F238E27FC236}">
                                        <a16:creationId xmlns:a16="http://schemas.microsoft.com/office/drawing/2014/main" id="{B152E7FA-A469-85EB-AFC0-D4A8AA6FFFA5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10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27" name="Connecteur droit 326">
                                    <a:extLst>
                                      <a:ext uri="{FF2B5EF4-FFF2-40B4-BE49-F238E27FC236}">
                                        <a16:creationId xmlns:a16="http://schemas.microsoft.com/office/drawing/2014/main" id="{0C76FDE4-CA61-44A0-E910-846173F990C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64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318" name="Groupe 317">
                                  <a:extLst>
                                    <a:ext uri="{FF2B5EF4-FFF2-40B4-BE49-F238E27FC236}">
                                      <a16:creationId xmlns:a16="http://schemas.microsoft.com/office/drawing/2014/main" id="{F9EC8046-0D48-3F8B-68CC-FD9CF655B2E7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6732" y="2673686"/>
                                  <a:ext cx="70233" cy="88097"/>
                                  <a:chOff x="7117517" y="4306403"/>
                                  <a:chExt cx="162131" cy="203368"/>
                                </a:xfrm>
                              </p:grpSpPr>
                              <p:cxnSp>
                                <p:nvCxnSpPr>
                                  <p:cNvPr id="324" name="Connecteur droit 323">
                                    <a:extLst>
                                      <a:ext uri="{FF2B5EF4-FFF2-40B4-BE49-F238E27FC236}">
                                        <a16:creationId xmlns:a16="http://schemas.microsoft.com/office/drawing/2014/main" id="{0AD294A1-58A8-0F06-753A-6B798334714C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03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25" name="Connecteur droit 324">
                                    <a:extLst>
                                      <a:ext uri="{FF2B5EF4-FFF2-40B4-BE49-F238E27FC236}">
                                        <a16:creationId xmlns:a16="http://schemas.microsoft.com/office/drawing/2014/main" id="{755D9099-7BA8-0C5C-8809-C35202122D81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55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319" name="Groupe 318">
                                  <a:extLst>
                                    <a:ext uri="{FF2B5EF4-FFF2-40B4-BE49-F238E27FC236}">
                                      <a16:creationId xmlns:a16="http://schemas.microsoft.com/office/drawing/2014/main" id="{673E5F12-EAC7-21EE-DC99-DBE71320E5A0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7745" y="2758158"/>
                                  <a:ext cx="70233" cy="88097"/>
                                  <a:chOff x="7117517" y="4306403"/>
                                  <a:chExt cx="162131" cy="203368"/>
                                </a:xfrm>
                              </p:grpSpPr>
                              <p:cxnSp>
                                <p:nvCxnSpPr>
                                  <p:cNvPr id="322" name="Connecteur droit 321">
                                    <a:extLst>
                                      <a:ext uri="{FF2B5EF4-FFF2-40B4-BE49-F238E27FC236}">
                                        <a16:creationId xmlns:a16="http://schemas.microsoft.com/office/drawing/2014/main" id="{E0F9F8A2-F193-3029-AA17-EE074FB8CDF8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03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23" name="Connecteur droit 322">
                                    <a:extLst>
                                      <a:ext uri="{FF2B5EF4-FFF2-40B4-BE49-F238E27FC236}">
                                        <a16:creationId xmlns:a16="http://schemas.microsoft.com/office/drawing/2014/main" id="{0C1D39B4-1394-4A29-ACAA-85D9E99D210A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55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sp>
                              <p:nvSpPr>
                                <p:cNvPr id="320" name="Rectangle 319">
                                  <a:extLst>
                                    <a:ext uri="{FF2B5EF4-FFF2-40B4-BE49-F238E27FC236}">
                                      <a16:creationId xmlns:a16="http://schemas.microsoft.com/office/drawing/2014/main" id="{76980D0E-C1AE-69EA-A85C-C3A6C7181B23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>
                                <a:xfrm>
                                  <a:off x="5229893" y="2051265"/>
                                  <a:ext cx="457511" cy="140220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Filter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321" name="Connecteur droit 320">
                                  <a:extLst>
                                    <a:ext uri="{FF2B5EF4-FFF2-40B4-BE49-F238E27FC236}">
                                      <a16:creationId xmlns:a16="http://schemas.microsoft.com/office/drawing/2014/main" id="{30D580D4-7836-529F-21B9-5261F899CC49}"/>
                                    </a:ext>
                                  </a:extLst>
                                </p:cNvPr>
                                <p:cNvCxnSpPr>
                                  <a:cxnSpLocks/>
                                  <a:stCxn id="320" idx="2"/>
                                </p:cNvCxnSpPr>
                                <p:nvPr/>
                              </p:nvCxnSpPr>
                              <p:spPr>
                                <a:xfrm>
                                  <a:off x="5458649" y="2191484"/>
                                  <a:ext cx="0" cy="32400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286" name="Groupe 285">
                                <a:extLst>
                                  <a:ext uri="{FF2B5EF4-FFF2-40B4-BE49-F238E27FC236}">
                                    <a16:creationId xmlns:a16="http://schemas.microsoft.com/office/drawing/2014/main" id="{64CCDB4F-7257-1C18-5A81-70FE59A5974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120694" y="3397690"/>
                                <a:ext cx="2824821" cy="188055"/>
                                <a:chOff x="6130219" y="3397690"/>
                                <a:chExt cx="2824821" cy="188055"/>
                              </a:xfrm>
                            </p:grpSpPr>
                            <p:cxnSp>
                              <p:nvCxnSpPr>
                                <p:cNvPr id="287" name="Connecteur droit 286">
                                  <a:extLst>
                                    <a:ext uri="{FF2B5EF4-FFF2-40B4-BE49-F238E27FC236}">
                                      <a16:creationId xmlns:a16="http://schemas.microsoft.com/office/drawing/2014/main" id="{CA606AA6-EB23-51C5-5126-D7FB7D15546A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6130219" y="3429601"/>
                                  <a:ext cx="124820" cy="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288" name="Flèche : pentagone 287">
                                  <a:extLst>
                                    <a:ext uri="{FF2B5EF4-FFF2-40B4-BE49-F238E27FC236}">
                                      <a16:creationId xmlns:a16="http://schemas.microsoft.com/office/drawing/2014/main" id="{56D9FA9B-1868-E5EB-B0BC-96590D840F9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55040" y="3397690"/>
                                  <a:ext cx="2700000" cy="188055"/>
                                </a:xfrm>
                                <a:prstGeom prst="homePlate">
                                  <a:avLst/>
                                </a:prstGeom>
                                <a:solidFill>
                                  <a:srgbClr val="4472C4"/>
                                </a:solidFill>
                                <a:ln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b="1" dirty="0">
                                      <a:solidFill>
                                        <a:schemeClr val="tx1"/>
                                      </a:solidFill>
                                    </a:rPr>
                                    <a:t>Exhaust Line</a:t>
                                  </a:r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276" name="Groupe 275">
                              <a:extLst>
                                <a:ext uri="{FF2B5EF4-FFF2-40B4-BE49-F238E27FC236}">
                                  <a16:creationId xmlns:a16="http://schemas.microsoft.com/office/drawing/2014/main" id="{C62DF377-CD60-925F-D02C-DA5B10F2B4C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982343" y="930656"/>
                              <a:ext cx="1380665" cy="630390"/>
                              <a:chOff x="6167482" y="545202"/>
                              <a:chExt cx="1380665" cy="630390"/>
                            </a:xfrm>
                          </p:grpSpPr>
                          <p:grpSp>
                            <p:nvGrpSpPr>
                              <p:cNvPr id="277" name="Groupe 276">
                                <a:extLst>
                                  <a:ext uri="{FF2B5EF4-FFF2-40B4-BE49-F238E27FC236}">
                                    <a16:creationId xmlns:a16="http://schemas.microsoft.com/office/drawing/2014/main" id="{2523201B-7B1F-83BA-5E75-831D301ECA8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167482" y="545202"/>
                                <a:ext cx="1380665" cy="379362"/>
                                <a:chOff x="25329871" y="8406924"/>
                                <a:chExt cx="6456206" cy="1773964"/>
                              </a:xfrm>
                            </p:grpSpPr>
                            <p:grpSp>
                              <p:nvGrpSpPr>
                                <p:cNvPr id="280" name="Groupe 279">
                                  <a:extLst>
                                    <a:ext uri="{FF2B5EF4-FFF2-40B4-BE49-F238E27FC236}">
                                      <a16:creationId xmlns:a16="http://schemas.microsoft.com/office/drawing/2014/main" id="{37D19A25-113E-3DA1-117C-67597CD309D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329871" y="8406924"/>
                                  <a:ext cx="6456201" cy="1364467"/>
                                  <a:chOff x="10324358" y="-1232000"/>
                                  <a:chExt cx="3187217" cy="673596"/>
                                </a:xfrm>
                              </p:grpSpPr>
                              <p:sp>
                                <p:nvSpPr>
                                  <p:cNvPr id="282" name="Flèche : bas 281">
                                    <a:extLst>
                                      <a:ext uri="{FF2B5EF4-FFF2-40B4-BE49-F238E27FC236}">
                                        <a16:creationId xmlns:a16="http://schemas.microsoft.com/office/drawing/2014/main" id="{C46A543F-6C01-9169-FA9A-6A6BA3267AAB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6200000">
                                    <a:off x="10479578" y="-1168885"/>
                                    <a:ext cx="158916" cy="441889"/>
                                  </a:xfrm>
                                  <a:prstGeom prst="downArrow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sp>
                                <p:nvSpPr>
                                  <p:cNvPr id="283" name="Flèche : bas 282">
                                    <a:extLst>
                                      <a:ext uri="{FF2B5EF4-FFF2-40B4-BE49-F238E27FC236}">
                                        <a16:creationId xmlns:a16="http://schemas.microsoft.com/office/drawing/2014/main" id="{3DF460F4-2200-D724-A712-99156715A09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6200000">
                                    <a:off x="10472607" y="-865772"/>
                                    <a:ext cx="159119" cy="455618"/>
                                  </a:xfrm>
                                  <a:prstGeom prst="downArrow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sp>
                                <p:nvSpPr>
                                  <p:cNvPr id="284" name="ZoneTexte 283">
                                    <a:extLst>
                                      <a:ext uri="{FF2B5EF4-FFF2-40B4-BE49-F238E27FC236}">
                                        <a16:creationId xmlns:a16="http://schemas.microsoft.com/office/drawing/2014/main" id="{1BEB7EC3-36DE-FB51-D6D5-A50322A9892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779975" y="-1232000"/>
                                    <a:ext cx="2731600" cy="56839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dirty="0"/>
                                      <a:t>7-bar air network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81" name="ZoneTexte 280">
                                  <a:extLst>
                                    <a:ext uri="{FF2B5EF4-FFF2-40B4-BE49-F238E27FC236}">
                                      <a16:creationId xmlns:a16="http://schemas.microsoft.com/office/drawing/2014/main" id="{C991AA87-C9A2-94BA-C282-05E22D72922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6252794" y="9029515"/>
                                  <a:ext cx="5533283" cy="1151373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dirty="0"/>
                                    <a:t>Combustion Gas </a:t>
                                  </a:r>
                                </a:p>
                              </p:txBody>
                            </p:sp>
                          </p:grpSp>
                          <p:pic>
                            <p:nvPicPr>
                              <p:cNvPr id="278" name="Image 277">
                                <a:extLst>
                                  <a:ext uri="{FF2B5EF4-FFF2-40B4-BE49-F238E27FC236}">
                                    <a16:creationId xmlns:a16="http://schemas.microsoft.com/office/drawing/2014/main" id="{2344D0F7-45F5-3B2E-337A-13EE340C7BDF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6179691" y="911223"/>
                                <a:ext cx="168399" cy="26436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279" name="ZoneTexte 278">
                                <a:extLst>
                                  <a:ext uri="{FF2B5EF4-FFF2-40B4-BE49-F238E27FC236}">
                                    <a16:creationId xmlns:a16="http://schemas.microsoft.com/office/drawing/2014/main" id="{CAD48953-25F9-DE53-5516-88284127362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6365920" y="888631"/>
                                <a:ext cx="1037812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000" dirty="0"/>
                                  <a:t>Pneumatic valve</a:t>
                                </a:r>
                              </a:p>
                            </p:txBody>
                          </p:sp>
                        </p:grpSp>
                      </p:grpSp>
                      <p:pic>
                        <p:nvPicPr>
                          <p:cNvPr id="273" name="Image 272">
                            <a:extLst>
                              <a:ext uri="{FF2B5EF4-FFF2-40B4-BE49-F238E27FC236}">
                                <a16:creationId xmlns:a16="http://schemas.microsoft.com/office/drawing/2014/main" id="{0E985BDC-79F0-0866-33ED-90E9926BB86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644602" y="1739034"/>
                            <a:ext cx="275232" cy="43208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274" name="Image 273">
                            <a:extLst>
                              <a:ext uri="{FF2B5EF4-FFF2-40B4-BE49-F238E27FC236}">
                                <a16:creationId xmlns:a16="http://schemas.microsoft.com/office/drawing/2014/main" id="{39806F5D-EBD2-F6D2-3EA0-950A07F0C66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196904" y="1709864"/>
                            <a:ext cx="275232" cy="43208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271" name="Rectangle 270">
                          <a:extLst>
                            <a:ext uri="{FF2B5EF4-FFF2-40B4-BE49-F238E27FC236}">
                              <a16:creationId xmlns:a16="http://schemas.microsoft.com/office/drawing/2014/main" id="{3D100A35-745A-37D6-BB25-7B06F08378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77679" y="3325085"/>
                          <a:ext cx="594703" cy="149479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00" dirty="0"/>
                            <a:t>Lambda</a:t>
                          </a:r>
                        </a:p>
                      </p:txBody>
                    </p:sp>
                  </p:grpSp>
                  <p:pic>
                    <p:nvPicPr>
                      <p:cNvPr id="268" name="Image 267">
                        <a:extLst>
                          <a:ext uri="{FF2B5EF4-FFF2-40B4-BE49-F238E27FC236}">
                            <a16:creationId xmlns:a16="http://schemas.microsoft.com/office/drawing/2014/main" id="{C9F0768D-E828-8C07-BDB0-A986843D39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2114" y="354245"/>
                        <a:ext cx="2365453" cy="963251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265" name="Connecteur : en angle 264">
                      <a:extLst>
                        <a:ext uri="{FF2B5EF4-FFF2-40B4-BE49-F238E27FC236}">
                          <a16:creationId xmlns:a16="http://schemas.microsoft.com/office/drawing/2014/main" id="{B759437A-C1CF-1B3A-4C11-9A88E0712DCC}"/>
                        </a:ext>
                      </a:extLst>
                    </p:cNvPr>
                    <p:cNvCxnSpPr>
                      <a:cxnSpLocks/>
                      <a:stCxn id="268" idx="2"/>
                    </p:cNvCxnSpPr>
                    <p:nvPr/>
                  </p:nvCxnSpPr>
                  <p:spPr>
                    <a:xfrm rot="16200000" flipH="1">
                      <a:off x="3406546" y="1384178"/>
                      <a:ext cx="365413" cy="291042"/>
                    </a:xfrm>
                    <a:prstGeom prst="bentConnector3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6" name="ZoneTexte 265">
                      <a:extLst>
                        <a:ext uri="{FF2B5EF4-FFF2-40B4-BE49-F238E27FC236}">
                          <a16:creationId xmlns:a16="http://schemas.microsoft.com/office/drawing/2014/main" id="{BFCB0C68-B7C7-6C67-FBDF-96F3A9568B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9499" y="2776570"/>
                      <a:ext cx="120078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V</a:t>
                      </a:r>
                      <a:r>
                        <a:rPr lang="en-US" sz="1600" b="1" baseline="-25000" dirty="0"/>
                        <a:t>HPHT</a:t>
                      </a:r>
                      <a:r>
                        <a:rPr lang="en-US" sz="1600" b="1" dirty="0"/>
                        <a:t> = 1,4 L</a:t>
                      </a:r>
                    </a:p>
                  </p:txBody>
                </p:sp>
              </p:grpSp>
              <p:cxnSp>
                <p:nvCxnSpPr>
                  <p:cNvPr id="262" name="Connecteur droit 261">
                    <a:extLst>
                      <a:ext uri="{FF2B5EF4-FFF2-40B4-BE49-F238E27FC236}">
                        <a16:creationId xmlns:a16="http://schemas.microsoft.com/office/drawing/2014/main" id="{6E976BBC-23DC-5B2A-4580-E159F3CA1A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31036" y="4402145"/>
                    <a:ext cx="158428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1BE45023-050A-D9A7-E7A2-465B4C3261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50278" y="4292647"/>
                    <a:ext cx="216000" cy="2160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 dirty="0"/>
                      <a:t>P</a:t>
                    </a:r>
                  </a:p>
                </p:txBody>
              </p:sp>
            </p:grpSp>
            <p:grpSp>
              <p:nvGrpSpPr>
                <p:cNvPr id="246" name="Groupe 245">
                  <a:extLst>
                    <a:ext uri="{FF2B5EF4-FFF2-40B4-BE49-F238E27FC236}">
                      <a16:creationId xmlns:a16="http://schemas.microsoft.com/office/drawing/2014/main" id="{172C15BC-D9AF-6023-5C68-93263571E14C}"/>
                    </a:ext>
                  </a:extLst>
                </p:cNvPr>
                <p:cNvGrpSpPr/>
                <p:nvPr/>
              </p:nvGrpSpPr>
              <p:grpSpPr>
                <a:xfrm>
                  <a:off x="9721705" y="5108596"/>
                  <a:ext cx="2349854" cy="686388"/>
                  <a:chOff x="9721705" y="5108596"/>
                  <a:chExt cx="2349854" cy="686388"/>
                </a:xfrm>
              </p:grpSpPr>
              <p:grpSp>
                <p:nvGrpSpPr>
                  <p:cNvPr id="247" name="Groupe 246">
                    <a:extLst>
                      <a:ext uri="{FF2B5EF4-FFF2-40B4-BE49-F238E27FC236}">
                        <a16:creationId xmlns:a16="http://schemas.microsoft.com/office/drawing/2014/main" id="{0A74536B-C1E5-0167-6DD5-E47162F38945}"/>
                      </a:ext>
                    </a:extLst>
                  </p:cNvPr>
                  <p:cNvGrpSpPr/>
                  <p:nvPr/>
                </p:nvGrpSpPr>
                <p:grpSpPr>
                  <a:xfrm>
                    <a:off x="9971679" y="5108596"/>
                    <a:ext cx="2099880" cy="337587"/>
                    <a:chOff x="7220358" y="3449343"/>
                    <a:chExt cx="2099880" cy="337587"/>
                  </a:xfrm>
                </p:grpSpPr>
                <p:cxnSp>
                  <p:nvCxnSpPr>
                    <p:cNvPr id="256" name="Connecteur droit 255">
                      <a:extLst>
                        <a:ext uri="{FF2B5EF4-FFF2-40B4-BE49-F238E27FC236}">
                          <a16:creationId xmlns:a16="http://schemas.microsoft.com/office/drawing/2014/main" id="{8427C5EC-3FEF-6070-6268-CCF8D0DD35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7562358" y="3321483"/>
                      <a:ext cx="0" cy="6840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57" name="Groupe 256">
                      <a:extLst>
                        <a:ext uri="{FF2B5EF4-FFF2-40B4-BE49-F238E27FC236}">
                          <a16:creationId xmlns:a16="http://schemas.microsoft.com/office/drawing/2014/main" id="{EBDA7A47-78D6-9DDC-5185-B40359FA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74626" y="3449343"/>
                      <a:ext cx="2045612" cy="337587"/>
                      <a:chOff x="7274626" y="3449343"/>
                      <a:chExt cx="2045612" cy="337587"/>
                    </a:xfrm>
                  </p:grpSpPr>
                  <p:sp>
                    <p:nvSpPr>
                      <p:cNvPr id="258" name="ZoneTexte 257">
                        <a:extLst>
                          <a:ext uri="{FF2B5EF4-FFF2-40B4-BE49-F238E27FC236}">
                            <a16:creationId xmlns:a16="http://schemas.microsoft.com/office/drawing/2014/main" id="{DD2EC4BF-7DCB-4EB7-05D6-EC15A94F55CA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7274626" y="3449343"/>
                        <a:ext cx="662361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fr-FR"/>
                        </a:defPPr>
                        <a:lvl1pPr>
                          <a:defRPr sz="1400"/>
                        </a:lvl1pPr>
                      </a:lstStyle>
                      <a:p>
                        <a:r>
                          <a:rPr lang="en-US" sz="1000" dirty="0"/>
                          <a:t>7  L.min</a:t>
                        </a:r>
                        <a:r>
                          <a:rPr lang="en-US" sz="1000" baseline="30000" dirty="0"/>
                          <a:t>-1</a:t>
                        </a:r>
                        <a:endParaRPr lang="en-US" sz="1000" dirty="0"/>
                      </a:p>
                    </p:txBody>
                  </p:sp>
                  <p:sp>
                    <p:nvSpPr>
                      <p:cNvPr id="259" name="Rectangle 258">
                        <a:extLst>
                          <a:ext uri="{FF2B5EF4-FFF2-40B4-BE49-F238E27FC236}">
                            <a16:creationId xmlns:a16="http://schemas.microsoft.com/office/drawing/2014/main" id="{CA998E79-13EE-E1BD-99B5-1756474ECD0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7902918" y="3540708"/>
                        <a:ext cx="1417320" cy="24622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tx1"/>
                            </a:solidFill>
                          </a:rPr>
                          <a:t>7-Gas Analyzer (Horiba)</a:t>
                        </a:r>
                      </a:p>
                    </p:txBody>
                  </p:sp>
                  <p:cxnSp>
                    <p:nvCxnSpPr>
                      <p:cNvPr id="260" name="Connecteur droit avec flèche 259">
                        <a:extLst>
                          <a:ext uri="{FF2B5EF4-FFF2-40B4-BE49-F238E27FC236}">
                            <a16:creationId xmlns:a16="http://schemas.microsoft.com/office/drawing/2014/main" id="{CA018CE0-F9C1-B191-DCE1-A9FC6776FC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V="1">
                        <a:off x="7621194" y="3581437"/>
                        <a:ext cx="0" cy="270088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48" name="Organigramme : Extraire 247">
                    <a:extLst>
                      <a:ext uri="{FF2B5EF4-FFF2-40B4-BE49-F238E27FC236}">
                        <a16:creationId xmlns:a16="http://schemas.microsoft.com/office/drawing/2014/main" id="{5063750C-A0BE-7E03-1DC5-A5137DD4B34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800000">
                    <a:off x="9922213" y="5123755"/>
                    <a:ext cx="110492" cy="76206"/>
                  </a:xfrm>
                  <a:prstGeom prst="flowChartExtra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  <p:cxnSp>
                <p:nvCxnSpPr>
                  <p:cNvPr id="249" name="Connecteur droit 248">
                    <a:extLst>
                      <a:ext uri="{FF2B5EF4-FFF2-40B4-BE49-F238E27FC236}">
                        <a16:creationId xmlns:a16="http://schemas.microsoft.com/office/drawing/2014/main" id="{068B1012-1069-FDC1-F6AC-ADF4DADFC32C}"/>
                      </a:ext>
                    </a:extLst>
                  </p:cNvPr>
                  <p:cNvCxnSpPr>
                    <a:cxnSpLocks/>
                    <a:endCxn id="248" idx="0"/>
                  </p:cNvCxnSpPr>
                  <p:nvPr/>
                </p:nvCxnSpPr>
                <p:spPr>
                  <a:xfrm flipH="1" flipV="1">
                    <a:off x="9977459" y="5199961"/>
                    <a:ext cx="1418" cy="12277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Connecteur droit 249">
                    <a:extLst>
                      <a:ext uri="{FF2B5EF4-FFF2-40B4-BE49-F238E27FC236}">
                        <a16:creationId xmlns:a16="http://schemas.microsoft.com/office/drawing/2014/main" id="{4A3295BB-505C-4D18-198A-BD0319046B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76951" y="5662134"/>
                    <a:ext cx="73719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1" name="ZoneTexte 250">
                    <a:extLst>
                      <a:ext uri="{FF2B5EF4-FFF2-40B4-BE49-F238E27FC236}">
                        <a16:creationId xmlns:a16="http://schemas.microsoft.com/office/drawing/2014/main" id="{2B482D16-4747-D940-A3EA-B59BB93DA35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884415" y="5447994"/>
                    <a:ext cx="66236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fr-FR"/>
                    </a:defPPr>
                    <a:lvl1pPr>
                      <a:defRPr sz="1400"/>
                    </a:lvl1pPr>
                  </a:lstStyle>
                  <a:p>
                    <a:r>
                      <a:rPr lang="en-US" sz="1000" dirty="0"/>
                      <a:t>5  L.min</a:t>
                    </a:r>
                    <a:r>
                      <a:rPr lang="en-US" sz="1000" baseline="30000" dirty="0"/>
                      <a:t>-1</a:t>
                    </a:r>
                    <a:endParaRPr lang="en-US" sz="1000" dirty="0"/>
                  </a:p>
                </p:txBody>
              </p:sp>
              <p:sp>
                <p:nvSpPr>
                  <p:cNvPr id="252" name="Rectangle 251">
                    <a:extLst>
                      <a:ext uri="{FF2B5EF4-FFF2-40B4-BE49-F238E27FC236}">
                        <a16:creationId xmlns:a16="http://schemas.microsoft.com/office/drawing/2014/main" id="{A84563A1-7244-AD76-B1F9-E574964F416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0507559" y="5548762"/>
                    <a:ext cx="1564000" cy="24622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 dirty="0">
                        <a:solidFill>
                          <a:schemeClr val="tx1"/>
                        </a:solidFill>
                      </a:rPr>
                      <a:t>Particle </a:t>
                    </a:r>
                    <a:r>
                      <a:rPr lang="en-US" sz="1000" dirty="0" err="1">
                        <a:solidFill>
                          <a:schemeClr val="tx1"/>
                        </a:solidFill>
                      </a:rPr>
                      <a:t>Analyser</a:t>
                    </a:r>
                    <a:r>
                      <a:rPr lang="en-US" sz="1000" dirty="0">
                        <a:solidFill>
                          <a:schemeClr val="tx1"/>
                        </a:solidFill>
                      </a:rPr>
                      <a:t> (</a:t>
                    </a:r>
                    <a:r>
                      <a:rPr lang="en-US" sz="1000" dirty="0" err="1">
                        <a:solidFill>
                          <a:schemeClr val="tx1"/>
                        </a:solidFill>
                      </a:rPr>
                      <a:t>Pegasor</a:t>
                    </a:r>
                    <a:r>
                      <a:rPr lang="en-US" sz="1000" dirty="0">
                        <a:solidFill>
                          <a:schemeClr val="tx1"/>
                        </a:solidFill>
                      </a:rPr>
                      <a:t>)</a:t>
                    </a:r>
                  </a:p>
                </p:txBody>
              </p:sp>
              <p:cxnSp>
                <p:nvCxnSpPr>
                  <p:cNvPr id="253" name="Connecteur droit avec flèche 252">
                    <a:extLst>
                      <a:ext uri="{FF2B5EF4-FFF2-40B4-BE49-F238E27FC236}">
                        <a16:creationId xmlns:a16="http://schemas.microsoft.com/office/drawing/2014/main" id="{D897C19F-031C-215E-4090-83AB940591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10230983" y="5580088"/>
                    <a:ext cx="0" cy="27008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4" name="Organigramme : Extraire 253">
                    <a:extLst>
                      <a:ext uri="{FF2B5EF4-FFF2-40B4-BE49-F238E27FC236}">
                        <a16:creationId xmlns:a16="http://schemas.microsoft.com/office/drawing/2014/main" id="{D48366E5-4820-B7C7-4211-583E404BB6D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800000">
                    <a:off x="9721705" y="5123755"/>
                    <a:ext cx="110492" cy="76206"/>
                  </a:xfrm>
                  <a:prstGeom prst="flowChartExtra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  <p:cxnSp>
                <p:nvCxnSpPr>
                  <p:cNvPr id="255" name="Connecteur droit 254">
                    <a:extLst>
                      <a:ext uri="{FF2B5EF4-FFF2-40B4-BE49-F238E27FC236}">
                        <a16:creationId xmlns:a16="http://schemas.microsoft.com/office/drawing/2014/main" id="{6C07165F-FFAC-45DE-0A26-751137BDC932}"/>
                      </a:ext>
                    </a:extLst>
                  </p:cNvPr>
                  <p:cNvCxnSpPr>
                    <a:cxnSpLocks/>
                    <a:endCxn id="254" idx="0"/>
                  </p:cNvCxnSpPr>
                  <p:nvPr/>
                </p:nvCxnSpPr>
                <p:spPr>
                  <a:xfrm flipV="1">
                    <a:off x="9776951" y="5199961"/>
                    <a:ext cx="0" cy="4621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0" name="Groupe 189">
                <a:extLst>
                  <a:ext uri="{FF2B5EF4-FFF2-40B4-BE49-F238E27FC236}">
                    <a16:creationId xmlns:a16="http://schemas.microsoft.com/office/drawing/2014/main" id="{937EB966-5AFD-2DE4-B19F-671C87393C2A}"/>
                  </a:ext>
                </a:extLst>
              </p:cNvPr>
              <p:cNvGrpSpPr/>
              <p:nvPr/>
            </p:nvGrpSpPr>
            <p:grpSpPr>
              <a:xfrm>
                <a:off x="9171971" y="2405311"/>
                <a:ext cx="3303018" cy="2530685"/>
                <a:chOff x="9200187" y="2403040"/>
                <a:chExt cx="3303018" cy="2530685"/>
              </a:xfrm>
            </p:grpSpPr>
            <p:grpSp>
              <p:nvGrpSpPr>
                <p:cNvPr id="191" name="Groupe 190">
                  <a:extLst>
                    <a:ext uri="{FF2B5EF4-FFF2-40B4-BE49-F238E27FC236}">
                      <a16:creationId xmlns:a16="http://schemas.microsoft.com/office/drawing/2014/main" id="{4760AC7C-16BB-B777-278F-F7E5B10A819A}"/>
                    </a:ext>
                  </a:extLst>
                </p:cNvPr>
                <p:cNvGrpSpPr/>
                <p:nvPr/>
              </p:nvGrpSpPr>
              <p:grpSpPr>
                <a:xfrm>
                  <a:off x="9200187" y="2403040"/>
                  <a:ext cx="2837810" cy="2530685"/>
                  <a:chOff x="9200187" y="2403040"/>
                  <a:chExt cx="2837810" cy="2530685"/>
                </a:xfrm>
              </p:grpSpPr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15BBC6EB-9AD5-2CF2-7637-C5683C3B0FF3}"/>
                      </a:ext>
                    </a:extLst>
                  </p:cNvPr>
                  <p:cNvSpPr/>
                  <p:nvPr/>
                </p:nvSpPr>
                <p:spPr>
                  <a:xfrm>
                    <a:off x="9392460" y="3296214"/>
                    <a:ext cx="646177" cy="5070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Mass flow</a:t>
                    </a:r>
                  </a:p>
                </p:txBody>
              </p:sp>
              <p:sp>
                <p:nvSpPr>
                  <p:cNvPr id="194" name="ZoneTexte 193">
                    <a:extLst>
                      <a:ext uri="{FF2B5EF4-FFF2-40B4-BE49-F238E27FC236}">
                        <a16:creationId xmlns:a16="http://schemas.microsoft.com/office/drawing/2014/main" id="{ECB3B279-994B-4F93-AF6B-A62AA0008E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2863" y="4645748"/>
                    <a:ext cx="7043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Venting</a:t>
                    </a:r>
                    <a:endParaRPr kumimoji="0" 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lèche : droite 194">
                    <a:extLst>
                      <a:ext uri="{FF2B5EF4-FFF2-40B4-BE49-F238E27FC236}">
                        <a16:creationId xmlns:a16="http://schemas.microsoft.com/office/drawing/2014/main" id="{D633977A-0A62-9C7C-A48D-467F40C669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560548" y="4231169"/>
                    <a:ext cx="522568" cy="432330"/>
                  </a:xfrm>
                  <a:prstGeom prst="rightArrow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6" name="Groupe 195">
                    <a:extLst>
                      <a:ext uri="{FF2B5EF4-FFF2-40B4-BE49-F238E27FC236}">
                        <a16:creationId xmlns:a16="http://schemas.microsoft.com/office/drawing/2014/main" id="{A1145594-8E22-1AEE-DDCD-A6FEED8D0520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1019214" y="3940572"/>
                    <a:ext cx="186500" cy="140946"/>
                    <a:chOff x="5787012" y="5915025"/>
                    <a:chExt cx="472234" cy="336933"/>
                  </a:xfrm>
                </p:grpSpPr>
                <p:sp>
                  <p:nvSpPr>
                    <p:cNvPr id="242" name="Organigramme : Joindre 241">
                      <a:extLst>
                        <a:ext uri="{FF2B5EF4-FFF2-40B4-BE49-F238E27FC236}">
                          <a16:creationId xmlns:a16="http://schemas.microsoft.com/office/drawing/2014/main" id="{BFBEB9AB-C3C5-430A-32B5-1C32BE21D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2057" y="5915025"/>
                      <a:ext cx="227189" cy="336933"/>
                    </a:xfrm>
                    <a:prstGeom prst="flowChartCollat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43" name="Connecteur droit 242">
                      <a:extLst>
                        <a:ext uri="{FF2B5EF4-FFF2-40B4-BE49-F238E27FC236}">
                          <a16:creationId xmlns:a16="http://schemas.microsoft.com/office/drawing/2014/main" id="{CE0E66E8-A312-E3F3-F2F9-C4E2C9F54317}"/>
                        </a:ext>
                      </a:extLst>
                    </p:cNvPr>
                    <p:cNvCxnSpPr>
                      <a:cxnSpLocks/>
                      <a:stCxn id="242" idx="1"/>
                    </p:cNvCxnSpPr>
                    <p:nvPr/>
                  </p:nvCxnSpPr>
                  <p:spPr>
                    <a:xfrm flipH="1">
                      <a:off x="5937250" y="6083492"/>
                      <a:ext cx="20840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A24C6E64-7126-5CB3-6328-BC24C96E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012" y="6006247"/>
                      <a:ext cx="154366" cy="15448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197" name="Groupe 196">
                    <a:extLst>
                      <a:ext uri="{FF2B5EF4-FFF2-40B4-BE49-F238E27FC236}">
                        <a16:creationId xmlns:a16="http://schemas.microsoft.com/office/drawing/2014/main" id="{6E658709-5756-681B-DA3F-73612C55EB4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323697" y="4078581"/>
                    <a:ext cx="411972" cy="588375"/>
                    <a:chOff x="1815192" y="5406475"/>
                    <a:chExt cx="577335" cy="824545"/>
                  </a:xfrm>
                </p:grpSpPr>
                <p:grpSp>
                  <p:nvGrpSpPr>
                    <p:cNvPr id="232" name="Groupe 231">
                      <a:extLst>
                        <a:ext uri="{FF2B5EF4-FFF2-40B4-BE49-F238E27FC236}">
                          <a16:creationId xmlns:a16="http://schemas.microsoft.com/office/drawing/2014/main" id="{0FDD29B0-CA90-F359-5963-017C0D698B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15192" y="5453658"/>
                      <a:ext cx="252266" cy="777362"/>
                      <a:chOff x="2024945" y="5072316"/>
                      <a:chExt cx="252266" cy="777362"/>
                    </a:xfrm>
                  </p:grpSpPr>
                  <p:sp>
                    <p:nvSpPr>
                      <p:cNvPr id="239" name="Rectangle 238">
                        <a:extLst>
                          <a:ext uri="{FF2B5EF4-FFF2-40B4-BE49-F238E27FC236}">
                            <a16:creationId xmlns:a16="http://schemas.microsoft.com/office/drawing/2014/main" id="{70A7FC30-21B3-3960-41B6-95307CD485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257371"/>
                        <a:ext cx="108777" cy="5923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240" name="Rectangle 239">
                        <a:extLst>
                          <a:ext uri="{FF2B5EF4-FFF2-40B4-BE49-F238E27FC236}">
                            <a16:creationId xmlns:a16="http://schemas.microsoft.com/office/drawing/2014/main" id="{66EAB0F9-B574-8353-EB01-E9FB580E8E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445826"/>
                        <a:ext cx="108777" cy="40385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241" name="Connecteur : en angle 240">
                        <a:extLst>
                          <a:ext uri="{FF2B5EF4-FFF2-40B4-BE49-F238E27FC236}">
                            <a16:creationId xmlns:a16="http://schemas.microsoft.com/office/drawing/2014/main" id="{DC297339-4E1A-8756-CABD-FA7CAFDB63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 flipH="1">
                        <a:off x="1754253" y="5343008"/>
                        <a:ext cx="717831" cy="176447"/>
                      </a:xfrm>
                      <a:prstGeom prst="bentConnector3">
                        <a:avLst>
                          <a:gd name="adj1" fmla="val 908"/>
                        </a:avLst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33" name="Groupe 232">
                      <a:extLst>
                        <a:ext uri="{FF2B5EF4-FFF2-40B4-BE49-F238E27FC236}">
                          <a16:creationId xmlns:a16="http://schemas.microsoft.com/office/drawing/2014/main" id="{092097B3-59F2-8E44-347B-C44B50563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75822" y="5453659"/>
                      <a:ext cx="216705" cy="774655"/>
                      <a:chOff x="2060506" y="5075023"/>
                      <a:chExt cx="216705" cy="774655"/>
                    </a:xfrm>
                  </p:grpSpPr>
                  <p:sp>
                    <p:nvSpPr>
                      <p:cNvPr id="236" name="Rectangle 235">
                        <a:extLst>
                          <a:ext uri="{FF2B5EF4-FFF2-40B4-BE49-F238E27FC236}">
                            <a16:creationId xmlns:a16="http://schemas.microsoft.com/office/drawing/2014/main" id="{35E94253-7A57-E4B4-5285-73F5F42947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257371"/>
                        <a:ext cx="108777" cy="5923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237" name="Rectangle 236">
                        <a:extLst>
                          <a:ext uri="{FF2B5EF4-FFF2-40B4-BE49-F238E27FC236}">
                            <a16:creationId xmlns:a16="http://schemas.microsoft.com/office/drawing/2014/main" id="{4757E12C-4C95-3BE2-4061-2B0B3290E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445826"/>
                        <a:ext cx="108777" cy="40385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238" name="Connecteur : en angle 237">
                        <a:extLst>
                          <a:ext uri="{FF2B5EF4-FFF2-40B4-BE49-F238E27FC236}">
                            <a16:creationId xmlns:a16="http://schemas.microsoft.com/office/drawing/2014/main" id="{CCE64D33-8C2B-06E4-4BBD-999FC895CC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 flipH="1">
                        <a:off x="1773387" y="5362142"/>
                        <a:ext cx="715126" cy="140888"/>
                      </a:xfrm>
                      <a:prstGeom prst="bentConnector3">
                        <a:avLst>
                          <a:gd name="adj1" fmla="val 447"/>
                        </a:avLst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4" name="Connecteur : en angle 233">
                      <a:extLst>
                        <a:ext uri="{FF2B5EF4-FFF2-40B4-BE49-F238E27FC236}">
                          <a16:creationId xmlns:a16="http://schemas.microsoft.com/office/drawing/2014/main" id="{93420743-2787-CABB-2211-9DD328EE4A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 flipV="1">
                      <a:off x="1952539" y="5533560"/>
                      <a:ext cx="307926" cy="153537"/>
                    </a:xfrm>
                    <a:prstGeom prst="bentConnector3">
                      <a:avLst>
                        <a:gd name="adj1" fmla="val 100265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Connecteur droit 234">
                      <a:extLst>
                        <a:ext uri="{FF2B5EF4-FFF2-40B4-BE49-F238E27FC236}">
                          <a16:creationId xmlns:a16="http://schemas.microsoft.com/office/drawing/2014/main" id="{64C34B63-3DCC-5C04-B5D9-F01CEFE0D473}"/>
                        </a:ext>
                      </a:extLst>
                    </p:cNvPr>
                    <p:cNvCxnSpPr>
                      <a:cxnSpLocks/>
                      <a:endCxn id="219" idx="0"/>
                    </p:cNvCxnSpPr>
                    <p:nvPr/>
                  </p:nvCxnSpPr>
                  <p:spPr>
                    <a:xfrm flipH="1" flipV="1">
                      <a:off x="2363312" y="5406475"/>
                      <a:ext cx="1017" cy="3575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8" name="ZoneTexte 197">
                    <a:extLst>
                      <a:ext uri="{FF2B5EF4-FFF2-40B4-BE49-F238E27FC236}">
                        <a16:creationId xmlns:a16="http://schemas.microsoft.com/office/drawing/2014/main" id="{6A6D683F-CB99-D2F2-D595-58915447604E}"/>
                      </a:ext>
                    </a:extLst>
                  </p:cNvPr>
                  <p:cNvSpPr txBox="1"/>
                  <p:nvPr/>
                </p:nvSpPr>
                <p:spPr>
                  <a:xfrm>
                    <a:off x="9200187" y="4613862"/>
                    <a:ext cx="761846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Runaway</a:t>
                    </a:r>
                    <a:endParaRPr kumimoji="0" 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9" name="Groupe 198">
                    <a:extLst>
                      <a:ext uri="{FF2B5EF4-FFF2-40B4-BE49-F238E27FC236}">
                        <a16:creationId xmlns:a16="http://schemas.microsoft.com/office/drawing/2014/main" id="{05F9D1A1-8112-956F-CD20-392D2B9CDD2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0708474" y="4081519"/>
                    <a:ext cx="374288" cy="578927"/>
                    <a:chOff x="1856963" y="5402640"/>
                    <a:chExt cx="535564" cy="828380"/>
                  </a:xfrm>
                </p:grpSpPr>
                <p:grpSp>
                  <p:nvGrpSpPr>
                    <p:cNvPr id="222" name="Groupe 221">
                      <a:extLst>
                        <a:ext uri="{FF2B5EF4-FFF2-40B4-BE49-F238E27FC236}">
                          <a16:creationId xmlns:a16="http://schemas.microsoft.com/office/drawing/2014/main" id="{A10B23B8-729F-1DF5-7DC9-8229B93B22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6963" y="5456367"/>
                      <a:ext cx="210495" cy="774653"/>
                      <a:chOff x="2066716" y="5075025"/>
                      <a:chExt cx="210495" cy="774653"/>
                    </a:xfrm>
                  </p:grpSpPr>
                  <p:sp>
                    <p:nvSpPr>
                      <p:cNvPr id="229" name="Rectangle 228">
                        <a:extLst>
                          <a:ext uri="{FF2B5EF4-FFF2-40B4-BE49-F238E27FC236}">
                            <a16:creationId xmlns:a16="http://schemas.microsoft.com/office/drawing/2014/main" id="{C2264B3A-ED7E-61EC-B931-1937EDF1B7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257371"/>
                        <a:ext cx="108777" cy="5923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230" name="Rectangle 229">
                        <a:extLst>
                          <a:ext uri="{FF2B5EF4-FFF2-40B4-BE49-F238E27FC236}">
                            <a16:creationId xmlns:a16="http://schemas.microsoft.com/office/drawing/2014/main" id="{9BC72D6C-3AAA-452E-78A1-D3357E7395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445826"/>
                        <a:ext cx="108777" cy="40385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231" name="Connecteur : en angle 230">
                        <a:extLst>
                          <a:ext uri="{FF2B5EF4-FFF2-40B4-BE49-F238E27FC236}">
                            <a16:creationId xmlns:a16="http://schemas.microsoft.com/office/drawing/2014/main" id="{0EFD61B8-FD2E-7AAF-CB9C-EE23C4D6B1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 flipH="1">
                        <a:off x="1776493" y="5365248"/>
                        <a:ext cx="715123" cy="134678"/>
                      </a:xfrm>
                      <a:prstGeom prst="bentConnector3">
                        <a:avLst>
                          <a:gd name="adj1" fmla="val 66"/>
                        </a:avLst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3" name="Groupe 222">
                      <a:extLst>
                        <a:ext uri="{FF2B5EF4-FFF2-40B4-BE49-F238E27FC236}">
                          <a16:creationId xmlns:a16="http://schemas.microsoft.com/office/drawing/2014/main" id="{A4AA5A1B-62D6-0604-6862-A6A3DB8E07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75822" y="5453659"/>
                      <a:ext cx="216705" cy="774655"/>
                      <a:chOff x="2060506" y="5075023"/>
                      <a:chExt cx="216705" cy="774655"/>
                    </a:xfrm>
                  </p:grpSpPr>
                  <p:sp>
                    <p:nvSpPr>
                      <p:cNvPr id="226" name="Rectangle 225">
                        <a:extLst>
                          <a:ext uri="{FF2B5EF4-FFF2-40B4-BE49-F238E27FC236}">
                            <a16:creationId xmlns:a16="http://schemas.microsoft.com/office/drawing/2014/main" id="{9A486325-5A9B-BEE4-1CB0-9C674E648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257371"/>
                        <a:ext cx="108777" cy="5923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227" name="Rectangle 226">
                        <a:extLst>
                          <a:ext uri="{FF2B5EF4-FFF2-40B4-BE49-F238E27FC236}">
                            <a16:creationId xmlns:a16="http://schemas.microsoft.com/office/drawing/2014/main" id="{90C37461-58E0-2BE0-E511-6B1A2E3A9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8434" y="5445826"/>
                        <a:ext cx="108777" cy="40385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228" name="Connecteur : en angle 227">
                        <a:extLst>
                          <a:ext uri="{FF2B5EF4-FFF2-40B4-BE49-F238E27FC236}">
                            <a16:creationId xmlns:a16="http://schemas.microsoft.com/office/drawing/2014/main" id="{276BECF1-9ADF-DA2E-CEC6-7541354011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 flipH="1">
                        <a:off x="1773387" y="5362142"/>
                        <a:ext cx="715126" cy="140888"/>
                      </a:xfrm>
                      <a:prstGeom prst="bentConnector3">
                        <a:avLst>
                          <a:gd name="adj1" fmla="val 447"/>
                        </a:avLst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24" name="Connecteur : en angle 223">
                      <a:extLst>
                        <a:ext uri="{FF2B5EF4-FFF2-40B4-BE49-F238E27FC236}">
                          <a16:creationId xmlns:a16="http://schemas.microsoft.com/office/drawing/2014/main" id="{08D99E1F-C15D-45D5-AD11-7EF461EDC4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 flipV="1">
                      <a:off x="1952539" y="5533560"/>
                      <a:ext cx="307926" cy="153537"/>
                    </a:xfrm>
                    <a:prstGeom prst="bentConnector3">
                      <a:avLst>
                        <a:gd name="adj1" fmla="val 100265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Connecteur droit 224">
                      <a:extLst>
                        <a:ext uri="{FF2B5EF4-FFF2-40B4-BE49-F238E27FC236}">
                          <a16:creationId xmlns:a16="http://schemas.microsoft.com/office/drawing/2014/main" id="{3F4F19A1-B78F-30D3-D728-7DFA1EFD1373}"/>
                        </a:ext>
                      </a:extLst>
                    </p:cNvPr>
                    <p:cNvCxnSpPr>
                      <a:cxnSpLocks/>
                      <a:endCxn id="242" idx="2"/>
                    </p:cNvCxnSpPr>
                    <p:nvPr/>
                  </p:nvCxnSpPr>
                  <p:spPr>
                    <a:xfrm flipV="1">
                      <a:off x="2361604" y="5402640"/>
                      <a:ext cx="4185" cy="3613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0" name="Connecteur droit avec flèche 199">
                    <a:extLst>
                      <a:ext uri="{FF2B5EF4-FFF2-40B4-BE49-F238E27FC236}">
                        <a16:creationId xmlns:a16="http://schemas.microsoft.com/office/drawing/2014/main" id="{DD5533CB-4F7F-AC5E-487B-9DE351F8A9B0}"/>
                      </a:ext>
                    </a:extLst>
                  </p:cNvPr>
                  <p:cNvCxnSpPr>
                    <a:cxnSpLocks/>
                    <a:stCxn id="219" idx="2"/>
                    <a:endCxn id="193" idx="4"/>
                  </p:cNvCxnSpPr>
                  <p:nvPr/>
                </p:nvCxnSpPr>
                <p:spPr>
                  <a:xfrm flipV="1">
                    <a:off x="9714822" y="3803293"/>
                    <a:ext cx="727" cy="13434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1" name="Ellipse 200">
                    <a:extLst>
                      <a:ext uri="{FF2B5EF4-FFF2-40B4-BE49-F238E27FC236}">
                        <a16:creationId xmlns:a16="http://schemas.microsoft.com/office/drawing/2014/main" id="{A0210604-349C-348C-1588-4E7C583EC32A}"/>
                      </a:ext>
                    </a:extLst>
                  </p:cNvPr>
                  <p:cNvSpPr/>
                  <p:nvPr/>
                </p:nvSpPr>
                <p:spPr>
                  <a:xfrm>
                    <a:off x="9341967" y="2687831"/>
                    <a:ext cx="747161" cy="53539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PUMP</a:t>
                    </a:r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B09F5FF0-F470-6084-5D5D-26714F2857C4}"/>
                      </a:ext>
                    </a:extLst>
                  </p:cNvPr>
                  <p:cNvSpPr/>
                  <p:nvPr/>
                </p:nvSpPr>
                <p:spPr>
                  <a:xfrm>
                    <a:off x="9864032" y="4283661"/>
                    <a:ext cx="824653" cy="408303"/>
                  </a:xfrm>
                  <a:prstGeom prst="rect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000" b="1" dirty="0" err="1">
                        <a:solidFill>
                          <a:schemeClr val="tx1"/>
                        </a:solidFill>
                      </a:rPr>
                      <a:t>Bubblers</a:t>
                    </a:r>
                    <a:endParaRPr lang="fr-FR" sz="1000" b="1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03" name="Connecteur droit 202">
                    <a:extLst>
                      <a:ext uri="{FF2B5EF4-FFF2-40B4-BE49-F238E27FC236}">
                        <a16:creationId xmlns:a16="http://schemas.microsoft.com/office/drawing/2014/main" id="{B96B665E-B2A8-0064-CBC7-F2A1A9FFC77B}"/>
                      </a:ext>
                    </a:extLst>
                  </p:cNvPr>
                  <p:cNvCxnSpPr>
                    <a:cxnSpLocks/>
                    <a:stCxn id="202" idx="1"/>
                    <a:endCxn id="237" idx="3"/>
                  </p:cNvCxnSpPr>
                  <p:nvPr/>
                </p:nvCxnSpPr>
                <p:spPr>
                  <a:xfrm flipH="1">
                    <a:off x="9735671" y="4487813"/>
                    <a:ext cx="128361" cy="3313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Connecteur droit 203">
                    <a:extLst>
                      <a:ext uri="{FF2B5EF4-FFF2-40B4-BE49-F238E27FC236}">
                        <a16:creationId xmlns:a16="http://schemas.microsoft.com/office/drawing/2014/main" id="{60B56632-823D-7614-6ECB-706065493F54}"/>
                      </a:ext>
                    </a:extLst>
                  </p:cNvPr>
                  <p:cNvCxnSpPr>
                    <a:cxnSpLocks/>
                    <a:stCxn id="202" idx="3"/>
                    <a:endCxn id="230" idx="1"/>
                  </p:cNvCxnSpPr>
                  <p:nvPr/>
                </p:nvCxnSpPr>
                <p:spPr>
                  <a:xfrm>
                    <a:off x="10688685" y="4487813"/>
                    <a:ext cx="90876" cy="3151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Connecteur droit avec flèche 204">
                    <a:extLst>
                      <a:ext uri="{FF2B5EF4-FFF2-40B4-BE49-F238E27FC236}">
                        <a16:creationId xmlns:a16="http://schemas.microsoft.com/office/drawing/2014/main" id="{8863F0A5-4B95-2158-8042-8C8178FD3E51}"/>
                      </a:ext>
                    </a:extLst>
                  </p:cNvPr>
                  <p:cNvCxnSpPr>
                    <a:cxnSpLocks/>
                    <a:stCxn id="193" idx="0"/>
                    <a:endCxn id="201" idx="4"/>
                  </p:cNvCxnSpPr>
                  <p:nvPr/>
                </p:nvCxnSpPr>
                <p:spPr>
                  <a:xfrm flipH="1" flipV="1">
                    <a:off x="9715548" y="3223230"/>
                    <a:ext cx="1" cy="7298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7B6AA062-4044-876B-25B3-07A44F4CD4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292375" y="2651410"/>
                    <a:ext cx="817748" cy="1220071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A00009D0-B38A-1E5F-8594-D8841580112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0639975" y="2692413"/>
                    <a:ext cx="833758" cy="1208187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00B050"/>
                      </a:solidFill>
                    </a:endParaRPr>
                  </a:p>
                </p:txBody>
              </p:sp>
              <p:grpSp>
                <p:nvGrpSpPr>
                  <p:cNvPr id="208" name="Groupe 207">
                    <a:extLst>
                      <a:ext uri="{FF2B5EF4-FFF2-40B4-BE49-F238E27FC236}">
                        <a16:creationId xmlns:a16="http://schemas.microsoft.com/office/drawing/2014/main" id="{C7543C78-129B-1D6B-994A-C06FAB19A374}"/>
                      </a:ext>
                    </a:extLst>
                  </p:cNvPr>
                  <p:cNvGrpSpPr/>
                  <p:nvPr/>
                </p:nvGrpSpPr>
                <p:grpSpPr>
                  <a:xfrm rot="10800000" flipH="1">
                    <a:off x="9577247" y="3937638"/>
                    <a:ext cx="181150" cy="140945"/>
                    <a:chOff x="5787012" y="5915025"/>
                    <a:chExt cx="472234" cy="336933"/>
                  </a:xfrm>
                </p:grpSpPr>
                <p:sp>
                  <p:nvSpPr>
                    <p:cNvPr id="219" name="Organigramme : Joindre 218">
                      <a:extLst>
                        <a:ext uri="{FF2B5EF4-FFF2-40B4-BE49-F238E27FC236}">
                          <a16:creationId xmlns:a16="http://schemas.microsoft.com/office/drawing/2014/main" id="{34DB2FF0-4CA2-A9F2-0A94-14E069BE6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2057" y="5915025"/>
                      <a:ext cx="227189" cy="336933"/>
                    </a:xfrm>
                    <a:prstGeom prst="flowChartCollat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20" name="Connecteur droit 219">
                      <a:extLst>
                        <a:ext uri="{FF2B5EF4-FFF2-40B4-BE49-F238E27FC236}">
                          <a16:creationId xmlns:a16="http://schemas.microsoft.com/office/drawing/2014/main" id="{92BB76A0-BA6F-494B-717F-6DC989C5C30F}"/>
                        </a:ext>
                      </a:extLst>
                    </p:cNvPr>
                    <p:cNvCxnSpPr>
                      <a:cxnSpLocks/>
                      <a:stCxn id="219" idx="1"/>
                    </p:cNvCxnSpPr>
                    <p:nvPr/>
                  </p:nvCxnSpPr>
                  <p:spPr>
                    <a:xfrm flipH="1">
                      <a:off x="5937250" y="6083492"/>
                      <a:ext cx="20840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1" name="Rectangle 220">
                      <a:extLst>
                        <a:ext uri="{FF2B5EF4-FFF2-40B4-BE49-F238E27FC236}">
                          <a16:creationId xmlns:a16="http://schemas.microsoft.com/office/drawing/2014/main" id="{6768404E-70F0-2D1B-C0B4-3846EB2D0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012" y="6006247"/>
                      <a:ext cx="154366" cy="15448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cxnSp>
                <p:nvCxnSpPr>
                  <p:cNvPr id="209" name="Connecteur : en angle 208">
                    <a:extLst>
                      <a:ext uri="{FF2B5EF4-FFF2-40B4-BE49-F238E27FC236}">
                        <a16:creationId xmlns:a16="http://schemas.microsoft.com/office/drawing/2014/main" id="{14A1A4D5-6B7C-EA50-81AF-93ED8252D2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9052148" y="4386634"/>
                    <a:ext cx="799359" cy="257799"/>
                  </a:xfrm>
                  <a:prstGeom prst="bentConnector3">
                    <a:avLst>
                      <a:gd name="adj1" fmla="val 10916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" name="Ellipse 209">
                    <a:extLst>
                      <a:ext uri="{FF2B5EF4-FFF2-40B4-BE49-F238E27FC236}">
                        <a16:creationId xmlns:a16="http://schemas.microsoft.com/office/drawing/2014/main" id="{2784E37D-522D-5D35-750E-CD8AEA6C47F6}"/>
                      </a:ext>
                    </a:extLst>
                  </p:cNvPr>
                  <p:cNvSpPr/>
                  <p:nvPr/>
                </p:nvSpPr>
                <p:spPr>
                  <a:xfrm>
                    <a:off x="10738616" y="3330061"/>
                    <a:ext cx="646177" cy="5070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Mass flow</a:t>
                    </a:r>
                  </a:p>
                </p:txBody>
              </p:sp>
              <p:cxnSp>
                <p:nvCxnSpPr>
                  <p:cNvPr id="211" name="Connecteur droit avec flèche 210">
                    <a:extLst>
                      <a:ext uri="{FF2B5EF4-FFF2-40B4-BE49-F238E27FC236}">
                        <a16:creationId xmlns:a16="http://schemas.microsoft.com/office/drawing/2014/main" id="{ECA14E3D-F557-21A6-2970-286C610BEA79}"/>
                      </a:ext>
                    </a:extLst>
                  </p:cNvPr>
                  <p:cNvCxnSpPr>
                    <a:cxnSpLocks/>
                    <a:stCxn id="242" idx="0"/>
                    <a:endCxn id="210" idx="4"/>
                  </p:cNvCxnSpPr>
                  <p:nvPr/>
                </p:nvCxnSpPr>
                <p:spPr>
                  <a:xfrm flipH="1" flipV="1">
                    <a:off x="11061705" y="3837140"/>
                    <a:ext cx="2371" cy="10343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2" name="Ellipse 211">
                    <a:extLst>
                      <a:ext uri="{FF2B5EF4-FFF2-40B4-BE49-F238E27FC236}">
                        <a16:creationId xmlns:a16="http://schemas.microsoft.com/office/drawing/2014/main" id="{88231F29-FFA2-FBCB-B695-A44D53430BA7}"/>
                      </a:ext>
                    </a:extLst>
                  </p:cNvPr>
                  <p:cNvSpPr/>
                  <p:nvPr/>
                </p:nvSpPr>
                <p:spPr>
                  <a:xfrm>
                    <a:off x="10688123" y="2721678"/>
                    <a:ext cx="747161" cy="53539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PUMP</a:t>
                    </a:r>
                  </a:p>
                </p:txBody>
              </p:sp>
              <p:cxnSp>
                <p:nvCxnSpPr>
                  <p:cNvPr id="213" name="Connecteur droit avec flèche 212">
                    <a:extLst>
                      <a:ext uri="{FF2B5EF4-FFF2-40B4-BE49-F238E27FC236}">
                        <a16:creationId xmlns:a16="http://schemas.microsoft.com/office/drawing/2014/main" id="{412FE8AF-6068-2F1D-B643-6522F67DE390}"/>
                      </a:ext>
                    </a:extLst>
                  </p:cNvPr>
                  <p:cNvCxnSpPr>
                    <a:cxnSpLocks/>
                    <a:stCxn id="210" idx="0"/>
                    <a:endCxn id="212" idx="4"/>
                  </p:cNvCxnSpPr>
                  <p:nvPr/>
                </p:nvCxnSpPr>
                <p:spPr>
                  <a:xfrm flipH="1" flipV="1">
                    <a:off x="11061704" y="3257077"/>
                    <a:ext cx="1" cy="7298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Connecteur : en angle 213">
                    <a:extLst>
                      <a:ext uri="{FF2B5EF4-FFF2-40B4-BE49-F238E27FC236}">
                        <a16:creationId xmlns:a16="http://schemas.microsoft.com/office/drawing/2014/main" id="{3EDD111D-8EE1-10F5-25AF-9D2707E1ED64}"/>
                      </a:ext>
                    </a:extLst>
                  </p:cNvPr>
                  <p:cNvCxnSpPr>
                    <a:cxnSpLocks/>
                    <a:endCxn id="212" idx="0"/>
                  </p:cNvCxnSpPr>
                  <p:nvPr/>
                </p:nvCxnSpPr>
                <p:spPr>
                  <a:xfrm rot="5400000">
                    <a:off x="10902387" y="2562359"/>
                    <a:ext cx="318637" cy="1"/>
                  </a:xfrm>
                  <a:prstGeom prst="bentConnector3">
                    <a:avLst>
                      <a:gd name="adj1" fmla="val 5000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Connecteur : en angle 214">
                    <a:extLst>
                      <a:ext uri="{FF2B5EF4-FFF2-40B4-BE49-F238E27FC236}">
                        <a16:creationId xmlns:a16="http://schemas.microsoft.com/office/drawing/2014/main" id="{08EC099F-0BB3-AAC7-C4B4-5B97BE389FC6}"/>
                      </a:ext>
                    </a:extLst>
                  </p:cNvPr>
                  <p:cNvCxnSpPr>
                    <a:cxnSpLocks/>
                    <a:endCxn id="201" idx="0"/>
                  </p:cNvCxnSpPr>
                  <p:nvPr/>
                </p:nvCxnSpPr>
                <p:spPr>
                  <a:xfrm rot="5400000">
                    <a:off x="9686086" y="2657024"/>
                    <a:ext cx="60269" cy="1344"/>
                  </a:xfrm>
                  <a:prstGeom prst="bentConnector3">
                    <a:avLst>
                      <a:gd name="adj1" fmla="val -121952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Connecteur : en angle 215">
                    <a:extLst>
                      <a:ext uri="{FF2B5EF4-FFF2-40B4-BE49-F238E27FC236}">
                        <a16:creationId xmlns:a16="http://schemas.microsoft.com/office/drawing/2014/main" id="{BCD7DE22-E87A-0FC4-48E6-7AE84C7EE7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47649" y="2806221"/>
                    <a:ext cx="2367744" cy="1833398"/>
                  </a:xfrm>
                  <a:prstGeom prst="bentConnector3">
                    <a:avLst>
                      <a:gd name="adj1" fmla="val -462"/>
                    </a:avLst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Connecteur : en angle 216">
                    <a:extLst>
                      <a:ext uri="{FF2B5EF4-FFF2-40B4-BE49-F238E27FC236}">
                        <a16:creationId xmlns:a16="http://schemas.microsoft.com/office/drawing/2014/main" id="{49D83C00-B6EA-A11A-1116-02D87E2E0B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10062674" y="3423128"/>
                    <a:ext cx="2512171" cy="471995"/>
                  </a:xfrm>
                  <a:prstGeom prst="bentConnector3">
                    <a:avLst>
                      <a:gd name="adj1" fmla="val 255"/>
                    </a:avLst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Connecteur : en angle 217">
                    <a:extLst>
                      <a:ext uri="{FF2B5EF4-FFF2-40B4-BE49-F238E27FC236}">
                        <a16:creationId xmlns:a16="http://schemas.microsoft.com/office/drawing/2014/main" id="{2F3533D9-A265-1329-12DB-FC6CFCE8FD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10323808" y="4513080"/>
                    <a:ext cx="805308" cy="35982"/>
                  </a:xfrm>
                  <a:prstGeom prst="bentConnector3">
                    <a:avLst>
                      <a:gd name="adj1" fmla="val 5000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2" name="ZoneTexte 191">
                  <a:extLst>
                    <a:ext uri="{FF2B5EF4-FFF2-40B4-BE49-F238E27FC236}">
                      <a16:creationId xmlns:a16="http://schemas.microsoft.com/office/drawing/2014/main" id="{47B65BB8-951C-1D2A-2266-17C8F8840105}"/>
                    </a:ext>
                  </a:extLst>
                </p:cNvPr>
                <p:cNvSpPr txBox="1"/>
                <p:nvPr/>
              </p:nvSpPr>
              <p:spPr>
                <a:xfrm>
                  <a:off x="11554757" y="3920246"/>
                  <a:ext cx="9484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0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Exhaust</a:t>
                  </a:r>
                  <a:endPara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460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0ACFD-19D2-2CAC-0BA3-C4458D7C3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5928"/>
            <a:ext cx="10478730" cy="514203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 up</a:t>
            </a:r>
          </a:p>
        </p:txBody>
      </p:sp>
      <p:sp>
        <p:nvSpPr>
          <p:cNvPr id="130" name="Espace réservé du texte 129">
            <a:extLst>
              <a:ext uri="{FF2B5EF4-FFF2-40B4-BE49-F238E27FC236}">
                <a16:creationId xmlns:a16="http://schemas.microsoft.com/office/drawing/2014/main" id="{C26F7A8A-6788-254B-7878-7CAFD25256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err="1"/>
              <a:t>Collect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grpSp>
        <p:nvGrpSpPr>
          <p:cNvPr id="198" name="Groupe 197">
            <a:extLst>
              <a:ext uri="{FF2B5EF4-FFF2-40B4-BE49-F238E27FC236}">
                <a16:creationId xmlns:a16="http://schemas.microsoft.com/office/drawing/2014/main" id="{3554ABEE-60A4-CABA-C4BC-335D227D2F7A}"/>
              </a:ext>
            </a:extLst>
          </p:cNvPr>
          <p:cNvGrpSpPr/>
          <p:nvPr/>
        </p:nvGrpSpPr>
        <p:grpSpPr>
          <a:xfrm>
            <a:off x="4801483" y="1966260"/>
            <a:ext cx="7802469" cy="4070067"/>
            <a:chOff x="4672520" y="1724917"/>
            <a:chExt cx="7802469" cy="4070067"/>
          </a:xfrm>
        </p:grpSpPr>
        <p:grpSp>
          <p:nvGrpSpPr>
            <p:cNvPr id="181" name="Groupe 180">
              <a:extLst>
                <a:ext uri="{FF2B5EF4-FFF2-40B4-BE49-F238E27FC236}">
                  <a16:creationId xmlns:a16="http://schemas.microsoft.com/office/drawing/2014/main" id="{0CF3848B-EB0D-C3EC-9F86-BFE5F4D98CDE}"/>
                </a:ext>
              </a:extLst>
            </p:cNvPr>
            <p:cNvGrpSpPr/>
            <p:nvPr/>
          </p:nvGrpSpPr>
          <p:grpSpPr>
            <a:xfrm>
              <a:off x="4672520" y="2068167"/>
              <a:ext cx="7802469" cy="3726817"/>
              <a:chOff x="4672520" y="2068167"/>
              <a:chExt cx="7802469" cy="3726817"/>
            </a:xfrm>
          </p:grpSpPr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75185D2B-C26C-94A6-747A-690DA9292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9661" y="3398533"/>
                <a:ext cx="1437867" cy="1213200"/>
              </a:xfrm>
              <a:prstGeom prst="rect">
                <a:avLst/>
              </a:prstGeom>
            </p:spPr>
          </p:pic>
          <p:grpSp>
            <p:nvGrpSpPr>
              <p:cNvPr id="179" name="Groupe 178">
                <a:extLst>
                  <a:ext uri="{FF2B5EF4-FFF2-40B4-BE49-F238E27FC236}">
                    <a16:creationId xmlns:a16="http://schemas.microsoft.com/office/drawing/2014/main" id="{532A950B-236D-F80A-C02F-7F013FE0EA83}"/>
                  </a:ext>
                </a:extLst>
              </p:cNvPr>
              <p:cNvGrpSpPr/>
              <p:nvPr/>
            </p:nvGrpSpPr>
            <p:grpSpPr>
              <a:xfrm>
                <a:off x="4672520" y="2068167"/>
                <a:ext cx="7802469" cy="3726817"/>
                <a:chOff x="4672520" y="2068167"/>
                <a:chExt cx="7802469" cy="3726817"/>
              </a:xfrm>
            </p:grpSpPr>
            <p:grpSp>
              <p:nvGrpSpPr>
                <p:cNvPr id="174" name="Groupe 173">
                  <a:extLst>
                    <a:ext uri="{FF2B5EF4-FFF2-40B4-BE49-F238E27FC236}">
                      <a16:creationId xmlns:a16="http://schemas.microsoft.com/office/drawing/2014/main" id="{87BEC154-D9FA-7355-5CFD-24CCB3669088}"/>
                    </a:ext>
                  </a:extLst>
                </p:cNvPr>
                <p:cNvGrpSpPr/>
                <p:nvPr/>
              </p:nvGrpSpPr>
              <p:grpSpPr>
                <a:xfrm>
                  <a:off x="4672520" y="2068167"/>
                  <a:ext cx="7295407" cy="3726817"/>
                  <a:chOff x="4776152" y="2068167"/>
                  <a:chExt cx="7295407" cy="3726817"/>
                </a:xfrm>
              </p:grpSpPr>
              <p:grpSp>
                <p:nvGrpSpPr>
                  <p:cNvPr id="3" name="Groupe 2">
                    <a:extLst>
                      <a:ext uri="{FF2B5EF4-FFF2-40B4-BE49-F238E27FC236}">
                        <a16:creationId xmlns:a16="http://schemas.microsoft.com/office/drawing/2014/main" id="{FA26084D-2B65-7E25-2180-79C9278190BC}"/>
                      </a:ext>
                    </a:extLst>
                  </p:cNvPr>
                  <p:cNvGrpSpPr/>
                  <p:nvPr/>
                </p:nvGrpSpPr>
                <p:grpSpPr>
                  <a:xfrm>
                    <a:off x="4776152" y="2068167"/>
                    <a:ext cx="7220640" cy="3411790"/>
                    <a:chOff x="65607" y="2555625"/>
                    <a:chExt cx="7220640" cy="3411790"/>
                  </a:xfrm>
                </p:grpSpPr>
                <p:grpSp>
                  <p:nvGrpSpPr>
                    <p:cNvPr id="6" name="Groupe 5">
                      <a:extLst>
                        <a:ext uri="{FF2B5EF4-FFF2-40B4-BE49-F238E27FC236}">
                          <a16:creationId xmlns:a16="http://schemas.microsoft.com/office/drawing/2014/main" id="{9C1B772B-E503-ED8B-0560-ABC754623A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607" y="2555625"/>
                      <a:ext cx="7220640" cy="3411790"/>
                      <a:chOff x="1880343" y="383742"/>
                      <a:chExt cx="7220640" cy="3411790"/>
                    </a:xfrm>
                  </p:grpSpPr>
                  <p:grpSp>
                    <p:nvGrpSpPr>
                      <p:cNvPr id="18" name="Groupe 17">
                        <a:extLst>
                          <a:ext uri="{FF2B5EF4-FFF2-40B4-BE49-F238E27FC236}">
                            <a16:creationId xmlns:a16="http://schemas.microsoft.com/office/drawing/2014/main" id="{4B13BA8D-4275-3FE0-851E-48F57BD473D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80343" y="383742"/>
                        <a:ext cx="7220640" cy="3411790"/>
                        <a:chOff x="2401453" y="354245"/>
                        <a:chExt cx="7220640" cy="3411790"/>
                      </a:xfrm>
                    </p:grpSpPr>
                    <p:grpSp>
                      <p:nvGrpSpPr>
                        <p:cNvPr id="21" name="Groupe 20">
                          <a:extLst>
                            <a:ext uri="{FF2B5EF4-FFF2-40B4-BE49-F238E27FC236}">
                              <a16:creationId xmlns:a16="http://schemas.microsoft.com/office/drawing/2014/main" id="{885CA7C5-6CA0-5268-F807-602372EF49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401453" y="742357"/>
                          <a:ext cx="7220640" cy="3023678"/>
                          <a:chOff x="1724875" y="930656"/>
                          <a:chExt cx="7220640" cy="3023678"/>
                        </a:xfrm>
                      </p:grpSpPr>
                      <p:sp>
                        <p:nvSpPr>
                          <p:cNvPr id="23" name="ZoneTexte 22">
                            <a:extLst>
                              <a:ext uri="{FF2B5EF4-FFF2-40B4-BE49-F238E27FC236}">
                                <a16:creationId xmlns:a16="http://schemas.microsoft.com/office/drawing/2014/main" id="{0166F923-7F89-E92F-DAF0-4B46A0E783B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6200000">
                            <a:off x="5299611" y="2585353"/>
                            <a:ext cx="631904" cy="24622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000" dirty="0"/>
                              <a:t>Capillary</a:t>
                            </a:r>
                          </a:p>
                        </p:txBody>
                      </p:sp>
                      <p:grpSp>
                        <p:nvGrpSpPr>
                          <p:cNvPr id="24" name="Groupe 23">
                            <a:extLst>
                              <a:ext uri="{FF2B5EF4-FFF2-40B4-BE49-F238E27FC236}">
                                <a16:creationId xmlns:a16="http://schemas.microsoft.com/office/drawing/2014/main" id="{AC454307-2B95-9F01-BAF6-E17C94E09A5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24875" y="930656"/>
                            <a:ext cx="7220640" cy="3023678"/>
                            <a:chOff x="1724875" y="930656"/>
                            <a:chExt cx="7220640" cy="3023678"/>
                          </a:xfrm>
                        </p:grpSpPr>
                        <p:grpSp>
                          <p:nvGrpSpPr>
                            <p:cNvPr id="26" name="Groupe 25">
                              <a:extLst>
                                <a:ext uri="{FF2B5EF4-FFF2-40B4-BE49-F238E27FC236}">
                                  <a16:creationId xmlns:a16="http://schemas.microsoft.com/office/drawing/2014/main" id="{74C2A53D-B592-8891-DB9F-6535419349F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724875" y="930656"/>
                              <a:ext cx="7220640" cy="3023678"/>
                              <a:chOff x="1724875" y="930656"/>
                              <a:chExt cx="7220640" cy="3023678"/>
                            </a:xfrm>
                          </p:grpSpPr>
                          <p:grpSp>
                            <p:nvGrpSpPr>
                              <p:cNvPr id="29" name="Groupe 28">
                                <a:extLst>
                                  <a:ext uri="{FF2B5EF4-FFF2-40B4-BE49-F238E27FC236}">
                                    <a16:creationId xmlns:a16="http://schemas.microsoft.com/office/drawing/2014/main" id="{29A05FA0-9CD9-E023-D1DC-ABCA5BF4BD2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724875" y="1490973"/>
                                <a:ext cx="7220640" cy="2463361"/>
                                <a:chOff x="1724875" y="1490973"/>
                                <a:chExt cx="7220640" cy="2463361"/>
                              </a:xfrm>
                            </p:grpSpPr>
                            <p:grpSp>
                              <p:nvGrpSpPr>
                                <p:cNvPr id="41" name="Groupe 40">
                                  <a:extLst>
                                    <a:ext uri="{FF2B5EF4-FFF2-40B4-BE49-F238E27FC236}">
                                      <a16:creationId xmlns:a16="http://schemas.microsoft.com/office/drawing/2014/main" id="{28D8B788-7BB8-7C5C-A8EF-3F0E12641CE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724875" y="1490973"/>
                                  <a:ext cx="4523280" cy="2463361"/>
                                  <a:chOff x="1734400" y="1490973"/>
                                  <a:chExt cx="4523280" cy="2463361"/>
                                </a:xfrm>
                              </p:grpSpPr>
                              <p:cxnSp>
                                <p:nvCxnSpPr>
                                  <p:cNvPr id="46" name="Connecteur droit avec flèche 45">
                                    <a:extLst>
                                      <a:ext uri="{FF2B5EF4-FFF2-40B4-BE49-F238E27FC236}">
                                        <a16:creationId xmlns:a16="http://schemas.microsoft.com/office/drawing/2014/main" id="{F646699A-6454-9EF0-5BD0-7FB078A076A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3809680" y="3517156"/>
                                    <a:ext cx="2448000" cy="0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48" name="ZoneTexte 47">
                                    <a:extLst>
                                      <a:ext uri="{FF2B5EF4-FFF2-40B4-BE49-F238E27FC236}">
                                        <a16:creationId xmlns:a16="http://schemas.microsoft.com/office/drawing/2014/main" id="{A06137BA-F046-C2D1-4A93-586E27882E4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815884" y="2180026"/>
                                    <a:ext cx="518391" cy="2462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b="1" dirty="0"/>
                                      <a:t>Air/N</a:t>
                                    </a:r>
                                    <a:r>
                                      <a:rPr lang="en-US" sz="1000" b="1" baseline="-25000" dirty="0"/>
                                      <a:t>2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49" name="ZoneTexte 48">
                                    <a:extLst>
                                      <a:ext uri="{FF2B5EF4-FFF2-40B4-BE49-F238E27FC236}">
                                        <a16:creationId xmlns:a16="http://schemas.microsoft.com/office/drawing/2014/main" id="{519DFF9B-A07F-2C8C-684A-1FC71A4CA9D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734400" y="1490973"/>
                                    <a:ext cx="986946" cy="40011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Alicat</a:t>
                                    </a:r>
                                  </a:p>
                                  <a:p>
                                    <a:pPr algn="ctr"/>
                                    <a:r>
                                      <a:rPr lang="en-US" sz="1000" dirty="0"/>
                                      <a:t>Q =0.25 L.min</a:t>
                                    </a:r>
                                    <a:r>
                                      <a:rPr lang="en-US" sz="1000" baseline="30000" dirty="0"/>
                                      <a:t>-1</a:t>
                                    </a:r>
                                    <a:endParaRPr lang="en-US" sz="1000" dirty="0"/>
                                  </a:p>
                                </p:txBody>
                              </p:sp>
                              <p:pic>
                                <p:nvPicPr>
                                  <p:cNvPr id="50" name="Image 49">
                                    <a:extLst>
                                      <a:ext uri="{FF2B5EF4-FFF2-40B4-BE49-F238E27FC236}">
                                        <a16:creationId xmlns:a16="http://schemas.microsoft.com/office/drawing/2014/main" id="{CAE60288-ABDA-8F6D-78F9-B0FF5FD8F94A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4"/>
                                  <a:stretch>
                                    <a:fillRect/>
                                  </a:stretch>
                                </p:blipFill>
                                <p:spPr>
                                  <a:xfrm rot="5400000">
                                    <a:off x="2549285" y="3275781"/>
                                    <a:ext cx="207596" cy="18997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cxnSp>
                                <p:nvCxnSpPr>
                                  <p:cNvPr id="51" name="Connecteur droit avec flèche 50">
                                    <a:extLst>
                                      <a:ext uri="{FF2B5EF4-FFF2-40B4-BE49-F238E27FC236}">
                                        <a16:creationId xmlns:a16="http://schemas.microsoft.com/office/drawing/2014/main" id="{AFC0DB01-D720-305E-8843-16DC28FD51A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2596632" y="2147311"/>
                                    <a:ext cx="0" cy="1152000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52" name="ZoneTexte 51">
                                    <a:extLst>
                                      <a:ext uri="{FF2B5EF4-FFF2-40B4-BE49-F238E27FC236}">
                                        <a16:creationId xmlns:a16="http://schemas.microsoft.com/office/drawing/2014/main" id="{B9650281-A309-31F1-B872-4D1435569AE0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624760" y="3401291"/>
                                    <a:ext cx="658377" cy="40011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7-bar air network</a:t>
                                    </a:r>
                                  </a:p>
                                </p:txBody>
                              </p:sp>
                              <p:cxnSp>
                                <p:nvCxnSpPr>
                                  <p:cNvPr id="53" name="Connecteur droit avec flèche 52">
                                    <a:extLst>
                                      <a:ext uri="{FF2B5EF4-FFF2-40B4-BE49-F238E27FC236}">
                                        <a16:creationId xmlns:a16="http://schemas.microsoft.com/office/drawing/2014/main" id="{C6E1BCBC-98BE-8D91-168C-133B65026B1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2441445" y="2150127"/>
                                    <a:ext cx="635313" cy="389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54" name="Connecteur droit avec flèche 53">
                                    <a:extLst>
                                      <a:ext uri="{FF2B5EF4-FFF2-40B4-BE49-F238E27FC236}">
                                        <a16:creationId xmlns:a16="http://schemas.microsoft.com/office/drawing/2014/main" id="{975EE9CB-AF65-7797-1D3D-8CFB86F3340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2596632" y="3444683"/>
                                    <a:ext cx="630" cy="126910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55" name="Connecteur droit avec flèche 54">
                                    <a:extLst>
                                      <a:ext uri="{FF2B5EF4-FFF2-40B4-BE49-F238E27FC236}">
                                        <a16:creationId xmlns:a16="http://schemas.microsoft.com/office/drawing/2014/main" id="{A10C9009-8F21-BDA2-4E7B-AD22D2E41D1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2596632" y="3247301"/>
                                    <a:ext cx="2003200" cy="5042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56" name="Flèche : bas 55">
                                    <a:extLst>
                                      <a:ext uri="{FF2B5EF4-FFF2-40B4-BE49-F238E27FC236}">
                                        <a16:creationId xmlns:a16="http://schemas.microsoft.com/office/drawing/2014/main" id="{F2B18FF7-5DAD-1D40-211F-986F0774B6B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0800000">
                                    <a:off x="2519566" y="2357732"/>
                                    <a:ext cx="51474" cy="321179"/>
                                  </a:xfrm>
                                  <a:prstGeom prst="downArrow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pic>
                                <p:nvPicPr>
                                  <p:cNvPr id="57" name="Picture 2" descr="Categories: Débitmètres Massiques et Régulateurs | Alicat Français">
                                    <a:extLst>
                                      <a:ext uri="{FF2B5EF4-FFF2-40B4-BE49-F238E27FC236}">
                                        <a16:creationId xmlns:a16="http://schemas.microsoft.com/office/drawing/2014/main" id="{C0E68098-4039-4A5C-74FE-8426772BC6C4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5" cstate="print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2207947" y="1936101"/>
                                    <a:ext cx="253693" cy="28398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cxnSp>
                                <p:nvCxnSpPr>
                                  <p:cNvPr id="58" name="Connecteur droit avec flèche 57">
                                    <a:extLst>
                                      <a:ext uri="{FF2B5EF4-FFF2-40B4-BE49-F238E27FC236}">
                                        <a16:creationId xmlns:a16="http://schemas.microsoft.com/office/drawing/2014/main" id="{A3458DBF-233A-8051-189C-99C6F5F314C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934547" y="2178660"/>
                                    <a:ext cx="255285" cy="1587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59" name="ZoneTexte 58">
                                    <a:extLst>
                                      <a:ext uri="{FF2B5EF4-FFF2-40B4-BE49-F238E27FC236}">
                                        <a16:creationId xmlns:a16="http://schemas.microsoft.com/office/drawing/2014/main" id="{6DEAAD41-AA06-7E8E-487B-DFAEDE222D7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384163" y="3554224"/>
                                    <a:ext cx="959882" cy="40011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Alicat</a:t>
                                    </a:r>
                                  </a:p>
                                  <a:p>
                                    <a:pPr algn="ctr"/>
                                    <a:r>
                                      <a:rPr lang="en-US" sz="1000" dirty="0"/>
                                      <a:t>Q =17 L.min</a:t>
                                    </a:r>
                                    <a:r>
                                      <a:rPr lang="en-US" sz="1000" baseline="30000" dirty="0"/>
                                      <a:t>-1</a:t>
                                    </a:r>
                                    <a:endParaRPr lang="en-US" sz="1000" dirty="0"/>
                                  </a:p>
                                </p:txBody>
                              </p:sp>
                              <p:pic>
                                <p:nvPicPr>
                                  <p:cNvPr id="60" name="Picture 2" descr="Categories: Débitmètres Massiques et Régulateurs | Alicat Français">
                                    <a:extLst>
                                      <a:ext uri="{FF2B5EF4-FFF2-40B4-BE49-F238E27FC236}">
                                        <a16:creationId xmlns:a16="http://schemas.microsoft.com/office/drawing/2014/main" id="{5CCB9785-E43A-90ED-7F97-CEF4FB8267A2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5" cstate="print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3726371" y="3287609"/>
                                    <a:ext cx="253693" cy="28398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sp>
                                <p:nvSpPr>
                                  <p:cNvPr id="66" name="ZoneTexte 65">
                                    <a:extLst>
                                      <a:ext uri="{FF2B5EF4-FFF2-40B4-BE49-F238E27FC236}">
                                        <a16:creationId xmlns:a16="http://schemas.microsoft.com/office/drawing/2014/main" id="{A25766EB-E136-581A-05CB-1244F60794BC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 rot="16200000">
                                    <a:off x="2056899" y="3353886"/>
                                    <a:ext cx="772559" cy="2462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scavenging</a:t>
                                    </a:r>
                                  </a:p>
                                </p:txBody>
                              </p:sp>
                              <p:cxnSp>
                                <p:nvCxnSpPr>
                                  <p:cNvPr id="67" name="Connecteur droit avec flèche 66">
                                    <a:extLst>
                                      <a:ext uri="{FF2B5EF4-FFF2-40B4-BE49-F238E27FC236}">
                                        <a16:creationId xmlns:a16="http://schemas.microsoft.com/office/drawing/2014/main" id="{6579AA35-99A4-BEDB-628B-BDBD000AB55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3216275" y="3528026"/>
                                    <a:ext cx="510096" cy="0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68" name="Connecteur droit 47">
                                    <a:extLst>
                                      <a:ext uri="{FF2B5EF4-FFF2-40B4-BE49-F238E27FC236}">
                                        <a16:creationId xmlns:a16="http://schemas.microsoft.com/office/drawing/2014/main" id="{53532458-F89A-E802-5806-8411025DD12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  <a:endCxn id="83" idx="1"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4131595" y="2121375"/>
                                    <a:ext cx="1098298" cy="1522"/>
                                  </a:xfrm>
                                  <a:prstGeom prst="bentConnector3">
                                    <a:avLst>
                                      <a:gd name="adj1" fmla="val 50000"/>
                                    </a:avLst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pic>
                                <p:nvPicPr>
                                  <p:cNvPr id="69" name="Image 68">
                                    <a:extLst>
                                      <a:ext uri="{FF2B5EF4-FFF2-40B4-BE49-F238E27FC236}">
                                        <a16:creationId xmlns:a16="http://schemas.microsoft.com/office/drawing/2014/main" id="{0EFBDBD6-C3CF-A61E-B73F-BA5FBE87DC49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6"/>
                                  <a:stretch>
                                    <a:fillRect/>
                                  </a:stretch>
                                </p:blipFill>
                                <p:spPr>
                                  <a:xfrm rot="15776702">
                                    <a:off x="4692281" y="2985371"/>
                                    <a:ext cx="326468" cy="474863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cxnSp>
                                <p:nvCxnSpPr>
                                  <p:cNvPr id="70" name="Connecteur droit 69">
                                    <a:extLst>
                                      <a:ext uri="{FF2B5EF4-FFF2-40B4-BE49-F238E27FC236}">
                                        <a16:creationId xmlns:a16="http://schemas.microsoft.com/office/drawing/2014/main" id="{F41F1791-0325-C48B-2424-FB00697F77E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5013684" y="2119793"/>
                                    <a:ext cx="0" cy="977724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1" name="Connecteur droit 128">
                                    <a:extLst>
                                      <a:ext uri="{FF2B5EF4-FFF2-40B4-BE49-F238E27FC236}">
                                        <a16:creationId xmlns:a16="http://schemas.microsoft.com/office/drawing/2014/main" id="{90CE8C1A-8431-26ED-FFF6-469B8FE2A0C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rot="16200000" flipH="1">
                                    <a:off x="5227890" y="3074360"/>
                                    <a:ext cx="586253" cy="124229"/>
                                  </a:xfrm>
                                  <a:prstGeom prst="bentConnector3">
                                    <a:avLst>
                                      <a:gd name="adj1" fmla="val 99617"/>
                                    </a:avLst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2" name="Connecteur droit 133">
                                    <a:extLst>
                                      <a:ext uri="{FF2B5EF4-FFF2-40B4-BE49-F238E27FC236}">
                                        <a16:creationId xmlns:a16="http://schemas.microsoft.com/office/drawing/2014/main" id="{604CC1A0-27A5-6BCA-313D-D4C128E24CB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H="1">
                                    <a:off x="5016089" y="3329665"/>
                                    <a:ext cx="0" cy="188055"/>
                                  </a:xfrm>
                                  <a:prstGeom prst="straightConnector1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3" name="Connecteur droit 72">
                                    <a:extLst>
                                      <a:ext uri="{FF2B5EF4-FFF2-40B4-BE49-F238E27FC236}">
                                        <a16:creationId xmlns:a16="http://schemas.microsoft.com/office/drawing/2014/main" id="{9F2E0632-7E04-3197-A86F-BAC108F0FE7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5299829" y="2921793"/>
                                    <a:ext cx="158428" cy="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74" name="Flèche : bas 73">
                                    <a:extLst>
                                      <a:ext uri="{FF2B5EF4-FFF2-40B4-BE49-F238E27FC236}">
                                        <a16:creationId xmlns:a16="http://schemas.microsoft.com/office/drawing/2014/main" id="{F980301D-E3AD-CC90-2B41-D46BD02CBDD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4898571" y="2453533"/>
                                    <a:ext cx="51474" cy="315643"/>
                                  </a:xfrm>
                                  <a:prstGeom prst="downArrow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sp>
                                <p:nvSpPr>
                                  <p:cNvPr id="75" name="Flèche : bas 74">
                                    <a:extLst>
                                      <a:ext uri="{FF2B5EF4-FFF2-40B4-BE49-F238E27FC236}">
                                        <a16:creationId xmlns:a16="http://schemas.microsoft.com/office/drawing/2014/main" id="{CEEE3067-C7F7-279A-2B93-9991CFDAB2C7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734797" y="2147311"/>
                                    <a:ext cx="51474" cy="321179"/>
                                  </a:xfrm>
                                  <a:prstGeom prst="downArrow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cxnSp>
                                <p:nvCxnSpPr>
                                  <p:cNvPr id="76" name="Connecteur droit 75">
                                    <a:extLst>
                                      <a:ext uri="{FF2B5EF4-FFF2-40B4-BE49-F238E27FC236}">
                                        <a16:creationId xmlns:a16="http://schemas.microsoft.com/office/drawing/2014/main" id="{8C1CB574-6CAC-EA4B-4641-1E30488EEF9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  <a:stCxn id="77" idx="2"/>
                                  </p:cNvCxnSpPr>
                                  <p:nvPr/>
                                </p:nvCxnSpPr>
                                <p:spPr>
                                  <a:xfrm flipH="1">
                                    <a:off x="5011665" y="2011690"/>
                                    <a:ext cx="0" cy="11858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77" name="Rectangle 76">
                                    <a:extLst>
                                      <a:ext uri="{FF2B5EF4-FFF2-40B4-BE49-F238E27FC236}">
                                        <a16:creationId xmlns:a16="http://schemas.microsoft.com/office/drawing/2014/main" id="{CB15C81D-22A9-3A98-4BA3-93A6D599B58A}"/>
                                      </a:ext>
                                    </a:extLst>
                                  </p:cNvPr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>
                                    <a:off x="4874401" y="1717533"/>
                                    <a:ext cx="294157" cy="294157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T°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78" name="Rectangle 77">
                                    <a:extLst>
                                      <a:ext uri="{FF2B5EF4-FFF2-40B4-BE49-F238E27FC236}">
                                        <a16:creationId xmlns:a16="http://schemas.microsoft.com/office/drawing/2014/main" id="{419AAAA8-E416-7136-97FA-6740453DE506}"/>
                                      </a:ext>
                                    </a:extLst>
                                  </p:cNvPr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>
                                    <a:off x="5119071" y="2812295"/>
                                    <a:ext cx="216000" cy="216000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P</a:t>
                                    </a:r>
                                  </a:p>
                                </p:txBody>
                              </p:sp>
                              <p:grpSp>
                                <p:nvGrpSpPr>
                                  <p:cNvPr id="79" name="Groupe 78">
                                    <a:extLst>
                                      <a:ext uri="{FF2B5EF4-FFF2-40B4-BE49-F238E27FC236}">
                                        <a16:creationId xmlns:a16="http://schemas.microsoft.com/office/drawing/2014/main" id="{9EE33318-6F8C-5D35-83A3-87814818E7F9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5453598" y="2503078"/>
                                    <a:ext cx="70233" cy="88097"/>
                                    <a:chOff x="7117517" y="4306410"/>
                                    <a:chExt cx="162131" cy="203370"/>
                                  </a:xfrm>
                                </p:grpSpPr>
                                <p:cxnSp>
                                  <p:nvCxnSpPr>
                                    <p:cNvPr id="166" name="Connecteur droit 165">
                                      <a:extLst>
                                        <a:ext uri="{FF2B5EF4-FFF2-40B4-BE49-F238E27FC236}">
                                          <a16:creationId xmlns:a16="http://schemas.microsoft.com/office/drawing/2014/main" id="{65ED9B6D-3334-78A5-FDED-1C69975C47A1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7117517" y="4306410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67" name="Connecteur droit 166">
                                      <a:extLst>
                                        <a:ext uri="{FF2B5EF4-FFF2-40B4-BE49-F238E27FC236}">
                                          <a16:creationId xmlns:a16="http://schemas.microsoft.com/office/drawing/2014/main" id="{724C3909-3BF9-273F-5870-AD013E8ECCE1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flipV="1">
                                      <a:off x="7120188" y="4403664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grpSp>
                                <p:nvGrpSpPr>
                                  <p:cNvPr id="80" name="Groupe 79">
                                    <a:extLst>
                                      <a:ext uri="{FF2B5EF4-FFF2-40B4-BE49-F238E27FC236}">
                                        <a16:creationId xmlns:a16="http://schemas.microsoft.com/office/drawing/2014/main" id="{7566EC2A-DA5A-1BC2-1262-721B5BA11F35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5455575" y="2589261"/>
                                    <a:ext cx="70233" cy="88097"/>
                                    <a:chOff x="7117517" y="4306410"/>
                                    <a:chExt cx="162131" cy="203370"/>
                                  </a:xfrm>
                                </p:grpSpPr>
                                <p:cxnSp>
                                  <p:nvCxnSpPr>
                                    <p:cNvPr id="164" name="Connecteur droit 163">
                                      <a:extLst>
                                        <a:ext uri="{FF2B5EF4-FFF2-40B4-BE49-F238E27FC236}">
                                          <a16:creationId xmlns:a16="http://schemas.microsoft.com/office/drawing/2014/main" id="{AC96C949-E942-D358-E832-08F22BF1FA0D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7117517" y="4306410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65" name="Connecteur droit 164">
                                      <a:extLst>
                                        <a:ext uri="{FF2B5EF4-FFF2-40B4-BE49-F238E27FC236}">
                                          <a16:creationId xmlns:a16="http://schemas.microsoft.com/office/drawing/2014/main" id="{B14442FB-6BD6-6F77-3F41-E243D951F3BC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flipV="1">
                                      <a:off x="7120188" y="4403664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grpSp>
                                <p:nvGrpSpPr>
                                  <p:cNvPr id="81" name="Groupe 80">
                                    <a:extLst>
                                      <a:ext uri="{FF2B5EF4-FFF2-40B4-BE49-F238E27FC236}">
                                        <a16:creationId xmlns:a16="http://schemas.microsoft.com/office/drawing/2014/main" id="{6860EC3D-3BF5-315B-DCB1-3CA6A3840C69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5456732" y="2673686"/>
                                    <a:ext cx="70233" cy="88097"/>
                                    <a:chOff x="7117517" y="4306403"/>
                                    <a:chExt cx="162131" cy="203368"/>
                                  </a:xfrm>
                                </p:grpSpPr>
                                <p:cxnSp>
                                  <p:nvCxnSpPr>
                                    <p:cNvPr id="87" name="Connecteur droit 86">
                                      <a:extLst>
                                        <a:ext uri="{FF2B5EF4-FFF2-40B4-BE49-F238E27FC236}">
                                          <a16:creationId xmlns:a16="http://schemas.microsoft.com/office/drawing/2014/main" id="{36CB47F0-01C9-E821-5A63-4011B5526290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7117517" y="4306403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88" name="Connecteur droit 87">
                                      <a:extLst>
                                        <a:ext uri="{FF2B5EF4-FFF2-40B4-BE49-F238E27FC236}">
                                          <a16:creationId xmlns:a16="http://schemas.microsoft.com/office/drawing/2014/main" id="{C4A6EE62-0B72-4161-6757-1904184BA102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flipV="1">
                                      <a:off x="7120188" y="4403655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grpSp>
                                <p:nvGrpSpPr>
                                  <p:cNvPr id="82" name="Groupe 81">
                                    <a:extLst>
                                      <a:ext uri="{FF2B5EF4-FFF2-40B4-BE49-F238E27FC236}">
                                        <a16:creationId xmlns:a16="http://schemas.microsoft.com/office/drawing/2014/main" id="{0F229FE7-849A-4839-8EAD-BB90F0BD815B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5457745" y="2758158"/>
                                    <a:ext cx="70233" cy="88097"/>
                                    <a:chOff x="7117517" y="4306403"/>
                                    <a:chExt cx="162131" cy="203368"/>
                                  </a:xfrm>
                                </p:grpSpPr>
                                <p:cxnSp>
                                  <p:nvCxnSpPr>
                                    <p:cNvPr id="85" name="Connecteur droit 84">
                                      <a:extLst>
                                        <a:ext uri="{FF2B5EF4-FFF2-40B4-BE49-F238E27FC236}">
                                          <a16:creationId xmlns:a16="http://schemas.microsoft.com/office/drawing/2014/main" id="{1F9EC071-40DC-91D9-8187-71613E4E49E0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7117517" y="4306403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86" name="Connecteur droit 85">
                                      <a:extLst>
                                        <a:ext uri="{FF2B5EF4-FFF2-40B4-BE49-F238E27FC236}">
                                          <a16:creationId xmlns:a16="http://schemas.microsoft.com/office/drawing/2014/main" id="{7B464276-B49C-4967-80E4-C1A77D45F9CA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flipV="1">
                                      <a:off x="7120188" y="4403655"/>
                                      <a:ext cx="159460" cy="106116"/>
                                    </a:xfrm>
                                    <a:prstGeom prst="line">
                                      <a:avLst/>
                                    </a:prstGeom>
                                    <a:ln w="190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sp>
                                <p:nvSpPr>
                                  <p:cNvPr id="83" name="Rectangle 82">
                                    <a:extLst>
                                      <a:ext uri="{FF2B5EF4-FFF2-40B4-BE49-F238E27FC236}">
                                        <a16:creationId xmlns:a16="http://schemas.microsoft.com/office/drawing/2014/main" id="{C467BB26-881D-8BEE-DB46-DDA430ECD6CF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>
                                  <a:xfrm>
                                    <a:off x="5229893" y="2051265"/>
                                    <a:ext cx="457511" cy="140220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r>
                                      <a:rPr lang="en-US" sz="1000" dirty="0"/>
                                      <a:t>Filter</a:t>
                                    </a:r>
                                  </a:p>
                                </p:txBody>
                              </p:sp>
                              <p:cxnSp>
                                <p:nvCxnSpPr>
                                  <p:cNvPr id="84" name="Connecteur droit 83">
                                    <a:extLst>
                                      <a:ext uri="{FF2B5EF4-FFF2-40B4-BE49-F238E27FC236}">
                                        <a16:creationId xmlns:a16="http://schemas.microsoft.com/office/drawing/2014/main" id="{F9BCCAD7-8E29-88F9-E1C2-ECBF331B1A66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  <a:stCxn id="83" idx="2"/>
                                  </p:cNvCxnSpPr>
                                  <p:nvPr/>
                                </p:nvCxnSpPr>
                                <p:spPr>
                                  <a:xfrm>
                                    <a:off x="5458649" y="2191484"/>
                                    <a:ext cx="0" cy="32400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42" name="Groupe 41">
                                  <a:extLst>
                                    <a:ext uri="{FF2B5EF4-FFF2-40B4-BE49-F238E27FC236}">
                                      <a16:creationId xmlns:a16="http://schemas.microsoft.com/office/drawing/2014/main" id="{814B51BF-3ACB-8B6C-56C6-8F11953C2962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120694" y="3397690"/>
                                  <a:ext cx="2824821" cy="188055"/>
                                  <a:chOff x="6130219" y="3397690"/>
                                  <a:chExt cx="2824821" cy="188055"/>
                                </a:xfrm>
                              </p:grpSpPr>
                              <p:cxnSp>
                                <p:nvCxnSpPr>
                                  <p:cNvPr id="43" name="Connecteur droit 42">
                                    <a:extLst>
                                      <a:ext uri="{FF2B5EF4-FFF2-40B4-BE49-F238E27FC236}">
                                        <a16:creationId xmlns:a16="http://schemas.microsoft.com/office/drawing/2014/main" id="{70D8C52B-15DF-C6B2-2E3A-7DA2F296AD5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130219" y="3429601"/>
                                    <a:ext cx="124820" cy="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44" name="Flèche : pentagone 43">
                                    <a:extLst>
                                      <a:ext uri="{FF2B5EF4-FFF2-40B4-BE49-F238E27FC236}">
                                        <a16:creationId xmlns:a16="http://schemas.microsoft.com/office/drawing/2014/main" id="{D6386761-CC78-9C78-6F9F-11ACB030B6F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255040" y="3397690"/>
                                    <a:ext cx="2700000" cy="188055"/>
                                  </a:xfrm>
                                  <a:prstGeom prst="homePlate">
                                    <a:avLst/>
                                  </a:prstGeom>
                                  <a:solidFill>
                                    <a:srgbClr val="4472C4"/>
                                  </a:solidFill>
                                  <a:ln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r>
                                      <a:rPr lang="en-US" sz="1000" b="1" dirty="0">
                                        <a:solidFill>
                                          <a:schemeClr val="tx1"/>
                                        </a:solidFill>
                                      </a:rPr>
                                      <a:t>Exhaust Line</a:t>
                                    </a: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32" name="Groupe 31">
                                <a:extLst>
                                  <a:ext uri="{FF2B5EF4-FFF2-40B4-BE49-F238E27FC236}">
                                    <a16:creationId xmlns:a16="http://schemas.microsoft.com/office/drawing/2014/main" id="{5E04B4F9-78F4-597F-6088-BE551F3A9D5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4982343" y="930656"/>
                                <a:ext cx="1380665" cy="630390"/>
                                <a:chOff x="6167482" y="545202"/>
                                <a:chExt cx="1380665" cy="630390"/>
                              </a:xfrm>
                            </p:grpSpPr>
                            <p:grpSp>
                              <p:nvGrpSpPr>
                                <p:cNvPr id="33" name="Groupe 32">
                                  <a:extLst>
                                    <a:ext uri="{FF2B5EF4-FFF2-40B4-BE49-F238E27FC236}">
                                      <a16:creationId xmlns:a16="http://schemas.microsoft.com/office/drawing/2014/main" id="{7EB0CAF3-8346-9A49-2ED6-C520C97CA42B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167482" y="545202"/>
                                  <a:ext cx="1380665" cy="379362"/>
                                  <a:chOff x="25329871" y="8406924"/>
                                  <a:chExt cx="6456206" cy="1773964"/>
                                </a:xfrm>
                              </p:grpSpPr>
                              <p:grpSp>
                                <p:nvGrpSpPr>
                                  <p:cNvPr id="36" name="Groupe 35">
                                    <a:extLst>
                                      <a:ext uri="{FF2B5EF4-FFF2-40B4-BE49-F238E27FC236}">
                                        <a16:creationId xmlns:a16="http://schemas.microsoft.com/office/drawing/2014/main" id="{7FD54BC0-1B35-2D03-3736-095942FE369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329871" y="8406924"/>
                                    <a:ext cx="6456201" cy="1364467"/>
                                    <a:chOff x="10324358" y="-1232000"/>
                                    <a:chExt cx="3187217" cy="673596"/>
                                  </a:xfrm>
                                </p:grpSpPr>
                                <p:sp>
                                  <p:nvSpPr>
                                    <p:cNvPr id="38" name="Flèche : bas 37">
                                      <a:extLst>
                                        <a:ext uri="{FF2B5EF4-FFF2-40B4-BE49-F238E27FC236}">
                                          <a16:creationId xmlns:a16="http://schemas.microsoft.com/office/drawing/2014/main" id="{1B818179-273A-511D-FD6C-42624E35D725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16200000">
                                      <a:off x="10479578" y="-1168885"/>
                                      <a:ext cx="158916" cy="441889"/>
                                    </a:xfrm>
                                    <a:prstGeom prst="downArrow">
                                      <a:avLst/>
                                    </a:prstGeom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US" sz="1000" dirty="0"/>
                                    </a:p>
                                  </p:txBody>
                                </p:sp>
                                <p:sp>
                                  <p:nvSpPr>
                                    <p:cNvPr id="39" name="Flèche : bas 38">
                                      <a:extLst>
                                        <a:ext uri="{FF2B5EF4-FFF2-40B4-BE49-F238E27FC236}">
                                          <a16:creationId xmlns:a16="http://schemas.microsoft.com/office/drawing/2014/main" id="{6CE4C131-6F8F-8A40-AC20-996C03F0068A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16200000">
                                      <a:off x="10472607" y="-865772"/>
                                      <a:ext cx="159119" cy="455618"/>
                                    </a:xfrm>
                                    <a:prstGeom prst="downArrow">
                                      <a:avLst/>
                                    </a:prstGeom>
                                    <a:solidFill>
                                      <a:srgbClr val="FF0000"/>
                                    </a:solidFill>
                                    <a:ln>
                                      <a:solidFill>
                                        <a:srgbClr val="FF00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US" sz="1000" dirty="0"/>
                                    </a:p>
                                  </p:txBody>
                                </p:sp>
                                <p:sp>
                                  <p:nvSpPr>
                                    <p:cNvPr id="40" name="ZoneTexte 39">
                                      <a:extLst>
                                        <a:ext uri="{FF2B5EF4-FFF2-40B4-BE49-F238E27FC236}">
                                          <a16:creationId xmlns:a16="http://schemas.microsoft.com/office/drawing/2014/main" id="{776EF7DE-893C-02E6-E506-142A56B08C87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10779975" y="-1232000"/>
                                      <a:ext cx="2731600" cy="568398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1000" dirty="0"/>
                                        <a:t>7-bar air network</a:t>
                                      </a: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7" name="ZoneTexte 36">
                                    <a:extLst>
                                      <a:ext uri="{FF2B5EF4-FFF2-40B4-BE49-F238E27FC236}">
                                        <a16:creationId xmlns:a16="http://schemas.microsoft.com/office/drawing/2014/main" id="{D690F7E1-5AE8-6E24-AD50-1986B2ED1A7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6252794" y="9029515"/>
                                    <a:ext cx="5533283" cy="115137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dirty="0"/>
                                      <a:t>Combustion Gas </a:t>
                                    </a:r>
                                  </a:p>
                                </p:txBody>
                              </p:sp>
                            </p:grpSp>
                            <p:pic>
                              <p:nvPicPr>
                                <p:cNvPr id="34" name="Image 33">
                                  <a:extLst>
                                    <a:ext uri="{FF2B5EF4-FFF2-40B4-BE49-F238E27FC236}">
                                      <a16:creationId xmlns:a16="http://schemas.microsoft.com/office/drawing/2014/main" id="{12AF8C80-2E2A-A0DA-8181-06D90E333607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6179691" y="911223"/>
                                  <a:ext cx="168399" cy="264369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sp>
                              <p:nvSpPr>
                                <p:cNvPr id="35" name="ZoneTexte 34">
                                  <a:extLst>
                                    <a:ext uri="{FF2B5EF4-FFF2-40B4-BE49-F238E27FC236}">
                                      <a16:creationId xmlns:a16="http://schemas.microsoft.com/office/drawing/2014/main" id="{F34D7C41-F441-F3AB-9F6F-9AF771EA558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6365920" y="888631"/>
                                  <a:ext cx="1037812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dirty="0"/>
                                    <a:t>Pneumatic valve</a:t>
                                  </a:r>
                                </a:p>
                              </p:txBody>
                            </p:sp>
                          </p:grpSp>
                        </p:grpSp>
                        <p:pic>
                          <p:nvPicPr>
                            <p:cNvPr id="27" name="Image 26">
                              <a:extLst>
                                <a:ext uri="{FF2B5EF4-FFF2-40B4-BE49-F238E27FC236}">
                                  <a16:creationId xmlns:a16="http://schemas.microsoft.com/office/drawing/2014/main" id="{DE4EF1C8-F2E4-A2A2-9D3E-E145CDE8FFC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644602" y="1739034"/>
                              <a:ext cx="275232" cy="432085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28" name="Image 27">
                              <a:extLst>
                                <a:ext uri="{FF2B5EF4-FFF2-40B4-BE49-F238E27FC236}">
                                  <a16:creationId xmlns:a16="http://schemas.microsoft.com/office/drawing/2014/main" id="{8900B9FB-C472-5845-69A0-BF18128F4B65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196904" y="1709864"/>
                              <a:ext cx="275232" cy="432085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sp>
                        <p:nvSpPr>
                          <p:cNvPr id="25" name="Rectangle 24">
                            <a:extLst>
                              <a:ext uri="{FF2B5EF4-FFF2-40B4-BE49-F238E27FC236}">
                                <a16:creationId xmlns:a16="http://schemas.microsoft.com/office/drawing/2014/main" id="{7C2C297C-6A5C-D643-CEAE-09FC9B06B7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577679" y="3325085"/>
                            <a:ext cx="594703" cy="149479"/>
                          </a:xfrm>
                          <a:prstGeom prst="rect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000" dirty="0"/>
                              <a:t>Lambda</a:t>
                            </a:r>
                          </a:p>
                        </p:txBody>
                      </p:sp>
                    </p:grpSp>
                    <p:pic>
                      <p:nvPicPr>
                        <p:cNvPr id="22" name="Image 21">
                          <a:extLst>
                            <a:ext uri="{FF2B5EF4-FFF2-40B4-BE49-F238E27FC236}">
                              <a16:creationId xmlns:a16="http://schemas.microsoft.com/office/drawing/2014/main" id="{110961F0-2862-A404-53A4-A1B15974688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82114" y="354245"/>
                          <a:ext cx="2365453" cy="963251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19" name="Connecteur : en angle 18">
                        <a:extLst>
                          <a:ext uri="{FF2B5EF4-FFF2-40B4-BE49-F238E27FC236}">
                            <a16:creationId xmlns:a16="http://schemas.microsoft.com/office/drawing/2014/main" id="{7E64255F-E03D-5C92-4376-629828C2CFCA}"/>
                          </a:ext>
                        </a:extLst>
                      </p:cNvPr>
                      <p:cNvCxnSpPr>
                        <a:cxnSpLocks/>
                        <a:stCxn id="22" idx="2"/>
                      </p:cNvCxnSpPr>
                      <p:nvPr/>
                    </p:nvCxnSpPr>
                    <p:spPr>
                      <a:xfrm rot="16200000" flipH="1">
                        <a:off x="3406546" y="1384178"/>
                        <a:ext cx="365413" cy="291042"/>
                      </a:xfrm>
                      <a:prstGeom prst="bentConnector3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" name="ZoneTexte 19">
                        <a:extLst>
                          <a:ext uri="{FF2B5EF4-FFF2-40B4-BE49-F238E27FC236}">
                            <a16:creationId xmlns:a16="http://schemas.microsoft.com/office/drawing/2014/main" id="{F3E16C09-4CFD-51F8-4205-15E61DD56A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19499" y="2776570"/>
                        <a:ext cx="1200788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b="1" dirty="0"/>
                          <a:t>V</a:t>
                        </a:r>
                        <a:r>
                          <a:rPr lang="en-US" sz="1600" b="1" baseline="-25000" dirty="0"/>
                          <a:t>HPHT</a:t>
                        </a:r>
                        <a:r>
                          <a:rPr lang="en-US" sz="1600" b="1" dirty="0"/>
                          <a:t> = 1,4 L</a:t>
                        </a:r>
                      </a:p>
                    </p:txBody>
                  </p:sp>
                </p:grpSp>
                <p:cxnSp>
                  <p:nvCxnSpPr>
                    <p:cNvPr id="8" name="Connecteur droit 7">
                      <a:extLst>
                        <a:ext uri="{FF2B5EF4-FFF2-40B4-BE49-F238E27FC236}">
                          <a16:creationId xmlns:a16="http://schemas.microsoft.com/office/drawing/2014/main" id="{BC399F21-31A5-ECEB-5D8E-1C3D5ED26D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31036" y="4402145"/>
                      <a:ext cx="158428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12DED253-9799-03CE-4324-43CE8B5B44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50278" y="4292647"/>
                      <a:ext cx="216000" cy="21600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00" dirty="0"/>
                        <a:t>P</a:t>
                      </a:r>
                    </a:p>
                  </p:txBody>
                </p:sp>
              </p:grpSp>
              <p:grpSp>
                <p:nvGrpSpPr>
                  <p:cNvPr id="4" name="Groupe 3">
                    <a:extLst>
                      <a:ext uri="{FF2B5EF4-FFF2-40B4-BE49-F238E27FC236}">
                        <a16:creationId xmlns:a16="http://schemas.microsoft.com/office/drawing/2014/main" id="{C25FEC68-64B9-CF30-371B-F01FBBC821D1}"/>
                      </a:ext>
                    </a:extLst>
                  </p:cNvPr>
                  <p:cNvGrpSpPr/>
                  <p:nvPr/>
                </p:nvGrpSpPr>
                <p:grpSpPr>
                  <a:xfrm>
                    <a:off x="9721705" y="5108596"/>
                    <a:ext cx="2349854" cy="686388"/>
                    <a:chOff x="9721705" y="5108596"/>
                    <a:chExt cx="2349854" cy="686388"/>
                  </a:xfrm>
                </p:grpSpPr>
                <p:grpSp>
                  <p:nvGrpSpPr>
                    <p:cNvPr id="30" name="Groupe 29">
                      <a:extLst>
                        <a:ext uri="{FF2B5EF4-FFF2-40B4-BE49-F238E27FC236}">
                          <a16:creationId xmlns:a16="http://schemas.microsoft.com/office/drawing/2014/main" id="{4151AE1C-D575-6C28-7182-1E3EBB5B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71679" y="5108596"/>
                      <a:ext cx="2099880" cy="337587"/>
                      <a:chOff x="7220358" y="3449343"/>
                      <a:chExt cx="2099880" cy="337587"/>
                    </a:xfrm>
                  </p:grpSpPr>
                  <p:cxnSp>
                    <p:nvCxnSpPr>
                      <p:cNvPr id="61" name="Connecteur droit 60">
                        <a:extLst>
                          <a:ext uri="{FF2B5EF4-FFF2-40B4-BE49-F238E27FC236}">
                            <a16:creationId xmlns:a16="http://schemas.microsoft.com/office/drawing/2014/main" id="{FA263B96-5504-DBBF-080F-48CA07481C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>
                        <a:off x="7562358" y="3321483"/>
                        <a:ext cx="0" cy="684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62" name="Groupe 61">
                        <a:extLst>
                          <a:ext uri="{FF2B5EF4-FFF2-40B4-BE49-F238E27FC236}">
                            <a16:creationId xmlns:a16="http://schemas.microsoft.com/office/drawing/2014/main" id="{D09FFED6-337F-D7C0-2FB2-6CE6BE68AA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74626" y="3449343"/>
                        <a:ext cx="2045612" cy="337587"/>
                        <a:chOff x="7274626" y="3449343"/>
                        <a:chExt cx="2045612" cy="337587"/>
                      </a:xfrm>
                    </p:grpSpPr>
                    <p:sp>
                      <p:nvSpPr>
                        <p:cNvPr id="63" name="ZoneTexte 62">
                          <a:extLst>
                            <a:ext uri="{FF2B5EF4-FFF2-40B4-BE49-F238E27FC236}">
                              <a16:creationId xmlns:a16="http://schemas.microsoft.com/office/drawing/2014/main" id="{AFAAE481-5CE9-2B8D-DA81-F01E706D1509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7274626" y="3449343"/>
                          <a:ext cx="662361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>
                          <a:defPPr>
                            <a:defRPr lang="fr-FR"/>
                          </a:defPPr>
                          <a:lvl1pPr>
                            <a:defRPr sz="1400"/>
                          </a:lvl1pPr>
                        </a:lstStyle>
                        <a:p>
                          <a:r>
                            <a:rPr lang="en-US" sz="1000" dirty="0"/>
                            <a:t>7  L.min</a:t>
                          </a:r>
                          <a:r>
                            <a:rPr lang="en-US" sz="1000" baseline="30000" dirty="0"/>
                            <a:t>-1</a:t>
                          </a:r>
                          <a:endParaRPr lang="en-US" sz="1000" dirty="0"/>
                        </a:p>
                      </p:txBody>
                    </p:sp>
                    <p:sp>
                      <p:nvSpPr>
                        <p:cNvPr id="64" name="Rectangle 63">
                          <a:extLst>
                            <a:ext uri="{FF2B5EF4-FFF2-40B4-BE49-F238E27FC236}">
                              <a16:creationId xmlns:a16="http://schemas.microsoft.com/office/drawing/2014/main" id="{3EB6C813-6A45-E71B-A314-F50BB4A069A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7902918" y="3540708"/>
                          <a:ext cx="1417320" cy="246222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tx1"/>
                              </a:solidFill>
                            </a:rPr>
                            <a:t>7-Gas Analyzer (Horiba)</a:t>
                          </a:r>
                        </a:p>
                      </p:txBody>
                    </p:sp>
                    <p:cxnSp>
                      <p:nvCxnSpPr>
                        <p:cNvPr id="65" name="Connecteur droit avec flèche 64">
                          <a:extLst>
                            <a:ext uri="{FF2B5EF4-FFF2-40B4-BE49-F238E27FC236}">
                              <a16:creationId xmlns:a16="http://schemas.microsoft.com/office/drawing/2014/main" id="{571B1AA3-F561-5171-6E15-F32C3F42051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5400000" flipV="1">
                          <a:off x="7621194" y="3581437"/>
                          <a:ext cx="0" cy="270088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31" name="Organigramme : Extraire 30">
                      <a:extLst>
                        <a:ext uri="{FF2B5EF4-FFF2-40B4-BE49-F238E27FC236}">
                          <a16:creationId xmlns:a16="http://schemas.microsoft.com/office/drawing/2014/main" id="{686B212A-5E27-6B3B-2861-43BAA6F329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9922213" y="5123755"/>
                      <a:ext cx="110492" cy="76206"/>
                    </a:xfrm>
                    <a:prstGeom prst="flowChartExtra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00" dirty="0"/>
                    </a:p>
                  </p:txBody>
                </p:sp>
                <p:cxnSp>
                  <p:nvCxnSpPr>
                    <p:cNvPr id="47" name="Connecteur droit 46">
                      <a:extLst>
                        <a:ext uri="{FF2B5EF4-FFF2-40B4-BE49-F238E27FC236}">
                          <a16:creationId xmlns:a16="http://schemas.microsoft.com/office/drawing/2014/main" id="{6A249760-BB1E-E306-E5DE-62A03BD65FA0}"/>
                        </a:ext>
                      </a:extLst>
                    </p:cNvPr>
                    <p:cNvCxnSpPr>
                      <a:cxnSpLocks/>
                      <a:endCxn id="31" idx="0"/>
                    </p:cNvCxnSpPr>
                    <p:nvPr/>
                  </p:nvCxnSpPr>
                  <p:spPr>
                    <a:xfrm flipH="1" flipV="1">
                      <a:off x="9977459" y="5199961"/>
                      <a:ext cx="1418" cy="12277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>
                      <a:extLst>
                        <a:ext uri="{FF2B5EF4-FFF2-40B4-BE49-F238E27FC236}">
                          <a16:creationId xmlns:a16="http://schemas.microsoft.com/office/drawing/2014/main" id="{25EDA33F-C910-1578-EE4C-C9D2EC079F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776951" y="5662134"/>
                      <a:ext cx="737196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9" name="ZoneTexte 158">
                      <a:extLst>
                        <a:ext uri="{FF2B5EF4-FFF2-40B4-BE49-F238E27FC236}">
                          <a16:creationId xmlns:a16="http://schemas.microsoft.com/office/drawing/2014/main" id="{4D736F8B-95DE-6856-46F7-00E4BDACD0B2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9884415" y="5447994"/>
                      <a:ext cx="66236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fr-FR"/>
                      </a:defPPr>
                      <a:lvl1pPr>
                        <a:defRPr sz="1400"/>
                      </a:lvl1pPr>
                    </a:lstStyle>
                    <a:p>
                      <a:r>
                        <a:rPr lang="en-US" sz="1000" dirty="0"/>
                        <a:t>5  L.min</a:t>
                      </a:r>
                      <a:r>
                        <a:rPr lang="en-US" sz="1000" baseline="30000" dirty="0"/>
                        <a:t>-1</a:t>
                      </a:r>
                      <a:endParaRPr lang="en-US" sz="1000" dirty="0"/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39D613C9-A6F1-84BE-9686-2974846B9C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0507559" y="5548762"/>
                      <a:ext cx="1564000" cy="246222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Particle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Analyser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Pegasor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p:txBody>
                </p:sp>
                <p:cxnSp>
                  <p:nvCxnSpPr>
                    <p:cNvPr id="161" name="Connecteur droit avec flèche 160">
                      <a:extLst>
                        <a:ext uri="{FF2B5EF4-FFF2-40B4-BE49-F238E27FC236}">
                          <a16:creationId xmlns:a16="http://schemas.microsoft.com/office/drawing/2014/main" id="{829D5490-5CDC-3549-B01B-EB0FC116D4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V="1">
                      <a:off x="10230983" y="5580088"/>
                      <a:ext cx="0" cy="27008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2" name="Organigramme : Extraire 161">
                      <a:extLst>
                        <a:ext uri="{FF2B5EF4-FFF2-40B4-BE49-F238E27FC236}">
                          <a16:creationId xmlns:a16="http://schemas.microsoft.com/office/drawing/2014/main" id="{4ED66DE3-A591-15B4-A71F-25B6450741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9721705" y="5123755"/>
                      <a:ext cx="110492" cy="76206"/>
                    </a:xfrm>
                    <a:prstGeom prst="flowChartExtra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00" dirty="0"/>
                    </a:p>
                  </p:txBody>
                </p:sp>
                <p:cxnSp>
                  <p:nvCxnSpPr>
                    <p:cNvPr id="163" name="Connecteur droit 162">
                      <a:extLst>
                        <a:ext uri="{FF2B5EF4-FFF2-40B4-BE49-F238E27FC236}">
                          <a16:creationId xmlns:a16="http://schemas.microsoft.com/office/drawing/2014/main" id="{DE7105C0-34A4-579D-1F08-D61E9E2C8326}"/>
                        </a:ext>
                      </a:extLst>
                    </p:cNvPr>
                    <p:cNvCxnSpPr>
                      <a:cxnSpLocks/>
                      <a:endCxn id="162" idx="0"/>
                    </p:cNvCxnSpPr>
                    <p:nvPr/>
                  </p:nvCxnSpPr>
                  <p:spPr>
                    <a:xfrm flipV="1">
                      <a:off x="9776951" y="5199961"/>
                      <a:ext cx="0" cy="462173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" name="Groupe 6">
                  <a:extLst>
                    <a:ext uri="{FF2B5EF4-FFF2-40B4-BE49-F238E27FC236}">
                      <a16:creationId xmlns:a16="http://schemas.microsoft.com/office/drawing/2014/main" id="{39F69446-0A61-A8AA-B871-9B86E9F23DC1}"/>
                    </a:ext>
                  </a:extLst>
                </p:cNvPr>
                <p:cNvGrpSpPr/>
                <p:nvPr/>
              </p:nvGrpSpPr>
              <p:grpSpPr>
                <a:xfrm>
                  <a:off x="9264159" y="2653681"/>
                  <a:ext cx="3210830" cy="2282316"/>
                  <a:chOff x="9292375" y="2651410"/>
                  <a:chExt cx="3210830" cy="2282316"/>
                </a:xfrm>
              </p:grpSpPr>
              <p:grpSp>
                <p:nvGrpSpPr>
                  <p:cNvPr id="9" name="Groupe 8">
                    <a:extLst>
                      <a:ext uri="{FF2B5EF4-FFF2-40B4-BE49-F238E27FC236}">
                        <a16:creationId xmlns:a16="http://schemas.microsoft.com/office/drawing/2014/main" id="{6D7EBD6E-718C-7D56-94AB-EDD24A07183D}"/>
                      </a:ext>
                    </a:extLst>
                  </p:cNvPr>
                  <p:cNvGrpSpPr/>
                  <p:nvPr/>
                </p:nvGrpSpPr>
                <p:grpSpPr>
                  <a:xfrm>
                    <a:off x="9292375" y="2651410"/>
                    <a:ext cx="2745622" cy="2282316"/>
                    <a:chOff x="9292375" y="2651410"/>
                    <a:chExt cx="2745622" cy="2282316"/>
                  </a:xfrm>
                </p:grpSpPr>
                <p:sp>
                  <p:nvSpPr>
                    <p:cNvPr id="12" name="Ellipse 11">
                      <a:extLst>
                        <a:ext uri="{FF2B5EF4-FFF2-40B4-BE49-F238E27FC236}">
                          <a16:creationId xmlns:a16="http://schemas.microsoft.com/office/drawing/2014/main" id="{2953AB1A-9CA0-DE79-DFD5-66C1E0762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2460" y="3296214"/>
                      <a:ext cx="646177" cy="50707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Mass flow</a:t>
                      </a:r>
                    </a:p>
                  </p:txBody>
                </p:sp>
                <p:sp>
                  <p:nvSpPr>
                    <p:cNvPr id="13" name="ZoneTexte 12">
                      <a:extLst>
                        <a:ext uri="{FF2B5EF4-FFF2-40B4-BE49-F238E27FC236}">
                          <a16:creationId xmlns:a16="http://schemas.microsoft.com/office/drawing/2014/main" id="{3D06C869-72C0-68A4-90AD-3EFC686CF9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04669" y="4548259"/>
                      <a:ext cx="70436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Venting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" name="Flèche : droite 13">
                      <a:extLst>
                        <a:ext uri="{FF2B5EF4-FFF2-40B4-BE49-F238E27FC236}">
                          <a16:creationId xmlns:a16="http://schemas.microsoft.com/office/drawing/2014/main" id="{A647B6B7-646D-6853-A017-FACAD7D8F6E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1560548" y="4231169"/>
                      <a:ext cx="522568" cy="432330"/>
                    </a:xfrm>
                    <a:prstGeom prst="rightArrow">
                      <a:avLst/>
                    </a:pr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5" name="Groupe 14">
                      <a:extLst>
                        <a:ext uri="{FF2B5EF4-FFF2-40B4-BE49-F238E27FC236}">
                          <a16:creationId xmlns:a16="http://schemas.microsoft.com/office/drawing/2014/main" id="{A95B74A0-6993-A050-B219-F560A0E76FCF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1019214" y="3940572"/>
                      <a:ext cx="186500" cy="140946"/>
                      <a:chOff x="5787012" y="5915025"/>
                      <a:chExt cx="472234" cy="336933"/>
                    </a:xfrm>
                  </p:grpSpPr>
                  <p:sp>
                    <p:nvSpPr>
                      <p:cNvPr id="176" name="Organigramme : Joindre 175">
                        <a:extLst>
                          <a:ext uri="{FF2B5EF4-FFF2-40B4-BE49-F238E27FC236}">
                            <a16:creationId xmlns:a16="http://schemas.microsoft.com/office/drawing/2014/main" id="{6D104019-C621-5C61-2CD1-342798F3B2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2057" y="5915025"/>
                        <a:ext cx="227189" cy="336933"/>
                      </a:xfrm>
                      <a:prstGeom prst="flowChartCollat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77" name="Connecteur droit 176">
                        <a:extLst>
                          <a:ext uri="{FF2B5EF4-FFF2-40B4-BE49-F238E27FC236}">
                            <a16:creationId xmlns:a16="http://schemas.microsoft.com/office/drawing/2014/main" id="{A43C0B6C-B9AA-524D-D504-00DF1609F2D8}"/>
                          </a:ext>
                        </a:extLst>
                      </p:cNvPr>
                      <p:cNvCxnSpPr>
                        <a:cxnSpLocks/>
                        <a:stCxn id="176" idx="1"/>
                      </p:cNvCxnSpPr>
                      <p:nvPr/>
                    </p:nvCxnSpPr>
                    <p:spPr>
                      <a:xfrm flipH="1">
                        <a:off x="5937250" y="6083492"/>
                        <a:ext cx="20840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8" name="Rectangle 177">
                        <a:extLst>
                          <a:ext uri="{FF2B5EF4-FFF2-40B4-BE49-F238E27FC236}">
                            <a16:creationId xmlns:a16="http://schemas.microsoft.com/office/drawing/2014/main" id="{06B1C52E-79DB-0380-8A3B-2028EE9B7E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7012" y="6006247"/>
                        <a:ext cx="154366" cy="1544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17" name="ZoneTexte 16">
                      <a:extLst>
                        <a:ext uri="{FF2B5EF4-FFF2-40B4-BE49-F238E27FC236}">
                          <a16:creationId xmlns:a16="http://schemas.microsoft.com/office/drawing/2014/main" id="{F86DD22A-A50D-6FEA-D6ED-87D0022C6A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35253" y="4567751"/>
                      <a:ext cx="761846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Runaway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90" name="Connecteur droit avec flèche 89">
                      <a:extLst>
                        <a:ext uri="{FF2B5EF4-FFF2-40B4-BE49-F238E27FC236}">
                          <a16:creationId xmlns:a16="http://schemas.microsoft.com/office/drawing/2014/main" id="{2109584D-FC1A-E601-44E4-8E89521C24B2}"/>
                        </a:ext>
                      </a:extLst>
                    </p:cNvPr>
                    <p:cNvCxnSpPr>
                      <a:cxnSpLocks/>
                      <a:stCxn id="142" idx="2"/>
                      <a:endCxn id="12" idx="4"/>
                    </p:cNvCxnSpPr>
                    <p:nvPr/>
                  </p:nvCxnSpPr>
                  <p:spPr>
                    <a:xfrm flipV="1">
                      <a:off x="9714822" y="3803293"/>
                      <a:ext cx="727" cy="13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Ellipse 90">
                      <a:extLst>
                        <a:ext uri="{FF2B5EF4-FFF2-40B4-BE49-F238E27FC236}">
                          <a16:creationId xmlns:a16="http://schemas.microsoft.com/office/drawing/2014/main" id="{1AAB1606-D8E0-0C81-3BEC-1451CBC2F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1967" y="2687831"/>
                      <a:ext cx="747161" cy="53539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PUMP</a:t>
                      </a:r>
                    </a:p>
                  </p:txBody>
                </p:sp>
                <p:cxnSp>
                  <p:nvCxnSpPr>
                    <p:cNvPr id="95" name="Connecteur droit avec flèche 94">
                      <a:extLst>
                        <a:ext uri="{FF2B5EF4-FFF2-40B4-BE49-F238E27FC236}">
                          <a16:creationId xmlns:a16="http://schemas.microsoft.com/office/drawing/2014/main" id="{C12C638E-B90E-0AAF-6E79-275A9FD246AC}"/>
                        </a:ext>
                      </a:extLst>
                    </p:cNvPr>
                    <p:cNvCxnSpPr>
                      <a:cxnSpLocks/>
                      <a:stCxn id="12" idx="0"/>
                      <a:endCxn id="91" idx="4"/>
                    </p:cNvCxnSpPr>
                    <p:nvPr/>
                  </p:nvCxnSpPr>
                  <p:spPr>
                    <a:xfrm flipH="1" flipV="1">
                      <a:off x="9715548" y="3223230"/>
                      <a:ext cx="1" cy="72984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0741CA02-7815-81A6-0405-72C5B5F9B91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9292375" y="2651410"/>
                      <a:ext cx="817748" cy="1220071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C5079B80-BD21-69ED-DF60-360A2A24E4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0639975" y="2692413"/>
                      <a:ext cx="833758" cy="120818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rgbClr val="00B050"/>
                        </a:solidFill>
                      </a:endParaRPr>
                    </a:p>
                  </p:txBody>
                </p:sp>
                <p:grpSp>
                  <p:nvGrpSpPr>
                    <p:cNvPr id="131" name="Groupe 130">
                      <a:extLst>
                        <a:ext uri="{FF2B5EF4-FFF2-40B4-BE49-F238E27FC236}">
                          <a16:creationId xmlns:a16="http://schemas.microsoft.com/office/drawing/2014/main" id="{14CFDC4B-C40F-C198-4F08-5E8C67E44E94}"/>
                        </a:ext>
                      </a:extLst>
                    </p:cNvPr>
                    <p:cNvGrpSpPr/>
                    <p:nvPr/>
                  </p:nvGrpSpPr>
                  <p:grpSpPr>
                    <a:xfrm rot="10800000" flipH="1">
                      <a:off x="9577247" y="3937638"/>
                      <a:ext cx="181150" cy="140945"/>
                      <a:chOff x="5787012" y="5915025"/>
                      <a:chExt cx="472234" cy="336933"/>
                    </a:xfrm>
                  </p:grpSpPr>
                  <p:sp>
                    <p:nvSpPr>
                      <p:cNvPr id="142" name="Organigramme : Joindre 141">
                        <a:extLst>
                          <a:ext uri="{FF2B5EF4-FFF2-40B4-BE49-F238E27FC236}">
                            <a16:creationId xmlns:a16="http://schemas.microsoft.com/office/drawing/2014/main" id="{16F7E6BA-43F6-D115-74C4-DC97F84781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2057" y="5915025"/>
                        <a:ext cx="227189" cy="336933"/>
                      </a:xfrm>
                      <a:prstGeom prst="flowChartCollat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43" name="Connecteur droit 142">
                        <a:extLst>
                          <a:ext uri="{FF2B5EF4-FFF2-40B4-BE49-F238E27FC236}">
                            <a16:creationId xmlns:a16="http://schemas.microsoft.com/office/drawing/2014/main" id="{5DE5D318-9DB8-58B8-89CD-845376E7AD19}"/>
                          </a:ext>
                        </a:extLst>
                      </p:cNvPr>
                      <p:cNvCxnSpPr>
                        <a:cxnSpLocks/>
                        <a:stCxn id="142" idx="1"/>
                      </p:cNvCxnSpPr>
                      <p:nvPr/>
                    </p:nvCxnSpPr>
                    <p:spPr>
                      <a:xfrm flipH="1">
                        <a:off x="5937250" y="6083492"/>
                        <a:ext cx="20840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id="{C6165D6F-C418-131D-83F2-49F5AE7A2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7012" y="6006247"/>
                        <a:ext cx="154366" cy="1544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132" name="Connecteur : en angle 131">
                      <a:extLst>
                        <a:ext uri="{FF2B5EF4-FFF2-40B4-BE49-F238E27FC236}">
                          <a16:creationId xmlns:a16="http://schemas.microsoft.com/office/drawing/2014/main" id="{29756173-9E1F-A9EF-76F4-2498B5DCC013}"/>
                        </a:ext>
                      </a:extLst>
                    </p:cNvPr>
                    <p:cNvCxnSpPr>
                      <a:cxnSpLocks/>
                      <a:endCxn id="142" idx="0"/>
                    </p:cNvCxnSpPr>
                    <p:nvPr/>
                  </p:nvCxnSpPr>
                  <p:spPr>
                    <a:xfrm rot="5400000" flipH="1" flipV="1">
                      <a:off x="9229460" y="4429851"/>
                      <a:ext cx="836630" cy="134094"/>
                    </a:xfrm>
                    <a:prstGeom prst="bentConnector3">
                      <a:avLst>
                        <a:gd name="adj1" fmla="val 50000"/>
                      </a:avLst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3" name="Ellipse 132">
                      <a:extLst>
                        <a:ext uri="{FF2B5EF4-FFF2-40B4-BE49-F238E27FC236}">
                          <a16:creationId xmlns:a16="http://schemas.microsoft.com/office/drawing/2014/main" id="{975C9DE1-E601-3FA6-9E99-1065F585BB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38616" y="3330061"/>
                      <a:ext cx="646177" cy="50707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Mass flow</a:t>
                      </a:r>
                    </a:p>
                  </p:txBody>
                </p:sp>
                <p:cxnSp>
                  <p:nvCxnSpPr>
                    <p:cNvPr id="134" name="Connecteur droit avec flèche 133">
                      <a:extLst>
                        <a:ext uri="{FF2B5EF4-FFF2-40B4-BE49-F238E27FC236}">
                          <a16:creationId xmlns:a16="http://schemas.microsoft.com/office/drawing/2014/main" id="{28B6B480-60F5-89FF-DD3A-7DB24B995DD7}"/>
                        </a:ext>
                      </a:extLst>
                    </p:cNvPr>
                    <p:cNvCxnSpPr>
                      <a:cxnSpLocks/>
                      <a:stCxn id="176" idx="0"/>
                      <a:endCxn id="133" idx="4"/>
                    </p:cNvCxnSpPr>
                    <p:nvPr/>
                  </p:nvCxnSpPr>
                  <p:spPr>
                    <a:xfrm flipH="1" flipV="1">
                      <a:off x="11061705" y="3837140"/>
                      <a:ext cx="2371" cy="10343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" name="Ellipse 134">
                      <a:extLst>
                        <a:ext uri="{FF2B5EF4-FFF2-40B4-BE49-F238E27FC236}">
                          <a16:creationId xmlns:a16="http://schemas.microsoft.com/office/drawing/2014/main" id="{FDE0D8D0-C2EF-AF53-E39C-638B14770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88123" y="2721678"/>
                      <a:ext cx="747161" cy="53539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PUMP</a:t>
                      </a:r>
                    </a:p>
                  </p:txBody>
                </p:sp>
                <p:cxnSp>
                  <p:nvCxnSpPr>
                    <p:cNvPr id="136" name="Connecteur droit avec flèche 135">
                      <a:extLst>
                        <a:ext uri="{FF2B5EF4-FFF2-40B4-BE49-F238E27FC236}">
                          <a16:creationId xmlns:a16="http://schemas.microsoft.com/office/drawing/2014/main" id="{E1F2594E-A22A-5C57-077B-220C813A1C94}"/>
                        </a:ext>
                      </a:extLst>
                    </p:cNvPr>
                    <p:cNvCxnSpPr>
                      <a:cxnSpLocks/>
                      <a:stCxn id="133" idx="0"/>
                      <a:endCxn id="135" idx="4"/>
                    </p:cNvCxnSpPr>
                    <p:nvPr/>
                  </p:nvCxnSpPr>
                  <p:spPr>
                    <a:xfrm flipH="1" flipV="1">
                      <a:off x="11061704" y="3257077"/>
                      <a:ext cx="1" cy="72984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Connecteur : en angle 140">
                      <a:extLst>
                        <a:ext uri="{FF2B5EF4-FFF2-40B4-BE49-F238E27FC236}">
                          <a16:creationId xmlns:a16="http://schemas.microsoft.com/office/drawing/2014/main" id="{B9F5399B-6EC3-171D-CF18-92F7916A79B1}"/>
                        </a:ext>
                      </a:extLst>
                    </p:cNvPr>
                    <p:cNvCxnSpPr>
                      <a:cxnSpLocks/>
                      <a:endCxn id="176" idx="2"/>
                    </p:cNvCxnSpPr>
                    <p:nvPr/>
                  </p:nvCxnSpPr>
                  <p:spPr>
                    <a:xfrm rot="5400000" flipH="1" flipV="1">
                      <a:off x="10478160" y="4347810"/>
                      <a:ext cx="852208" cy="319624"/>
                    </a:xfrm>
                    <a:prstGeom prst="bentConnector3">
                      <a:avLst>
                        <a:gd name="adj1" fmla="val 50000"/>
                      </a:avLst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DB6B2D94-E8CF-04A6-CC4B-5FF250A405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554757" y="3920246"/>
                    <a:ext cx="948448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fr-FR" sz="1000" b="1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Exhaust</a:t>
                    </a:r>
                    <a:endParaRPr kumimoji="0" lang="fr-FR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82" name="Organigramme : Joindre 181">
              <a:extLst>
                <a:ext uri="{FF2B5EF4-FFF2-40B4-BE49-F238E27FC236}">
                  <a16:creationId xmlns:a16="http://schemas.microsoft.com/office/drawing/2014/main" id="{ABB8F6B1-118E-7331-8102-E8320A44409B}"/>
                </a:ext>
              </a:extLst>
            </p:cNvPr>
            <p:cNvSpPr/>
            <p:nvPr/>
          </p:nvSpPr>
          <p:spPr>
            <a:xfrm rot="10800000" flipH="1">
              <a:off x="9673321" y="2486611"/>
              <a:ext cx="87150" cy="140945"/>
            </a:xfrm>
            <a:prstGeom prst="flowChartCollat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83" name="Organigramme : Joindre 182">
              <a:extLst>
                <a:ext uri="{FF2B5EF4-FFF2-40B4-BE49-F238E27FC236}">
                  <a16:creationId xmlns:a16="http://schemas.microsoft.com/office/drawing/2014/main" id="{D6C8B990-5E9A-0A90-832F-AC1EDA836447}"/>
                </a:ext>
              </a:extLst>
            </p:cNvPr>
            <p:cNvSpPr/>
            <p:nvPr/>
          </p:nvSpPr>
          <p:spPr>
            <a:xfrm rot="10800000" flipH="1">
              <a:off x="11018520" y="2332561"/>
              <a:ext cx="87150" cy="140945"/>
            </a:xfrm>
            <a:prstGeom prst="flowChartCollat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84" name="Connecteur : en angle 183">
              <a:extLst>
                <a:ext uri="{FF2B5EF4-FFF2-40B4-BE49-F238E27FC236}">
                  <a16:creationId xmlns:a16="http://schemas.microsoft.com/office/drawing/2014/main" id="{6B72697F-694F-00DC-9B8B-0D263C8CBD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937815" y="2597403"/>
              <a:ext cx="248166" cy="38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 : en angle 184">
              <a:extLst>
                <a:ext uri="{FF2B5EF4-FFF2-40B4-BE49-F238E27FC236}">
                  <a16:creationId xmlns:a16="http://schemas.microsoft.com/office/drawing/2014/main" id="{F142414B-C9F0-5B8B-2459-32C7571AB73C}"/>
                </a:ext>
              </a:extLst>
            </p:cNvPr>
            <p:cNvCxnSpPr>
              <a:cxnSpLocks/>
            </p:cNvCxnSpPr>
            <p:nvPr/>
          </p:nvCxnSpPr>
          <p:spPr>
            <a:xfrm>
              <a:off x="9795252" y="2557090"/>
              <a:ext cx="1752968" cy="2349703"/>
            </a:xfrm>
            <a:prstGeom prst="bentConnector2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Connecteur : en angle 185">
              <a:extLst>
                <a:ext uri="{FF2B5EF4-FFF2-40B4-BE49-F238E27FC236}">
                  <a16:creationId xmlns:a16="http://schemas.microsoft.com/office/drawing/2014/main" id="{07F14AC8-62FA-1D2B-2A3A-959468F9E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140451" y="2403040"/>
              <a:ext cx="414306" cy="2512173"/>
            </a:xfrm>
            <a:prstGeom prst="bentConnector2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Connecteur : en angle 186">
              <a:extLst>
                <a:ext uri="{FF2B5EF4-FFF2-40B4-BE49-F238E27FC236}">
                  <a16:creationId xmlns:a16="http://schemas.microsoft.com/office/drawing/2014/main" id="{C229182A-558D-BDE9-E133-2F0625353F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86086" y="2657026"/>
              <a:ext cx="60269" cy="13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 : coins arrondis 187">
              <a:extLst>
                <a:ext uri="{FF2B5EF4-FFF2-40B4-BE49-F238E27FC236}">
                  <a16:creationId xmlns:a16="http://schemas.microsoft.com/office/drawing/2014/main" id="{C8FF1484-40E9-E253-ECEB-2C61D44082BB}"/>
                </a:ext>
              </a:extLst>
            </p:cNvPr>
            <p:cNvSpPr/>
            <p:nvPr/>
          </p:nvSpPr>
          <p:spPr>
            <a:xfrm>
              <a:off x="10710301" y="1724917"/>
              <a:ext cx="705489" cy="5538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Venting</a:t>
              </a: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Bag</a:t>
              </a:r>
            </a:p>
          </p:txBody>
        </p:sp>
        <p:sp>
          <p:nvSpPr>
            <p:cNvPr id="189" name="Rectangle : coins arrondis 188">
              <a:extLst>
                <a:ext uri="{FF2B5EF4-FFF2-40B4-BE49-F238E27FC236}">
                  <a16:creationId xmlns:a16="http://schemas.microsoft.com/office/drawing/2014/main" id="{9540B848-A330-EBB1-37C6-8997A7CBA6A5}"/>
                </a:ext>
              </a:extLst>
            </p:cNvPr>
            <p:cNvSpPr/>
            <p:nvPr/>
          </p:nvSpPr>
          <p:spPr>
            <a:xfrm>
              <a:off x="9360218" y="1878082"/>
              <a:ext cx="712249" cy="5538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 Bag</a:t>
              </a:r>
            </a:p>
          </p:txBody>
        </p:sp>
        <p:cxnSp>
          <p:nvCxnSpPr>
            <p:cNvPr id="190" name="Connecteur : en angle 189">
              <a:extLst>
                <a:ext uri="{FF2B5EF4-FFF2-40B4-BE49-F238E27FC236}">
                  <a16:creationId xmlns:a16="http://schemas.microsoft.com/office/drawing/2014/main" id="{8FF9F64C-5AE6-135D-4666-C981FF2606D3}"/>
                </a:ext>
              </a:extLst>
            </p:cNvPr>
            <p:cNvCxnSpPr>
              <a:cxnSpLocks/>
              <a:stCxn id="188" idx="2"/>
              <a:endCxn id="183" idx="2"/>
            </p:cNvCxnSpPr>
            <p:nvPr/>
          </p:nvCxnSpPr>
          <p:spPr>
            <a:xfrm rot="5400000">
              <a:off x="11035689" y="2305213"/>
              <a:ext cx="53760" cy="95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 : en angle 190">
              <a:extLst>
                <a:ext uri="{FF2B5EF4-FFF2-40B4-BE49-F238E27FC236}">
                  <a16:creationId xmlns:a16="http://schemas.microsoft.com/office/drawing/2014/main" id="{CA107A24-0C52-D2C3-C475-5C19FC944CC5}"/>
                </a:ext>
              </a:extLst>
            </p:cNvPr>
            <p:cNvCxnSpPr>
              <a:cxnSpLocks/>
              <a:stCxn id="189" idx="2"/>
              <a:endCxn id="182" idx="2"/>
            </p:cNvCxnSpPr>
            <p:nvPr/>
          </p:nvCxnSpPr>
          <p:spPr>
            <a:xfrm rot="16200000" flipH="1">
              <a:off x="9689296" y="2459022"/>
              <a:ext cx="54645" cy="55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>
              <a:extLst>
                <a:ext uri="{FF2B5EF4-FFF2-40B4-BE49-F238E27FC236}">
                  <a16:creationId xmlns:a16="http://schemas.microsoft.com/office/drawing/2014/main" id="{D2271F0D-D65D-26D9-74C5-45A36A40950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636952" y="2557081"/>
              <a:ext cx="79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2F4E219E-FE64-B4CC-630C-D094E1AECAA0}"/>
                </a:ext>
              </a:extLst>
            </p:cNvPr>
            <p:cNvSpPr/>
            <p:nvPr/>
          </p:nvSpPr>
          <p:spPr>
            <a:xfrm rot="10800000" flipH="1">
              <a:off x="9579320" y="2524769"/>
              <a:ext cx="59215" cy="646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4" name="Triangle isocèle 193">
              <a:extLst>
                <a:ext uri="{FF2B5EF4-FFF2-40B4-BE49-F238E27FC236}">
                  <a16:creationId xmlns:a16="http://schemas.microsoft.com/office/drawing/2014/main" id="{C857A5CE-F360-FDE2-FE86-B90E9ACA112D}"/>
                </a:ext>
              </a:extLst>
            </p:cNvPr>
            <p:cNvSpPr/>
            <p:nvPr/>
          </p:nvSpPr>
          <p:spPr>
            <a:xfrm rot="16200000">
              <a:off x="9723505" y="2525314"/>
              <a:ext cx="79944" cy="6355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5" name="Connecteur droit 194">
              <a:extLst>
                <a:ext uri="{FF2B5EF4-FFF2-40B4-BE49-F238E27FC236}">
                  <a16:creationId xmlns:a16="http://schemas.microsoft.com/office/drawing/2014/main" id="{EE714B37-A8DD-498A-8288-A8DCC253B1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982151" y="2403031"/>
              <a:ext cx="79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CDC20A6-2165-4F7F-CB12-ACBB272441EA}"/>
                </a:ext>
              </a:extLst>
            </p:cNvPr>
            <p:cNvSpPr/>
            <p:nvPr/>
          </p:nvSpPr>
          <p:spPr>
            <a:xfrm rot="10800000" flipH="1">
              <a:off x="10924519" y="2370719"/>
              <a:ext cx="59215" cy="646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Triangle isocèle 196">
              <a:extLst>
                <a:ext uri="{FF2B5EF4-FFF2-40B4-BE49-F238E27FC236}">
                  <a16:creationId xmlns:a16="http://schemas.microsoft.com/office/drawing/2014/main" id="{B5101F06-DDBC-F24B-F9C2-2AC17F6873DA}"/>
                </a:ext>
              </a:extLst>
            </p:cNvPr>
            <p:cNvSpPr/>
            <p:nvPr/>
          </p:nvSpPr>
          <p:spPr>
            <a:xfrm rot="16200000">
              <a:off x="11068704" y="2371264"/>
              <a:ext cx="79944" cy="6355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37" name="Espace réservé du contenu 4">
            <a:extLst>
              <a:ext uri="{FF2B5EF4-FFF2-40B4-BE49-F238E27FC236}">
                <a16:creationId xmlns:a16="http://schemas.microsoft.com/office/drawing/2014/main" id="{4E2ACABC-E5D1-8D96-44F1-0D46E6CA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3283" cy="4351338"/>
          </a:xfrm>
        </p:spPr>
        <p:txBody>
          <a:bodyPr anchor="t"/>
          <a:lstStyle/>
          <a:p>
            <a:r>
              <a:rPr lang="en-US" dirty="0"/>
              <a:t>Gas collection </a:t>
            </a:r>
          </a:p>
          <a:p>
            <a:pPr lvl="1"/>
            <a:r>
              <a:rPr lang="en-US" dirty="0"/>
              <a:t>100% SOC M50</a:t>
            </a:r>
          </a:p>
          <a:p>
            <a:pPr lvl="1"/>
            <a:r>
              <a:rPr lang="en-US" dirty="0"/>
              <a:t>during 1 min after Venting and Thermal Runaway</a:t>
            </a:r>
          </a:p>
          <a:p>
            <a:pPr lvl="1"/>
            <a:r>
              <a:rPr lang="en-US" dirty="0"/>
              <a:t>Collected from exhaust line at 2 L.min</a:t>
            </a:r>
            <a:r>
              <a:rPr lang="en-US" baseline="30000" dirty="0"/>
              <a:t>-1</a:t>
            </a:r>
            <a:endParaRPr lang="en-US" dirty="0"/>
          </a:p>
          <a:p>
            <a:pPr lvl="1"/>
            <a:r>
              <a:rPr lang="en-US" dirty="0"/>
              <a:t>Dilution of the vent gases via mass flowmeter 17 L.min</a:t>
            </a:r>
            <a:r>
              <a:rPr lang="en-US" baseline="30000" dirty="0"/>
              <a:t>-1</a:t>
            </a:r>
          </a:p>
          <a:p>
            <a:pPr lvl="1"/>
            <a:r>
              <a:rPr lang="en-US" dirty="0"/>
              <a:t>Dilution of the vent gases via mass flowmeter 2 L.min</a:t>
            </a:r>
            <a:r>
              <a:rPr lang="en-US" baseline="30000" dirty="0"/>
              <a:t>-1</a:t>
            </a:r>
          </a:p>
          <a:p>
            <a:pPr marL="457200" lvl="1" indent="0">
              <a:buNone/>
            </a:pPr>
            <a:endParaRPr lang="en-US" baseline="30000" dirty="0"/>
          </a:p>
          <a:p>
            <a:pPr lvl="1"/>
            <a:endParaRPr lang="en-US" dirty="0"/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46219324-CB9E-1EB6-E7D9-74F96467D2A5}"/>
              </a:ext>
            </a:extLst>
          </p:cNvPr>
          <p:cNvGrpSpPr/>
          <p:nvPr/>
        </p:nvGrpSpPr>
        <p:grpSpPr>
          <a:xfrm>
            <a:off x="6451246" y="5458025"/>
            <a:ext cx="959882" cy="400110"/>
            <a:chOff x="6451246" y="5458025"/>
            <a:chExt cx="959882" cy="400110"/>
          </a:xfrm>
        </p:grpSpPr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F432C03E-E9C5-BB6B-4608-919544C2F176}"/>
                </a:ext>
              </a:extLst>
            </p:cNvPr>
            <p:cNvSpPr txBox="1"/>
            <p:nvPr/>
          </p:nvSpPr>
          <p:spPr>
            <a:xfrm>
              <a:off x="6451246" y="5458025"/>
              <a:ext cx="9598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00" dirty="0"/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Q =2 L.min</a:t>
              </a:r>
              <a:r>
                <a:rPr lang="en-US" sz="1000" b="1" baseline="30000" dirty="0">
                  <a:solidFill>
                    <a:srgbClr val="FF0000"/>
                  </a:solidFill>
                </a:rPr>
                <a:t>-1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310667F-8BAF-F26D-B85F-3FE9D2C3A7CB}"/>
                </a:ext>
              </a:extLst>
            </p:cNvPr>
            <p:cNvCxnSpPr>
              <a:cxnSpLocks/>
            </p:cNvCxnSpPr>
            <p:nvPr/>
          </p:nvCxnSpPr>
          <p:spPr>
            <a:xfrm>
              <a:off x="6537960" y="5591677"/>
              <a:ext cx="80346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5A48BE6-DEDB-0336-5F2A-B142DC678C4D}"/>
              </a:ext>
            </a:extLst>
          </p:cNvPr>
          <p:cNvSpPr/>
          <p:nvPr/>
        </p:nvSpPr>
        <p:spPr>
          <a:xfrm>
            <a:off x="1351280" y="3429000"/>
            <a:ext cx="3339200" cy="52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49902F21-BF09-7BD1-8629-2814E6488650}"/>
              </a:ext>
            </a:extLst>
          </p:cNvPr>
          <p:cNvGrpSpPr/>
          <p:nvPr/>
        </p:nvGrpSpPr>
        <p:grpSpPr>
          <a:xfrm>
            <a:off x="1312831" y="3832604"/>
            <a:ext cx="3412430" cy="501592"/>
            <a:chOff x="1312831" y="3466844"/>
            <a:chExt cx="3412430" cy="501592"/>
          </a:xfrm>
        </p:grpSpPr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6C8E8A6C-C9C4-9174-62BE-BD6480024071}"/>
                </a:ext>
              </a:extLst>
            </p:cNvPr>
            <p:cNvCxnSpPr/>
            <p:nvPr/>
          </p:nvCxnSpPr>
          <p:spPr>
            <a:xfrm>
              <a:off x="1312831" y="3466844"/>
              <a:ext cx="3412430" cy="491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>
              <a:extLst>
                <a:ext uri="{FF2B5EF4-FFF2-40B4-BE49-F238E27FC236}">
                  <a16:creationId xmlns:a16="http://schemas.microsoft.com/office/drawing/2014/main" id="{CE7D15DA-C7DF-D9F2-814A-6686EB9A67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2831" y="3476830"/>
              <a:ext cx="3412430" cy="491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46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4A5E09-4546-4E21-8408-ACE765A98B8F}"/>
              </a:ext>
            </a:extLst>
          </p:cNvPr>
          <p:cNvSpPr/>
          <p:nvPr/>
        </p:nvSpPr>
        <p:spPr>
          <a:xfrm>
            <a:off x="6553200" y="6035040"/>
            <a:ext cx="56388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FCE93A4-3E51-E834-2E04-74D9EDFF9460}"/>
              </a:ext>
            </a:extLst>
          </p:cNvPr>
          <p:cNvGraphicFramePr>
            <a:graphicFrameLocks noGrp="1"/>
          </p:cNvGraphicFramePr>
          <p:nvPr/>
        </p:nvGraphicFramePr>
        <p:xfrm>
          <a:off x="7449224" y="2390242"/>
          <a:ext cx="4029849" cy="4361658"/>
        </p:xfrm>
        <a:graphic>
          <a:graphicData uri="http://schemas.openxmlformats.org/drawingml/2006/table">
            <a:tbl>
              <a:tblPr/>
              <a:tblGrid>
                <a:gridCol w="1806570">
                  <a:extLst>
                    <a:ext uri="{9D8B030D-6E8A-4147-A177-3AD203B41FA5}">
                      <a16:colId xmlns:a16="http://schemas.microsoft.com/office/drawing/2014/main" val="3697872650"/>
                    </a:ext>
                  </a:extLst>
                </a:gridCol>
                <a:gridCol w="741093">
                  <a:extLst>
                    <a:ext uri="{9D8B030D-6E8A-4147-A177-3AD203B41FA5}">
                      <a16:colId xmlns:a16="http://schemas.microsoft.com/office/drawing/2014/main" val="3343301283"/>
                    </a:ext>
                  </a:extLst>
                </a:gridCol>
                <a:gridCol w="741093">
                  <a:extLst>
                    <a:ext uri="{9D8B030D-6E8A-4147-A177-3AD203B41FA5}">
                      <a16:colId xmlns:a16="http://schemas.microsoft.com/office/drawing/2014/main" val="1354226246"/>
                    </a:ext>
                  </a:extLst>
                </a:gridCol>
                <a:gridCol w="741093">
                  <a:extLst>
                    <a:ext uri="{9D8B030D-6E8A-4147-A177-3AD203B41FA5}">
                      <a16:colId xmlns:a16="http://schemas.microsoft.com/office/drawing/2014/main" val="4072543081"/>
                    </a:ext>
                  </a:extLst>
                </a:gridCol>
              </a:tblGrid>
              <a:tr h="164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Echantillon :</a:t>
                      </a:r>
                    </a:p>
                  </a:txBody>
                  <a:tcPr marL="7500" marR="7500" marT="75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282176"/>
                  </a:ext>
                </a:extLst>
              </a:tr>
              <a:tr h="271490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Name</a:t>
                      </a:r>
                    </a:p>
                  </a:txBody>
                  <a:tcPr marL="7500" marR="7500" marT="75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Area  (%)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6248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Ethane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778912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29636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Propyne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864222"/>
                  </a:ext>
                </a:extLst>
              </a:tr>
              <a:tr h="1574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Silane, difluorodimethyl-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86621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Acetaldehyde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56013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Methyl Alcohol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69356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1-Propene, 2-methyl-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27544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1,3-Butadiene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74420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2-Butene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90226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Trimethylsilyl fluoride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74926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2-Butene, (Z)-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2076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1-Pentene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12731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Acetic acid, methyl ester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79342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1,3-Cyclopentadiene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377283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Silanol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trimethyl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74252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1-Hexene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22888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Carbonic acid, dimethyl ester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63.19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82.56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71.09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30491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Tetrahydrofuran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4217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Dimethyl-(allyl)-silyloxybenzene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5703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Benzene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15.93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15.12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940747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Carbonic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acid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ethyl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-,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methyl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ester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4.44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07818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Disiloxane, hexamethyl-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45248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Toluene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61770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Cyclotrisiloxane, hexamethyl-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32311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Trisiloxane, octamethyl-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069551"/>
                  </a:ext>
                </a:extLst>
              </a:tr>
              <a:tr h="1574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Cyclotetrasiloxane, octamethyl-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88086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905CC46-A5DB-9862-16A8-9A2FC553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GAS </a:t>
            </a:r>
            <a:r>
              <a:rPr lang="fr-FR" dirty="0" err="1"/>
              <a:t>collected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760721-6F6A-6511-60EE-4CE7A7BAA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GC-MS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803B74C9-56C9-C64D-CBD0-91DD3B2D2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38387"/>
            <a:ext cx="10515600" cy="735294"/>
          </a:xfrm>
        </p:spPr>
        <p:txBody>
          <a:bodyPr anchor="t">
            <a:normAutofit/>
          </a:bodyPr>
          <a:lstStyle/>
          <a:p>
            <a:r>
              <a:rPr lang="fr-FR" dirty="0"/>
              <a:t>Qualitative </a:t>
            </a:r>
            <a:r>
              <a:rPr lang="fr-FR" dirty="0" err="1"/>
              <a:t>detection</a:t>
            </a:r>
            <a:r>
              <a:rPr lang="fr-FR" dirty="0"/>
              <a:t> of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species</a:t>
            </a:r>
            <a:endParaRPr lang="fr-FR" dirty="0"/>
          </a:p>
          <a:p>
            <a:pPr lvl="1"/>
            <a:r>
              <a:rPr lang="fr-FR" dirty="0">
                <a:sym typeface="Wingdings" panose="05000000000000000000" pitchFamily="2" charset="2"/>
              </a:rPr>
              <a:t>3 tests </a:t>
            </a:r>
            <a:r>
              <a:rPr lang="fr-FR" dirty="0" err="1">
                <a:sym typeface="Wingdings" panose="05000000000000000000" pitchFamily="2" charset="2"/>
              </a:rPr>
              <a:t>were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conducted</a:t>
            </a:r>
            <a:r>
              <a:rPr lang="fr-FR" dirty="0">
                <a:sym typeface="Wingdings" panose="05000000000000000000" pitchFamily="2" charset="2"/>
              </a:rPr>
              <a:t> on 100% SOC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08ADE4D-1886-1CE0-658E-B64006802556}"/>
              </a:ext>
            </a:extLst>
          </p:cNvPr>
          <p:cNvGraphicFramePr>
            <a:graphicFrameLocks noGrp="1"/>
          </p:cNvGraphicFramePr>
          <p:nvPr/>
        </p:nvGraphicFramePr>
        <p:xfrm>
          <a:off x="1004111" y="3331364"/>
          <a:ext cx="4029851" cy="1180636"/>
        </p:xfrm>
        <a:graphic>
          <a:graphicData uri="http://schemas.openxmlformats.org/drawingml/2006/table">
            <a:tbl>
              <a:tblPr/>
              <a:tblGrid>
                <a:gridCol w="1864037">
                  <a:extLst>
                    <a:ext uri="{9D8B030D-6E8A-4147-A177-3AD203B41FA5}">
                      <a16:colId xmlns:a16="http://schemas.microsoft.com/office/drawing/2014/main" val="2417926307"/>
                    </a:ext>
                  </a:extLst>
                </a:gridCol>
                <a:gridCol w="668713">
                  <a:extLst>
                    <a:ext uri="{9D8B030D-6E8A-4147-A177-3AD203B41FA5}">
                      <a16:colId xmlns:a16="http://schemas.microsoft.com/office/drawing/2014/main" val="2270960928"/>
                    </a:ext>
                  </a:extLst>
                </a:gridCol>
                <a:gridCol w="89951">
                  <a:extLst>
                    <a:ext uri="{9D8B030D-6E8A-4147-A177-3AD203B41FA5}">
                      <a16:colId xmlns:a16="http://schemas.microsoft.com/office/drawing/2014/main" val="148912428"/>
                    </a:ext>
                  </a:extLst>
                </a:gridCol>
                <a:gridCol w="596749">
                  <a:extLst>
                    <a:ext uri="{9D8B030D-6E8A-4147-A177-3AD203B41FA5}">
                      <a16:colId xmlns:a16="http://schemas.microsoft.com/office/drawing/2014/main" val="2153485195"/>
                    </a:ext>
                  </a:extLst>
                </a:gridCol>
                <a:gridCol w="95775">
                  <a:extLst>
                    <a:ext uri="{9D8B030D-6E8A-4147-A177-3AD203B41FA5}">
                      <a16:colId xmlns:a16="http://schemas.microsoft.com/office/drawing/2014/main" val="3418976795"/>
                    </a:ext>
                  </a:extLst>
                </a:gridCol>
                <a:gridCol w="714626">
                  <a:extLst>
                    <a:ext uri="{9D8B030D-6E8A-4147-A177-3AD203B41FA5}">
                      <a16:colId xmlns:a16="http://schemas.microsoft.com/office/drawing/2014/main" val="3648901872"/>
                    </a:ext>
                  </a:extLst>
                </a:gridCol>
              </a:tblGrid>
              <a:tr h="209086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Echantillon 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3187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Name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Relative Area  (%)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Area 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824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87.74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80.65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834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Carbonic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acid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dimethyl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ester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454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3376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Carbonic acid, ethyl-, methyl ester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583062"/>
                  </a:ext>
                </a:extLst>
              </a:tr>
            </a:tbl>
          </a:graphicData>
        </a:graphic>
      </p:graphicFrame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83321CF3-A14C-2363-5BE4-F34C3F007378}"/>
              </a:ext>
            </a:extLst>
          </p:cNvPr>
          <p:cNvSpPr txBox="1">
            <a:spLocks/>
          </p:cNvSpPr>
          <p:nvPr/>
        </p:nvSpPr>
        <p:spPr>
          <a:xfrm>
            <a:off x="400295" y="2728165"/>
            <a:ext cx="5237481" cy="603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200" kern="1200" baseline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˃"/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Venting Bag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F2107A2-8767-9B68-C696-1ECCBCF6C462}"/>
              </a:ext>
            </a:extLst>
          </p:cNvPr>
          <p:cNvSpPr txBox="1">
            <a:spLocks/>
          </p:cNvSpPr>
          <p:nvPr/>
        </p:nvSpPr>
        <p:spPr>
          <a:xfrm>
            <a:off x="6845407" y="1778762"/>
            <a:ext cx="5237481" cy="603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200" kern="1200" baseline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˃"/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Thermal </a:t>
            </a:r>
            <a:r>
              <a:rPr lang="fr-FR" dirty="0" err="1"/>
              <a:t>Runaway</a:t>
            </a:r>
            <a:r>
              <a:rPr lang="fr-FR" dirty="0"/>
              <a:t> Bag</a:t>
            </a:r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2D8328D-B9F6-EB94-DA3F-8A16509DC993}"/>
              </a:ext>
            </a:extLst>
          </p:cNvPr>
          <p:cNvCxnSpPr>
            <a:cxnSpLocks/>
          </p:cNvCxnSpPr>
          <p:nvPr/>
        </p:nvCxnSpPr>
        <p:spPr>
          <a:xfrm flipH="1">
            <a:off x="5720080" y="5313680"/>
            <a:ext cx="17291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1DBB898-EB53-9854-60FC-175199B7A2BD}"/>
              </a:ext>
            </a:extLst>
          </p:cNvPr>
          <p:cNvCxnSpPr>
            <a:cxnSpLocks/>
          </p:cNvCxnSpPr>
          <p:nvPr/>
        </p:nvCxnSpPr>
        <p:spPr>
          <a:xfrm flipH="1" flipV="1">
            <a:off x="5720080" y="5915025"/>
            <a:ext cx="1729144" cy="139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21F828A-262B-AB05-8A90-89CCF17E6F40}"/>
              </a:ext>
            </a:extLst>
          </p:cNvPr>
          <p:cNvSpPr txBox="1"/>
          <p:nvPr/>
        </p:nvSpPr>
        <p:spPr>
          <a:xfrm>
            <a:off x="4935199" y="5129398"/>
            <a:ext cx="7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DMC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59864A-9EBA-DB02-7BBE-25E8CFA151CB}"/>
              </a:ext>
            </a:extLst>
          </p:cNvPr>
          <p:cNvSpPr txBox="1"/>
          <p:nvPr/>
        </p:nvSpPr>
        <p:spPr>
          <a:xfrm>
            <a:off x="4935199" y="5717749"/>
            <a:ext cx="7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EMC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05C6366-7255-CCC4-B23A-C38C83C41CC8}"/>
              </a:ext>
            </a:extLst>
          </p:cNvPr>
          <p:cNvCxnSpPr>
            <a:cxnSpLocks/>
          </p:cNvCxnSpPr>
          <p:nvPr/>
        </p:nvCxnSpPr>
        <p:spPr>
          <a:xfrm flipH="1" flipV="1">
            <a:off x="5527660" y="6379789"/>
            <a:ext cx="1729144" cy="139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FFCC040-4328-647E-DE50-429D17CD8CB1}"/>
              </a:ext>
            </a:extLst>
          </p:cNvPr>
          <p:cNvSpPr txBox="1"/>
          <p:nvPr/>
        </p:nvSpPr>
        <p:spPr>
          <a:xfrm>
            <a:off x="3216795" y="6182513"/>
            <a:ext cx="231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Silicon </a:t>
            </a:r>
            <a:r>
              <a:rPr lang="fr-FR" b="1" dirty="0" err="1">
                <a:solidFill>
                  <a:srgbClr val="FF0000"/>
                </a:solidFill>
              </a:rPr>
              <a:t>based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gases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Accolade ouvrante 24">
            <a:extLst>
              <a:ext uri="{FF2B5EF4-FFF2-40B4-BE49-F238E27FC236}">
                <a16:creationId xmlns:a16="http://schemas.microsoft.com/office/drawing/2014/main" id="{7F0EACE3-42DB-D034-564B-4CC7B58CA361}"/>
              </a:ext>
            </a:extLst>
          </p:cNvPr>
          <p:cNvSpPr/>
          <p:nvPr/>
        </p:nvSpPr>
        <p:spPr>
          <a:xfrm>
            <a:off x="7246644" y="6035040"/>
            <a:ext cx="202580" cy="71686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1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  <p:bldP spid="20" grpId="0"/>
      <p:bldP spid="24" grpId="0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4A5E09-4546-4E21-8408-ACE765A98B8F}"/>
              </a:ext>
            </a:extLst>
          </p:cNvPr>
          <p:cNvSpPr/>
          <p:nvPr/>
        </p:nvSpPr>
        <p:spPr>
          <a:xfrm>
            <a:off x="6553200" y="6035040"/>
            <a:ext cx="56388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FCE93A4-3E51-E834-2E04-74D9EDFF9460}"/>
              </a:ext>
            </a:extLst>
          </p:cNvPr>
          <p:cNvGraphicFramePr>
            <a:graphicFrameLocks noGrp="1"/>
          </p:cNvGraphicFramePr>
          <p:nvPr/>
        </p:nvGraphicFramePr>
        <p:xfrm>
          <a:off x="7449224" y="2390242"/>
          <a:ext cx="4029852" cy="4361658"/>
        </p:xfrm>
        <a:graphic>
          <a:graphicData uri="http://schemas.openxmlformats.org/drawingml/2006/table">
            <a:tbl>
              <a:tblPr/>
              <a:tblGrid>
                <a:gridCol w="1806570">
                  <a:extLst>
                    <a:ext uri="{9D8B030D-6E8A-4147-A177-3AD203B41FA5}">
                      <a16:colId xmlns:a16="http://schemas.microsoft.com/office/drawing/2014/main" val="3697872650"/>
                    </a:ext>
                  </a:extLst>
                </a:gridCol>
                <a:gridCol w="741094">
                  <a:extLst>
                    <a:ext uri="{9D8B030D-6E8A-4147-A177-3AD203B41FA5}">
                      <a16:colId xmlns:a16="http://schemas.microsoft.com/office/drawing/2014/main" val="3343301283"/>
                    </a:ext>
                  </a:extLst>
                </a:gridCol>
                <a:gridCol w="741094">
                  <a:extLst>
                    <a:ext uri="{9D8B030D-6E8A-4147-A177-3AD203B41FA5}">
                      <a16:colId xmlns:a16="http://schemas.microsoft.com/office/drawing/2014/main" val="1354226246"/>
                    </a:ext>
                  </a:extLst>
                </a:gridCol>
                <a:gridCol w="741094">
                  <a:extLst>
                    <a:ext uri="{9D8B030D-6E8A-4147-A177-3AD203B41FA5}">
                      <a16:colId xmlns:a16="http://schemas.microsoft.com/office/drawing/2014/main" val="4072543081"/>
                    </a:ext>
                  </a:extLst>
                </a:gridCol>
              </a:tblGrid>
              <a:tr h="164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Echantillon :</a:t>
                      </a:r>
                    </a:p>
                  </a:txBody>
                  <a:tcPr marL="7500" marR="7500" marT="75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23-03498-6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282176"/>
                  </a:ext>
                </a:extLst>
              </a:tr>
              <a:tr h="271490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Name</a:t>
                      </a:r>
                    </a:p>
                  </a:txBody>
                  <a:tcPr marL="7500" marR="7500" marT="75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Area  (%)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6248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Ethane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778912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29636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Propyne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864222"/>
                  </a:ext>
                </a:extLst>
              </a:tr>
              <a:tr h="1574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Silane, difluorodimethyl-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86621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Acetaldehyde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56013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Methyl Alcohol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69356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1-Propene, 2-methyl-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27544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1,3-Butadiene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74420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2-Butene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90226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Trimethylsilyl fluoride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74926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2-Butene, (Z)-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2076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1-Pentene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12731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Acetic acid, methyl ester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79342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1,3-Cyclopentadiene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377283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Silanol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trimethyl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74252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1-Hexene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22888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Carbonic acid, dimethyl ester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63.19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82.56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71.09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30491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Tetrahydrofuran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42179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Dimethyl-(allyl)-silyloxybenzene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5703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Benzene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15.93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15.12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940747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Carbonic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acid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ethyl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-, </a:t>
                      </a:r>
                      <a:r>
                        <a:rPr lang="fr-FR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methyl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ester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4.44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07818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Disiloxane, hexamethyl-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452485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Toluene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61770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Cyclotrisiloxane, hexamethyl-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323112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Trisiloxane, octamethyl-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069551"/>
                  </a:ext>
                </a:extLst>
              </a:tr>
              <a:tr h="1574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Cyclotetrasiloxane, octamethyl-</a:t>
                      </a:r>
                    </a:p>
                  </a:txBody>
                  <a:tcPr marL="7500" marR="7500" marT="75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88086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905CC46-A5DB-9862-16A8-9A2FC553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GAS </a:t>
            </a:r>
            <a:r>
              <a:rPr lang="fr-FR" dirty="0" err="1"/>
              <a:t>collected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760721-6F6A-6511-60EE-4CE7A7BAA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GC-MS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803B74C9-56C9-C64D-CBD0-91DD3B2D2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38386"/>
            <a:ext cx="6408445" cy="3395573"/>
          </a:xfrm>
        </p:spPr>
        <p:txBody>
          <a:bodyPr anchor="t">
            <a:normAutofit/>
          </a:bodyPr>
          <a:lstStyle/>
          <a:p>
            <a:r>
              <a:rPr lang="fr-FR" dirty="0"/>
              <a:t>DMC and EMC are components of the </a:t>
            </a:r>
            <a:r>
              <a:rPr lang="fr-FR" dirty="0" err="1"/>
              <a:t>electrolyte</a:t>
            </a:r>
            <a:endParaRPr lang="fr-FR" dirty="0"/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Also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found</a:t>
            </a:r>
            <a:r>
              <a:rPr lang="fr-FR" dirty="0">
                <a:sym typeface="Wingdings" panose="05000000000000000000" pitchFamily="2" charset="2"/>
              </a:rPr>
              <a:t> in Abbott et al. </a:t>
            </a:r>
            <a:r>
              <a:rPr lang="fr-FR" dirty="0" err="1">
                <a:sym typeface="Wingdings" panose="05000000000000000000" pitchFamily="2" charset="2"/>
              </a:rPr>
              <a:t>work</a:t>
            </a:r>
            <a:r>
              <a:rPr lang="fr-FR" dirty="0">
                <a:sym typeface="Wingdings" panose="05000000000000000000" pitchFamily="2" charset="2"/>
              </a:rPr>
              <a:t> (2022)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No trace of EC </a:t>
            </a:r>
            <a:r>
              <a:rPr lang="fr-FR" dirty="0" err="1">
                <a:sym typeface="Wingdings" panose="05000000000000000000" pitchFamily="2" charset="2"/>
              </a:rPr>
              <a:t>which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was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detect</a:t>
            </a:r>
            <a:r>
              <a:rPr lang="fr-FR" dirty="0">
                <a:sym typeface="Wingdings" panose="05000000000000000000" pitchFamily="2" charset="2"/>
              </a:rPr>
              <a:t> on ante mortem </a:t>
            </a:r>
            <a:r>
              <a:rPr lang="fr-FR" dirty="0" err="1">
                <a:sym typeface="Wingdings" panose="05000000000000000000" pitchFamily="2" charset="2"/>
              </a:rPr>
              <a:t>analysis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en-US" dirty="0"/>
              <a:t>(</a:t>
            </a:r>
            <a:r>
              <a:rPr lang="fr-FR" dirty="0" err="1"/>
              <a:t>Ohneseit</a:t>
            </a:r>
            <a:r>
              <a:rPr lang="en-US" dirty="0"/>
              <a:t>, 2023, </a:t>
            </a:r>
            <a:r>
              <a:rPr lang="en-US" b="1" dirty="0"/>
              <a:t>KIT</a:t>
            </a:r>
            <a:r>
              <a:rPr lang="en-US" dirty="0"/>
              <a:t>)</a:t>
            </a:r>
          </a:p>
          <a:p>
            <a:r>
              <a:rPr lang="en-US" dirty="0"/>
              <a:t>Silicon based gases probably coming from Negative electrode decomposition</a:t>
            </a: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F2107A2-8767-9B68-C696-1ECCBCF6C462}"/>
              </a:ext>
            </a:extLst>
          </p:cNvPr>
          <p:cNvSpPr txBox="1">
            <a:spLocks/>
          </p:cNvSpPr>
          <p:nvPr/>
        </p:nvSpPr>
        <p:spPr>
          <a:xfrm>
            <a:off x="6845407" y="1778762"/>
            <a:ext cx="5237481" cy="603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200" kern="1200" baseline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˃"/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Thermal </a:t>
            </a:r>
            <a:r>
              <a:rPr lang="fr-FR" dirty="0" err="1"/>
              <a:t>Runaway</a:t>
            </a:r>
            <a:r>
              <a:rPr lang="fr-FR" dirty="0"/>
              <a:t> Bag</a:t>
            </a:r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2D8328D-B9F6-EB94-DA3F-8A16509DC993}"/>
              </a:ext>
            </a:extLst>
          </p:cNvPr>
          <p:cNvCxnSpPr>
            <a:cxnSpLocks/>
          </p:cNvCxnSpPr>
          <p:nvPr/>
        </p:nvCxnSpPr>
        <p:spPr>
          <a:xfrm flipH="1">
            <a:off x="5720080" y="5313680"/>
            <a:ext cx="17291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1DBB898-EB53-9854-60FC-175199B7A2BD}"/>
              </a:ext>
            </a:extLst>
          </p:cNvPr>
          <p:cNvCxnSpPr>
            <a:cxnSpLocks/>
          </p:cNvCxnSpPr>
          <p:nvPr/>
        </p:nvCxnSpPr>
        <p:spPr>
          <a:xfrm flipH="1" flipV="1">
            <a:off x="5720080" y="5915025"/>
            <a:ext cx="1729144" cy="139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21F828A-262B-AB05-8A90-89CCF17E6F40}"/>
              </a:ext>
            </a:extLst>
          </p:cNvPr>
          <p:cNvSpPr txBox="1"/>
          <p:nvPr/>
        </p:nvSpPr>
        <p:spPr>
          <a:xfrm>
            <a:off x="4935199" y="5129398"/>
            <a:ext cx="7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DMC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59864A-9EBA-DB02-7BBE-25E8CFA151CB}"/>
              </a:ext>
            </a:extLst>
          </p:cNvPr>
          <p:cNvSpPr txBox="1"/>
          <p:nvPr/>
        </p:nvSpPr>
        <p:spPr>
          <a:xfrm>
            <a:off x="4935199" y="5717749"/>
            <a:ext cx="7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EMC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200E66A-7665-7B13-3F24-B6B09FEF4269}"/>
              </a:ext>
            </a:extLst>
          </p:cNvPr>
          <p:cNvCxnSpPr>
            <a:cxnSpLocks/>
          </p:cNvCxnSpPr>
          <p:nvPr/>
        </p:nvCxnSpPr>
        <p:spPr>
          <a:xfrm flipH="1" flipV="1">
            <a:off x="5527660" y="6379789"/>
            <a:ext cx="1729144" cy="139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59E2209-FAF4-ECBB-29E0-5CAA58844B56}"/>
              </a:ext>
            </a:extLst>
          </p:cNvPr>
          <p:cNvSpPr txBox="1"/>
          <p:nvPr/>
        </p:nvSpPr>
        <p:spPr>
          <a:xfrm>
            <a:off x="3216795" y="6182513"/>
            <a:ext cx="231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Silicon </a:t>
            </a:r>
            <a:r>
              <a:rPr lang="fr-FR" b="1" dirty="0" err="1">
                <a:solidFill>
                  <a:srgbClr val="FF0000"/>
                </a:solidFill>
              </a:rPr>
              <a:t>based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gases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1C836DFA-FC54-7229-C5E3-4F26FABB600C}"/>
              </a:ext>
            </a:extLst>
          </p:cNvPr>
          <p:cNvSpPr/>
          <p:nvPr/>
        </p:nvSpPr>
        <p:spPr>
          <a:xfrm>
            <a:off x="7246644" y="6035040"/>
            <a:ext cx="202580" cy="71686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A7E37AB-3C93-E9AE-03F1-5E43074E1096}"/>
              </a:ext>
            </a:extLst>
          </p:cNvPr>
          <p:cNvGrpSpPr/>
          <p:nvPr/>
        </p:nvGrpSpPr>
        <p:grpSpPr>
          <a:xfrm>
            <a:off x="279399" y="4417774"/>
            <a:ext cx="6832601" cy="381176"/>
            <a:chOff x="1238865" y="6086168"/>
            <a:chExt cx="6832601" cy="381176"/>
          </a:xfrm>
        </p:grpSpPr>
        <p:sp>
          <p:nvSpPr>
            <p:cNvPr id="7" name="Espace réservé du contenu 4">
              <a:extLst>
                <a:ext uri="{FF2B5EF4-FFF2-40B4-BE49-F238E27FC236}">
                  <a16:creationId xmlns:a16="http://schemas.microsoft.com/office/drawing/2014/main" id="{481567ED-A081-46B8-E5BC-D72C39452718}"/>
                </a:ext>
              </a:extLst>
            </p:cNvPr>
            <p:cNvSpPr txBox="1">
              <a:spLocks/>
            </p:cNvSpPr>
            <p:nvPr/>
          </p:nvSpPr>
          <p:spPr>
            <a:xfrm>
              <a:off x="1288043" y="6088972"/>
              <a:ext cx="6783423" cy="3783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 baseline="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20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˃"/>
                <a:defRPr sz="18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400" kern="1200">
                  <a:solidFill>
                    <a:srgbClr val="0070C0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None/>
              </a:pPr>
              <a:r>
                <a:rPr lang="en-US" b="1" dirty="0">
                  <a:solidFill>
                    <a:schemeClr val="accent2"/>
                  </a:solidFill>
                </a:rPr>
                <a:t>This is a step forward, but need to quantify the emissions </a:t>
              </a:r>
            </a:p>
          </p:txBody>
        </p:sp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FF8FE2FC-4561-8901-7321-EA8FA6825C21}"/>
                </a:ext>
              </a:extLst>
            </p:cNvPr>
            <p:cNvSpPr/>
            <p:nvPr/>
          </p:nvSpPr>
          <p:spPr>
            <a:xfrm>
              <a:off x="1238865" y="6086168"/>
              <a:ext cx="432619" cy="35590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862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BD77E4DB-DBD7-4E9E-0729-7B9337914AC2}"/>
              </a:ext>
            </a:extLst>
          </p:cNvPr>
          <p:cNvGrpSpPr/>
          <p:nvPr/>
        </p:nvGrpSpPr>
        <p:grpSpPr>
          <a:xfrm>
            <a:off x="4801483" y="2052808"/>
            <a:ext cx="7295407" cy="3983519"/>
            <a:chOff x="4776152" y="1811465"/>
            <a:chExt cx="7295407" cy="3983519"/>
          </a:xfrm>
        </p:grpSpPr>
        <p:grpSp>
          <p:nvGrpSpPr>
            <p:cNvPr id="176" name="Groupe 175">
              <a:extLst>
                <a:ext uri="{FF2B5EF4-FFF2-40B4-BE49-F238E27FC236}">
                  <a16:creationId xmlns:a16="http://schemas.microsoft.com/office/drawing/2014/main" id="{0695137A-9A51-99E5-F8BE-3A18ECB0170C}"/>
                </a:ext>
              </a:extLst>
            </p:cNvPr>
            <p:cNvGrpSpPr/>
            <p:nvPr/>
          </p:nvGrpSpPr>
          <p:grpSpPr>
            <a:xfrm>
              <a:off x="4776152" y="2068167"/>
              <a:ext cx="7295407" cy="3726817"/>
              <a:chOff x="4776152" y="2068167"/>
              <a:chExt cx="7295407" cy="3726817"/>
            </a:xfrm>
          </p:grpSpPr>
          <p:pic>
            <p:nvPicPr>
              <p:cNvPr id="175" name="Image 174">
                <a:extLst>
                  <a:ext uri="{FF2B5EF4-FFF2-40B4-BE49-F238E27FC236}">
                    <a16:creationId xmlns:a16="http://schemas.microsoft.com/office/drawing/2014/main" id="{999CD3B7-02B7-DE34-3C0A-6596C0FFB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08340" y="3401407"/>
                <a:ext cx="1437867" cy="1213200"/>
              </a:xfrm>
              <a:prstGeom prst="rect">
                <a:avLst/>
              </a:prstGeom>
            </p:spPr>
          </p:pic>
          <p:grpSp>
            <p:nvGrpSpPr>
              <p:cNvPr id="174" name="Groupe 173">
                <a:extLst>
                  <a:ext uri="{FF2B5EF4-FFF2-40B4-BE49-F238E27FC236}">
                    <a16:creationId xmlns:a16="http://schemas.microsoft.com/office/drawing/2014/main" id="{87BEC154-D9FA-7355-5CFD-24CCB3669088}"/>
                  </a:ext>
                </a:extLst>
              </p:cNvPr>
              <p:cNvGrpSpPr/>
              <p:nvPr/>
            </p:nvGrpSpPr>
            <p:grpSpPr>
              <a:xfrm>
                <a:off x="4776152" y="2068167"/>
                <a:ext cx="7295407" cy="3726817"/>
                <a:chOff x="4776152" y="2068167"/>
                <a:chExt cx="7295407" cy="3726817"/>
              </a:xfrm>
            </p:grpSpPr>
            <p:grpSp>
              <p:nvGrpSpPr>
                <p:cNvPr id="3" name="Groupe 2">
                  <a:extLst>
                    <a:ext uri="{FF2B5EF4-FFF2-40B4-BE49-F238E27FC236}">
                      <a16:creationId xmlns:a16="http://schemas.microsoft.com/office/drawing/2014/main" id="{FA26084D-2B65-7E25-2180-79C9278190BC}"/>
                    </a:ext>
                  </a:extLst>
                </p:cNvPr>
                <p:cNvGrpSpPr/>
                <p:nvPr/>
              </p:nvGrpSpPr>
              <p:grpSpPr>
                <a:xfrm>
                  <a:off x="4776152" y="2068167"/>
                  <a:ext cx="7220640" cy="3411790"/>
                  <a:chOff x="65607" y="2555625"/>
                  <a:chExt cx="7220640" cy="3411790"/>
                </a:xfrm>
              </p:grpSpPr>
              <p:grpSp>
                <p:nvGrpSpPr>
                  <p:cNvPr id="6" name="Groupe 5">
                    <a:extLst>
                      <a:ext uri="{FF2B5EF4-FFF2-40B4-BE49-F238E27FC236}">
                        <a16:creationId xmlns:a16="http://schemas.microsoft.com/office/drawing/2014/main" id="{9C1B772B-E503-ED8B-0560-ABC754623A08}"/>
                      </a:ext>
                    </a:extLst>
                  </p:cNvPr>
                  <p:cNvGrpSpPr/>
                  <p:nvPr/>
                </p:nvGrpSpPr>
                <p:grpSpPr>
                  <a:xfrm>
                    <a:off x="65607" y="2555625"/>
                    <a:ext cx="7220640" cy="3411790"/>
                    <a:chOff x="1880343" y="383742"/>
                    <a:chExt cx="7220640" cy="3411790"/>
                  </a:xfrm>
                </p:grpSpPr>
                <p:grpSp>
                  <p:nvGrpSpPr>
                    <p:cNvPr id="18" name="Groupe 17">
                      <a:extLst>
                        <a:ext uri="{FF2B5EF4-FFF2-40B4-BE49-F238E27FC236}">
                          <a16:creationId xmlns:a16="http://schemas.microsoft.com/office/drawing/2014/main" id="{4B13BA8D-4275-3FE0-851E-48F57BD473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0343" y="383742"/>
                      <a:ext cx="7220640" cy="3411790"/>
                      <a:chOff x="2401453" y="354245"/>
                      <a:chExt cx="7220640" cy="3411790"/>
                    </a:xfrm>
                  </p:grpSpPr>
                  <p:grpSp>
                    <p:nvGrpSpPr>
                      <p:cNvPr id="21" name="Groupe 20">
                        <a:extLst>
                          <a:ext uri="{FF2B5EF4-FFF2-40B4-BE49-F238E27FC236}">
                            <a16:creationId xmlns:a16="http://schemas.microsoft.com/office/drawing/2014/main" id="{885CA7C5-6CA0-5268-F807-602372EF49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01453" y="742357"/>
                        <a:ext cx="7220640" cy="3023678"/>
                        <a:chOff x="1724875" y="930656"/>
                        <a:chExt cx="7220640" cy="3023678"/>
                      </a:xfrm>
                    </p:grpSpPr>
                    <p:sp>
                      <p:nvSpPr>
                        <p:cNvPr id="23" name="ZoneTexte 22">
                          <a:extLst>
                            <a:ext uri="{FF2B5EF4-FFF2-40B4-BE49-F238E27FC236}">
                              <a16:creationId xmlns:a16="http://schemas.microsoft.com/office/drawing/2014/main" id="{0166F923-7F89-E92F-DAF0-4B46A0E783B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5299611" y="2585353"/>
                          <a:ext cx="63190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000" dirty="0"/>
                            <a:t>Capillary</a:t>
                          </a:r>
                        </a:p>
                      </p:txBody>
                    </p:sp>
                    <p:grpSp>
                      <p:nvGrpSpPr>
                        <p:cNvPr id="24" name="Groupe 23">
                          <a:extLst>
                            <a:ext uri="{FF2B5EF4-FFF2-40B4-BE49-F238E27FC236}">
                              <a16:creationId xmlns:a16="http://schemas.microsoft.com/office/drawing/2014/main" id="{AC454307-2B95-9F01-BAF6-E17C94E09A5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4875" y="930656"/>
                          <a:ext cx="7220640" cy="3023678"/>
                          <a:chOff x="1724875" y="930656"/>
                          <a:chExt cx="7220640" cy="3023678"/>
                        </a:xfrm>
                      </p:grpSpPr>
                      <p:grpSp>
                        <p:nvGrpSpPr>
                          <p:cNvPr id="26" name="Groupe 25">
                            <a:extLst>
                              <a:ext uri="{FF2B5EF4-FFF2-40B4-BE49-F238E27FC236}">
                                <a16:creationId xmlns:a16="http://schemas.microsoft.com/office/drawing/2014/main" id="{74C2A53D-B592-8891-DB9F-6535419349F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24875" y="930656"/>
                            <a:ext cx="7220640" cy="3023678"/>
                            <a:chOff x="1724875" y="930656"/>
                            <a:chExt cx="7220640" cy="3023678"/>
                          </a:xfrm>
                        </p:grpSpPr>
                        <p:grpSp>
                          <p:nvGrpSpPr>
                            <p:cNvPr id="29" name="Groupe 28">
                              <a:extLst>
                                <a:ext uri="{FF2B5EF4-FFF2-40B4-BE49-F238E27FC236}">
                                  <a16:creationId xmlns:a16="http://schemas.microsoft.com/office/drawing/2014/main" id="{29A05FA0-9CD9-E023-D1DC-ABCA5BF4BD2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724875" y="1490973"/>
                              <a:ext cx="7220640" cy="2463361"/>
                              <a:chOff x="1724875" y="1490973"/>
                              <a:chExt cx="7220640" cy="2463361"/>
                            </a:xfrm>
                          </p:grpSpPr>
                          <p:grpSp>
                            <p:nvGrpSpPr>
                              <p:cNvPr id="41" name="Groupe 40">
                                <a:extLst>
                                  <a:ext uri="{FF2B5EF4-FFF2-40B4-BE49-F238E27FC236}">
                                    <a16:creationId xmlns:a16="http://schemas.microsoft.com/office/drawing/2014/main" id="{28D8B788-7BB8-7C5C-A8EF-3F0E12641CE1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724875" y="1490973"/>
                                <a:ext cx="4523280" cy="2463361"/>
                                <a:chOff x="1734400" y="1490973"/>
                                <a:chExt cx="4523280" cy="2463361"/>
                              </a:xfrm>
                            </p:grpSpPr>
                            <p:cxnSp>
                              <p:nvCxnSpPr>
                                <p:cNvPr id="46" name="Connecteur droit avec flèche 45">
                                  <a:extLst>
                                    <a:ext uri="{FF2B5EF4-FFF2-40B4-BE49-F238E27FC236}">
                                      <a16:creationId xmlns:a16="http://schemas.microsoft.com/office/drawing/2014/main" id="{F646699A-6454-9EF0-5BD0-7FB078A076A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809680" y="3517156"/>
                                  <a:ext cx="2448000" cy="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48" name="ZoneTexte 47">
                                  <a:extLst>
                                    <a:ext uri="{FF2B5EF4-FFF2-40B4-BE49-F238E27FC236}">
                                      <a16:creationId xmlns:a16="http://schemas.microsoft.com/office/drawing/2014/main" id="{A06137BA-F046-C2D1-4A93-586E27882E47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815884" y="2180026"/>
                                  <a:ext cx="518391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b="1" dirty="0"/>
                                    <a:t>Air/N</a:t>
                                  </a:r>
                                  <a:r>
                                    <a:rPr lang="en-US" sz="1000" b="1" baseline="-25000" dirty="0"/>
                                    <a:t>2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9" name="ZoneTexte 48">
                                  <a:extLst>
                                    <a:ext uri="{FF2B5EF4-FFF2-40B4-BE49-F238E27FC236}">
                                      <a16:creationId xmlns:a16="http://schemas.microsoft.com/office/drawing/2014/main" id="{519DFF9B-A07F-2C8C-684A-1FC71A4CA9DA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34400" y="1490973"/>
                                  <a:ext cx="986946" cy="400110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Alicat</a:t>
                                  </a:r>
                                </a:p>
                                <a:p>
                                  <a:pPr algn="ctr"/>
                                  <a:r>
                                    <a:rPr lang="en-US" sz="1000" dirty="0"/>
                                    <a:t>Q =0.25 L.min</a:t>
                                  </a:r>
                                  <a:r>
                                    <a:rPr lang="en-US" sz="1000" baseline="30000" dirty="0"/>
                                    <a:t>-1</a:t>
                                  </a:r>
                                  <a:endParaRPr lang="en-US" sz="1000" dirty="0"/>
                                </a:p>
                              </p:txBody>
                            </p:sp>
                            <p:pic>
                              <p:nvPicPr>
                                <p:cNvPr id="50" name="Image 49">
                                  <a:extLst>
                                    <a:ext uri="{FF2B5EF4-FFF2-40B4-BE49-F238E27FC236}">
                                      <a16:creationId xmlns:a16="http://schemas.microsoft.com/office/drawing/2014/main" id="{CAE60288-ABDA-8F6D-78F9-B0FF5FD8F94A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3"/>
                                <a:stretch>
                                  <a:fillRect/>
                                </a:stretch>
                              </p:blipFill>
                              <p:spPr>
                                <a:xfrm rot="5400000">
                                  <a:off x="2549285" y="3275781"/>
                                  <a:ext cx="207596" cy="18997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cxnSp>
                              <p:nvCxnSpPr>
                                <p:cNvPr id="51" name="Connecteur droit avec flèche 50">
                                  <a:extLst>
                                    <a:ext uri="{FF2B5EF4-FFF2-40B4-BE49-F238E27FC236}">
                                      <a16:creationId xmlns:a16="http://schemas.microsoft.com/office/drawing/2014/main" id="{AFC0DB01-D720-305E-8843-16DC28FD51A7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596632" y="2147311"/>
                                  <a:ext cx="0" cy="115200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52" name="ZoneTexte 51">
                                  <a:extLst>
                                    <a:ext uri="{FF2B5EF4-FFF2-40B4-BE49-F238E27FC236}">
                                      <a16:creationId xmlns:a16="http://schemas.microsoft.com/office/drawing/2014/main" id="{B9650281-A309-31F1-B872-4D1435569AE0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624760" y="3401291"/>
                                  <a:ext cx="658377" cy="400110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7-bar air network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53" name="Connecteur droit avec flèche 52">
                                  <a:extLst>
                                    <a:ext uri="{FF2B5EF4-FFF2-40B4-BE49-F238E27FC236}">
                                      <a16:creationId xmlns:a16="http://schemas.microsoft.com/office/drawing/2014/main" id="{C6E1BCBC-98BE-8D91-168C-133B65026B1F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441445" y="2150127"/>
                                  <a:ext cx="635313" cy="389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54" name="Connecteur droit avec flèche 53">
                                  <a:extLst>
                                    <a:ext uri="{FF2B5EF4-FFF2-40B4-BE49-F238E27FC236}">
                                      <a16:creationId xmlns:a16="http://schemas.microsoft.com/office/drawing/2014/main" id="{975EE9CB-AF65-7797-1D3D-8CFB86F3340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596632" y="3444683"/>
                                  <a:ext cx="630" cy="12691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55" name="Connecteur droit avec flèche 54">
                                  <a:extLst>
                                    <a:ext uri="{FF2B5EF4-FFF2-40B4-BE49-F238E27FC236}">
                                      <a16:creationId xmlns:a16="http://schemas.microsoft.com/office/drawing/2014/main" id="{A10C9009-8F21-BDA2-4E7B-AD22D2E41D17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596632" y="3247301"/>
                                  <a:ext cx="2003200" cy="5042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56" name="Flèche : bas 55">
                                  <a:extLst>
                                    <a:ext uri="{FF2B5EF4-FFF2-40B4-BE49-F238E27FC236}">
                                      <a16:creationId xmlns:a16="http://schemas.microsoft.com/office/drawing/2014/main" id="{F2B18FF7-5DAD-1D40-211F-986F0774B6B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0800000">
                                  <a:off x="2519566" y="2357732"/>
                                  <a:ext cx="51474" cy="321179"/>
                                </a:xfrm>
                                <a:prstGeom prst="down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pic>
                              <p:nvPicPr>
                                <p:cNvPr id="57" name="Picture 2" descr="Categories: Débitmètres Massiques et Régulateurs | Alicat Français">
                                  <a:extLst>
                                    <a:ext uri="{FF2B5EF4-FFF2-40B4-BE49-F238E27FC236}">
                                      <a16:creationId xmlns:a16="http://schemas.microsoft.com/office/drawing/2014/main" id="{C0E68098-4039-4A5C-74FE-8426772BC6C4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207947" y="1936101"/>
                                  <a:ext cx="253693" cy="283985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cxnSp>
                              <p:nvCxnSpPr>
                                <p:cNvPr id="58" name="Connecteur droit avec flèche 57">
                                  <a:extLst>
                                    <a:ext uri="{FF2B5EF4-FFF2-40B4-BE49-F238E27FC236}">
                                      <a16:creationId xmlns:a16="http://schemas.microsoft.com/office/drawing/2014/main" id="{A3458DBF-233A-8051-189C-99C6F5F314C4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1934547" y="2178660"/>
                                  <a:ext cx="255285" cy="1587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59" name="ZoneTexte 58">
                                  <a:extLst>
                                    <a:ext uri="{FF2B5EF4-FFF2-40B4-BE49-F238E27FC236}">
                                      <a16:creationId xmlns:a16="http://schemas.microsoft.com/office/drawing/2014/main" id="{6DEAAD41-AA06-7E8E-487B-DFAEDE222D71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384163" y="3554224"/>
                                  <a:ext cx="959882" cy="400110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Alicat</a:t>
                                  </a:r>
                                </a:p>
                                <a:p>
                                  <a:pPr algn="ctr"/>
                                  <a:r>
                                    <a:rPr lang="en-US" sz="1000" dirty="0"/>
                                    <a:t>Q =17 L.min</a:t>
                                  </a:r>
                                  <a:r>
                                    <a:rPr lang="en-US" sz="1000" baseline="30000" dirty="0"/>
                                    <a:t>-1</a:t>
                                  </a:r>
                                  <a:endParaRPr lang="en-US" sz="1000" dirty="0"/>
                                </a:p>
                              </p:txBody>
                            </p:sp>
                            <p:pic>
                              <p:nvPicPr>
                                <p:cNvPr id="60" name="Picture 2" descr="Categories: Débitmètres Massiques et Régulateurs | Alicat Français">
                                  <a:extLst>
                                    <a:ext uri="{FF2B5EF4-FFF2-40B4-BE49-F238E27FC236}">
                                      <a16:creationId xmlns:a16="http://schemas.microsoft.com/office/drawing/2014/main" id="{5CCB9785-E43A-90ED-7F97-CEF4FB8267A2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726371" y="3287609"/>
                                  <a:ext cx="253693" cy="283984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66" name="ZoneTexte 65">
                                  <a:extLst>
                                    <a:ext uri="{FF2B5EF4-FFF2-40B4-BE49-F238E27FC236}">
                                      <a16:creationId xmlns:a16="http://schemas.microsoft.com/office/drawing/2014/main" id="{A25766EB-E136-581A-05CB-1244F60794B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6200000">
                                  <a:off x="2056899" y="3353886"/>
                                  <a:ext cx="772559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scavenging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67" name="Connecteur droit avec flèche 66">
                                  <a:extLst>
                                    <a:ext uri="{FF2B5EF4-FFF2-40B4-BE49-F238E27FC236}">
                                      <a16:creationId xmlns:a16="http://schemas.microsoft.com/office/drawing/2014/main" id="{6579AA35-99A4-BEDB-628B-BDBD000AB55F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16275" y="3528026"/>
                                  <a:ext cx="510096" cy="0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8" name="Connecteur droit 47">
                                  <a:extLst>
                                    <a:ext uri="{FF2B5EF4-FFF2-40B4-BE49-F238E27FC236}">
                                      <a16:creationId xmlns:a16="http://schemas.microsoft.com/office/drawing/2014/main" id="{53532458-F89A-E802-5806-8411025DD12F}"/>
                                    </a:ext>
                                  </a:extLst>
                                </p:cNvPr>
                                <p:cNvCxnSpPr>
                                  <a:cxnSpLocks/>
                                  <a:endCxn id="83" idx="1"/>
                                </p:cNvCxnSpPr>
                                <p:nvPr/>
                              </p:nvCxnSpPr>
                              <p:spPr>
                                <a:xfrm flipV="1">
                                  <a:off x="4131595" y="2121375"/>
                                  <a:ext cx="1098298" cy="1522"/>
                                </a:xfrm>
                                <a:prstGeom prst="bentConnector3">
                                  <a:avLst>
                                    <a:gd name="adj1" fmla="val 50000"/>
                                  </a:avLst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pic>
                              <p:nvPicPr>
                                <p:cNvPr id="69" name="Image 68">
                                  <a:extLst>
                                    <a:ext uri="{FF2B5EF4-FFF2-40B4-BE49-F238E27FC236}">
                                      <a16:creationId xmlns:a16="http://schemas.microsoft.com/office/drawing/2014/main" id="{0EFBDBD6-C3CF-A61E-B73F-BA5FBE87DC49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5"/>
                                <a:stretch>
                                  <a:fillRect/>
                                </a:stretch>
                              </p:blipFill>
                              <p:spPr>
                                <a:xfrm rot="15776702">
                                  <a:off x="4692281" y="2985371"/>
                                  <a:ext cx="326468" cy="474863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cxnSp>
                              <p:nvCxnSpPr>
                                <p:cNvPr id="70" name="Connecteur droit 69">
                                  <a:extLst>
                                    <a:ext uri="{FF2B5EF4-FFF2-40B4-BE49-F238E27FC236}">
                                      <a16:creationId xmlns:a16="http://schemas.microsoft.com/office/drawing/2014/main" id="{F41F1791-0325-C48B-2424-FB00697F77E5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5013684" y="2119793"/>
                                  <a:ext cx="0" cy="977724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1" name="Connecteur droit 128">
                                  <a:extLst>
                                    <a:ext uri="{FF2B5EF4-FFF2-40B4-BE49-F238E27FC236}">
                                      <a16:creationId xmlns:a16="http://schemas.microsoft.com/office/drawing/2014/main" id="{90CE8C1A-8431-26ED-FFF6-469B8FE2A0CD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rot="16200000" flipH="1">
                                  <a:off x="5227890" y="3074360"/>
                                  <a:ext cx="586253" cy="124229"/>
                                </a:xfrm>
                                <a:prstGeom prst="bentConnector3">
                                  <a:avLst>
                                    <a:gd name="adj1" fmla="val 99617"/>
                                  </a:avLst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2" name="Connecteur droit 133">
                                  <a:extLst>
                                    <a:ext uri="{FF2B5EF4-FFF2-40B4-BE49-F238E27FC236}">
                                      <a16:creationId xmlns:a16="http://schemas.microsoft.com/office/drawing/2014/main" id="{604CC1A0-27A5-6BCA-313D-D4C128E24CBC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5016089" y="3329665"/>
                                  <a:ext cx="0" cy="188055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3" name="Connecteur droit 72">
                                  <a:extLst>
                                    <a:ext uri="{FF2B5EF4-FFF2-40B4-BE49-F238E27FC236}">
                                      <a16:creationId xmlns:a16="http://schemas.microsoft.com/office/drawing/2014/main" id="{9F2E0632-7E04-3197-A86F-BAC108F0FE78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5299829" y="2921793"/>
                                  <a:ext cx="158428" cy="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74" name="Flèche : bas 73">
                                  <a:extLst>
                                    <a:ext uri="{FF2B5EF4-FFF2-40B4-BE49-F238E27FC236}">
                                      <a16:creationId xmlns:a16="http://schemas.microsoft.com/office/drawing/2014/main" id="{F980301D-E3AD-CC90-2B41-D46BD02CBDD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898571" y="2453533"/>
                                  <a:ext cx="51474" cy="315643"/>
                                </a:xfrm>
                                <a:prstGeom prst="down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sp>
                              <p:nvSpPr>
                                <p:cNvPr id="75" name="Flèche : bas 74">
                                  <a:extLst>
                                    <a:ext uri="{FF2B5EF4-FFF2-40B4-BE49-F238E27FC236}">
                                      <a16:creationId xmlns:a16="http://schemas.microsoft.com/office/drawing/2014/main" id="{CEEE3067-C7F7-279A-2B93-9991CFDAB2C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734797" y="2147311"/>
                                  <a:ext cx="51474" cy="321179"/>
                                </a:xfrm>
                                <a:prstGeom prst="downArrow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000" dirty="0"/>
                                </a:p>
                              </p:txBody>
                            </p:sp>
                            <p:cxnSp>
                              <p:nvCxnSpPr>
                                <p:cNvPr id="76" name="Connecteur droit 75">
                                  <a:extLst>
                                    <a:ext uri="{FF2B5EF4-FFF2-40B4-BE49-F238E27FC236}">
                                      <a16:creationId xmlns:a16="http://schemas.microsoft.com/office/drawing/2014/main" id="{8C1CB574-6CAC-EA4B-4641-1E30488EEF9C}"/>
                                    </a:ext>
                                  </a:extLst>
                                </p:cNvPr>
                                <p:cNvCxnSpPr>
                                  <a:cxnSpLocks/>
                                  <a:stCxn id="77" idx="2"/>
                                </p:cNvCxnSpPr>
                                <p:nvPr/>
                              </p:nvCxnSpPr>
                              <p:spPr>
                                <a:xfrm flipH="1">
                                  <a:off x="5011665" y="2011690"/>
                                  <a:ext cx="0" cy="11858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77" name="Rectangle 76">
                                  <a:extLst>
                                    <a:ext uri="{FF2B5EF4-FFF2-40B4-BE49-F238E27FC236}">
                                      <a16:creationId xmlns:a16="http://schemas.microsoft.com/office/drawing/2014/main" id="{CB15C81D-22A9-3A98-4BA3-93A6D599B58A}"/>
                                    </a:ext>
                                  </a:extLst>
                                </p:cNvPr>
                                <p:cNvSpPr>
                                  <a:spLocks noChangeAspect="1"/>
                                </p:cNvSpPr>
                                <p:nvPr/>
                              </p:nvSpPr>
                              <p:spPr>
                                <a:xfrm>
                                  <a:off x="4874401" y="1717533"/>
                                  <a:ext cx="294157" cy="294157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T°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78" name="Rectangle 77">
                                  <a:extLst>
                                    <a:ext uri="{FF2B5EF4-FFF2-40B4-BE49-F238E27FC236}">
                                      <a16:creationId xmlns:a16="http://schemas.microsoft.com/office/drawing/2014/main" id="{419AAAA8-E416-7136-97FA-6740453DE506}"/>
                                    </a:ext>
                                  </a:extLst>
                                </p:cNvPr>
                                <p:cNvSpPr>
                                  <a:spLocks noChangeAspect="1"/>
                                </p:cNvSpPr>
                                <p:nvPr/>
                              </p:nvSpPr>
                              <p:spPr>
                                <a:xfrm>
                                  <a:off x="5119071" y="2812295"/>
                                  <a:ext cx="216000" cy="216000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P</a:t>
                                  </a:r>
                                </a:p>
                              </p:txBody>
                            </p:sp>
                            <p:grpSp>
                              <p:nvGrpSpPr>
                                <p:cNvPr id="79" name="Groupe 78">
                                  <a:extLst>
                                    <a:ext uri="{FF2B5EF4-FFF2-40B4-BE49-F238E27FC236}">
                                      <a16:creationId xmlns:a16="http://schemas.microsoft.com/office/drawing/2014/main" id="{9EE33318-6F8C-5D35-83A3-87814818E7F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3598" y="2503078"/>
                                  <a:ext cx="70233" cy="88097"/>
                                  <a:chOff x="7117517" y="4306410"/>
                                  <a:chExt cx="162131" cy="203370"/>
                                </a:xfrm>
                              </p:grpSpPr>
                              <p:cxnSp>
                                <p:nvCxnSpPr>
                                  <p:cNvPr id="166" name="Connecteur droit 165">
                                    <a:extLst>
                                      <a:ext uri="{FF2B5EF4-FFF2-40B4-BE49-F238E27FC236}">
                                        <a16:creationId xmlns:a16="http://schemas.microsoft.com/office/drawing/2014/main" id="{65ED9B6D-3334-78A5-FDED-1C69975C47A1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10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67" name="Connecteur droit 166">
                                    <a:extLst>
                                      <a:ext uri="{FF2B5EF4-FFF2-40B4-BE49-F238E27FC236}">
                                        <a16:creationId xmlns:a16="http://schemas.microsoft.com/office/drawing/2014/main" id="{724C3909-3BF9-273F-5870-AD013E8ECCE1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64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80" name="Groupe 79">
                                  <a:extLst>
                                    <a:ext uri="{FF2B5EF4-FFF2-40B4-BE49-F238E27FC236}">
                                      <a16:creationId xmlns:a16="http://schemas.microsoft.com/office/drawing/2014/main" id="{7566EC2A-DA5A-1BC2-1262-721B5BA11F3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5575" y="2589261"/>
                                  <a:ext cx="70233" cy="88097"/>
                                  <a:chOff x="7117517" y="4306410"/>
                                  <a:chExt cx="162131" cy="203370"/>
                                </a:xfrm>
                              </p:grpSpPr>
                              <p:cxnSp>
                                <p:nvCxnSpPr>
                                  <p:cNvPr id="164" name="Connecteur droit 163">
                                    <a:extLst>
                                      <a:ext uri="{FF2B5EF4-FFF2-40B4-BE49-F238E27FC236}">
                                        <a16:creationId xmlns:a16="http://schemas.microsoft.com/office/drawing/2014/main" id="{AC96C949-E942-D358-E832-08F22BF1FA0D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10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65" name="Connecteur droit 164">
                                    <a:extLst>
                                      <a:ext uri="{FF2B5EF4-FFF2-40B4-BE49-F238E27FC236}">
                                        <a16:creationId xmlns:a16="http://schemas.microsoft.com/office/drawing/2014/main" id="{B14442FB-6BD6-6F77-3F41-E243D951F3B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64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81" name="Groupe 80">
                                  <a:extLst>
                                    <a:ext uri="{FF2B5EF4-FFF2-40B4-BE49-F238E27FC236}">
                                      <a16:creationId xmlns:a16="http://schemas.microsoft.com/office/drawing/2014/main" id="{6860EC3D-3BF5-315B-DCB1-3CA6A3840C6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6732" y="2673686"/>
                                  <a:ext cx="70233" cy="88097"/>
                                  <a:chOff x="7117517" y="4306403"/>
                                  <a:chExt cx="162131" cy="203368"/>
                                </a:xfrm>
                              </p:grpSpPr>
                              <p:cxnSp>
                                <p:nvCxnSpPr>
                                  <p:cNvPr id="87" name="Connecteur droit 86">
                                    <a:extLst>
                                      <a:ext uri="{FF2B5EF4-FFF2-40B4-BE49-F238E27FC236}">
                                        <a16:creationId xmlns:a16="http://schemas.microsoft.com/office/drawing/2014/main" id="{36CB47F0-01C9-E821-5A63-4011B5526290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03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8" name="Connecteur droit 87">
                                    <a:extLst>
                                      <a:ext uri="{FF2B5EF4-FFF2-40B4-BE49-F238E27FC236}">
                                        <a16:creationId xmlns:a16="http://schemas.microsoft.com/office/drawing/2014/main" id="{C4A6EE62-0B72-4161-6757-1904184BA102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55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82" name="Groupe 81">
                                  <a:extLst>
                                    <a:ext uri="{FF2B5EF4-FFF2-40B4-BE49-F238E27FC236}">
                                      <a16:creationId xmlns:a16="http://schemas.microsoft.com/office/drawing/2014/main" id="{0F229FE7-849A-4839-8EAD-BB90F0BD815B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57745" y="2758158"/>
                                  <a:ext cx="70233" cy="88097"/>
                                  <a:chOff x="7117517" y="4306403"/>
                                  <a:chExt cx="162131" cy="203368"/>
                                </a:xfrm>
                              </p:grpSpPr>
                              <p:cxnSp>
                                <p:nvCxnSpPr>
                                  <p:cNvPr id="85" name="Connecteur droit 84">
                                    <a:extLst>
                                      <a:ext uri="{FF2B5EF4-FFF2-40B4-BE49-F238E27FC236}">
                                        <a16:creationId xmlns:a16="http://schemas.microsoft.com/office/drawing/2014/main" id="{1F9EC071-40DC-91D9-8187-71613E4E49E0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7117517" y="4306403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6" name="Connecteur droit 85">
                                    <a:extLst>
                                      <a:ext uri="{FF2B5EF4-FFF2-40B4-BE49-F238E27FC236}">
                                        <a16:creationId xmlns:a16="http://schemas.microsoft.com/office/drawing/2014/main" id="{7B464276-B49C-4967-80E4-C1A77D45F9CA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120188" y="4403655"/>
                                    <a:ext cx="159460" cy="106116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sp>
                              <p:nvSpPr>
                                <p:cNvPr id="83" name="Rectangle 82">
                                  <a:extLst>
                                    <a:ext uri="{FF2B5EF4-FFF2-40B4-BE49-F238E27FC236}">
                                      <a16:creationId xmlns:a16="http://schemas.microsoft.com/office/drawing/2014/main" id="{C467BB26-881D-8BEE-DB46-DDA430ECD6CF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>
                                <a:xfrm>
                                  <a:off x="5229893" y="2051265"/>
                                  <a:ext cx="457511" cy="140220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dirty="0"/>
                                    <a:t>Filter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84" name="Connecteur droit 83">
                                  <a:extLst>
                                    <a:ext uri="{FF2B5EF4-FFF2-40B4-BE49-F238E27FC236}">
                                      <a16:creationId xmlns:a16="http://schemas.microsoft.com/office/drawing/2014/main" id="{F9BCCAD7-8E29-88F9-E1C2-ECBF331B1A66}"/>
                                    </a:ext>
                                  </a:extLst>
                                </p:cNvPr>
                                <p:cNvCxnSpPr>
                                  <a:cxnSpLocks/>
                                  <a:stCxn id="83" idx="2"/>
                                </p:cNvCxnSpPr>
                                <p:nvPr/>
                              </p:nvCxnSpPr>
                              <p:spPr>
                                <a:xfrm>
                                  <a:off x="5458649" y="2191484"/>
                                  <a:ext cx="0" cy="32400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42" name="Groupe 41">
                                <a:extLst>
                                  <a:ext uri="{FF2B5EF4-FFF2-40B4-BE49-F238E27FC236}">
                                    <a16:creationId xmlns:a16="http://schemas.microsoft.com/office/drawing/2014/main" id="{814B51BF-3ACB-8B6C-56C6-8F11953C296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120694" y="3397690"/>
                                <a:ext cx="2824821" cy="188055"/>
                                <a:chOff x="6130219" y="3397690"/>
                                <a:chExt cx="2824821" cy="188055"/>
                              </a:xfrm>
                            </p:grpSpPr>
                            <p:cxnSp>
                              <p:nvCxnSpPr>
                                <p:cNvPr id="43" name="Connecteur droit 42">
                                  <a:extLst>
                                    <a:ext uri="{FF2B5EF4-FFF2-40B4-BE49-F238E27FC236}">
                                      <a16:creationId xmlns:a16="http://schemas.microsoft.com/office/drawing/2014/main" id="{70D8C52B-15DF-C6B2-2E3A-7DA2F296AD55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6130219" y="3429601"/>
                                  <a:ext cx="124820" cy="0"/>
                                </a:xfrm>
                                <a:prstGeom prst="line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44" name="Flèche : pentagone 43">
                                  <a:extLst>
                                    <a:ext uri="{FF2B5EF4-FFF2-40B4-BE49-F238E27FC236}">
                                      <a16:creationId xmlns:a16="http://schemas.microsoft.com/office/drawing/2014/main" id="{D6386761-CC78-9C78-6F9F-11ACB030B6F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55040" y="3397690"/>
                                  <a:ext cx="2700000" cy="188055"/>
                                </a:xfrm>
                                <a:prstGeom prst="homePlate">
                                  <a:avLst/>
                                </a:prstGeom>
                                <a:solidFill>
                                  <a:srgbClr val="4472C4"/>
                                </a:solidFill>
                                <a:ln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000" b="1" dirty="0">
                                      <a:solidFill>
                                        <a:schemeClr val="tx1"/>
                                      </a:solidFill>
                                    </a:rPr>
                                    <a:t>Exhaust Line</a:t>
                                  </a:r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32" name="Groupe 31">
                              <a:extLst>
                                <a:ext uri="{FF2B5EF4-FFF2-40B4-BE49-F238E27FC236}">
                                  <a16:creationId xmlns:a16="http://schemas.microsoft.com/office/drawing/2014/main" id="{5E04B4F9-78F4-597F-6088-BE551F3A9D5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982343" y="930656"/>
                              <a:ext cx="1380665" cy="630390"/>
                              <a:chOff x="6167482" y="545202"/>
                              <a:chExt cx="1380665" cy="630390"/>
                            </a:xfrm>
                          </p:grpSpPr>
                          <p:grpSp>
                            <p:nvGrpSpPr>
                              <p:cNvPr id="33" name="Groupe 32">
                                <a:extLst>
                                  <a:ext uri="{FF2B5EF4-FFF2-40B4-BE49-F238E27FC236}">
                                    <a16:creationId xmlns:a16="http://schemas.microsoft.com/office/drawing/2014/main" id="{7EB0CAF3-8346-9A49-2ED6-C520C97CA42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167482" y="545202"/>
                                <a:ext cx="1380665" cy="379362"/>
                                <a:chOff x="25329871" y="8406924"/>
                                <a:chExt cx="6456206" cy="1773964"/>
                              </a:xfrm>
                            </p:grpSpPr>
                            <p:grpSp>
                              <p:nvGrpSpPr>
                                <p:cNvPr id="36" name="Groupe 35">
                                  <a:extLst>
                                    <a:ext uri="{FF2B5EF4-FFF2-40B4-BE49-F238E27FC236}">
                                      <a16:creationId xmlns:a16="http://schemas.microsoft.com/office/drawing/2014/main" id="{7FD54BC0-1B35-2D03-3736-095942FE369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329871" y="8406924"/>
                                  <a:ext cx="6456201" cy="1364467"/>
                                  <a:chOff x="10324358" y="-1232000"/>
                                  <a:chExt cx="3187217" cy="673596"/>
                                </a:xfrm>
                              </p:grpSpPr>
                              <p:sp>
                                <p:nvSpPr>
                                  <p:cNvPr id="38" name="Flèche : bas 37">
                                    <a:extLst>
                                      <a:ext uri="{FF2B5EF4-FFF2-40B4-BE49-F238E27FC236}">
                                        <a16:creationId xmlns:a16="http://schemas.microsoft.com/office/drawing/2014/main" id="{1B818179-273A-511D-FD6C-42624E35D725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6200000">
                                    <a:off x="10479578" y="-1168885"/>
                                    <a:ext cx="158916" cy="441889"/>
                                  </a:xfrm>
                                  <a:prstGeom prst="downArrow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sp>
                                <p:nvSpPr>
                                  <p:cNvPr id="39" name="Flèche : bas 38">
                                    <a:extLst>
                                      <a:ext uri="{FF2B5EF4-FFF2-40B4-BE49-F238E27FC236}">
                                        <a16:creationId xmlns:a16="http://schemas.microsoft.com/office/drawing/2014/main" id="{6CE4C131-6F8F-8A40-AC20-996C03F0068A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6200000">
                                    <a:off x="10472607" y="-865772"/>
                                    <a:ext cx="159119" cy="455618"/>
                                  </a:xfrm>
                                  <a:prstGeom prst="downArrow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1000" dirty="0"/>
                                  </a:p>
                                </p:txBody>
                              </p:sp>
                              <p:sp>
                                <p:nvSpPr>
                                  <p:cNvPr id="40" name="ZoneTexte 39">
                                    <a:extLst>
                                      <a:ext uri="{FF2B5EF4-FFF2-40B4-BE49-F238E27FC236}">
                                        <a16:creationId xmlns:a16="http://schemas.microsoft.com/office/drawing/2014/main" id="{776EF7DE-893C-02E6-E506-142A56B08C8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779975" y="-1232000"/>
                                    <a:ext cx="2731600" cy="56839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dirty="0"/>
                                      <a:t>7-bar air network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7" name="ZoneTexte 36">
                                  <a:extLst>
                                    <a:ext uri="{FF2B5EF4-FFF2-40B4-BE49-F238E27FC236}">
                                      <a16:creationId xmlns:a16="http://schemas.microsoft.com/office/drawing/2014/main" id="{D690F7E1-5AE8-6E24-AD50-1986B2ED1A7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6252794" y="9029515"/>
                                  <a:ext cx="5533283" cy="1151373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dirty="0"/>
                                    <a:t>Combustion Gas </a:t>
                                  </a:r>
                                </a:p>
                              </p:txBody>
                            </p:sp>
                          </p:grpSp>
                          <p:pic>
                            <p:nvPicPr>
                              <p:cNvPr id="34" name="Image 33">
                                <a:extLst>
                                  <a:ext uri="{FF2B5EF4-FFF2-40B4-BE49-F238E27FC236}">
                                    <a16:creationId xmlns:a16="http://schemas.microsoft.com/office/drawing/2014/main" id="{12AF8C80-2E2A-A0DA-8181-06D90E333607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6179691" y="911223"/>
                                <a:ext cx="168399" cy="26436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35" name="ZoneTexte 34">
                                <a:extLst>
                                  <a:ext uri="{FF2B5EF4-FFF2-40B4-BE49-F238E27FC236}">
                                    <a16:creationId xmlns:a16="http://schemas.microsoft.com/office/drawing/2014/main" id="{F34D7C41-F441-F3AB-9F6F-9AF771EA558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6365920" y="888631"/>
                                <a:ext cx="1037812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000" dirty="0"/>
                                  <a:t>Pneumatic valve</a:t>
                                </a:r>
                              </a:p>
                            </p:txBody>
                          </p:sp>
                        </p:grpSp>
                      </p:grpSp>
                      <p:pic>
                        <p:nvPicPr>
                          <p:cNvPr id="27" name="Image 26">
                            <a:extLst>
                              <a:ext uri="{FF2B5EF4-FFF2-40B4-BE49-F238E27FC236}">
                                <a16:creationId xmlns:a16="http://schemas.microsoft.com/office/drawing/2014/main" id="{DE4EF1C8-F2E4-A2A2-9D3E-E145CDE8FFC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644602" y="1739034"/>
                            <a:ext cx="275232" cy="43208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28" name="Image 27">
                            <a:extLst>
                              <a:ext uri="{FF2B5EF4-FFF2-40B4-BE49-F238E27FC236}">
                                <a16:creationId xmlns:a16="http://schemas.microsoft.com/office/drawing/2014/main" id="{8900B9FB-C472-5845-69A0-BF18128F4B6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196904" y="1709864"/>
                            <a:ext cx="275232" cy="43208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25" name="Rectangle 24">
                          <a:extLst>
                            <a:ext uri="{FF2B5EF4-FFF2-40B4-BE49-F238E27FC236}">
                              <a16:creationId xmlns:a16="http://schemas.microsoft.com/office/drawing/2014/main" id="{7C2C297C-6A5C-D643-CEAE-09FC9B06B7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77679" y="3325085"/>
                          <a:ext cx="594703" cy="149479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00" dirty="0"/>
                            <a:t>Lambda</a:t>
                          </a:r>
                        </a:p>
                      </p:txBody>
                    </p:sp>
                  </p:grpSp>
                  <p:pic>
                    <p:nvPicPr>
                      <p:cNvPr id="22" name="Image 21">
                        <a:extLst>
                          <a:ext uri="{FF2B5EF4-FFF2-40B4-BE49-F238E27FC236}">
                            <a16:creationId xmlns:a16="http://schemas.microsoft.com/office/drawing/2014/main" id="{110961F0-2862-A404-53A4-A1B1597468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82114" y="354245"/>
                        <a:ext cx="2365453" cy="963251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19" name="Connecteur : en angle 18">
                      <a:extLst>
                        <a:ext uri="{FF2B5EF4-FFF2-40B4-BE49-F238E27FC236}">
                          <a16:creationId xmlns:a16="http://schemas.microsoft.com/office/drawing/2014/main" id="{7E64255F-E03D-5C92-4376-629828C2CFCA}"/>
                        </a:ext>
                      </a:extLst>
                    </p:cNvPr>
                    <p:cNvCxnSpPr>
                      <a:cxnSpLocks/>
                      <a:stCxn id="22" idx="2"/>
                    </p:cNvCxnSpPr>
                    <p:nvPr/>
                  </p:nvCxnSpPr>
                  <p:spPr>
                    <a:xfrm rot="16200000" flipH="1">
                      <a:off x="3406546" y="1384178"/>
                      <a:ext cx="365413" cy="291042"/>
                    </a:xfrm>
                    <a:prstGeom prst="bentConnector3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ZoneTexte 19">
                      <a:extLst>
                        <a:ext uri="{FF2B5EF4-FFF2-40B4-BE49-F238E27FC236}">
                          <a16:creationId xmlns:a16="http://schemas.microsoft.com/office/drawing/2014/main" id="{F3E16C09-4CFD-51F8-4205-15E61DD56A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9499" y="2776570"/>
                      <a:ext cx="120078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V</a:t>
                      </a:r>
                      <a:r>
                        <a:rPr lang="en-US" sz="1600" b="1" baseline="-25000" dirty="0"/>
                        <a:t>HPHT</a:t>
                      </a:r>
                      <a:r>
                        <a:rPr lang="en-US" sz="1600" b="1" dirty="0"/>
                        <a:t> = 1,4 L</a:t>
                      </a:r>
                    </a:p>
                  </p:txBody>
                </p:sp>
              </p:grpSp>
              <p:cxnSp>
                <p:nvCxnSpPr>
                  <p:cNvPr id="8" name="Connecteur droit 7">
                    <a:extLst>
                      <a:ext uri="{FF2B5EF4-FFF2-40B4-BE49-F238E27FC236}">
                        <a16:creationId xmlns:a16="http://schemas.microsoft.com/office/drawing/2014/main" id="{BC399F21-31A5-ECEB-5D8E-1C3D5ED26D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31036" y="4402145"/>
                    <a:ext cx="158428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12DED253-9799-03CE-4324-43CE8B5B44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50278" y="4292647"/>
                    <a:ext cx="216000" cy="2160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 dirty="0"/>
                      <a:t>P</a:t>
                    </a:r>
                  </a:p>
                </p:txBody>
              </p:sp>
            </p:grpSp>
            <p:grpSp>
              <p:nvGrpSpPr>
                <p:cNvPr id="4" name="Groupe 3">
                  <a:extLst>
                    <a:ext uri="{FF2B5EF4-FFF2-40B4-BE49-F238E27FC236}">
                      <a16:creationId xmlns:a16="http://schemas.microsoft.com/office/drawing/2014/main" id="{C25FEC68-64B9-CF30-371B-F01FBBC821D1}"/>
                    </a:ext>
                  </a:extLst>
                </p:cNvPr>
                <p:cNvGrpSpPr/>
                <p:nvPr/>
              </p:nvGrpSpPr>
              <p:grpSpPr>
                <a:xfrm>
                  <a:off x="9721705" y="5108596"/>
                  <a:ext cx="2349854" cy="686388"/>
                  <a:chOff x="9721705" y="5108596"/>
                  <a:chExt cx="2349854" cy="686388"/>
                </a:xfrm>
              </p:grpSpPr>
              <p:grpSp>
                <p:nvGrpSpPr>
                  <p:cNvPr id="30" name="Groupe 29">
                    <a:extLst>
                      <a:ext uri="{FF2B5EF4-FFF2-40B4-BE49-F238E27FC236}">
                        <a16:creationId xmlns:a16="http://schemas.microsoft.com/office/drawing/2014/main" id="{4151AE1C-D575-6C28-7182-1E3EBB5B388C}"/>
                      </a:ext>
                    </a:extLst>
                  </p:cNvPr>
                  <p:cNvGrpSpPr/>
                  <p:nvPr/>
                </p:nvGrpSpPr>
                <p:grpSpPr>
                  <a:xfrm>
                    <a:off x="9971679" y="5108596"/>
                    <a:ext cx="2099880" cy="337587"/>
                    <a:chOff x="7220358" y="3449343"/>
                    <a:chExt cx="2099880" cy="337587"/>
                  </a:xfrm>
                </p:grpSpPr>
                <p:cxnSp>
                  <p:nvCxnSpPr>
                    <p:cNvPr id="61" name="Connecteur droit 60">
                      <a:extLst>
                        <a:ext uri="{FF2B5EF4-FFF2-40B4-BE49-F238E27FC236}">
                          <a16:creationId xmlns:a16="http://schemas.microsoft.com/office/drawing/2014/main" id="{FA263B96-5504-DBBF-080F-48CA07481C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7562358" y="3321483"/>
                      <a:ext cx="0" cy="6840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2" name="Groupe 61">
                      <a:extLst>
                        <a:ext uri="{FF2B5EF4-FFF2-40B4-BE49-F238E27FC236}">
                          <a16:creationId xmlns:a16="http://schemas.microsoft.com/office/drawing/2014/main" id="{D09FFED6-337F-D7C0-2FB2-6CE6BE68A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74626" y="3449343"/>
                      <a:ext cx="2045612" cy="337587"/>
                      <a:chOff x="7274626" y="3449343"/>
                      <a:chExt cx="2045612" cy="337587"/>
                    </a:xfrm>
                  </p:grpSpPr>
                  <p:sp>
                    <p:nvSpPr>
                      <p:cNvPr id="63" name="ZoneTexte 62">
                        <a:extLst>
                          <a:ext uri="{FF2B5EF4-FFF2-40B4-BE49-F238E27FC236}">
                            <a16:creationId xmlns:a16="http://schemas.microsoft.com/office/drawing/2014/main" id="{AFAAE481-5CE9-2B8D-DA81-F01E706D1509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7274626" y="3449343"/>
                        <a:ext cx="662361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fr-FR"/>
                        </a:defPPr>
                        <a:lvl1pPr>
                          <a:defRPr sz="1400"/>
                        </a:lvl1pPr>
                      </a:lstStyle>
                      <a:p>
                        <a:r>
                          <a:rPr lang="en-US" sz="1000" dirty="0"/>
                          <a:t>7  L.min</a:t>
                        </a:r>
                        <a:r>
                          <a:rPr lang="en-US" sz="1000" baseline="30000" dirty="0"/>
                          <a:t>-1</a:t>
                        </a:r>
                        <a:endParaRPr lang="en-US" sz="1000" dirty="0"/>
                      </a:p>
                    </p:txBody>
                  </p:sp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3EB6C813-6A45-E71B-A314-F50BB4A069A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7902918" y="3540708"/>
                        <a:ext cx="1417320" cy="24622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tx1"/>
                            </a:solidFill>
                          </a:rPr>
                          <a:t>7-Gas Analyzer (Horiba)</a:t>
                        </a:r>
                      </a:p>
                    </p:txBody>
                  </p:sp>
                  <p:cxnSp>
                    <p:nvCxnSpPr>
                      <p:cNvPr id="65" name="Connecteur droit avec flèche 64">
                        <a:extLst>
                          <a:ext uri="{FF2B5EF4-FFF2-40B4-BE49-F238E27FC236}">
                            <a16:creationId xmlns:a16="http://schemas.microsoft.com/office/drawing/2014/main" id="{571B1AA3-F561-5171-6E15-F32C3F4205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V="1">
                        <a:off x="7621194" y="3581437"/>
                        <a:ext cx="0" cy="270088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31" name="Organigramme : Extraire 30">
                    <a:extLst>
                      <a:ext uri="{FF2B5EF4-FFF2-40B4-BE49-F238E27FC236}">
                        <a16:creationId xmlns:a16="http://schemas.microsoft.com/office/drawing/2014/main" id="{686B212A-5E27-6B3B-2861-43BAA6F3292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800000">
                    <a:off x="9922213" y="5123755"/>
                    <a:ext cx="110492" cy="76206"/>
                  </a:xfrm>
                  <a:prstGeom prst="flowChartExtra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  <p:cxnSp>
                <p:nvCxnSpPr>
                  <p:cNvPr id="47" name="Connecteur droit 46">
                    <a:extLst>
                      <a:ext uri="{FF2B5EF4-FFF2-40B4-BE49-F238E27FC236}">
                        <a16:creationId xmlns:a16="http://schemas.microsoft.com/office/drawing/2014/main" id="{6A249760-BB1E-E306-E5DE-62A03BD65FA0}"/>
                      </a:ext>
                    </a:extLst>
                  </p:cNvPr>
                  <p:cNvCxnSpPr>
                    <a:cxnSpLocks/>
                    <a:endCxn id="31" idx="0"/>
                  </p:cNvCxnSpPr>
                  <p:nvPr/>
                </p:nvCxnSpPr>
                <p:spPr>
                  <a:xfrm flipH="1" flipV="1">
                    <a:off x="9977459" y="5199961"/>
                    <a:ext cx="1418" cy="12277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157">
                    <a:extLst>
                      <a:ext uri="{FF2B5EF4-FFF2-40B4-BE49-F238E27FC236}">
                        <a16:creationId xmlns:a16="http://schemas.microsoft.com/office/drawing/2014/main" id="{25EDA33F-C910-1578-EE4C-C9D2EC079F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76951" y="5662134"/>
                    <a:ext cx="73719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9" name="ZoneTexte 158">
                    <a:extLst>
                      <a:ext uri="{FF2B5EF4-FFF2-40B4-BE49-F238E27FC236}">
                        <a16:creationId xmlns:a16="http://schemas.microsoft.com/office/drawing/2014/main" id="{4D736F8B-95DE-6856-46F7-00E4BDACD0B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884415" y="5447994"/>
                    <a:ext cx="66236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fr-FR"/>
                    </a:defPPr>
                    <a:lvl1pPr>
                      <a:defRPr sz="1400"/>
                    </a:lvl1pPr>
                  </a:lstStyle>
                  <a:p>
                    <a:r>
                      <a:rPr lang="en-US" sz="1000" dirty="0"/>
                      <a:t>5  L.min</a:t>
                    </a:r>
                    <a:r>
                      <a:rPr lang="en-US" sz="1000" baseline="30000" dirty="0"/>
                      <a:t>-1</a:t>
                    </a:r>
                    <a:endParaRPr lang="en-US" sz="1000" dirty="0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39D613C9-A6F1-84BE-9686-2974846B9C2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0507559" y="5548762"/>
                    <a:ext cx="1564000" cy="24622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 dirty="0">
                        <a:solidFill>
                          <a:schemeClr val="tx1"/>
                        </a:solidFill>
                      </a:rPr>
                      <a:t>Particle </a:t>
                    </a:r>
                    <a:r>
                      <a:rPr lang="en-US" sz="1000" dirty="0" err="1">
                        <a:solidFill>
                          <a:schemeClr val="tx1"/>
                        </a:solidFill>
                      </a:rPr>
                      <a:t>Analyser</a:t>
                    </a:r>
                    <a:r>
                      <a:rPr lang="en-US" sz="1000" dirty="0">
                        <a:solidFill>
                          <a:schemeClr val="tx1"/>
                        </a:solidFill>
                      </a:rPr>
                      <a:t> (</a:t>
                    </a:r>
                    <a:r>
                      <a:rPr lang="en-US" sz="1000" dirty="0" err="1">
                        <a:solidFill>
                          <a:schemeClr val="tx1"/>
                        </a:solidFill>
                      </a:rPr>
                      <a:t>Pegasor</a:t>
                    </a:r>
                    <a:r>
                      <a:rPr lang="en-US" sz="1000" dirty="0">
                        <a:solidFill>
                          <a:schemeClr val="tx1"/>
                        </a:solidFill>
                      </a:rPr>
                      <a:t>)</a:t>
                    </a:r>
                  </a:p>
                </p:txBody>
              </p:sp>
              <p:cxnSp>
                <p:nvCxnSpPr>
                  <p:cNvPr id="161" name="Connecteur droit avec flèche 160">
                    <a:extLst>
                      <a:ext uri="{FF2B5EF4-FFF2-40B4-BE49-F238E27FC236}">
                        <a16:creationId xmlns:a16="http://schemas.microsoft.com/office/drawing/2014/main" id="{829D5490-5CDC-3549-B01B-EB0FC116D4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10230983" y="5580088"/>
                    <a:ext cx="0" cy="27008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2" name="Organigramme : Extraire 161">
                    <a:extLst>
                      <a:ext uri="{FF2B5EF4-FFF2-40B4-BE49-F238E27FC236}">
                        <a16:creationId xmlns:a16="http://schemas.microsoft.com/office/drawing/2014/main" id="{4ED66DE3-A591-15B4-A71F-25B6450741C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800000">
                    <a:off x="9721705" y="5123755"/>
                    <a:ext cx="110492" cy="76206"/>
                  </a:xfrm>
                  <a:prstGeom prst="flowChartExtra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  <p:cxnSp>
                <p:nvCxnSpPr>
                  <p:cNvPr id="163" name="Connecteur droit 162">
                    <a:extLst>
                      <a:ext uri="{FF2B5EF4-FFF2-40B4-BE49-F238E27FC236}">
                        <a16:creationId xmlns:a16="http://schemas.microsoft.com/office/drawing/2014/main" id="{DE7105C0-34A4-579D-1F08-D61E9E2C8326}"/>
                      </a:ext>
                    </a:extLst>
                  </p:cNvPr>
                  <p:cNvCxnSpPr>
                    <a:cxnSpLocks/>
                    <a:endCxn id="162" idx="0"/>
                  </p:cNvCxnSpPr>
                  <p:nvPr/>
                </p:nvCxnSpPr>
                <p:spPr>
                  <a:xfrm flipV="1">
                    <a:off x="9776951" y="5199961"/>
                    <a:ext cx="0" cy="4621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86607E-5F8F-364E-64E7-9BBB82B577F6}"/>
                </a:ext>
              </a:extLst>
            </p:cNvPr>
            <p:cNvSpPr>
              <a:spLocks/>
            </p:cNvSpPr>
            <p:nvPr/>
          </p:nvSpPr>
          <p:spPr>
            <a:xfrm rot="16200000">
              <a:off x="9784827" y="2375870"/>
              <a:ext cx="1710313" cy="581504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FTIR</a:t>
              </a:r>
              <a:endParaRPr lang="en-US" sz="1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Measurement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84F510F-D579-3E67-650B-797BF7EE414C}"/>
                </a:ext>
              </a:extLst>
            </p:cNvPr>
            <p:cNvCxnSpPr>
              <a:cxnSpLocks/>
              <a:stCxn id="13" idx="0"/>
              <a:endCxn id="7" idx="1"/>
            </p:cNvCxnSpPr>
            <p:nvPr/>
          </p:nvCxnSpPr>
          <p:spPr>
            <a:xfrm flipV="1">
              <a:off x="10637994" y="3521779"/>
              <a:ext cx="1990" cy="13144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E504664-504E-A55D-E4E3-A99F782204A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045005" y="3928574"/>
              <a:ext cx="6799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3.8 L/min</a:t>
              </a:r>
            </a:p>
          </p:txBody>
        </p:sp>
        <p:sp>
          <p:nvSpPr>
            <p:cNvPr id="13" name="Organigramme : Extraire 12">
              <a:extLst>
                <a:ext uri="{FF2B5EF4-FFF2-40B4-BE49-F238E27FC236}">
                  <a16:creationId xmlns:a16="http://schemas.microsoft.com/office/drawing/2014/main" id="{7F134BDE-4B7C-CAF6-F10A-6B04E867F8A9}"/>
                </a:ext>
              </a:extLst>
            </p:cNvPr>
            <p:cNvSpPr/>
            <p:nvPr/>
          </p:nvSpPr>
          <p:spPr>
            <a:xfrm>
              <a:off x="10582748" y="4836262"/>
              <a:ext cx="110492" cy="76206"/>
            </a:xfrm>
            <a:prstGeom prst="flowChartExtra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E4F61DDB-39BD-21A0-9CE4-18C228C98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3091" y="3629223"/>
              <a:ext cx="0" cy="8166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300ACFD-19D2-2CAC-0BA3-C4458D7C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1BA395F-797D-2EEF-F63C-4C07C0AE2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B0C25F8-2E58-2F5B-F170-D6C465EC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3283" cy="4351338"/>
          </a:xfrm>
        </p:spPr>
        <p:txBody>
          <a:bodyPr anchor="ctr"/>
          <a:lstStyle/>
          <a:p>
            <a:r>
              <a:rPr lang="en-US" dirty="0"/>
              <a:t>Some data in the literature</a:t>
            </a:r>
          </a:p>
          <a:p>
            <a:r>
              <a:rPr lang="en-US" dirty="0"/>
              <a:t>BUT really </a:t>
            </a:r>
            <a:r>
              <a:rPr lang="en-US" b="1" dirty="0"/>
              <a:t>chemistry</a:t>
            </a:r>
            <a:r>
              <a:rPr lang="en-US" dirty="0"/>
              <a:t> </a:t>
            </a:r>
            <a:r>
              <a:rPr lang="en-US" b="1" dirty="0"/>
              <a:t>dependent</a:t>
            </a:r>
            <a:r>
              <a:rPr lang="en-US" dirty="0"/>
              <a:t> AND probably </a:t>
            </a:r>
            <a:r>
              <a:rPr lang="en-US" b="1" dirty="0"/>
              <a:t>generation</a:t>
            </a:r>
            <a:r>
              <a:rPr lang="en-US" dirty="0"/>
              <a:t> </a:t>
            </a:r>
            <a:r>
              <a:rPr lang="en-US" b="1" dirty="0"/>
              <a:t>dependent</a:t>
            </a:r>
          </a:p>
          <a:p>
            <a:r>
              <a:rPr lang="en-US" dirty="0"/>
              <a:t>So we are aiming for a set up to characterize the emission over time with FTIR analyzer</a:t>
            </a:r>
          </a:p>
          <a:p>
            <a:pPr lvl="1"/>
            <a:r>
              <a:rPr lang="en-US" dirty="0"/>
              <a:t>Need for others to join the efforts </a:t>
            </a:r>
          </a:p>
        </p:txBody>
      </p:sp>
      <p:pic>
        <p:nvPicPr>
          <p:cNvPr id="1026" name="Picture 2" descr="Pizza 0 images about clipart on">
            <a:extLst>
              <a:ext uri="{FF2B5EF4-FFF2-40B4-BE49-F238E27FC236}">
                <a16:creationId xmlns:a16="http://schemas.microsoft.com/office/drawing/2014/main" id="{3C484146-0C8E-25C2-333C-D142696EE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64" r="5465" b="6064"/>
          <a:stretch/>
        </p:blipFill>
        <p:spPr bwMode="auto">
          <a:xfrm>
            <a:off x="6047066" y="3669383"/>
            <a:ext cx="1294202" cy="1183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2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D7C6B-3D64-1B9B-FCB0-DBF10F9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Thermal </a:t>
            </a:r>
            <a:r>
              <a:rPr lang="fr-FR" dirty="0" err="1"/>
              <a:t>runaway</a:t>
            </a:r>
            <a:r>
              <a:rPr lang="fr-FR" dirty="0"/>
              <a:t> topic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E9B78C-9C63-B7AD-D6FC-358F474D2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Li-ion battery thermal runaway is a challenging </a:t>
            </a:r>
            <a:br>
              <a:rPr lang="en-US" dirty="0"/>
            </a:br>
            <a:r>
              <a:rPr lang="en-US" dirty="0"/>
              <a:t>safety issue for mobility electrification</a:t>
            </a:r>
          </a:p>
          <a:p>
            <a:endParaRPr lang="en-US" dirty="0"/>
          </a:p>
          <a:p>
            <a:r>
              <a:rPr lang="en-US" dirty="0"/>
              <a:t>Why ECN is dealing with batteries?</a:t>
            </a:r>
          </a:p>
          <a:p>
            <a:pPr lvl="1"/>
            <a:r>
              <a:rPr lang="en-US" dirty="0"/>
              <a:t>It concerns mobility</a:t>
            </a:r>
          </a:p>
          <a:p>
            <a:pPr lvl="1"/>
            <a:r>
              <a:rPr lang="en-US" dirty="0"/>
              <a:t>It involves several phenomena that we know and we have the tools to study :</a:t>
            </a:r>
          </a:p>
          <a:p>
            <a:pPr lvl="2"/>
            <a:r>
              <a:rPr lang="en-US" dirty="0"/>
              <a:t> Combustion 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different and partially unknown fuels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Di- (or tri-) phasic jets 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fluid composition not constant, nozzle geometry “not cylindrical”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Heat transfer: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convection, radiation, conduction, flame propagation and runaway propagation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Challenging condition testing (high temperature, short time scales):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relevant boundary condition and parametric variation to be understood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9D7D49-074A-AF40-12E6-6DEA2AAF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6" y="1390847"/>
            <a:ext cx="3360354" cy="20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9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58615-5F97-9B6E-5B94-28ACE57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Thermal </a:t>
            </a:r>
            <a:r>
              <a:rPr lang="fr-FR" dirty="0" err="1"/>
              <a:t>runaway</a:t>
            </a:r>
            <a:r>
              <a:rPr lang="fr-FR" dirty="0"/>
              <a:t> topic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F694F8-FC0D-CB3E-CB32-7398FC581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Combustion community is starting to study Li-ion thermal runaway</a:t>
            </a:r>
          </a:p>
          <a:p>
            <a:pPr lvl="1"/>
            <a:r>
              <a:rPr lang="en-US" dirty="0"/>
              <a:t>Experimentally and numerically</a:t>
            </a:r>
          </a:p>
          <a:p>
            <a:endParaRPr lang="en-US" dirty="0"/>
          </a:p>
          <a:p>
            <a:r>
              <a:rPr lang="en-US" dirty="0"/>
              <a:t>The topic objectives:</a:t>
            </a:r>
          </a:p>
          <a:p>
            <a:pPr lvl="1"/>
            <a:r>
              <a:rPr lang="en-US" dirty="0"/>
              <a:t>Apply the “Spray A” approach to the test currently performed </a:t>
            </a:r>
          </a:p>
          <a:p>
            <a:pPr lvl="2"/>
            <a:r>
              <a:rPr lang="en-US" dirty="0"/>
              <a:t>optical characterization of thermal abuse</a:t>
            </a:r>
          </a:p>
          <a:p>
            <a:pPr lvl="2"/>
            <a:r>
              <a:rPr lang="en-US" dirty="0"/>
              <a:t>Start investigating results “dispersion” / lab to lab bias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To form a “</a:t>
            </a:r>
            <a:r>
              <a:rPr lang="en-US" i="1" dirty="0"/>
              <a:t>peloton</a:t>
            </a:r>
            <a:r>
              <a:rPr lang="en-US" dirty="0"/>
              <a:t>” on the subject</a:t>
            </a:r>
          </a:p>
          <a:p>
            <a:pPr lvl="2"/>
            <a:r>
              <a:rPr lang="en-US" dirty="0"/>
              <a:t>Share good experimental / modeling practice</a:t>
            </a:r>
          </a:p>
          <a:p>
            <a:pPr lvl="2"/>
            <a:r>
              <a:rPr lang="en-US" dirty="0"/>
              <a:t>It seems to be a wide world to explore (much more parameters to investigate / much more boundary conditions to explore)</a:t>
            </a:r>
          </a:p>
          <a:p>
            <a:pPr lvl="2"/>
            <a:r>
              <a:rPr lang="en-US" dirty="0"/>
              <a:t>Generate a virtuous exchange between combustion and battery communities</a:t>
            </a:r>
          </a:p>
        </p:txBody>
      </p:sp>
      <p:pic>
        <p:nvPicPr>
          <p:cNvPr id="1026" name="Picture 2" descr="Lindt Chocolate on Red Background Editorial Photography - Image of candy,  birthday: 70581162">
            <a:extLst>
              <a:ext uri="{FF2B5EF4-FFF2-40B4-BE49-F238E27FC236}">
                <a16:creationId xmlns:a16="http://schemas.microsoft.com/office/drawing/2014/main" id="{5E194457-EA01-2A9D-1B28-3602F0722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21559" r="24271" b="9109"/>
          <a:stretch/>
        </p:blipFill>
        <p:spPr bwMode="auto">
          <a:xfrm>
            <a:off x="9115424" y="4136612"/>
            <a:ext cx="746235" cy="802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8BF47-AA6A-3D9B-F41E-91C2BCA9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Thermal </a:t>
            </a:r>
            <a:r>
              <a:rPr lang="fr-FR" dirty="0" err="1"/>
              <a:t>runaway</a:t>
            </a:r>
            <a:r>
              <a:rPr lang="fr-FR" dirty="0"/>
              <a:t> topic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3669F1-EF2F-8EBE-E0C9-C2BBA9611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reference case has been defined</a:t>
            </a:r>
          </a:p>
          <a:p>
            <a:pPr lvl="1"/>
            <a:r>
              <a:rPr lang="en-US" dirty="0"/>
              <a:t>Reference battery + reference abuse test</a:t>
            </a:r>
          </a:p>
          <a:p>
            <a:pPr lvl="1"/>
            <a:r>
              <a:rPr lang="en-US" dirty="0"/>
              <a:t>5 lab volunteered to perform tests (CMT, IFPEN, KAUST, University of Tennessee, KIT)</a:t>
            </a:r>
          </a:p>
          <a:p>
            <a:pPr lvl="2"/>
            <a:r>
              <a:rPr lang="en-US" dirty="0"/>
              <a:t>Only two labs managed to perform experiment due to shipping / schedule issue</a:t>
            </a:r>
          </a:p>
          <a:p>
            <a:pPr lvl="1"/>
            <a:r>
              <a:rPr lang="en-US" dirty="0"/>
              <a:t>Comparison of results to reference test approach</a:t>
            </a:r>
          </a:p>
          <a:p>
            <a:pPr lvl="1"/>
            <a:r>
              <a:rPr lang="en-US" dirty="0"/>
              <a:t>Hints on possible optical analysis</a:t>
            </a:r>
          </a:p>
          <a:p>
            <a:endParaRPr lang="en-US" dirty="0"/>
          </a:p>
          <a:p>
            <a:r>
              <a:rPr lang="en-US" dirty="0"/>
              <a:t>A community is forming around the topic</a:t>
            </a:r>
          </a:p>
          <a:p>
            <a:pPr lvl="1"/>
            <a:r>
              <a:rPr lang="en-US" dirty="0"/>
              <a:t>2 pre-workshop meetings / technical exchanges</a:t>
            </a:r>
          </a:p>
          <a:p>
            <a:pPr lvl="1"/>
            <a:r>
              <a:rPr lang="en-US" dirty="0"/>
              <a:t>Possibility to start the discussion on future direction</a:t>
            </a:r>
          </a:p>
          <a:p>
            <a:pPr lvl="1"/>
            <a:r>
              <a:rPr lang="en-US" dirty="0"/>
              <a:t>Discussion of practical issue (e.g. battery shipment issues..)</a:t>
            </a:r>
          </a:p>
          <a:p>
            <a:pPr lvl="1"/>
            <a:r>
              <a:rPr lang="en-US" dirty="0"/>
              <a:t>Identification of possible way of participating to the topic</a:t>
            </a:r>
          </a:p>
        </p:txBody>
      </p:sp>
    </p:spTree>
    <p:extLst>
      <p:ext uri="{BB962C8B-B14F-4D97-AF65-F5344CB8AC3E}">
        <p14:creationId xmlns:p14="http://schemas.microsoft.com/office/powerpoint/2010/main" val="55705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BD86D-428E-6A4D-C56C-99A02ED0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Thanks</a:t>
            </a:r>
            <a:r>
              <a:rPr lang="fr-FR" dirty="0"/>
              <a:t> to all </a:t>
            </a:r>
            <a:r>
              <a:rPr lang="fr-FR" dirty="0" err="1"/>
              <a:t>Contributors</a:t>
            </a:r>
            <a:r>
              <a:rPr lang="fr-FR" dirty="0"/>
              <a:t>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603B03-4031-BD90-3406-8D584AF07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9" y="2534554"/>
            <a:ext cx="2241867" cy="96099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DE60E8C-EB1D-9461-CFBA-1AA5B0C5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0" y="4053006"/>
            <a:ext cx="2327522" cy="6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g Abdullah University of Science and Technology - Wikipedia">
            <a:extLst>
              <a:ext uri="{FF2B5EF4-FFF2-40B4-BE49-F238E27FC236}">
                <a16:creationId xmlns:a16="http://schemas.microsoft.com/office/drawing/2014/main" id="{7824F0E9-4543-B50F-CA29-F6F621FE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40" y="3675554"/>
            <a:ext cx="2707653" cy="12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7307A9-8FA1-42DD-6196-A4505EE7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8" y="5390226"/>
            <a:ext cx="2725005" cy="10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University of Tennessee Logo | Brand Guidelines">
            <a:extLst>
              <a:ext uri="{FF2B5EF4-FFF2-40B4-BE49-F238E27FC236}">
                <a16:creationId xmlns:a16="http://schemas.microsoft.com/office/drawing/2014/main" id="{FEF64331-92E6-4B78-089D-DC7B7AD84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64" y="5043944"/>
            <a:ext cx="31432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rlsruhe Institute of Technology - Wikipedia">
            <a:extLst>
              <a:ext uri="{FF2B5EF4-FFF2-40B4-BE49-F238E27FC236}">
                <a16:creationId xmlns:a16="http://schemas.microsoft.com/office/drawing/2014/main" id="{009C2802-96D6-FF39-D4C8-D388CBD7B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033" y="3711123"/>
            <a:ext cx="2525098" cy="12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NVERGENT SCIENCE INC | Dassault Systèmes">
            <a:extLst>
              <a:ext uri="{FF2B5EF4-FFF2-40B4-BE49-F238E27FC236}">
                <a16:creationId xmlns:a16="http://schemas.microsoft.com/office/drawing/2014/main" id="{A4EC6957-093A-E1AD-28E2-EAD741CD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80" y="2733000"/>
            <a:ext cx="3563335" cy="7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A9C62CA-C304-3523-31D6-DA643C36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881" y="2826311"/>
            <a:ext cx="3349587" cy="6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2BFCDEA-FFDC-6D7C-AC76-2650DE3A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49" y="5209461"/>
            <a:ext cx="2018466" cy="8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2A6C84B-8AF8-0D49-1B4B-E77BB9E7B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17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6586A-3164-B5BD-A7B7-5A7D0A45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EC174-D2A1-FE47-6DCF-1C781534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585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Experimental activities Reference case description and discussion of the available data</a:t>
            </a:r>
          </a:p>
          <a:p>
            <a:pPr lvl="2"/>
            <a:r>
              <a:rPr lang="en-US" dirty="0"/>
              <a:t>Abuse test description</a:t>
            </a:r>
          </a:p>
          <a:p>
            <a:pPr lvl="2"/>
            <a:r>
              <a:rPr lang="en-US" dirty="0"/>
              <a:t>Abuse test comparison</a:t>
            </a:r>
          </a:p>
          <a:p>
            <a:pPr lvl="2"/>
            <a:r>
              <a:rPr lang="en-US" dirty="0"/>
              <a:t>Complementary analysis on reference cells</a:t>
            </a:r>
          </a:p>
          <a:p>
            <a:pPr lvl="1"/>
            <a:r>
              <a:rPr lang="en-US" dirty="0"/>
              <a:t>ARC for battery thermal runaway investigation (KIT)</a:t>
            </a:r>
          </a:p>
          <a:p>
            <a:pPr lvl="1"/>
            <a:r>
              <a:rPr lang="en-US" dirty="0"/>
              <a:t>Lessons from recent studies on battery thermal runaway (University of Tennessee)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  <a:p>
            <a:r>
              <a:rPr lang="en-US" dirty="0"/>
              <a:t>Numerical results: </a:t>
            </a:r>
          </a:p>
          <a:p>
            <a:pPr lvl="1"/>
            <a:r>
              <a:rPr lang="en-US" dirty="0"/>
              <a:t>3-D approach (Converge)</a:t>
            </a:r>
          </a:p>
          <a:p>
            <a:pPr lvl="1"/>
            <a:r>
              <a:rPr lang="en-US" dirty="0"/>
              <a:t>0-D/1D numerical Approach(CMT / IFPEN)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 parallel please fill in the </a:t>
            </a:r>
            <a:r>
              <a:rPr lang="en-US" dirty="0" err="1"/>
              <a:t>Beekast</a:t>
            </a:r>
            <a:r>
              <a:rPr lang="en-US" dirty="0"/>
              <a:t> Survey: </a:t>
            </a:r>
          </a:p>
          <a:p>
            <a:pPr lvl="1"/>
            <a:r>
              <a:rPr lang="en-US" dirty="0"/>
              <a:t>Which are the key measurement that we should / could add to reference battery cell case? </a:t>
            </a:r>
          </a:p>
          <a:p>
            <a:pPr lvl="1"/>
            <a:r>
              <a:rPr lang="en-US" dirty="0"/>
              <a:t>On which aspect of our results, we should be focusing on the most?  </a:t>
            </a:r>
          </a:p>
          <a:p>
            <a:pPr lvl="1"/>
            <a:r>
              <a:rPr lang="en-US" dirty="0"/>
              <a:t>How should reference case evolve?</a:t>
            </a:r>
          </a:p>
          <a:p>
            <a:pPr lvl="2"/>
            <a:r>
              <a:rPr lang="en-US" dirty="0"/>
              <a:t>Battery cell Geometry</a:t>
            </a:r>
          </a:p>
          <a:p>
            <a:pPr lvl="2"/>
            <a:r>
              <a:rPr lang="en-US" dirty="0"/>
              <a:t>Abuse test</a:t>
            </a:r>
          </a:p>
          <a:p>
            <a:pPr lvl="2"/>
            <a:r>
              <a:rPr lang="en-US" dirty="0"/>
              <a:t>Ageing process</a:t>
            </a:r>
          </a:p>
          <a:p>
            <a:pPr lvl="2"/>
            <a:r>
              <a:rPr lang="en-US" dirty="0"/>
              <a:t>…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How to investigate to cell-to-cell propagation?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62996C-2041-0CEA-A3B4-9B839E47257A}"/>
              </a:ext>
            </a:extLst>
          </p:cNvPr>
          <p:cNvSpPr/>
          <p:nvPr/>
        </p:nvSpPr>
        <p:spPr>
          <a:xfrm>
            <a:off x="570271" y="1514168"/>
            <a:ext cx="11621729" cy="4493342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C5AC0-8820-8F36-0B14-802D22B2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case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25578D9-63CC-1D88-B46E-A26A3DD8F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Common battery chosen </a:t>
            </a:r>
          </a:p>
          <a:p>
            <a:pPr lvl="1"/>
            <a:r>
              <a:rPr lang="en-US" dirty="0"/>
              <a:t>LG M50LT from the same production lot</a:t>
            </a:r>
          </a:p>
          <a:p>
            <a:pPr lvl="1"/>
            <a:r>
              <a:rPr lang="en-US" dirty="0"/>
              <a:t>120 battery cells purchased and shared by IFPEN</a:t>
            </a:r>
          </a:p>
          <a:p>
            <a:r>
              <a:rPr lang="en-US" dirty="0"/>
              <a:t>Reference Running-in</a:t>
            </a:r>
          </a:p>
          <a:p>
            <a:pPr lvl="1"/>
            <a:r>
              <a:rPr lang="en-US" dirty="0"/>
              <a:t>3 charge / discharge cycles</a:t>
            </a:r>
          </a:p>
          <a:p>
            <a:pPr lvl="1"/>
            <a:r>
              <a:rPr lang="en-US" dirty="0"/>
              <a:t>CC/CV ref cycle from manufacturer</a:t>
            </a:r>
          </a:p>
          <a:p>
            <a:pPr lvl="1"/>
            <a:endParaRPr lang="en-US" dirty="0"/>
          </a:p>
          <a:p>
            <a:r>
              <a:rPr lang="en-US" dirty="0"/>
              <a:t>Test Definition:</a:t>
            </a:r>
          </a:p>
          <a:p>
            <a:pPr lvl="1"/>
            <a:r>
              <a:rPr lang="en-US" dirty="0"/>
              <a:t>Thermal Abuse</a:t>
            </a:r>
          </a:p>
          <a:p>
            <a:pPr lvl="1"/>
            <a:r>
              <a:rPr lang="en-US" dirty="0"/>
              <a:t>“Slow cooking mode”</a:t>
            </a:r>
          </a:p>
          <a:p>
            <a:pPr lvl="2"/>
            <a:r>
              <a:rPr lang="en-US" dirty="0"/>
              <a:t>Heating with a controlled heating ramp at constant gradient</a:t>
            </a:r>
          </a:p>
          <a:p>
            <a:pPr lvl="2"/>
            <a:r>
              <a:rPr lang="en-US" u="sng" dirty="0"/>
              <a:t>Reference case : 1.5 °C/min  </a:t>
            </a:r>
          </a:p>
          <a:p>
            <a:pPr lvl="2"/>
            <a:r>
              <a:rPr lang="en-US" dirty="0"/>
              <a:t>Parametric Variation:  0.5 °C/min  ;  0.2 °C/min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BC state of charge (SOC):</a:t>
            </a:r>
          </a:p>
          <a:p>
            <a:pPr lvl="2"/>
            <a:r>
              <a:rPr lang="en-US" u="sng" dirty="0"/>
              <a:t>Ref Case: 100%</a:t>
            </a:r>
          </a:p>
          <a:p>
            <a:pPr lvl="2"/>
            <a:r>
              <a:rPr lang="en-US" dirty="0"/>
              <a:t>Parametric variations: 50%  ;  25%  ;  75%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36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29536</TotalTime>
  <Words>3692</Words>
  <Application>Microsoft Office PowerPoint</Application>
  <PresentationFormat>Grand écran</PresentationFormat>
  <Paragraphs>894</Paragraphs>
  <Slides>38</Slides>
  <Notes>9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-apple-system</vt:lpstr>
      <vt:lpstr>Arial</vt:lpstr>
      <vt:lpstr>Calibri</vt:lpstr>
      <vt:lpstr>Calibri Light</vt:lpstr>
      <vt:lpstr>DIN-Regular</vt:lpstr>
      <vt:lpstr>Roboto Light</vt:lpstr>
      <vt:lpstr>Segoe UI</vt:lpstr>
      <vt:lpstr>Wingdings</vt:lpstr>
      <vt:lpstr>Thème Office</vt:lpstr>
      <vt:lpstr>1_presentation_16x9</vt:lpstr>
      <vt:lpstr>Li-ion Battery thermal runaway ECN topic </vt:lpstr>
      <vt:lpstr>Li-ion Battery thermal runaway ECN Topic </vt:lpstr>
      <vt:lpstr>Thermal runaway topic</vt:lpstr>
      <vt:lpstr>Thermal runaway topic</vt:lpstr>
      <vt:lpstr>Thermal runaway topic</vt:lpstr>
      <vt:lpstr>Thermal runaway topic</vt:lpstr>
      <vt:lpstr>Thanks to all Contributors!</vt:lpstr>
      <vt:lpstr>Agenda</vt:lpstr>
      <vt:lpstr>Reference case </vt:lpstr>
      <vt:lpstr>Experimental campaign</vt:lpstr>
      <vt:lpstr>Setup Description: CMT setup</vt:lpstr>
      <vt:lpstr>Setup description : IFPEN setup</vt:lpstr>
      <vt:lpstr>Sample Test results</vt:lpstr>
      <vt:lpstr>Sample Test results</vt:lpstr>
      <vt:lpstr>Sample Test results</vt:lpstr>
      <vt:lpstr>Sample Test results</vt:lpstr>
      <vt:lpstr>Sample Test results</vt:lpstr>
      <vt:lpstr>Reference case</vt:lpstr>
      <vt:lpstr>Heating ramp and heating control</vt:lpstr>
      <vt:lpstr>SOC 100 comparison: skin temperature measurement</vt:lpstr>
      <vt:lpstr>Venting and runaway temperatures</vt:lpstr>
      <vt:lpstr>Max skin temperature</vt:lpstr>
      <vt:lpstr>Venting video observation</vt:lpstr>
      <vt:lpstr>Venting video observation</vt:lpstr>
      <vt:lpstr>SOC effect on videos</vt:lpstr>
      <vt:lpstr>Reference case experiment Conclusions 1/2</vt:lpstr>
      <vt:lpstr>Reference case experiment Conclusions 2/2</vt:lpstr>
      <vt:lpstr>Agenda</vt:lpstr>
      <vt:lpstr>Battery cells tested</vt:lpstr>
      <vt:lpstr>Battery cells tested</vt:lpstr>
      <vt:lpstr>Composition</vt:lpstr>
      <vt:lpstr>Composition</vt:lpstr>
      <vt:lpstr>Advanced gas analysis at IFPEN </vt:lpstr>
      <vt:lpstr>Experimental Set up</vt:lpstr>
      <vt:lpstr>Experimental Set up</vt:lpstr>
      <vt:lpstr>GAS collected analysis</vt:lpstr>
      <vt:lpstr>GAS collected analysis</vt:lpstr>
      <vt:lpstr>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Colignon</dc:creator>
  <cp:lastModifiedBy>BARDI Michele</cp:lastModifiedBy>
  <cp:revision>1297</cp:revision>
  <cp:lastPrinted>2023-08-06T10:47:24Z</cp:lastPrinted>
  <dcterms:created xsi:type="dcterms:W3CDTF">2015-11-02T15:34:28Z</dcterms:created>
  <dcterms:modified xsi:type="dcterms:W3CDTF">2023-10-16T12:14:01Z</dcterms:modified>
</cp:coreProperties>
</file>