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7" r:id="rId1"/>
  </p:sldMasterIdLst>
  <p:notesMasterIdLst>
    <p:notesMasterId r:id="rId14"/>
  </p:notesMasterIdLst>
  <p:handoutMasterIdLst>
    <p:handoutMasterId r:id="rId15"/>
  </p:handoutMasterIdLst>
  <p:sldIdLst>
    <p:sldId id="358" r:id="rId2"/>
    <p:sldId id="256" r:id="rId3"/>
    <p:sldId id="4501" r:id="rId4"/>
    <p:sldId id="4502" r:id="rId5"/>
    <p:sldId id="362" r:id="rId6"/>
    <p:sldId id="4498" r:id="rId7"/>
    <p:sldId id="4499" r:id="rId8"/>
    <p:sldId id="4513" r:id="rId9"/>
    <p:sldId id="4514" r:id="rId10"/>
    <p:sldId id="4512" r:id="rId11"/>
    <p:sldId id="4510" r:id="rId12"/>
    <p:sldId id="4511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  <p:cmAuthor id="1" name="Pickett, Lyle M" initials="PLM" lastIdx="1" clrIdx="1">
    <p:extLst>
      <p:ext uri="{19B8F6BF-5375-455C-9EA6-DF929625EA0E}">
        <p15:presenceInfo xmlns:p15="http://schemas.microsoft.com/office/powerpoint/2012/main" userId="S::lmpicke@sandia.gov::d76e6dbf-3c92-44aa-99dc-6dd0826b5e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8C87"/>
    <a:srgbClr val="6DA700"/>
    <a:srgbClr val="E6E6E6"/>
    <a:srgbClr val="253020"/>
    <a:srgbClr val="0000FF"/>
    <a:srgbClr val="FF9933"/>
    <a:srgbClr val="47484A"/>
    <a:srgbClr val="76777B"/>
    <a:srgbClr val="3C8C93"/>
    <a:srgbClr val="99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814" autoAdjust="0"/>
  </p:normalViewPr>
  <p:slideViewPr>
    <p:cSldViewPr snapToGrid="0" showGuides="1">
      <p:cViewPr varScale="1">
        <p:scale>
          <a:sx n="114" d="100"/>
          <a:sy n="114" d="100"/>
        </p:scale>
        <p:origin x="108" y="84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9B53-F0DD-2948-A534-E980B28079A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A943A-159E-AC4E-9A8F-349401F9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8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9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98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716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7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14300" y="4941346"/>
            <a:ext cx="457200" cy="13716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1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-114300" y="4941346"/>
            <a:ext cx="457200" cy="13716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79DC8-E77A-4146-81E9-0630D8F3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2382"/>
            <a:ext cx="9144000" cy="95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6312"/>
            <a:ext cx="9144000" cy="3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2843214" y="4912519"/>
            <a:ext cx="3457575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sz="1050" dirty="0"/>
              <a:t>ECN 5</a:t>
            </a:r>
            <a:endParaRPr lang="es-ES" sz="1050" dirty="0"/>
          </a:p>
        </p:txBody>
      </p:sp>
      <p:sp>
        <p:nvSpPr>
          <p:cNvPr id="8" name="11 CuadroTexto"/>
          <p:cNvSpPr txBox="1">
            <a:spLocks noChangeArrowheads="1"/>
          </p:cNvSpPr>
          <p:nvPr userDrawn="1"/>
        </p:nvSpPr>
        <p:spPr bwMode="auto">
          <a:xfrm>
            <a:off x="8197850" y="4911329"/>
            <a:ext cx="946150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fld id="{D284F732-DEEF-4939-B55C-EFBE25F49331}" type="slidenum">
              <a:rPr lang="es-ES" sz="1050" smtClean="0"/>
              <a:pPr algn="ctr"/>
              <a:t>‹#›</a:t>
            </a:fld>
            <a:r>
              <a:rPr lang="es-ES" sz="1050" dirty="0"/>
              <a:t>/8</a:t>
            </a:r>
          </a:p>
        </p:txBody>
      </p:sp>
      <p:sp>
        <p:nvSpPr>
          <p:cNvPr id="9" name="Rectangle 5"/>
          <p:cNvSpPr/>
          <p:nvPr userDrawn="1"/>
        </p:nvSpPr>
        <p:spPr>
          <a:xfrm>
            <a:off x="0" y="465535"/>
            <a:ext cx="9144000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0" name="10 CuadroTexto"/>
          <p:cNvSpPr txBox="1">
            <a:spLocks noChangeArrowheads="1"/>
          </p:cNvSpPr>
          <p:nvPr userDrawn="1"/>
        </p:nvSpPr>
        <p:spPr bwMode="auto">
          <a:xfrm>
            <a:off x="34925" y="4912519"/>
            <a:ext cx="1512888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/>
              <a:t>2017</a:t>
            </a:r>
            <a:endParaRPr lang="es-ES" sz="1050" dirty="0"/>
          </a:p>
        </p:txBody>
      </p:sp>
      <p:pic>
        <p:nvPicPr>
          <p:cNvPr id="12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4" cstate="print"/>
          <a:srcRect r="75075"/>
          <a:stretch>
            <a:fillRect/>
          </a:stretch>
        </p:blipFill>
        <p:spPr bwMode="auto">
          <a:xfrm>
            <a:off x="-1" y="-1"/>
            <a:ext cx="115083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8"/>
          <p:cNvSpPr/>
          <p:nvPr userDrawn="1"/>
        </p:nvSpPr>
        <p:spPr>
          <a:xfrm>
            <a:off x="272622" y="44019"/>
            <a:ext cx="871130" cy="415498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42911" y="857238"/>
            <a:ext cx="7572375" cy="337542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6 Rectángulo"/>
          <p:cNvSpPr/>
          <p:nvPr userDrawn="1"/>
        </p:nvSpPr>
        <p:spPr>
          <a:xfrm>
            <a:off x="1116013" y="1"/>
            <a:ext cx="8026400" cy="47982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5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214414" y="28998"/>
            <a:ext cx="7572428" cy="43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180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12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60" y="142875"/>
            <a:ext cx="7963798" cy="5143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3831" indent="-173831">
              <a:spcBef>
                <a:spcPts val="225"/>
              </a:spcBef>
              <a:defRPr/>
            </a:lvl1pPr>
            <a:lvl2pPr marL="347663" indent="-173831">
              <a:defRPr/>
            </a:lvl2pPr>
            <a:lvl3pPr marL="511969" indent="-129779">
              <a:defRPr/>
            </a:lvl3pPr>
            <a:lvl4pPr marL="685800" indent="-129779">
              <a:defRPr/>
            </a:lvl4pPr>
            <a:lvl5pPr marL="815579" indent="-129779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419600" y="4972051"/>
            <a:ext cx="342900" cy="171449"/>
          </a:xfrm>
        </p:spPr>
        <p:txBody>
          <a:bodyPr/>
          <a:lstStyle>
            <a:lvl1pPr>
              <a:defRPr sz="750"/>
            </a:lvl1pPr>
          </a:lstStyle>
          <a:p>
            <a:fld id="{E59F633D-C799-4FEB-A525-92D1F47B25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8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1116013" y="1"/>
            <a:ext cx="8026400" cy="47982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es-ES" sz="1350">
              <a:solidFill>
                <a:prstClr val="white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2"/>
            <a:ext cx="9144000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CuadroTexto"/>
          <p:cNvSpPr txBox="1">
            <a:spLocks noChangeArrowheads="1"/>
          </p:cNvSpPr>
          <p:nvPr/>
        </p:nvSpPr>
        <p:spPr bwMode="auto">
          <a:xfrm>
            <a:off x="2843214" y="4912519"/>
            <a:ext cx="3457575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50" dirty="0">
                <a:solidFill>
                  <a:prstClr val="black"/>
                </a:solidFill>
              </a:rPr>
              <a:t>ECN 5: Spray G – Internal Flow Modelling</a:t>
            </a:r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5" name="11 CuadroTexto"/>
          <p:cNvSpPr txBox="1">
            <a:spLocks noChangeArrowheads="1"/>
          </p:cNvSpPr>
          <p:nvPr/>
        </p:nvSpPr>
        <p:spPr bwMode="auto">
          <a:xfrm>
            <a:off x="8197850" y="4911329"/>
            <a:ext cx="946150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F5DC4D45-CDB5-4047-94B5-0C16A8314271}" type="slidenum">
              <a:rPr lang="es-ES" sz="1050" smtClean="0">
                <a:solidFill>
                  <a:prstClr val="black"/>
                </a:solidFill>
              </a:rPr>
              <a:pPr algn="ctr" eaLnBrk="1" hangingPunct="1">
                <a:defRPr/>
              </a:pPr>
              <a:t>‹#›</a:t>
            </a:fld>
            <a:endParaRPr lang="es-ES" sz="105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5535"/>
            <a:ext cx="9144000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8" name="Picture 2" descr="C:\Julien\ECN Working Group\ECN_WorkShop2_Sep2012\Presentation\ECN- Banner-L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1" y="0"/>
            <a:ext cx="1116013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2622" y="44019"/>
            <a:ext cx="871130" cy="415498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spc="38" dirty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16012" y="0"/>
            <a:ext cx="8026401" cy="46553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73050" y="685800"/>
            <a:ext cx="4070350" cy="41005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800600" y="685800"/>
            <a:ext cx="4114800" cy="40576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10 CuadroTexto"/>
          <p:cNvSpPr txBox="1">
            <a:spLocks noChangeArrowheads="1"/>
          </p:cNvSpPr>
          <p:nvPr userDrawn="1"/>
        </p:nvSpPr>
        <p:spPr bwMode="auto">
          <a:xfrm>
            <a:off x="34924" y="4912519"/>
            <a:ext cx="2340286" cy="2539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>
                <a:solidFill>
                  <a:prstClr val="black"/>
                </a:solidFill>
              </a:rPr>
              <a:t>31</a:t>
            </a:r>
            <a:r>
              <a:rPr lang="en-US" sz="1050" baseline="30000" dirty="0">
                <a:solidFill>
                  <a:prstClr val="black"/>
                </a:solidFill>
              </a:rPr>
              <a:t>st</a:t>
            </a:r>
            <a:r>
              <a:rPr lang="en-US" sz="1050" baseline="0" dirty="0">
                <a:solidFill>
                  <a:prstClr val="black"/>
                </a:solidFill>
              </a:rPr>
              <a:t> March – 1</a:t>
            </a:r>
            <a:r>
              <a:rPr lang="en-US" sz="1050" baseline="30000" dirty="0">
                <a:solidFill>
                  <a:prstClr val="black"/>
                </a:solidFill>
              </a:rPr>
              <a:t>st</a:t>
            </a:r>
            <a:r>
              <a:rPr lang="en-US" sz="1050" baseline="0" dirty="0">
                <a:solidFill>
                  <a:prstClr val="black"/>
                </a:solidFill>
              </a:rPr>
              <a:t> April</a:t>
            </a:r>
            <a:r>
              <a:rPr lang="en-US" sz="1050" dirty="0">
                <a:solidFill>
                  <a:prstClr val="black"/>
                </a:solidFill>
              </a:rPr>
              <a:t>, 2017</a:t>
            </a:r>
            <a:endParaRPr lang="es-E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6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1"/>
            <a:ext cx="8026400" cy="47982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350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2"/>
            <a:ext cx="9144000" cy="37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0 CuadroTexto"/>
          <p:cNvSpPr txBox="1">
            <a:spLocks noChangeArrowheads="1"/>
          </p:cNvSpPr>
          <p:nvPr userDrawn="1"/>
        </p:nvSpPr>
        <p:spPr bwMode="auto">
          <a:xfrm>
            <a:off x="2843214" y="4912519"/>
            <a:ext cx="3457575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/>
              <a:t>ECN 2: Spray development and vaporization</a:t>
            </a:r>
            <a:endParaRPr lang="es-ES" sz="1050" dirty="0"/>
          </a:p>
        </p:txBody>
      </p:sp>
      <p:sp>
        <p:nvSpPr>
          <p:cNvPr id="5" name="11 CuadroTexto"/>
          <p:cNvSpPr txBox="1">
            <a:spLocks noChangeArrowheads="1"/>
          </p:cNvSpPr>
          <p:nvPr userDrawn="1"/>
        </p:nvSpPr>
        <p:spPr bwMode="auto">
          <a:xfrm>
            <a:off x="8197850" y="4911329"/>
            <a:ext cx="946150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fld id="{F0201B64-9524-4C81-BE5E-C8E5FE2A4706}" type="slidenum">
              <a:rPr lang="es-ES" altLang="en-US" sz="1050"/>
              <a:pPr algn="ctr" eaLnBrk="1" hangingPunct="1"/>
              <a:t>‹#›</a:t>
            </a:fld>
            <a:r>
              <a:rPr lang="es-ES" altLang="en-US" sz="1050"/>
              <a:t>/59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65535"/>
            <a:ext cx="9144000" cy="540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34925" y="4912519"/>
            <a:ext cx="1512888" cy="25391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050" dirty="0"/>
              <a:t>September 2012</a:t>
            </a:r>
            <a:endParaRPr lang="es-ES" sz="1050" dirty="0"/>
          </a:p>
        </p:txBody>
      </p:sp>
      <p:pic>
        <p:nvPicPr>
          <p:cNvPr id="8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75"/>
          <a:stretch>
            <a:fillRect/>
          </a:stretch>
        </p:blipFill>
        <p:spPr bwMode="auto">
          <a:xfrm>
            <a:off x="1" y="0"/>
            <a:ext cx="1116013" cy="46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272622" y="44019"/>
            <a:ext cx="871130" cy="415498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b="1" spc="3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rial" charset="0"/>
              </a:rPr>
              <a:t>ECN</a:t>
            </a:r>
          </a:p>
        </p:txBody>
      </p:sp>
    </p:spTree>
    <p:extLst>
      <p:ext uri="{BB962C8B-B14F-4D97-AF65-F5344CB8AC3E}">
        <p14:creationId xmlns:p14="http://schemas.microsoft.com/office/powerpoint/2010/main" val="244498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961A96-98DB-4B30-B9E9-F36B50B4688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254818" y="4744791"/>
            <a:ext cx="865740" cy="3581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143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86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35" r:id="rId5"/>
    <p:sldLayoutId id="2147483836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6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6">
          <p15:clr>
            <a:srgbClr val="F26B43"/>
          </p15:clr>
        </p15:guide>
        <p15:guide id="4" orient="horz" pos="3132">
          <p15:clr>
            <a:srgbClr val="F26B43"/>
          </p15:clr>
        </p15:guide>
        <p15:guide id="5" pos="2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13" Type="http://schemas.openxmlformats.org/officeDocument/2006/relationships/image" Target="../media/image25.jp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g"/><Relationship Id="rId11" Type="http://schemas.openxmlformats.org/officeDocument/2006/relationships/image" Target="../media/image13.png"/><Relationship Id="rId5" Type="http://schemas.openxmlformats.org/officeDocument/2006/relationships/image" Target="../media/image21.jpg"/><Relationship Id="rId10" Type="http://schemas.openxmlformats.org/officeDocument/2006/relationships/image" Target="../media/image14.png"/><Relationship Id="rId4" Type="http://schemas.openxmlformats.org/officeDocument/2006/relationships/image" Target="../media/image20.jp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558" y="142875"/>
            <a:ext cx="8197700" cy="514350"/>
          </a:xfrm>
        </p:spPr>
        <p:txBody>
          <a:bodyPr>
            <a:normAutofit/>
          </a:bodyPr>
          <a:lstStyle/>
          <a:p>
            <a:r>
              <a:rPr lang="en-US" sz="2400"/>
              <a:t>welcome to ECN9!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947259"/>
            <a:ext cx="8197700" cy="2958434"/>
          </a:xfrm>
        </p:spPr>
        <p:txBody>
          <a:bodyPr/>
          <a:lstStyle/>
          <a:p>
            <a:r>
              <a:rPr lang="en-US" dirty="0"/>
              <a:t>We thank Alessandro </a:t>
            </a:r>
            <a:r>
              <a:rPr lang="en-US" dirty="0" err="1"/>
              <a:t>Montanaro</a:t>
            </a:r>
            <a:r>
              <a:rPr lang="en-US" dirty="0"/>
              <a:t> and staff at STEMS for this wonderful opportunity</a:t>
            </a:r>
          </a:p>
          <a:p>
            <a:r>
              <a:rPr lang="en-US" dirty="0"/>
              <a:t>Congratulations and best wishes to </a:t>
            </a:r>
            <a:r>
              <a:rPr lang="en-US"/>
              <a:t>Luigi </a:t>
            </a:r>
            <a:r>
              <a:rPr lang="en-US" smtClean="0"/>
              <a:t>Allocca </a:t>
            </a:r>
            <a:r>
              <a:rPr lang="en-US" dirty="0"/>
              <a:t>on your retirement!</a:t>
            </a:r>
          </a:p>
          <a:p>
            <a:r>
              <a:rPr lang="en-US" dirty="0"/>
              <a:t>Thank you for traveling to be with us</a:t>
            </a:r>
          </a:p>
          <a:p>
            <a:r>
              <a:rPr lang="en-US" dirty="0"/>
              <a:t>Welcome to those joining online  -- we will record (using MS Teams) and post all proceedings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id="{DE1C3D7D-49F3-4C5E-9B7C-DEB6292E0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114300" y="4941346"/>
            <a:ext cx="457200" cy="13716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79DC8-E77A-4146-81E9-0630D8F39297}" type="slidenum"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47484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567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large crater with a blue sky&#10;&#10;Description automatically generated with medium confidence">
            <a:extLst>
              <a:ext uri="{FF2B5EF4-FFF2-40B4-BE49-F238E27FC236}">
                <a16:creationId xmlns:a16="http://schemas.microsoft.com/office/drawing/2014/main" id="{F76B8FFE-2184-D80E-0210-FFEFC2D0F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53" y="652883"/>
            <a:ext cx="3209162" cy="2406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7BA646-1527-0241-A446-EEA809C8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60" y="142875"/>
            <a:ext cx="4913929" cy="310646"/>
          </a:xfrm>
        </p:spPr>
        <p:txBody>
          <a:bodyPr/>
          <a:lstStyle/>
          <a:p>
            <a:r>
              <a:rPr lang="en-US" dirty="0"/>
              <a:t>I am also seeing them in the peloton</a:t>
            </a:r>
          </a:p>
        </p:txBody>
      </p:sp>
      <p:pic>
        <p:nvPicPr>
          <p:cNvPr id="10" name="Picture 9" descr="A bicycle parked in the snow&#10;&#10;Description automatically generated">
            <a:extLst>
              <a:ext uri="{FF2B5EF4-FFF2-40B4-BE49-F238E27FC236}">
                <a16:creationId xmlns:a16="http://schemas.microsoft.com/office/drawing/2014/main" id="{4A1B6D8A-2DF2-06B6-CB36-DF0437742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2594" y="657225"/>
            <a:ext cx="2140745" cy="1993107"/>
          </a:xfrm>
          <a:prstGeom prst="rect">
            <a:avLst/>
          </a:prstGeom>
        </p:spPr>
      </p:pic>
      <p:pic>
        <p:nvPicPr>
          <p:cNvPr id="12" name="Picture 11" descr="A group of people posing for a photo in the snow&#10;&#10;Description automatically generated">
            <a:extLst>
              <a:ext uri="{FF2B5EF4-FFF2-40B4-BE49-F238E27FC236}">
                <a16:creationId xmlns:a16="http://schemas.microsoft.com/office/drawing/2014/main" id="{7EC28FED-9C5B-7E9E-0DCE-71EA0C2F8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677" y="657225"/>
            <a:ext cx="2494786" cy="32325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F9F7CE-A644-6B9F-773E-91C0CD469AC8}"/>
              </a:ext>
            </a:extLst>
          </p:cNvPr>
          <p:cNvSpPr txBox="1"/>
          <p:nvPr/>
        </p:nvSpPr>
        <p:spPr>
          <a:xfrm>
            <a:off x="6191221" y="3854053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Rafa</a:t>
            </a:r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 Clemente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58F942-6CF8-085C-AEF2-23BC43E8F288}"/>
              </a:ext>
            </a:extLst>
          </p:cNvPr>
          <p:cNvSpPr txBox="1"/>
          <p:nvPr/>
        </p:nvSpPr>
        <p:spPr>
          <a:xfrm>
            <a:off x="6673424" y="4036219"/>
            <a:ext cx="1234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Tyler Strickland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BB8DDF-9773-DBF6-512F-0BDA8CAB01DF}"/>
              </a:ext>
            </a:extLst>
          </p:cNvPr>
          <p:cNvSpPr txBox="1"/>
          <p:nvPr/>
        </p:nvSpPr>
        <p:spPr>
          <a:xfrm>
            <a:off x="7398603" y="3612773"/>
            <a:ext cx="4594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Lyle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B328EC-DB89-6823-2981-DCDC048505BE}"/>
              </a:ext>
            </a:extLst>
          </p:cNvPr>
          <p:cNvSpPr txBox="1"/>
          <p:nvPr/>
        </p:nvSpPr>
        <p:spPr>
          <a:xfrm>
            <a:off x="7541055" y="3842534"/>
            <a:ext cx="1213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Meghna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Dhanji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5FB21D-8711-37E8-820D-59F04CE99403}"/>
              </a:ext>
            </a:extLst>
          </p:cNvPr>
          <p:cNvSpPr txBox="1"/>
          <p:nvPr/>
        </p:nvSpPr>
        <p:spPr>
          <a:xfrm>
            <a:off x="8098521" y="4048899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Logan White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4D9CC6-73CA-F204-6C3C-DEFF2AF0F5F1}"/>
              </a:ext>
            </a:extLst>
          </p:cNvPr>
          <p:cNvSpPr txBox="1"/>
          <p:nvPr/>
        </p:nvSpPr>
        <p:spPr>
          <a:xfrm>
            <a:off x="1257178" y="4719694"/>
            <a:ext cx="191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To Vesuvius</a:t>
            </a:r>
          </a:p>
          <a:p>
            <a:pPr algn="l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Sept 2023 </a:t>
            </a:r>
          </a:p>
        </p:txBody>
      </p:sp>
      <p:pic>
        <p:nvPicPr>
          <p:cNvPr id="22" name="Picture 21" descr="A bicycle leaning against a wall&#10;&#10;Description automatically generated">
            <a:extLst>
              <a:ext uri="{FF2B5EF4-FFF2-40B4-BE49-F238E27FC236}">
                <a16:creationId xmlns:a16="http://schemas.microsoft.com/office/drawing/2014/main" id="{6B14FA82-F5D0-262B-FA18-055E732859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6143"/>
          <a:stretch/>
        </p:blipFill>
        <p:spPr>
          <a:xfrm>
            <a:off x="1937698" y="1221582"/>
            <a:ext cx="2271712" cy="14287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F23D0C-B59A-D6A2-4327-755EFFA736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82" y="2650332"/>
            <a:ext cx="3002145" cy="2131152"/>
          </a:xfrm>
          <a:prstGeom prst="rect">
            <a:avLst/>
          </a:prstGeom>
        </p:spPr>
      </p:pic>
      <p:pic>
        <p:nvPicPr>
          <p:cNvPr id="26" name="Picture 25" descr="A person wearing a bicycle helmet&#10;&#10;Description automatically generated">
            <a:extLst>
              <a:ext uri="{FF2B5EF4-FFF2-40B4-BE49-F238E27FC236}">
                <a16:creationId xmlns:a16="http://schemas.microsoft.com/office/drawing/2014/main" id="{F50A317E-36E2-772F-86B7-3B0B1FB8F5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762"/>
          <a:stretch/>
        </p:blipFill>
        <p:spPr>
          <a:xfrm>
            <a:off x="110882" y="3842534"/>
            <a:ext cx="1207382" cy="12756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498F57B-70BD-F63B-A9D9-F835A41CE7C0}"/>
              </a:ext>
            </a:extLst>
          </p:cNvPr>
          <p:cNvSpPr txBox="1"/>
          <p:nvPr/>
        </p:nvSpPr>
        <p:spPr>
          <a:xfrm>
            <a:off x="7019865" y="-134156"/>
            <a:ext cx="191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Livermore to Yosemite Sandia Team</a:t>
            </a:r>
          </a:p>
          <a:p>
            <a:pPr algn="r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Apr 2023</a:t>
            </a:r>
          </a:p>
        </p:txBody>
      </p:sp>
      <p:pic>
        <p:nvPicPr>
          <p:cNvPr id="30" name="Picture 29" descr="A pizza with many circles on it&#10;&#10;Description automatically generated">
            <a:extLst>
              <a:ext uri="{FF2B5EF4-FFF2-40B4-BE49-F238E27FC236}">
                <a16:creationId xmlns:a16="http://schemas.microsoft.com/office/drawing/2014/main" id="{D320F9B1-4720-AA95-4F06-4872AD35D3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5109" y="1721204"/>
            <a:ext cx="1035989" cy="1071712"/>
          </a:xfrm>
          <a:prstGeom prst="rect">
            <a:avLst/>
          </a:prstGeom>
        </p:spPr>
      </p:pic>
      <p:pic>
        <p:nvPicPr>
          <p:cNvPr id="31" name="Picture 30" descr="A pizza with tomatoes and mushrooms&#10;&#10;Description automatically generated">
            <a:extLst>
              <a:ext uri="{FF2B5EF4-FFF2-40B4-BE49-F238E27FC236}">
                <a16:creationId xmlns:a16="http://schemas.microsoft.com/office/drawing/2014/main" id="{53E4524C-A562-C0B4-EEA6-0F00F8120670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85000"/>
          </a:blip>
          <a:stretch>
            <a:fillRect/>
          </a:stretch>
        </p:blipFill>
        <p:spPr>
          <a:xfrm>
            <a:off x="4248399" y="1694329"/>
            <a:ext cx="1064567" cy="1050278"/>
          </a:xfrm>
          <a:prstGeom prst="rect">
            <a:avLst/>
          </a:prstGeom>
        </p:spPr>
      </p:pic>
      <p:pic>
        <p:nvPicPr>
          <p:cNvPr id="32" name="Picture 31" descr="A pizza with mushrooms and green and black circles&#10;&#10;Description automatically generated">
            <a:extLst>
              <a:ext uri="{FF2B5EF4-FFF2-40B4-BE49-F238E27FC236}">
                <a16:creationId xmlns:a16="http://schemas.microsoft.com/office/drawing/2014/main" id="{E6A87F39-6721-31AF-3286-B56C3591B2D5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85000"/>
          </a:blip>
          <a:stretch>
            <a:fillRect/>
          </a:stretch>
        </p:blipFill>
        <p:spPr>
          <a:xfrm>
            <a:off x="5470504" y="1694329"/>
            <a:ext cx="990511" cy="1004561"/>
          </a:xfrm>
          <a:prstGeom prst="rect">
            <a:avLst/>
          </a:prstGeom>
        </p:spPr>
      </p:pic>
      <p:pic>
        <p:nvPicPr>
          <p:cNvPr id="33" name="Picture 32" descr="A pizza with tomatoes and cheese&#10;&#10;Description automatically generated">
            <a:extLst>
              <a:ext uri="{FF2B5EF4-FFF2-40B4-BE49-F238E27FC236}">
                <a16:creationId xmlns:a16="http://schemas.microsoft.com/office/drawing/2014/main" id="{0842A319-AFCC-78E2-BBF7-93E3024933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47755" y="1712146"/>
            <a:ext cx="985975" cy="1057423"/>
          </a:xfrm>
          <a:prstGeom prst="rect">
            <a:avLst/>
          </a:prstGeom>
        </p:spPr>
      </p:pic>
      <p:pic>
        <p:nvPicPr>
          <p:cNvPr id="35" name="Picture 34" descr="A group of people riding bicycles&#10;&#10;Description automatically generated">
            <a:extLst>
              <a:ext uri="{FF2B5EF4-FFF2-40B4-BE49-F238E27FC236}">
                <a16:creationId xmlns:a16="http://schemas.microsoft.com/office/drawing/2014/main" id="{DAE07A40-5BF2-2E33-1D27-9DBBFFC4A4BD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7872" t="8996" r="7573" b="13796"/>
          <a:stretch/>
        </p:blipFill>
        <p:spPr>
          <a:xfrm>
            <a:off x="3164228" y="2716026"/>
            <a:ext cx="3001388" cy="207049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9EF78997-428B-6E50-9328-E87CCCE1F21A}"/>
              </a:ext>
            </a:extLst>
          </p:cNvPr>
          <p:cNvSpPr txBox="1"/>
          <p:nvPr/>
        </p:nvSpPr>
        <p:spPr>
          <a:xfrm>
            <a:off x="2904520" y="4700656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JM Garcia Oliver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405E31-374A-9F3C-EEF2-E94FCD40C9B9}"/>
              </a:ext>
            </a:extLst>
          </p:cNvPr>
          <p:cNvSpPr txBox="1"/>
          <p:nvPr/>
        </p:nvSpPr>
        <p:spPr>
          <a:xfrm>
            <a:off x="3741016" y="4866501"/>
            <a:ext cx="1266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Gilles </a:t>
            </a:r>
            <a:r>
              <a:rPr lang="en-US" sz="1200" dirty="0" err="1">
                <a:solidFill>
                  <a:schemeClr val="tx1">
                    <a:lumMod val="50000"/>
                  </a:schemeClr>
                </a:solidFill>
              </a:rPr>
              <a:t>Bruneaux</a:t>
            </a:r>
            <a:endParaRPr lang="en-US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36777F-97A4-9814-13BE-1AB2E7E85934}"/>
              </a:ext>
            </a:extLst>
          </p:cNvPr>
          <p:cNvSpPr txBox="1"/>
          <p:nvPr/>
        </p:nvSpPr>
        <p:spPr>
          <a:xfrm>
            <a:off x="4780682" y="4478987"/>
            <a:ext cx="135742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200" dirty="0">
                <a:solidFill>
                  <a:schemeClr val="tx1">
                    <a:lumMod val="50000"/>
                  </a:schemeClr>
                </a:solidFill>
              </a:rPr>
              <a:t>Valencia Tri 2018</a:t>
            </a:r>
          </a:p>
        </p:txBody>
      </p:sp>
    </p:spTree>
    <p:extLst>
      <p:ext uri="{BB962C8B-B14F-4D97-AF65-F5344CB8AC3E}">
        <p14:creationId xmlns:p14="http://schemas.microsoft.com/office/powerpoint/2010/main" val="313434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6" grpId="0"/>
      <p:bldP spid="37" grpId="0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FFE3-EBDB-45A6-5BFA-A0094C6F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Friday 8 Sept 2023 </a:t>
            </a:r>
            <a:r>
              <a:rPr lang="en-US" dirty="0" err="1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4E6B7-47C3-8CF7-C877-330492D80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10:00--12:30 </a:t>
            </a:r>
            <a:r>
              <a:rPr lang="en-US" sz="1800" b="1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Ammonia injection and combustion, 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Michele </a:t>
            </a:r>
            <a:r>
              <a:rPr lang="en-US" sz="1800" b="0" i="0" dirty="0" err="1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Battistoni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 (Perugia)&amp; Jose Maria Garcia (CMT)</a:t>
            </a:r>
            <a:r>
              <a:rPr lang="en-US" sz="1800" b="1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>
              <a:spcAft>
                <a:spcPts val="1000"/>
              </a:spcAft>
            </a:pP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(11:00-11:30 Coffee break)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1000"/>
              </a:spcAft>
            </a:pP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12:30-14:00 Lunch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1000"/>
              </a:spcAft>
            </a:pP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14:00-16:00 </a:t>
            </a:r>
            <a:r>
              <a:rPr lang="en-US" sz="1800" b="1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Spray G and Spray M research (intake injection) using methanol and PACE-20, 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Paul Lien (Darmstadt) &amp; Rafael Clemente (FAU) &amp; Lyle Pickett (Sandia)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1000"/>
              </a:spcAft>
            </a:pP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16:00-17:00 </a:t>
            </a:r>
            <a:r>
              <a:rPr lang="en-US" sz="1800" b="1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OME and methanol diesel combustion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, Julien </a:t>
            </a:r>
            <a:r>
              <a:rPr lang="en-US" sz="1800" b="0" i="0" dirty="0" err="1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Manin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 (Sandia) and Frederik </a:t>
            </a:r>
            <a:r>
              <a:rPr lang="en-US" sz="1800" b="0" i="0" dirty="0" err="1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Wiesmann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 (TU Vienna)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1000"/>
              </a:spcAft>
            </a:pP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18:00 Reception/Dinner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701AA-E580-5333-E3AF-D531B3D07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633D-C799-4FEB-A525-92D1F47B25D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4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2FFE3-EBDB-45A6-5BFA-A0094C6F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SATUrday</a:t>
            </a:r>
            <a:r>
              <a:rPr lang="en-US" dirty="0"/>
              <a:t> 9 Sept </a:t>
            </a:r>
            <a:r>
              <a:rPr lang="en-US" dirty="0" err="1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4E6B7-47C3-8CF7-C877-330492D80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1000"/>
              </a:spcAft>
            </a:pP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08:00-09:00 Welcome / breakfast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1000"/>
              </a:spcAft>
            </a:pP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09:00-11:00 </a:t>
            </a:r>
            <a:r>
              <a:rPr lang="en-US" sz="1800" b="1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Hydrogen Injection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US" sz="1800" b="0" i="0" dirty="0" err="1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Noud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 dirty="0" err="1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Maes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, Max Peters (Eindhoven)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457200" indent="457200" algn="l">
              <a:spcAft>
                <a:spcPts val="1000"/>
              </a:spcAft>
            </a:pP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(10:00-10:30 Coffee break)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1000"/>
              </a:spcAft>
            </a:pP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11:00-12:30 </a:t>
            </a:r>
            <a:r>
              <a:rPr lang="en-US" sz="1800" b="1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Battery safety and thermal runaway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, Michele </a:t>
            </a:r>
            <a:r>
              <a:rPr lang="en-US" sz="1800" b="0" i="0" dirty="0" err="1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Bardi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 (IFPEN)&amp; Antonio Garcia Martinez (CMT)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1000"/>
              </a:spcAft>
            </a:pP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12:30-14:00 Lunch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1000"/>
              </a:spcAft>
            </a:pP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14:00-16:00 </a:t>
            </a:r>
            <a:r>
              <a:rPr lang="en-US" sz="1800" b="1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Future directions 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(all)</a:t>
            </a:r>
            <a:r>
              <a:rPr lang="en-US" sz="1800" b="1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algn="l">
              <a:spcAft>
                <a:spcPts val="1000"/>
              </a:spcAft>
            </a:pP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16:00-20:00 </a:t>
            </a:r>
            <a:r>
              <a:rPr lang="en-US" sz="1800" b="1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ECN fun activity</a:t>
            </a:r>
            <a:r>
              <a:rPr lang="en-US" sz="1800" b="0" i="0" dirty="0">
                <a:solidFill>
                  <a:srgbClr val="252424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701AA-E580-5333-E3AF-D531B3D07C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633D-C799-4FEB-A525-92D1F47B25D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0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 riding a bicycle&#10;&#10;Description automatically generated">
            <a:extLst>
              <a:ext uri="{FF2B5EF4-FFF2-40B4-BE49-F238E27FC236}">
                <a16:creationId xmlns:a16="http://schemas.microsoft.com/office/drawing/2014/main" id="{E12144C5-F0A3-914A-348E-163F8B846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81" y="931083"/>
            <a:ext cx="6033875" cy="3455187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54E4842-1E4A-4A09-BEDC-CA428A865156}"/>
              </a:ext>
            </a:extLst>
          </p:cNvPr>
          <p:cNvSpPr/>
          <p:nvPr/>
        </p:nvSpPr>
        <p:spPr>
          <a:xfrm>
            <a:off x="775295" y="366981"/>
            <a:ext cx="8041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+mj-lt"/>
              </a:rPr>
              <a:t>ECN Directions</a:t>
            </a:r>
            <a:endParaRPr lang="it-IT" sz="3600" b="1" dirty="0">
              <a:latin typeface="+mj-lt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45712-9824-4C3B-B8F9-E96E0E0CB3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F79DC8-E77A-4146-81E9-0630D8F392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7" name="CasellaDiTesto 4">
            <a:extLst>
              <a:ext uri="{FF2B5EF4-FFF2-40B4-BE49-F238E27FC236}">
                <a16:creationId xmlns:a16="http://schemas.microsoft.com/office/drawing/2014/main" id="{D8BFF9AE-836B-460B-B94E-5A946BE7E99F}"/>
              </a:ext>
            </a:extLst>
          </p:cNvPr>
          <p:cNvSpPr txBox="1"/>
          <p:nvPr/>
        </p:nvSpPr>
        <p:spPr>
          <a:xfrm>
            <a:off x="3173422" y="4409434"/>
            <a:ext cx="38956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400" b="1" dirty="0"/>
              <a:t>ECN9 Sept 2023 – Napoli</a:t>
            </a:r>
            <a:endParaRPr lang="it-IT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220B34-B6B6-D601-CA8E-959AB45EF242}"/>
              </a:ext>
            </a:extLst>
          </p:cNvPr>
          <p:cNvSpPr txBox="1"/>
          <p:nvPr/>
        </p:nvSpPr>
        <p:spPr>
          <a:xfrm>
            <a:off x="417910" y="4576382"/>
            <a:ext cx="22681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rgbClr val="47484A">
                    <a:lumMod val="50000"/>
                  </a:srgbClr>
                </a:solidFill>
              </a:rPr>
              <a:t>Credit: Els </a:t>
            </a:r>
            <a:r>
              <a:rPr lang="en-US" sz="1200" i="1" dirty="0" err="1">
                <a:solidFill>
                  <a:srgbClr val="47484A">
                    <a:lumMod val="50000"/>
                  </a:srgbClr>
                </a:solidFill>
              </a:rPr>
              <a:t>Maes-Verdonschot</a:t>
            </a:r>
            <a:r>
              <a:rPr lang="en-US" sz="1200" i="1" dirty="0">
                <a:solidFill>
                  <a:srgbClr val="47484A">
                    <a:lumMod val="50000"/>
                  </a:srgbClr>
                </a:solidFill>
              </a:rPr>
              <a:t> </a:t>
            </a:r>
            <a:r>
              <a:rPr lang="en-US" sz="1200" dirty="0">
                <a:solidFill>
                  <a:srgbClr val="47484A">
                    <a:lumMod val="50000"/>
                  </a:srgbClr>
                </a:solidFill>
              </a:rPr>
              <a:t>IJER ECN special issue</a:t>
            </a:r>
            <a:r>
              <a:rPr lang="en-US" sz="1200" i="1" dirty="0">
                <a:solidFill>
                  <a:srgbClr val="47484A">
                    <a:lumMod val="50000"/>
                  </a:srgbClr>
                </a:solidFill>
              </a:rPr>
              <a:t> </a:t>
            </a:r>
            <a:endParaRPr lang="en-US" sz="1200" i="1" dirty="0"/>
          </a:p>
        </p:txBody>
      </p:sp>
      <p:sp>
        <p:nvSpPr>
          <p:cNvPr id="16" name="CasellaDiTesto 4">
            <a:extLst>
              <a:ext uri="{FF2B5EF4-FFF2-40B4-BE49-F238E27FC236}">
                <a16:creationId xmlns:a16="http://schemas.microsoft.com/office/drawing/2014/main" id="{63569628-7FB7-4730-BC6A-8ED1AD6E3590}"/>
              </a:ext>
            </a:extLst>
          </p:cNvPr>
          <p:cNvSpPr txBox="1"/>
          <p:nvPr/>
        </p:nvSpPr>
        <p:spPr>
          <a:xfrm>
            <a:off x="3629322" y="3175221"/>
            <a:ext cx="369659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/>
              <a:t>Lyle Pickett (Sandia)</a:t>
            </a:r>
          </a:p>
          <a:p>
            <a:r>
              <a:rPr lang="it-IT" sz="2000" b="1" dirty="0"/>
              <a:t>Gilles Bruneax (IFPEn)</a:t>
            </a:r>
          </a:p>
          <a:p>
            <a:r>
              <a:rPr lang="it-IT" sz="2000" b="1" dirty="0"/>
              <a:t>Raúl Payri (CMT)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32586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6196-AE0D-689F-3FE2-D490CEE46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05" y="28575"/>
            <a:ext cx="8037384" cy="514350"/>
          </a:xfrm>
        </p:spPr>
        <p:txBody>
          <a:bodyPr/>
          <a:lstStyle/>
          <a:p>
            <a:r>
              <a:rPr lang="en-US" dirty="0"/>
              <a:t>Low-lifecycle-carbon fuels + batteries are topics for ECN9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8C00E-C7A6-4B1D-EC61-A1E1A6A25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05" y="913209"/>
            <a:ext cx="3021807" cy="3317081"/>
          </a:xfrm>
        </p:spPr>
        <p:txBody>
          <a:bodyPr/>
          <a:lstStyle/>
          <a:p>
            <a:r>
              <a:rPr lang="en-US" sz="1600" dirty="0"/>
              <a:t>Ideas chosen at ECN8</a:t>
            </a:r>
          </a:p>
          <a:p>
            <a:r>
              <a:rPr lang="en-US" sz="1600" dirty="0"/>
              <a:t>While young, we have seen significant growth in each topic</a:t>
            </a:r>
          </a:p>
          <a:p>
            <a:r>
              <a:rPr lang="en-US" sz="1600" dirty="0"/>
              <a:t>Working groups becoming more active </a:t>
            </a:r>
          </a:p>
          <a:p>
            <a:r>
              <a:rPr lang="en-US" sz="1600" dirty="0"/>
              <a:t>Prospects look good for future growth</a:t>
            </a:r>
          </a:p>
          <a:p>
            <a:endParaRPr lang="en-US" sz="1600" dirty="0"/>
          </a:p>
          <a:p>
            <a:r>
              <a:rPr lang="en-US" sz="1600" i="1" dirty="0"/>
              <a:t>We three ECN leads wish to provide perspective that we hope may be used to foster growth after the spirit of the ECN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82E87DA-0DAD-0FE7-5B8D-5F495B1F6D4C}"/>
              </a:ext>
            </a:extLst>
          </p:cNvPr>
          <p:cNvSpPr txBox="1">
            <a:spLocks/>
          </p:cNvSpPr>
          <p:nvPr/>
        </p:nvSpPr>
        <p:spPr>
          <a:xfrm>
            <a:off x="-114300" y="4941346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9F633D-C799-4FEB-A525-92D1F47B25DA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85AA46B-8D7D-CB77-1898-8EBA5D06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86494"/>
              </p:ext>
            </p:extLst>
          </p:nvPr>
        </p:nvGraphicFramePr>
        <p:xfrm>
          <a:off x="3975497" y="913209"/>
          <a:ext cx="4936330" cy="349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683">
                  <a:extLst>
                    <a:ext uri="{9D8B030D-6E8A-4147-A177-3AD203B41FA5}">
                      <a16:colId xmlns:a16="http://schemas.microsoft.com/office/drawing/2014/main" val="2877851175"/>
                    </a:ext>
                  </a:extLst>
                </a:gridCol>
                <a:gridCol w="2293647">
                  <a:extLst>
                    <a:ext uri="{9D8B030D-6E8A-4147-A177-3AD203B41FA5}">
                      <a16:colId xmlns:a16="http://schemas.microsoft.com/office/drawing/2014/main" val="2986638623"/>
                    </a:ext>
                  </a:extLst>
                </a:gridCol>
              </a:tblGrid>
              <a:tr h="4792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Lead(s)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994618"/>
                  </a:ext>
                </a:extLst>
              </a:tr>
              <a:tr h="479281">
                <a:tc>
                  <a:txBody>
                    <a:bodyPr/>
                    <a:lstStyle/>
                    <a:p>
                      <a:r>
                        <a:rPr lang="en-US" sz="1400" dirty="0"/>
                        <a:t>Hydrogen injection &amp; combustion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Noud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Maes</a:t>
                      </a:r>
                      <a:r>
                        <a:rPr lang="en-US" sz="1400" dirty="0"/>
                        <a:t>, TU/e</a:t>
                      </a:r>
                    </a:p>
                    <a:p>
                      <a:r>
                        <a:rPr lang="en-US" sz="1400" dirty="0"/>
                        <a:t>Max Peters, TU/e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140626"/>
                  </a:ext>
                </a:extLst>
              </a:tr>
              <a:tr h="416675">
                <a:tc>
                  <a:txBody>
                    <a:bodyPr/>
                    <a:lstStyle/>
                    <a:p>
                      <a:r>
                        <a:rPr lang="en-US" sz="1400" dirty="0"/>
                        <a:t>Methanol early direct injection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Paul Lien, Darmstadt</a:t>
                      </a:r>
                    </a:p>
                    <a:p>
                      <a:r>
                        <a:rPr lang="en-US" sz="1400" dirty="0" err="1"/>
                        <a:t>Rafa</a:t>
                      </a:r>
                      <a:r>
                        <a:rPr lang="en-US" sz="1400" dirty="0"/>
                        <a:t> Clemente, FAU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535492"/>
                  </a:ext>
                </a:extLst>
              </a:tr>
              <a:tr h="588246">
                <a:tc>
                  <a:txBody>
                    <a:bodyPr/>
                    <a:lstStyle/>
                    <a:p>
                      <a:r>
                        <a:rPr lang="en-US" sz="1400" dirty="0"/>
                        <a:t>OME, methanol (and renewable) diesel combustion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Julien </a:t>
                      </a:r>
                      <a:r>
                        <a:rPr lang="en-US" sz="1400" dirty="0" err="1"/>
                        <a:t>Manin</a:t>
                      </a:r>
                      <a:r>
                        <a:rPr lang="en-US" sz="1400" dirty="0"/>
                        <a:t>, Sandia</a:t>
                      </a:r>
                    </a:p>
                    <a:p>
                      <a:r>
                        <a:rPr lang="en-US" sz="1400" dirty="0"/>
                        <a:t>Frederik </a:t>
                      </a:r>
                      <a:r>
                        <a:rPr lang="en-US" sz="1400" dirty="0" err="1"/>
                        <a:t>Wiesmann</a:t>
                      </a:r>
                      <a:r>
                        <a:rPr lang="en-US" sz="1400" dirty="0"/>
                        <a:t>, TU Vienna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450754"/>
                  </a:ext>
                </a:extLst>
              </a:tr>
              <a:tr h="479281">
                <a:tc>
                  <a:txBody>
                    <a:bodyPr/>
                    <a:lstStyle/>
                    <a:p>
                      <a:r>
                        <a:rPr lang="en-US" sz="1400" dirty="0"/>
                        <a:t>Ammonia injection and combustion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Michele </a:t>
                      </a:r>
                      <a:r>
                        <a:rPr lang="en-US" sz="1400" dirty="0" err="1"/>
                        <a:t>Battistoni</a:t>
                      </a:r>
                      <a:r>
                        <a:rPr lang="en-US" sz="1400" dirty="0"/>
                        <a:t>, Perugia</a:t>
                      </a:r>
                    </a:p>
                    <a:p>
                      <a:r>
                        <a:rPr lang="en-US" sz="1400" dirty="0"/>
                        <a:t>Jose Maria Garcia Oliver, CMT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484730"/>
                  </a:ext>
                </a:extLst>
              </a:tr>
              <a:tr h="479281">
                <a:tc>
                  <a:txBody>
                    <a:bodyPr/>
                    <a:lstStyle/>
                    <a:p>
                      <a:r>
                        <a:rPr lang="en-US" sz="1400" dirty="0"/>
                        <a:t>Battery safety and thermal runaway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Michele </a:t>
                      </a:r>
                      <a:r>
                        <a:rPr lang="en-US" sz="1400" dirty="0" err="1"/>
                        <a:t>Bardi</a:t>
                      </a:r>
                      <a:r>
                        <a:rPr lang="en-US" sz="1400" dirty="0"/>
                        <a:t>, IFPEN; Antonio Garcia, CMT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008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467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9E172-9348-4EF9-9548-59525A3B6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647" y="347941"/>
            <a:ext cx="8359611" cy="514350"/>
          </a:xfrm>
        </p:spPr>
        <p:txBody>
          <a:bodyPr/>
          <a:lstStyle/>
          <a:p>
            <a:r>
              <a:rPr lang="en-US" dirty="0"/>
              <a:t>we suggested at ECN8 that we could form smaller ___________ for research on low lifecycle carbon fuels, with lower grade and headwinds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EEE2-98A1-4607-ADD7-31E2EEEF0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93826"/>
            <a:ext cx="5393530" cy="3660377"/>
          </a:xfrm>
        </p:spPr>
        <p:txBody>
          <a:bodyPr/>
          <a:lstStyle/>
          <a:p>
            <a:r>
              <a:rPr lang="en-US" sz="1600" dirty="0"/>
              <a:t>Not afraid to talk about what doesn’t work, to air “dirty laundry” </a:t>
            </a:r>
          </a:p>
          <a:p>
            <a:pPr lvl="1"/>
            <a:r>
              <a:rPr lang="en-US" sz="1600" dirty="0"/>
              <a:t>Success is not a typical conference presentation where experiments and simulations “show good agreement”</a:t>
            </a:r>
          </a:p>
          <a:p>
            <a:r>
              <a:rPr lang="en-US" sz="1600" dirty="0"/>
              <a:t>Seek to break down barriers for quantitative comparison of CFD and experiments, including uncertainty quantification of both</a:t>
            </a:r>
          </a:p>
          <a:p>
            <a:r>
              <a:rPr lang="en-US" sz="1600" dirty="0"/>
              <a:t>We help each other</a:t>
            </a:r>
          </a:p>
          <a:p>
            <a:pPr lvl="1"/>
            <a:r>
              <a:rPr lang="en-US" sz="1600" dirty="0"/>
              <a:t>We share injectors, geometries, grids, knowledge about uncertainties, experimental knowhow, means of characterizing boundary conditions,…</a:t>
            </a:r>
          </a:p>
          <a:p>
            <a:pPr lvl="1"/>
            <a:r>
              <a:rPr lang="en-US" sz="1600" dirty="0"/>
              <a:t>We learn about “hidden biases” inherent to our own experiment or code and make ties to others</a:t>
            </a:r>
          </a:p>
          <a:p>
            <a:r>
              <a:rPr lang="en-US" sz="1600" dirty="0"/>
              <a:t>We have fun together!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D1FCB8-3EFE-4653-AB23-8B786636D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049" y="1308028"/>
            <a:ext cx="2892712" cy="31749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B52825-9EB7-483E-BC6A-B6F18CF61138}"/>
              </a:ext>
            </a:extLst>
          </p:cNvPr>
          <p:cNvSpPr txBox="1"/>
          <p:nvPr/>
        </p:nvSpPr>
        <p:spPr>
          <a:xfrm>
            <a:off x="312966" y="992863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Why is the ECN a good place for this research?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72A709-01C8-4809-B3D9-C494AE1FC1FD}"/>
              </a:ext>
            </a:extLst>
          </p:cNvPr>
          <p:cNvSpPr txBox="1"/>
          <p:nvPr/>
        </p:nvSpPr>
        <p:spPr>
          <a:xfrm>
            <a:off x="6582965" y="93869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ECN topics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867AAD9-2207-C519-F38A-7D9389D39442}"/>
              </a:ext>
            </a:extLst>
          </p:cNvPr>
          <p:cNvSpPr txBox="1">
            <a:spLocks/>
          </p:cNvSpPr>
          <p:nvPr/>
        </p:nvSpPr>
        <p:spPr>
          <a:xfrm>
            <a:off x="-114300" y="4941346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9F633D-C799-4FEB-A525-92D1F47B25D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3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e 16">
            <a:extLst>
              <a:ext uri="{FF2B5EF4-FFF2-40B4-BE49-F238E27FC236}">
                <a16:creationId xmlns:a16="http://schemas.microsoft.com/office/drawing/2014/main" id="{FBEB8D87-4BB2-C5D6-91B0-89F263352B98}"/>
              </a:ext>
            </a:extLst>
          </p:cNvPr>
          <p:cNvGrpSpPr/>
          <p:nvPr/>
        </p:nvGrpSpPr>
        <p:grpSpPr>
          <a:xfrm>
            <a:off x="5342748" y="497651"/>
            <a:ext cx="3345639" cy="2048202"/>
            <a:chOff x="5342748" y="497651"/>
            <a:chExt cx="3345639" cy="2048202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D4AF3EB-0901-8821-AB60-0F472431D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748" y="497651"/>
              <a:ext cx="3345639" cy="2048202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7A7AB13-8F9C-1C21-D6F8-41965C25A3ED}"/>
                </a:ext>
              </a:extLst>
            </p:cNvPr>
            <p:cNvSpPr txBox="1"/>
            <p:nvPr/>
          </p:nvSpPr>
          <p:spPr>
            <a:xfrm>
              <a:off x="5469563" y="571774"/>
              <a:ext cx="1915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dirty="0" err="1">
                  <a:solidFill>
                    <a:schemeClr val="tx1">
                      <a:lumMod val="50000"/>
                    </a:schemeClr>
                  </a:solidFill>
                </a:rPr>
                <a:t>Number</a:t>
              </a:r>
              <a:r>
                <a:rPr lang="fr-FR" dirty="0">
                  <a:solidFill>
                    <a:schemeClr val="tx1">
                      <a:lumMod val="50000"/>
                    </a:schemeClr>
                  </a:solidFill>
                </a:rPr>
                <a:t> of ECN </a:t>
              </a:r>
            </a:p>
            <a:p>
              <a:pPr algn="l"/>
              <a:r>
                <a:rPr lang="fr-FR" dirty="0">
                  <a:solidFill>
                    <a:schemeClr val="tx1">
                      <a:lumMod val="50000"/>
                    </a:schemeClr>
                  </a:solidFill>
                </a:rPr>
                <a:t>publications/</a:t>
              </a:r>
              <a:r>
                <a:rPr lang="fr-FR" dirty="0" err="1">
                  <a:solidFill>
                    <a:schemeClr val="tx1">
                      <a:lumMod val="50000"/>
                    </a:schemeClr>
                  </a:solidFill>
                </a:rPr>
                <a:t>year</a:t>
              </a:r>
              <a:endParaRPr lang="fr-FR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noProof="0" dirty="0"/>
              <a:t>Proof that the peloton works</a:t>
            </a:r>
            <a:br>
              <a:rPr lang="en-US" noProof="0" dirty="0"/>
            </a:br>
            <a:endParaRPr lang="en-US" noProof="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5F41B5D-E57E-4CF6-8376-5B7F644CE83F}"/>
              </a:ext>
            </a:extLst>
          </p:cNvPr>
          <p:cNvGrpSpPr/>
          <p:nvPr/>
        </p:nvGrpSpPr>
        <p:grpSpPr>
          <a:xfrm>
            <a:off x="7660446" y="63942"/>
            <a:ext cx="1199670" cy="1215450"/>
            <a:chOff x="8281637" y="844841"/>
            <a:chExt cx="1199670" cy="1215450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9CC907EC-9658-4CF2-A33D-88419B95A21C}"/>
                </a:ext>
              </a:extLst>
            </p:cNvPr>
            <p:cNvSpPr/>
            <p:nvPr/>
          </p:nvSpPr>
          <p:spPr>
            <a:xfrm>
              <a:off x="8281637" y="1226169"/>
              <a:ext cx="484094" cy="834122"/>
            </a:xfrm>
            <a:prstGeom prst="ellipse">
              <a:avLst/>
            </a:prstGeom>
            <a:noFill/>
            <a:ln w="57150">
              <a:solidFill>
                <a:schemeClr val="bg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l"/>
              <a:endParaRPr lang="fr-FR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7E9F407-B4D8-4A84-890F-9FD84451D62A}"/>
                </a:ext>
              </a:extLst>
            </p:cNvPr>
            <p:cNvSpPr txBox="1"/>
            <p:nvPr/>
          </p:nvSpPr>
          <p:spPr>
            <a:xfrm>
              <a:off x="8777268" y="844841"/>
              <a:ext cx="7040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sz="1200" dirty="0">
                  <a:solidFill>
                    <a:schemeClr val="bg2"/>
                  </a:solidFill>
                </a:rPr>
                <a:t>IJER </a:t>
              </a:r>
            </a:p>
            <a:p>
              <a:pPr algn="l"/>
              <a:r>
                <a:rPr lang="fr-FR" sz="1200" dirty="0" err="1">
                  <a:solidFill>
                    <a:schemeClr val="bg2"/>
                  </a:solidFill>
                </a:rPr>
                <a:t>special</a:t>
              </a:r>
              <a:r>
                <a:rPr lang="fr-FR" sz="1200" dirty="0">
                  <a:solidFill>
                    <a:schemeClr val="bg2"/>
                  </a:solidFill>
                </a:rPr>
                <a:t> </a:t>
              </a:r>
            </a:p>
            <a:p>
              <a:pPr algn="l"/>
              <a:r>
                <a:rPr lang="fr-FR" sz="1200" dirty="0">
                  <a:solidFill>
                    <a:schemeClr val="bg2"/>
                  </a:solidFill>
                </a:rPr>
                <a:t>Issue</a:t>
              </a:r>
            </a:p>
            <a:p>
              <a:pPr algn="l"/>
              <a:r>
                <a:rPr lang="fr-FR" sz="1200" dirty="0">
                  <a:solidFill>
                    <a:schemeClr val="bg2"/>
                  </a:solidFill>
                </a:rPr>
                <a:t>ECN7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99202" y="549261"/>
            <a:ext cx="5102940" cy="3317081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US" sz="1467" dirty="0"/>
              <a:t>180 laboratories actively involved (publishing ECN related work)</a:t>
            </a:r>
          </a:p>
          <a:p>
            <a:pPr lvl="1"/>
            <a:r>
              <a:rPr lang="en-US" sz="1467" dirty="0"/>
              <a:t>329 WOS </a:t>
            </a:r>
            <a:r>
              <a:rPr lang="en-US" sz="1467" dirty="0">
                <a:solidFill>
                  <a:schemeClr val="tx1"/>
                </a:solidFill>
              </a:rPr>
              <a:t>publication (2010-2023)</a:t>
            </a:r>
          </a:p>
          <a:p>
            <a:pPr lvl="1"/>
            <a:r>
              <a:rPr lang="en-US" sz="1467" dirty="0">
                <a:solidFill>
                  <a:schemeClr val="tx1"/>
                </a:solidFill>
              </a:rPr>
              <a:t>800 laboratories using the ECN work (citing the ECN related work)</a:t>
            </a:r>
          </a:p>
          <a:p>
            <a:pPr lvl="1"/>
            <a:r>
              <a:rPr lang="en-US" sz="1467" dirty="0"/>
              <a:t>ECN production is stable since 2016 (30-40 publications/year) but its visibility (number of citations) continues to increase</a:t>
            </a:r>
          </a:p>
          <a:p>
            <a:pPr lvl="1"/>
            <a:r>
              <a:rPr lang="en-US" sz="1467" dirty="0"/>
              <a:t>h index: 40 (36 in 2022, 23 in 2019, 20 in 2018)</a:t>
            </a:r>
          </a:p>
          <a:p>
            <a:pPr lvl="1"/>
            <a:r>
              <a:rPr lang="en-US" sz="1467" dirty="0"/>
              <a:t>2019 study shows that ECN articles have </a:t>
            </a:r>
            <a:r>
              <a:rPr lang="en-US" sz="1467" b="1" dirty="0"/>
              <a:t>40% higher impact factor</a:t>
            </a:r>
            <a:r>
              <a:rPr lang="en-US" sz="1467" dirty="0"/>
              <a:t> than papers on comparable subjects!</a:t>
            </a:r>
            <a:endParaRPr lang="en-US" sz="1467" baseline="30000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284111CA-896C-63E3-0FDE-02EE35D1839D}"/>
              </a:ext>
            </a:extLst>
          </p:cNvPr>
          <p:cNvGrpSpPr/>
          <p:nvPr/>
        </p:nvGrpSpPr>
        <p:grpSpPr>
          <a:xfrm>
            <a:off x="342900" y="3158597"/>
            <a:ext cx="4812346" cy="1919909"/>
            <a:chOff x="380119" y="3049093"/>
            <a:chExt cx="4812346" cy="1919909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722036D-7A0B-7445-BA8C-0EF21BC9C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19" y="3049093"/>
              <a:ext cx="4812346" cy="18038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14C1BCC-16CD-44B2-8705-1509E8561757}"/>
                </a:ext>
              </a:extLst>
            </p:cNvPr>
            <p:cNvSpPr txBox="1"/>
            <p:nvPr/>
          </p:nvSpPr>
          <p:spPr>
            <a:xfrm>
              <a:off x="2160085" y="4599670"/>
              <a:ext cx="3032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FR" dirty="0">
                  <a:solidFill>
                    <a:schemeClr val="tx1">
                      <a:lumMod val="50000"/>
                    </a:schemeClr>
                  </a:solidFill>
                </a:rPr>
                <a:t>ECN </a:t>
              </a:r>
              <a:r>
                <a:rPr lang="fr-FR" dirty="0" err="1">
                  <a:solidFill>
                    <a:schemeClr val="tx1">
                      <a:lumMod val="50000"/>
                    </a:schemeClr>
                  </a:solidFill>
                </a:rPr>
                <a:t>publishing</a:t>
              </a:r>
              <a:r>
                <a:rPr lang="fr-FR" dirty="0">
                  <a:solidFill>
                    <a:schemeClr val="tx1">
                      <a:lumMod val="50000"/>
                    </a:schemeClr>
                  </a:solidFill>
                </a:rPr>
                <a:t> countries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3752C6-6532-B6A1-B545-0838E64B595B}"/>
              </a:ext>
            </a:extLst>
          </p:cNvPr>
          <p:cNvGrpSpPr/>
          <p:nvPr/>
        </p:nvGrpSpPr>
        <p:grpSpPr>
          <a:xfrm>
            <a:off x="5450105" y="2780374"/>
            <a:ext cx="3463279" cy="2069068"/>
            <a:chOff x="5450105" y="2780374"/>
            <a:chExt cx="3463279" cy="206906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1ED850CA-6655-4D10-B2E2-12DC47164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50105" y="2780374"/>
              <a:ext cx="3463279" cy="2069068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8066A37-B82C-45A1-A2D1-82445F73824D}"/>
                </a:ext>
              </a:extLst>
            </p:cNvPr>
            <p:cNvSpPr txBox="1"/>
            <p:nvPr/>
          </p:nvSpPr>
          <p:spPr>
            <a:xfrm>
              <a:off x="5738414" y="2900629"/>
              <a:ext cx="18774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r-FR" dirty="0" err="1">
                  <a:solidFill>
                    <a:schemeClr val="tx1">
                      <a:lumMod val="50000"/>
                    </a:schemeClr>
                  </a:solidFill>
                </a:rPr>
                <a:t>Number</a:t>
              </a:r>
              <a:r>
                <a:rPr lang="fr-FR" dirty="0">
                  <a:solidFill>
                    <a:schemeClr val="tx1">
                      <a:lumMod val="50000"/>
                    </a:schemeClr>
                  </a:solidFill>
                </a:rPr>
                <a:t> of ECN </a:t>
              </a:r>
            </a:p>
            <a:p>
              <a:pPr algn="l"/>
              <a:r>
                <a:rPr lang="fr-FR" dirty="0">
                  <a:solidFill>
                    <a:schemeClr val="tx1">
                      <a:lumMod val="50000"/>
                    </a:schemeClr>
                  </a:solidFill>
                </a:rPr>
                <a:t>citations/</a:t>
              </a:r>
              <a:r>
                <a:rPr lang="fr-FR" dirty="0" err="1">
                  <a:solidFill>
                    <a:schemeClr val="tx1">
                      <a:lumMod val="50000"/>
                    </a:schemeClr>
                  </a:solidFill>
                </a:rPr>
                <a:t>year</a:t>
              </a:r>
              <a:endParaRPr lang="fr-FR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1FDEC-B6D3-53AE-4564-B4278EF66029}"/>
              </a:ext>
            </a:extLst>
          </p:cNvPr>
          <p:cNvSpPr txBox="1">
            <a:spLocks/>
          </p:cNvSpPr>
          <p:nvPr/>
        </p:nvSpPr>
        <p:spPr>
          <a:xfrm>
            <a:off x="-114300" y="4941346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9F633D-C799-4FEB-A525-92D1F47B25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4A054D-2D69-4811-8BC6-58F84FB6BE82}"/>
              </a:ext>
            </a:extLst>
          </p:cNvPr>
          <p:cNvSpPr txBox="1"/>
          <p:nvPr/>
        </p:nvSpPr>
        <p:spPr>
          <a:xfrm>
            <a:off x="7096069" y="37627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2EC8303-88EB-32F3-50B9-8967CE18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all of these research topics fit together?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5DF871F-6D10-9001-8010-29155C08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393826"/>
            <a:ext cx="5122068" cy="3317081"/>
          </a:xfrm>
        </p:spPr>
        <p:txBody>
          <a:bodyPr/>
          <a:lstStyle/>
          <a:p>
            <a:r>
              <a:rPr lang="en-US" dirty="0"/>
              <a:t>Are there overlaps and synergistic activities between topics?</a:t>
            </a:r>
          </a:p>
          <a:p>
            <a:r>
              <a:rPr lang="en-US" dirty="0"/>
              <a:t>Yes, like a pizza ! ? </a:t>
            </a:r>
          </a:p>
          <a:p>
            <a:r>
              <a:rPr lang="en-US" dirty="0"/>
              <a:t>Perfect combination of ingredients from new world (tomatoes) and old world (dough cooked on a hot stone)</a:t>
            </a:r>
          </a:p>
          <a:p>
            <a:endParaRPr lang="en-US" dirty="0"/>
          </a:p>
        </p:txBody>
      </p:sp>
      <p:pic>
        <p:nvPicPr>
          <p:cNvPr id="13" name="Picture 12" descr="A pizza with tomatoes and basil&#10;&#10;Description automatically generated">
            <a:extLst>
              <a:ext uri="{FF2B5EF4-FFF2-40B4-BE49-F238E27FC236}">
                <a16:creationId xmlns:a16="http://schemas.microsoft.com/office/drawing/2014/main" id="{665560A2-1314-ECB2-7081-795E2BEA5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885" y="1326710"/>
            <a:ext cx="3177829" cy="3177829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2D22CC5-84FD-3D0A-63DD-E72C1B45FEE7}"/>
              </a:ext>
            </a:extLst>
          </p:cNvPr>
          <p:cNvSpPr txBox="1">
            <a:spLocks/>
          </p:cNvSpPr>
          <p:nvPr/>
        </p:nvSpPr>
        <p:spPr>
          <a:xfrm>
            <a:off x="-114300" y="4941346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9F633D-C799-4FEB-A525-92D1F47B25D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E71834-C3BD-66A0-C623-C18BB1616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makes the best pizza in the world?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23FA0-7FC6-51DF-D936-B81F2733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2" y="1393826"/>
            <a:ext cx="3352836" cy="3317081"/>
          </a:xfrm>
        </p:spPr>
        <p:txBody>
          <a:bodyPr/>
          <a:lstStyle/>
          <a:p>
            <a:r>
              <a:rPr lang="en-US" dirty="0"/>
              <a:t>Great pizza is found all over!</a:t>
            </a:r>
          </a:p>
          <a:p>
            <a:r>
              <a:rPr lang="en-US" dirty="0"/>
              <a:t>No ECN vehicle technology topic clearly has the edge over another</a:t>
            </a:r>
          </a:p>
          <a:p>
            <a:r>
              <a:rPr lang="en-US" dirty="0"/>
              <a:t>Helpful combinations may exist, even if ingredients aren’t completely mixed</a:t>
            </a:r>
          </a:p>
          <a:p>
            <a:endParaRPr lang="en-US" dirty="0"/>
          </a:p>
          <a:p>
            <a:r>
              <a:rPr lang="en-US" dirty="0"/>
              <a:t>We believe that the interdependencies of the ECN technical topics still offer “Network” benefits </a:t>
            </a:r>
          </a:p>
        </p:txBody>
      </p:sp>
      <p:pic>
        <p:nvPicPr>
          <p:cNvPr id="15" name="Picture 14" descr="A pizza with green and black toppings&#10;&#10;Description automatically generated">
            <a:extLst>
              <a:ext uri="{FF2B5EF4-FFF2-40B4-BE49-F238E27FC236}">
                <a16:creationId xmlns:a16="http://schemas.microsoft.com/office/drawing/2014/main" id="{001F15BC-A648-714F-D83B-1EA50104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842" y="3489995"/>
            <a:ext cx="1352739" cy="1409897"/>
          </a:xfrm>
          <a:prstGeom prst="rect">
            <a:avLst/>
          </a:prstGeom>
        </p:spPr>
      </p:pic>
      <p:pic>
        <p:nvPicPr>
          <p:cNvPr id="17" name="Picture 16" descr="A pizza with tomatoes and cheese&#10;&#10;Description automatically generated">
            <a:extLst>
              <a:ext uri="{FF2B5EF4-FFF2-40B4-BE49-F238E27FC236}">
                <a16:creationId xmlns:a16="http://schemas.microsoft.com/office/drawing/2014/main" id="{952A9CD6-F134-8ADB-1333-EEFDBEC81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761" y="997335"/>
            <a:ext cx="1314633" cy="1409897"/>
          </a:xfrm>
          <a:prstGeom prst="rect">
            <a:avLst/>
          </a:prstGeom>
        </p:spPr>
      </p:pic>
      <p:pic>
        <p:nvPicPr>
          <p:cNvPr id="19" name="Picture 18" descr="A pizza with mushrooms and green and black circles&#10;&#10;Description automatically generated">
            <a:extLst>
              <a:ext uri="{FF2B5EF4-FFF2-40B4-BE49-F238E27FC236}">
                <a16:creationId xmlns:a16="http://schemas.microsoft.com/office/drawing/2014/main" id="{5FF51146-CE5C-EF66-BF7A-065B890DB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835" y="717546"/>
            <a:ext cx="1343212" cy="1362265"/>
          </a:xfrm>
          <a:prstGeom prst="rect">
            <a:avLst/>
          </a:prstGeom>
        </p:spPr>
      </p:pic>
      <p:pic>
        <p:nvPicPr>
          <p:cNvPr id="21" name="Picture 20" descr="A pizza with tomatoes and mushrooms&#10;&#10;Description automatically generated">
            <a:extLst>
              <a:ext uri="{FF2B5EF4-FFF2-40B4-BE49-F238E27FC236}">
                <a16:creationId xmlns:a16="http://schemas.microsoft.com/office/drawing/2014/main" id="{17598403-41A7-4B08-5ABB-6297F5319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429" y="2176052"/>
            <a:ext cx="1419423" cy="1400370"/>
          </a:xfrm>
          <a:prstGeom prst="rect">
            <a:avLst/>
          </a:prstGeom>
        </p:spPr>
      </p:pic>
      <p:pic>
        <p:nvPicPr>
          <p:cNvPr id="23" name="Picture 22" descr="A pizza with many circles on it&#10;&#10;Description automatically generated">
            <a:extLst>
              <a:ext uri="{FF2B5EF4-FFF2-40B4-BE49-F238E27FC236}">
                <a16:creationId xmlns:a16="http://schemas.microsoft.com/office/drawing/2014/main" id="{A5B241B2-4CE7-4B7B-B1C0-D8A7EFED2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942" y="3453416"/>
            <a:ext cx="1381318" cy="14289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AEF6757-C628-686C-1EEA-3245416D64BE}"/>
              </a:ext>
            </a:extLst>
          </p:cNvPr>
          <p:cNvGrpSpPr/>
          <p:nvPr/>
        </p:nvGrpSpPr>
        <p:grpSpPr>
          <a:xfrm>
            <a:off x="6130031" y="1932673"/>
            <a:ext cx="1449033" cy="1593953"/>
            <a:chOff x="7181923" y="-82592"/>
            <a:chExt cx="1449033" cy="1593953"/>
          </a:xfrm>
        </p:grpSpPr>
        <p:pic>
          <p:nvPicPr>
            <p:cNvPr id="7" name="Picture 6" descr="A pizza with green and black toppings&#10;&#10;Description automatically generated">
              <a:extLst>
                <a:ext uri="{FF2B5EF4-FFF2-40B4-BE49-F238E27FC236}">
                  <a16:creationId xmlns:a16="http://schemas.microsoft.com/office/drawing/2014/main" id="{06B90B47-3CD4-65BE-0B84-B073F1096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73349">
              <a:off x="7258194" y="101464"/>
              <a:ext cx="1352739" cy="1409897"/>
            </a:xfrm>
            <a:custGeom>
              <a:avLst/>
              <a:gdLst>
                <a:gd name="connsiteX0" fmla="*/ 0 w 1352739"/>
                <a:gd name="connsiteY0" fmla="*/ 1408810 h 1409897"/>
                <a:gd name="connsiteX1" fmla="*/ 1088 w 1352739"/>
                <a:gd name="connsiteY1" fmla="*/ 1409897 h 1409897"/>
                <a:gd name="connsiteX2" fmla="*/ 0 w 1352739"/>
                <a:gd name="connsiteY2" fmla="*/ 1409897 h 1409897"/>
                <a:gd name="connsiteX3" fmla="*/ 1352739 w 1352739"/>
                <a:gd name="connsiteY3" fmla="*/ 1331579 h 1409897"/>
                <a:gd name="connsiteX4" fmla="*/ 1352739 w 1352739"/>
                <a:gd name="connsiteY4" fmla="*/ 1409897 h 1409897"/>
                <a:gd name="connsiteX5" fmla="*/ 1275298 w 1352739"/>
                <a:gd name="connsiteY5" fmla="*/ 1409897 h 1409897"/>
                <a:gd name="connsiteX6" fmla="*/ 637687 w 1352739"/>
                <a:gd name="connsiteY6" fmla="*/ 677848 h 1409897"/>
                <a:gd name="connsiteX7" fmla="*/ 643776 w 1352739"/>
                <a:gd name="connsiteY7" fmla="*/ 1409897 h 1409897"/>
                <a:gd name="connsiteX8" fmla="*/ 25898 w 1352739"/>
                <a:gd name="connsiteY8" fmla="*/ 1409897 h 1409897"/>
                <a:gd name="connsiteX9" fmla="*/ 1328988 w 1352739"/>
                <a:gd name="connsiteY9" fmla="*/ 0 h 1409897"/>
                <a:gd name="connsiteX10" fmla="*/ 1352739 w 1352739"/>
                <a:gd name="connsiteY10" fmla="*/ 0 h 1409897"/>
                <a:gd name="connsiteX11" fmla="*/ 1352739 w 1352739"/>
                <a:gd name="connsiteY11" fmla="*/ 23695 h 140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2739" h="1409897">
                  <a:moveTo>
                    <a:pt x="0" y="1408810"/>
                  </a:moveTo>
                  <a:lnTo>
                    <a:pt x="1088" y="1409897"/>
                  </a:lnTo>
                  <a:lnTo>
                    <a:pt x="0" y="1409897"/>
                  </a:lnTo>
                  <a:close/>
                  <a:moveTo>
                    <a:pt x="1352739" y="1331579"/>
                  </a:moveTo>
                  <a:lnTo>
                    <a:pt x="1352739" y="1409897"/>
                  </a:lnTo>
                  <a:lnTo>
                    <a:pt x="1275298" y="1409897"/>
                  </a:lnTo>
                  <a:close/>
                  <a:moveTo>
                    <a:pt x="637687" y="677848"/>
                  </a:moveTo>
                  <a:lnTo>
                    <a:pt x="643776" y="1409897"/>
                  </a:lnTo>
                  <a:lnTo>
                    <a:pt x="25898" y="1409897"/>
                  </a:lnTo>
                  <a:close/>
                  <a:moveTo>
                    <a:pt x="1328988" y="0"/>
                  </a:moveTo>
                  <a:lnTo>
                    <a:pt x="1352739" y="0"/>
                  </a:lnTo>
                  <a:lnTo>
                    <a:pt x="1352739" y="23695"/>
                  </a:lnTo>
                  <a:close/>
                </a:path>
              </a:pathLst>
            </a:custGeom>
          </p:spPr>
        </p:pic>
        <p:pic>
          <p:nvPicPr>
            <p:cNvPr id="8" name="Picture 7" descr="A pizza with tomatoes and cheese&#10;&#10;Description automatically generated">
              <a:extLst>
                <a:ext uri="{FF2B5EF4-FFF2-40B4-BE49-F238E27FC236}">
                  <a16:creationId xmlns:a16="http://schemas.microsoft.com/office/drawing/2014/main" id="{F94CABF9-0681-6C77-9742-DFAACE6B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243853" y="90673"/>
              <a:ext cx="1314633" cy="1409897"/>
            </a:xfrm>
            <a:custGeom>
              <a:avLst/>
              <a:gdLst>
                <a:gd name="connsiteX0" fmla="*/ 0 w 1314633"/>
                <a:gd name="connsiteY0" fmla="*/ 1358847 h 1409897"/>
                <a:gd name="connsiteX1" fmla="*/ 53689 w 1314633"/>
                <a:gd name="connsiteY1" fmla="*/ 1409897 h 1409897"/>
                <a:gd name="connsiteX2" fmla="*/ 0 w 1314633"/>
                <a:gd name="connsiteY2" fmla="*/ 1409897 h 1409897"/>
                <a:gd name="connsiteX3" fmla="*/ 687079 w 1314633"/>
                <a:gd name="connsiteY3" fmla="*/ 0 h 1409897"/>
                <a:gd name="connsiteX4" fmla="*/ 1314633 w 1314633"/>
                <a:gd name="connsiteY4" fmla="*/ 0 h 1409897"/>
                <a:gd name="connsiteX5" fmla="*/ 1314633 w 1314633"/>
                <a:gd name="connsiteY5" fmla="*/ 995608 h 1409897"/>
                <a:gd name="connsiteX6" fmla="*/ 687079 w 1314633"/>
                <a:gd name="connsiteY6" fmla="*/ 676374 h 140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4633" h="1409897">
                  <a:moveTo>
                    <a:pt x="0" y="1358847"/>
                  </a:moveTo>
                  <a:lnTo>
                    <a:pt x="53689" y="1409897"/>
                  </a:lnTo>
                  <a:lnTo>
                    <a:pt x="0" y="1409897"/>
                  </a:lnTo>
                  <a:close/>
                  <a:moveTo>
                    <a:pt x="687079" y="0"/>
                  </a:moveTo>
                  <a:lnTo>
                    <a:pt x="1314633" y="0"/>
                  </a:lnTo>
                  <a:lnTo>
                    <a:pt x="1314633" y="995608"/>
                  </a:lnTo>
                  <a:lnTo>
                    <a:pt x="687079" y="676374"/>
                  </a:lnTo>
                  <a:close/>
                </a:path>
              </a:pathLst>
            </a:custGeom>
          </p:spPr>
        </p:pic>
        <p:pic>
          <p:nvPicPr>
            <p:cNvPr id="9" name="Picture 8" descr="A pizza with mushrooms and green and black circles&#10;&#10;Description automatically generated">
              <a:extLst>
                <a:ext uri="{FF2B5EF4-FFF2-40B4-BE49-F238E27FC236}">
                  <a16:creationId xmlns:a16="http://schemas.microsoft.com/office/drawing/2014/main" id="{255C4B15-762A-8582-770D-7DA579C2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47902"/>
            <a:stretch>
              <a:fillRect/>
            </a:stretch>
          </p:blipFill>
          <p:spPr>
            <a:xfrm rot="17895490">
              <a:off x="6922379" y="234160"/>
              <a:ext cx="1343212" cy="709708"/>
            </a:xfrm>
            <a:custGeom>
              <a:avLst/>
              <a:gdLst>
                <a:gd name="connsiteX0" fmla="*/ 711577 w 1343212"/>
                <a:gd name="connsiteY0" fmla="*/ 0 h 709708"/>
                <a:gd name="connsiteX1" fmla="*/ 1343212 w 1343212"/>
                <a:gd name="connsiteY1" fmla="*/ 0 h 709708"/>
                <a:gd name="connsiteX2" fmla="*/ 1343212 w 1343212"/>
                <a:gd name="connsiteY2" fmla="*/ 324431 h 709708"/>
                <a:gd name="connsiteX3" fmla="*/ 711577 w 1343212"/>
                <a:gd name="connsiteY3" fmla="*/ 709708 h 709708"/>
                <a:gd name="connsiteX4" fmla="*/ 0 w 1343212"/>
                <a:gd name="connsiteY4" fmla="*/ 0 h 709708"/>
                <a:gd name="connsiteX5" fmla="*/ 52512 w 1343212"/>
                <a:gd name="connsiteY5" fmla="*/ 0 h 709708"/>
                <a:gd name="connsiteX6" fmla="*/ 1582 w 1343212"/>
                <a:gd name="connsiteY6" fmla="*/ 46337 h 709708"/>
                <a:gd name="connsiteX7" fmla="*/ 0 w 1343212"/>
                <a:gd name="connsiteY7" fmla="*/ 48332 h 70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43212" h="709708">
                  <a:moveTo>
                    <a:pt x="711577" y="0"/>
                  </a:moveTo>
                  <a:lnTo>
                    <a:pt x="1343212" y="0"/>
                  </a:lnTo>
                  <a:lnTo>
                    <a:pt x="1343212" y="324431"/>
                  </a:lnTo>
                  <a:lnTo>
                    <a:pt x="711577" y="709708"/>
                  </a:lnTo>
                  <a:close/>
                  <a:moveTo>
                    <a:pt x="0" y="0"/>
                  </a:moveTo>
                  <a:lnTo>
                    <a:pt x="52512" y="0"/>
                  </a:lnTo>
                  <a:lnTo>
                    <a:pt x="1582" y="46337"/>
                  </a:lnTo>
                  <a:lnTo>
                    <a:pt x="0" y="48332"/>
                  </a:lnTo>
                  <a:close/>
                </a:path>
              </a:pathLst>
            </a:custGeom>
          </p:spPr>
        </p:pic>
        <p:pic>
          <p:nvPicPr>
            <p:cNvPr id="10" name="Picture 9" descr="A pizza with many circles on it&#10;&#10;Description automatically generated">
              <a:extLst>
                <a:ext uri="{FF2B5EF4-FFF2-40B4-BE49-F238E27FC236}">
                  <a16:creationId xmlns:a16="http://schemas.microsoft.com/office/drawing/2014/main" id="{D5286142-0E5C-ADCA-6116-1FF19E940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7008049">
              <a:off x="7205739" y="53334"/>
              <a:ext cx="1381318" cy="1428949"/>
            </a:xfrm>
            <a:custGeom>
              <a:avLst/>
              <a:gdLst>
                <a:gd name="connsiteX0" fmla="*/ 1381318 w 1381318"/>
                <a:gd name="connsiteY0" fmla="*/ 1351846 h 1428949"/>
                <a:gd name="connsiteX1" fmla="*/ 1381318 w 1381318"/>
                <a:gd name="connsiteY1" fmla="*/ 1428949 h 1428949"/>
                <a:gd name="connsiteX2" fmla="*/ 1292981 w 1381318"/>
                <a:gd name="connsiteY2" fmla="*/ 1428949 h 1428949"/>
                <a:gd name="connsiteX3" fmla="*/ 0 w 1381318"/>
                <a:gd name="connsiteY3" fmla="*/ 1348026 h 1428949"/>
                <a:gd name="connsiteX4" fmla="*/ 67201 w 1381318"/>
                <a:gd name="connsiteY4" fmla="*/ 1415757 h 1428949"/>
                <a:gd name="connsiteX5" fmla="*/ 86307 w 1381318"/>
                <a:gd name="connsiteY5" fmla="*/ 1428949 h 1428949"/>
                <a:gd name="connsiteX6" fmla="*/ 0 w 1381318"/>
                <a:gd name="connsiteY6" fmla="*/ 1428949 h 1428949"/>
                <a:gd name="connsiteX7" fmla="*/ 690659 w 1381318"/>
                <a:gd name="connsiteY7" fmla="*/ 0 h 1428949"/>
                <a:gd name="connsiteX8" fmla="*/ 1381318 w 1381318"/>
                <a:gd name="connsiteY8" fmla="*/ 0 h 1428949"/>
                <a:gd name="connsiteX9" fmla="*/ 1381318 w 1381318"/>
                <a:gd name="connsiteY9" fmla="*/ 804409 h 1428949"/>
                <a:gd name="connsiteX10" fmla="*/ 690659 w 1381318"/>
                <a:gd name="connsiteY10" fmla="*/ 670415 h 142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1318" h="1428949">
                  <a:moveTo>
                    <a:pt x="1381318" y="1351846"/>
                  </a:moveTo>
                  <a:lnTo>
                    <a:pt x="1381318" y="1428949"/>
                  </a:lnTo>
                  <a:lnTo>
                    <a:pt x="1292981" y="1428949"/>
                  </a:lnTo>
                  <a:close/>
                  <a:moveTo>
                    <a:pt x="0" y="1348026"/>
                  </a:moveTo>
                  <a:lnTo>
                    <a:pt x="67201" y="1415757"/>
                  </a:lnTo>
                  <a:lnTo>
                    <a:pt x="86307" y="1428949"/>
                  </a:lnTo>
                  <a:lnTo>
                    <a:pt x="0" y="1428949"/>
                  </a:lnTo>
                  <a:close/>
                  <a:moveTo>
                    <a:pt x="690659" y="0"/>
                  </a:moveTo>
                  <a:lnTo>
                    <a:pt x="1381318" y="0"/>
                  </a:lnTo>
                  <a:lnTo>
                    <a:pt x="1381318" y="804409"/>
                  </a:lnTo>
                  <a:lnTo>
                    <a:pt x="690659" y="670415"/>
                  </a:lnTo>
                  <a:close/>
                </a:path>
              </a:pathLst>
            </a:custGeom>
          </p:spPr>
        </p:pic>
        <p:pic>
          <p:nvPicPr>
            <p:cNvPr id="11" name="Picture 10" descr="A pizza with tomatoes and mushrooms&#10;&#10;Description automatically generated">
              <a:extLst>
                <a:ext uri="{FF2B5EF4-FFF2-40B4-BE49-F238E27FC236}">
                  <a16:creationId xmlns:a16="http://schemas.microsoft.com/office/drawing/2014/main" id="{D52DCB19-604E-3D77-368D-4AD694B86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16962692">
              <a:off x="7221059" y="37640"/>
              <a:ext cx="1419423" cy="1400370"/>
            </a:xfrm>
            <a:custGeom>
              <a:avLst/>
              <a:gdLst>
                <a:gd name="connsiteX0" fmla="*/ 1419423 w 1419423"/>
                <a:gd name="connsiteY0" fmla="*/ 1338528 h 1400370"/>
                <a:gd name="connsiteX1" fmla="*/ 1419423 w 1419423"/>
                <a:gd name="connsiteY1" fmla="*/ 1400370 h 1400370"/>
                <a:gd name="connsiteX2" fmla="*/ 1351153 w 1419423"/>
                <a:gd name="connsiteY2" fmla="*/ 1400370 h 1400370"/>
                <a:gd name="connsiteX3" fmla="*/ 1418016 w 1419423"/>
                <a:gd name="connsiteY3" fmla="*/ 1340308 h 1400370"/>
                <a:gd name="connsiteX4" fmla="*/ 0 w 1419423"/>
                <a:gd name="connsiteY4" fmla="*/ 1333699 h 1400370"/>
                <a:gd name="connsiteX5" fmla="*/ 53573 w 1419423"/>
                <a:gd name="connsiteY5" fmla="*/ 1391883 h 1400370"/>
                <a:gd name="connsiteX6" fmla="*/ 64605 w 1419423"/>
                <a:gd name="connsiteY6" fmla="*/ 1400370 h 1400370"/>
                <a:gd name="connsiteX7" fmla="*/ 0 w 1419423"/>
                <a:gd name="connsiteY7" fmla="*/ 1400370 h 1400370"/>
                <a:gd name="connsiteX8" fmla="*/ 1405370 w 1419423"/>
                <a:gd name="connsiteY8" fmla="*/ 0 h 1400370"/>
                <a:gd name="connsiteX9" fmla="*/ 1419423 w 1419423"/>
                <a:gd name="connsiteY9" fmla="*/ 0 h 1400370"/>
                <a:gd name="connsiteX10" fmla="*/ 1419423 w 1419423"/>
                <a:gd name="connsiteY10" fmla="*/ 16067 h 1400370"/>
                <a:gd name="connsiteX11" fmla="*/ 350203 w 1419423"/>
                <a:gd name="connsiteY11" fmla="*/ 0 h 1400370"/>
                <a:gd name="connsiteX12" fmla="*/ 877292 w 1419423"/>
                <a:gd name="connsiteY12" fmla="*/ 0 h 1400370"/>
                <a:gd name="connsiteX13" fmla="*/ 709712 w 1419423"/>
                <a:gd name="connsiteY13" fmla="*/ 675181 h 1400370"/>
                <a:gd name="connsiteX14" fmla="*/ 0 w 1419423"/>
                <a:gd name="connsiteY14" fmla="*/ 0 h 1400370"/>
                <a:gd name="connsiteX15" fmla="*/ 14522 w 1419423"/>
                <a:gd name="connsiteY15" fmla="*/ 0 h 1400370"/>
                <a:gd name="connsiteX16" fmla="*/ 0 w 1419423"/>
                <a:gd name="connsiteY16" fmla="*/ 13637 h 140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19423" h="1400370">
                  <a:moveTo>
                    <a:pt x="1419423" y="1338528"/>
                  </a:moveTo>
                  <a:lnTo>
                    <a:pt x="1419423" y="1400370"/>
                  </a:lnTo>
                  <a:lnTo>
                    <a:pt x="1351153" y="1400370"/>
                  </a:lnTo>
                  <a:lnTo>
                    <a:pt x="1418016" y="1340308"/>
                  </a:lnTo>
                  <a:close/>
                  <a:moveTo>
                    <a:pt x="0" y="1333699"/>
                  </a:moveTo>
                  <a:lnTo>
                    <a:pt x="53573" y="1391883"/>
                  </a:lnTo>
                  <a:lnTo>
                    <a:pt x="64605" y="1400370"/>
                  </a:lnTo>
                  <a:lnTo>
                    <a:pt x="0" y="1400370"/>
                  </a:lnTo>
                  <a:close/>
                  <a:moveTo>
                    <a:pt x="1405370" y="0"/>
                  </a:moveTo>
                  <a:lnTo>
                    <a:pt x="1419423" y="0"/>
                  </a:lnTo>
                  <a:lnTo>
                    <a:pt x="1419423" y="16067"/>
                  </a:lnTo>
                  <a:close/>
                  <a:moveTo>
                    <a:pt x="350203" y="0"/>
                  </a:moveTo>
                  <a:lnTo>
                    <a:pt x="877292" y="0"/>
                  </a:lnTo>
                  <a:lnTo>
                    <a:pt x="709712" y="675181"/>
                  </a:lnTo>
                  <a:close/>
                  <a:moveTo>
                    <a:pt x="0" y="0"/>
                  </a:moveTo>
                  <a:lnTo>
                    <a:pt x="14522" y="0"/>
                  </a:lnTo>
                  <a:lnTo>
                    <a:pt x="0" y="13637"/>
                  </a:lnTo>
                  <a:close/>
                </a:path>
              </a:pathLst>
            </a:custGeom>
          </p:spPr>
        </p:pic>
      </p:grp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5963F97-DDE2-3076-441D-E22067379160}"/>
              </a:ext>
            </a:extLst>
          </p:cNvPr>
          <p:cNvSpPr txBox="1">
            <a:spLocks/>
          </p:cNvSpPr>
          <p:nvPr/>
        </p:nvSpPr>
        <p:spPr>
          <a:xfrm>
            <a:off x="-114300" y="4941346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9F633D-C799-4FEB-A525-92D1F47B25D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B6066C-8856-D149-5E3D-11220671A356}"/>
              </a:ext>
            </a:extLst>
          </p:cNvPr>
          <p:cNvSpPr txBox="1"/>
          <p:nvPr/>
        </p:nvSpPr>
        <p:spPr>
          <a:xfrm>
            <a:off x="7424761" y="715207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Hydrogen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C49A6-3C0A-D782-E42C-4AEC250E6E80}"/>
              </a:ext>
            </a:extLst>
          </p:cNvPr>
          <p:cNvSpPr txBox="1"/>
          <p:nvPr/>
        </p:nvSpPr>
        <p:spPr>
          <a:xfrm>
            <a:off x="7718069" y="3221072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Batteries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1C4346-CAED-8426-A4F5-EAC204F1A8AF}"/>
              </a:ext>
            </a:extLst>
          </p:cNvPr>
          <p:cNvSpPr txBox="1"/>
          <p:nvPr/>
        </p:nvSpPr>
        <p:spPr>
          <a:xfrm>
            <a:off x="4769313" y="4408411"/>
            <a:ext cx="115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OME/</a:t>
            </a:r>
          </a:p>
          <a:p>
            <a:pPr algn="l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DME/RD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F3CECB-52B3-1731-7FB1-EDD6D58C5516}"/>
              </a:ext>
            </a:extLst>
          </p:cNvPr>
          <p:cNvSpPr txBox="1"/>
          <p:nvPr/>
        </p:nvSpPr>
        <p:spPr>
          <a:xfrm>
            <a:off x="4124921" y="1900519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Ammonia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27FBEC-6E88-D142-CB87-38B94720FF6E}"/>
              </a:ext>
            </a:extLst>
          </p:cNvPr>
          <p:cNvSpPr txBox="1"/>
          <p:nvPr/>
        </p:nvSpPr>
        <p:spPr>
          <a:xfrm>
            <a:off x="5110952" y="481759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Methanol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FE42C3-1C6B-BA93-1524-0CAF16ABF0B1}"/>
              </a:ext>
            </a:extLst>
          </p:cNvPr>
          <p:cNvCxnSpPr/>
          <p:nvPr/>
        </p:nvCxnSpPr>
        <p:spPr>
          <a:xfrm flipH="1">
            <a:off x="7298850" y="2121694"/>
            <a:ext cx="379786" cy="2575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5EFD84-EA37-3A33-EDBE-79E6E400D8B1}"/>
              </a:ext>
            </a:extLst>
          </p:cNvPr>
          <p:cNvCxnSpPr>
            <a:cxnSpLocks/>
          </p:cNvCxnSpPr>
          <p:nvPr/>
        </p:nvCxnSpPr>
        <p:spPr>
          <a:xfrm flipH="1">
            <a:off x="6191961" y="3221072"/>
            <a:ext cx="230270" cy="33855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ADE69BC-B813-F8C3-7BCB-59C9765CBFF9}"/>
              </a:ext>
            </a:extLst>
          </p:cNvPr>
          <p:cNvCxnSpPr>
            <a:cxnSpLocks/>
          </p:cNvCxnSpPr>
          <p:nvPr/>
        </p:nvCxnSpPr>
        <p:spPr>
          <a:xfrm flipH="1">
            <a:off x="5835145" y="2682134"/>
            <a:ext cx="406895" cy="2661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CCDF18-921A-6674-B0EF-25E36FC160DB}"/>
              </a:ext>
            </a:extLst>
          </p:cNvPr>
          <p:cNvCxnSpPr>
            <a:cxnSpLocks/>
          </p:cNvCxnSpPr>
          <p:nvPr/>
        </p:nvCxnSpPr>
        <p:spPr>
          <a:xfrm rot="5400000" flipH="1">
            <a:off x="6243977" y="2042055"/>
            <a:ext cx="379786" cy="2575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0602DD-F0E7-8B4C-6CC2-C8CCB0DCEB68}"/>
              </a:ext>
            </a:extLst>
          </p:cNvPr>
          <p:cNvCxnSpPr>
            <a:cxnSpLocks/>
          </p:cNvCxnSpPr>
          <p:nvPr/>
        </p:nvCxnSpPr>
        <p:spPr>
          <a:xfrm rot="5400000" flipH="1">
            <a:off x="7094297" y="3380750"/>
            <a:ext cx="379786" cy="2575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4D8F-AF61-ECC0-E674-CC7BD844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Maybe it is </a:t>
            </a:r>
            <a:r>
              <a:rPr lang="en-US"/>
              <a:t>just </a:t>
            </a:r>
            <a:r>
              <a:rPr lang="en-US" smtClean="0"/>
              <a:t>being in napoli</a:t>
            </a:r>
            <a:r>
              <a:rPr lang="en-US" dirty="0"/>
              <a:t>, but I am starting to see pizzas everywhere within the ECN!</a:t>
            </a:r>
          </a:p>
        </p:txBody>
      </p:sp>
      <p:pic>
        <p:nvPicPr>
          <p:cNvPr id="5" name="Imagen 8" descr="Imagen que contiene objeto&#10;&#10;Descripción generada automáticamente">
            <a:extLst>
              <a:ext uri="{FF2B5EF4-FFF2-40B4-BE49-F238E27FC236}">
                <a16:creationId xmlns:a16="http://schemas.microsoft.com/office/drawing/2014/main" id="{1C7B0985-67EF-E0D8-C96E-D4150D658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8" r="38621"/>
          <a:stretch/>
        </p:blipFill>
        <p:spPr>
          <a:xfrm>
            <a:off x="996553" y="1980449"/>
            <a:ext cx="2346722" cy="2520000"/>
          </a:xfrm>
          <a:prstGeom prst="rect">
            <a:avLst/>
          </a:prstGeom>
        </p:spPr>
      </p:pic>
      <p:pic>
        <p:nvPicPr>
          <p:cNvPr id="6" name="Picture 5" descr="A pizza with tomatoes and cheese&#10;&#10;Description automatically generated">
            <a:extLst>
              <a:ext uri="{FF2B5EF4-FFF2-40B4-BE49-F238E27FC236}">
                <a16:creationId xmlns:a16="http://schemas.microsoft.com/office/drawing/2014/main" id="{48E2996C-5ABC-D47B-7D6E-C121A405E6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32761" y="1884008"/>
            <a:ext cx="2610514" cy="279968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9AD025C-3254-EE6D-75A5-9FF49B0553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6"/>
          <a:stretch/>
        </p:blipFill>
        <p:spPr>
          <a:xfrm>
            <a:off x="3439716" y="728179"/>
            <a:ext cx="2821781" cy="2401811"/>
          </a:xfrm>
          <a:prstGeom prst="rect">
            <a:avLst/>
          </a:prstGeom>
        </p:spPr>
      </p:pic>
      <p:pic>
        <p:nvPicPr>
          <p:cNvPr id="8" name="Picture 7" descr="A pizza with tomatoes and mushrooms&#10;&#10;Description automatically generated">
            <a:extLst>
              <a:ext uri="{FF2B5EF4-FFF2-40B4-BE49-F238E27FC236}">
                <a16:creationId xmlns:a16="http://schemas.microsoft.com/office/drawing/2014/main" id="{E84F090A-142C-74BA-9A96-9EEC5B69B9A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3632599" y="832986"/>
            <a:ext cx="2210990" cy="2181312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8D1984F-9E65-620A-D3D0-B6D4521124FF}"/>
              </a:ext>
            </a:extLst>
          </p:cNvPr>
          <p:cNvSpPr txBox="1">
            <a:spLocks/>
          </p:cNvSpPr>
          <p:nvPr/>
        </p:nvSpPr>
        <p:spPr>
          <a:xfrm>
            <a:off x="-114300" y="4941346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defPPr>
              <a:defRPr lang="en-US"/>
            </a:defPPr>
            <a:lvl1pPr marL="0" algn="ctr" defTabSz="914400" rtl="0" eaLnBrk="1" latinLnBrk="0" hangingPunct="1">
              <a:defRPr sz="750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9F633D-C799-4FEB-A525-92D1F47B25D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982FD86-F046-926D-3AB7-C0356A0AC9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A close-up of a machine&#10;&#10;Description automatically generated">
            <a:extLst>
              <a:ext uri="{FF2B5EF4-FFF2-40B4-BE49-F238E27FC236}">
                <a16:creationId xmlns:a16="http://schemas.microsoft.com/office/drawing/2014/main" id="{3358D27E-CF02-EE8A-1C5B-357A239EBF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309" t="19961" r="17744" b="20674"/>
          <a:stretch/>
        </p:blipFill>
        <p:spPr>
          <a:xfrm>
            <a:off x="6323643" y="2051203"/>
            <a:ext cx="2639615" cy="2465295"/>
          </a:xfrm>
          <a:prstGeom prst="rect">
            <a:avLst/>
          </a:prstGeom>
        </p:spPr>
      </p:pic>
      <p:pic>
        <p:nvPicPr>
          <p:cNvPr id="13" name="Picture 12" descr="A pizza with green and black toppings&#10;&#10;Description automatically generated">
            <a:extLst>
              <a:ext uri="{FF2B5EF4-FFF2-40B4-BE49-F238E27FC236}">
                <a16:creationId xmlns:a16="http://schemas.microsoft.com/office/drawing/2014/main" id="{F5579CA0-3361-342A-E2AC-D243EB4441A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6832880" y="2468439"/>
            <a:ext cx="1918897" cy="199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A646-1527-0241-A446-EEA809C8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1E29C-31E8-AE4C-B485-8A946FB28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ECN8 we know what happened when you said the word “peloton”, what do you think will happen if you say the word “pizza” at ECN9?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ECDDA-018D-317C-22D3-B0778FD005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F633D-C799-4FEB-A525-92D1F47B25D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29819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_16x9">
  <a:themeElements>
    <a:clrScheme name="SCC">
      <a:dk1>
        <a:srgbClr val="47484A"/>
      </a:dk1>
      <a:lt1>
        <a:srgbClr val="FFFFFF"/>
      </a:lt1>
      <a:dk2>
        <a:srgbClr val="0082CA"/>
      </a:dk2>
      <a:lt2>
        <a:srgbClr val="FF9933"/>
      </a:lt2>
      <a:accent1>
        <a:srgbClr val="79A838"/>
      </a:accent1>
      <a:accent2>
        <a:srgbClr val="00609C"/>
      </a:accent2>
      <a:accent3>
        <a:srgbClr val="4D008C"/>
      </a:accent3>
      <a:accent4>
        <a:srgbClr val="FF6900"/>
      </a:accent4>
      <a:accent5>
        <a:srgbClr val="00A19C"/>
      </a:accent5>
      <a:accent6>
        <a:srgbClr val="993333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>
                <a:lumMod val="50000"/>
              </a:schemeClr>
            </a:solidFill>
          </a:defRPr>
        </a:defPPr>
      </a:lstStyle>
    </a:spDef>
    <a:lnDef>
      <a:spPr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W" id="{8FC9EF07-87DD-004F-A6F5-DF78BF80923D}" vid="{4C503A94-A91E-5B41-9CB5-5C5808B893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23360</TotalTime>
  <Words>829</Words>
  <Application>Microsoft Office PowerPoint</Application>
  <PresentationFormat>On-screen Show (16:9)</PresentationFormat>
  <Paragraphs>125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1_presentation_16x9</vt:lpstr>
      <vt:lpstr>welcome to ECN9! </vt:lpstr>
      <vt:lpstr>PowerPoint Presentation</vt:lpstr>
      <vt:lpstr>Low-lifecycle-carbon fuels + batteries are topics for ECN9</vt:lpstr>
      <vt:lpstr>we suggested at ECN8 that we could form smaller ___________ for research on low lifecycle carbon fuels, with lower grade and headwinds </vt:lpstr>
      <vt:lpstr>Proof that the peloton works </vt:lpstr>
      <vt:lpstr>How do all of these research topics fit together?</vt:lpstr>
      <vt:lpstr>Who makes the best pizza in the world? </vt:lpstr>
      <vt:lpstr>Maybe it is just being in napoli, but I am starting to see pizzas everywhere within the ECN!</vt:lpstr>
      <vt:lpstr>Question</vt:lpstr>
      <vt:lpstr>I am also seeing them in the peloton</vt:lpstr>
      <vt:lpstr>Friday 8 Sept 2023 AGenda</vt:lpstr>
      <vt:lpstr>SATUrday 9 Sept 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Collette, Jonathan</dc:creator>
  <cp:lastModifiedBy>Pickett, Lyle M</cp:lastModifiedBy>
  <cp:revision>643</cp:revision>
  <cp:lastPrinted>2018-03-16T16:57:20Z</cp:lastPrinted>
  <dcterms:created xsi:type="dcterms:W3CDTF">2017-11-21T17:14:05Z</dcterms:created>
  <dcterms:modified xsi:type="dcterms:W3CDTF">2023-09-27T16:59:31Z</dcterms:modified>
</cp:coreProperties>
</file>