
<file path=[Content_Types].xml><?xml version="1.0" encoding="utf-8"?>
<Types xmlns="http://schemas.openxmlformats.org/package/2006/content-types">
  <Default Extension="png" ContentType="image/png"/>
  <Default Extension="mpeg" ContentType="video/mpeg"/>
  <Default Extension="jpeg" ContentType="image/jpeg"/>
  <Default Extension="rels" ContentType="application/vnd.openxmlformats-package.relationships+xml"/>
  <Default Extension="xml" ContentType="application/xml"/>
  <Default Extension="avi" ContentType="video/avi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6"/>
  </p:notesMasterIdLst>
  <p:sldIdLst>
    <p:sldId id="297" r:id="rId2"/>
    <p:sldId id="285" r:id="rId3"/>
    <p:sldId id="288" r:id="rId4"/>
    <p:sldId id="286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9" r:id="rId14"/>
    <p:sldId id="300" r:id="rId1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15" autoAdjust="0"/>
  </p:normalViewPr>
  <p:slideViewPr>
    <p:cSldViewPr>
      <p:cViewPr>
        <p:scale>
          <a:sx n="96" d="100"/>
          <a:sy n="96" d="100"/>
        </p:scale>
        <p:origin x="-636" y="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19AD06-63C1-4A5A-8D31-9B444633C80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5691305-170A-4E3E-977E-F642480584DB}">
      <dgm:prSet phldrT="[Texto]" custT="1"/>
      <dgm:spPr/>
      <dgm:t>
        <a:bodyPr/>
        <a:lstStyle/>
        <a:p>
          <a:r>
            <a:rPr lang="es-ES" sz="1400" b="1" dirty="0" smtClean="0"/>
            <a:t>NOZZLE FLOW</a:t>
          </a:r>
          <a:endParaRPr lang="es-ES" sz="1400" b="1" dirty="0"/>
        </a:p>
      </dgm:t>
    </dgm:pt>
    <dgm:pt modelId="{6AD8D78F-4873-4688-80CD-0858F5F883F3}" type="parTrans" cxnId="{6EB047DF-3816-4FA7-A8F9-B96E260BB4D5}">
      <dgm:prSet/>
      <dgm:spPr/>
      <dgm:t>
        <a:bodyPr/>
        <a:lstStyle/>
        <a:p>
          <a:endParaRPr lang="es-ES" sz="2400" b="1"/>
        </a:p>
      </dgm:t>
    </dgm:pt>
    <dgm:pt modelId="{49C78651-C4BB-40A8-AEE1-96F7A1DC9AEE}" type="sibTrans" cxnId="{6EB047DF-3816-4FA7-A8F9-B96E260BB4D5}">
      <dgm:prSet/>
      <dgm:spPr/>
      <dgm:t>
        <a:bodyPr/>
        <a:lstStyle/>
        <a:p>
          <a:endParaRPr lang="es-ES" sz="2400" b="1"/>
        </a:p>
      </dgm:t>
    </dgm:pt>
    <dgm:pt modelId="{A52FC46F-3D0A-4FCB-9B37-00309DF35E02}">
      <dgm:prSet phldrT="[Texto]" custT="1"/>
      <dgm:spPr/>
      <dgm:t>
        <a:bodyPr/>
        <a:lstStyle/>
        <a:p>
          <a:r>
            <a:rPr lang="es-ES" sz="1400" b="1" dirty="0" smtClean="0"/>
            <a:t>NEAR NOZZLE</a:t>
          </a:r>
          <a:endParaRPr lang="es-ES" sz="1400" b="1" dirty="0"/>
        </a:p>
      </dgm:t>
    </dgm:pt>
    <dgm:pt modelId="{B6E13710-6061-4438-A8B6-478BAEDC7980}" type="parTrans" cxnId="{E9BD2C59-EB04-4AB7-ABF3-368C0F83A6F1}">
      <dgm:prSet/>
      <dgm:spPr/>
      <dgm:t>
        <a:bodyPr/>
        <a:lstStyle/>
        <a:p>
          <a:endParaRPr lang="es-ES" sz="2400" b="1"/>
        </a:p>
      </dgm:t>
    </dgm:pt>
    <dgm:pt modelId="{320ABD3C-9C66-48E3-81E9-B1C3BC70B3A6}" type="sibTrans" cxnId="{E9BD2C59-EB04-4AB7-ABF3-368C0F83A6F1}">
      <dgm:prSet/>
      <dgm:spPr/>
      <dgm:t>
        <a:bodyPr/>
        <a:lstStyle/>
        <a:p>
          <a:endParaRPr lang="es-ES" sz="2400" b="1"/>
        </a:p>
      </dgm:t>
    </dgm:pt>
    <dgm:pt modelId="{8574B138-6D74-4D22-956D-DEA0D7CE2D06}">
      <dgm:prSet phldrT="[Texto]" custT="1"/>
      <dgm:spPr/>
      <dgm:t>
        <a:bodyPr/>
        <a:lstStyle/>
        <a:p>
          <a:r>
            <a:rPr lang="es-ES" sz="1400" b="1" dirty="0" smtClean="0"/>
            <a:t>EVAPORATIVE SPRAY</a:t>
          </a:r>
          <a:endParaRPr lang="es-ES" sz="1400" b="1" dirty="0"/>
        </a:p>
      </dgm:t>
    </dgm:pt>
    <dgm:pt modelId="{95E43DF9-F5E0-48EE-B081-E157708997AB}" type="parTrans" cxnId="{5EAF46A6-13A7-4D13-83FA-A3BE30C124B2}">
      <dgm:prSet/>
      <dgm:spPr/>
      <dgm:t>
        <a:bodyPr/>
        <a:lstStyle/>
        <a:p>
          <a:endParaRPr lang="es-ES" sz="2400" b="1"/>
        </a:p>
      </dgm:t>
    </dgm:pt>
    <dgm:pt modelId="{4B4ED58B-39F2-4621-B1B4-E229063EB856}" type="sibTrans" cxnId="{5EAF46A6-13A7-4D13-83FA-A3BE30C124B2}">
      <dgm:prSet/>
      <dgm:spPr/>
      <dgm:t>
        <a:bodyPr/>
        <a:lstStyle/>
        <a:p>
          <a:endParaRPr lang="es-ES" sz="2400" b="1"/>
        </a:p>
      </dgm:t>
    </dgm:pt>
    <dgm:pt modelId="{10DACDF7-E33F-4FC8-BC6D-A7E344DA405B}">
      <dgm:prSet phldrT="[Texto]" custT="1"/>
      <dgm:spPr/>
      <dgm:t>
        <a:bodyPr/>
        <a:lstStyle/>
        <a:p>
          <a:r>
            <a:rPr lang="es-ES" sz="1400" b="1" dirty="0" smtClean="0"/>
            <a:t>COMBUSTION</a:t>
          </a:r>
          <a:endParaRPr lang="es-ES" sz="1400" b="1" dirty="0"/>
        </a:p>
      </dgm:t>
    </dgm:pt>
    <dgm:pt modelId="{EEE7FB56-EBEC-4087-87BC-9AC49B179DCE}" type="parTrans" cxnId="{1848C6F5-B567-47BD-820A-4E315F5D02AB}">
      <dgm:prSet/>
      <dgm:spPr/>
      <dgm:t>
        <a:bodyPr/>
        <a:lstStyle/>
        <a:p>
          <a:endParaRPr lang="es-ES" sz="2400" b="1"/>
        </a:p>
      </dgm:t>
    </dgm:pt>
    <dgm:pt modelId="{29D2AAF8-CB6C-40F6-81CE-2545A05347B2}" type="sibTrans" cxnId="{1848C6F5-B567-47BD-820A-4E315F5D02AB}">
      <dgm:prSet/>
      <dgm:spPr/>
      <dgm:t>
        <a:bodyPr/>
        <a:lstStyle/>
        <a:p>
          <a:endParaRPr lang="es-ES" sz="2400" b="1"/>
        </a:p>
      </dgm:t>
    </dgm:pt>
    <dgm:pt modelId="{BD9F8242-6667-4F5A-BFA7-7D1C962D8C60}">
      <dgm:prSet phldrT="[Texto]" custT="1"/>
      <dgm:spPr/>
      <dgm:t>
        <a:bodyPr/>
        <a:lstStyle/>
        <a:p>
          <a:r>
            <a:rPr lang="es-ES" sz="1400" b="1" dirty="0" smtClean="0"/>
            <a:t>SOOT</a:t>
          </a:r>
          <a:endParaRPr lang="es-ES" sz="1400" b="1" dirty="0"/>
        </a:p>
      </dgm:t>
    </dgm:pt>
    <dgm:pt modelId="{77C9B006-DE7B-4089-A5D4-BF27CBE95103}" type="parTrans" cxnId="{841EF642-2943-4C04-8C1A-638BF821D98D}">
      <dgm:prSet/>
      <dgm:spPr/>
      <dgm:t>
        <a:bodyPr/>
        <a:lstStyle/>
        <a:p>
          <a:endParaRPr lang="es-ES" sz="2400" b="1"/>
        </a:p>
      </dgm:t>
    </dgm:pt>
    <dgm:pt modelId="{CAD81C53-2168-43C0-A2E1-51430EB8A5E6}" type="sibTrans" cxnId="{841EF642-2943-4C04-8C1A-638BF821D98D}">
      <dgm:prSet/>
      <dgm:spPr/>
      <dgm:t>
        <a:bodyPr/>
        <a:lstStyle/>
        <a:p>
          <a:endParaRPr lang="es-ES" sz="2400" b="1"/>
        </a:p>
      </dgm:t>
    </dgm:pt>
    <dgm:pt modelId="{DBD025A5-23B0-407C-93E3-5E1780A35923}" type="pres">
      <dgm:prSet presAssocID="{3619AD06-63C1-4A5A-8D31-9B444633C809}" presName="Name0" presStyleCnt="0">
        <dgm:presLayoutVars>
          <dgm:dir/>
          <dgm:animLvl val="lvl"/>
          <dgm:resizeHandles val="exact"/>
        </dgm:presLayoutVars>
      </dgm:prSet>
      <dgm:spPr/>
    </dgm:pt>
    <dgm:pt modelId="{2A6295FE-BCEE-422E-9372-68851BA90E14}" type="pres">
      <dgm:prSet presAssocID="{05691305-170A-4E3E-977E-F642480584DB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50C2F4-0556-4076-8412-0F43EA4F2DB9}" type="pres">
      <dgm:prSet presAssocID="{49C78651-C4BB-40A8-AEE1-96F7A1DC9AEE}" presName="parTxOnlySpace" presStyleCnt="0"/>
      <dgm:spPr/>
    </dgm:pt>
    <dgm:pt modelId="{F9804296-8FE3-42EA-AC85-620FAD4345EF}" type="pres">
      <dgm:prSet presAssocID="{A52FC46F-3D0A-4FCB-9B37-00309DF35E02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B8D8ED-654E-4269-82F0-63E9F1476900}" type="pres">
      <dgm:prSet presAssocID="{320ABD3C-9C66-48E3-81E9-B1C3BC70B3A6}" presName="parTxOnlySpace" presStyleCnt="0"/>
      <dgm:spPr/>
    </dgm:pt>
    <dgm:pt modelId="{6A3B0BE3-927B-4BDE-8D07-01267230A86F}" type="pres">
      <dgm:prSet presAssocID="{8574B138-6D74-4D22-956D-DEA0D7CE2D06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9150A1-0861-4BEF-A63A-EBF85F300FA3}" type="pres">
      <dgm:prSet presAssocID="{4B4ED58B-39F2-4621-B1B4-E229063EB856}" presName="parTxOnlySpace" presStyleCnt="0"/>
      <dgm:spPr/>
    </dgm:pt>
    <dgm:pt modelId="{40E2058B-C70D-4523-B5A1-4C68D6546E1D}" type="pres">
      <dgm:prSet presAssocID="{10DACDF7-E33F-4FC8-BC6D-A7E344DA405B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5E84C7-1F73-41F3-8C87-2E95A0714FC9}" type="pres">
      <dgm:prSet presAssocID="{29D2AAF8-CB6C-40F6-81CE-2545A05347B2}" presName="parTxOnlySpace" presStyleCnt="0"/>
      <dgm:spPr/>
    </dgm:pt>
    <dgm:pt modelId="{75AE3F44-8B74-4E9D-A760-BB55C88E5BFE}" type="pres">
      <dgm:prSet presAssocID="{BD9F8242-6667-4F5A-BFA7-7D1C962D8C60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6695EBE-6C67-476F-BC97-69FE2DABEFFA}" type="presOf" srcId="{3619AD06-63C1-4A5A-8D31-9B444633C809}" destId="{DBD025A5-23B0-407C-93E3-5E1780A35923}" srcOrd="0" destOrd="0" presId="urn:microsoft.com/office/officeart/2005/8/layout/chevron1"/>
    <dgm:cxn modelId="{D43431AA-6BE8-4E5F-9E55-D01EF78FC71F}" type="presOf" srcId="{8574B138-6D74-4D22-956D-DEA0D7CE2D06}" destId="{6A3B0BE3-927B-4BDE-8D07-01267230A86F}" srcOrd="0" destOrd="0" presId="urn:microsoft.com/office/officeart/2005/8/layout/chevron1"/>
    <dgm:cxn modelId="{9BBB3226-C6CB-4454-8831-EF7CC66EFF8C}" type="presOf" srcId="{05691305-170A-4E3E-977E-F642480584DB}" destId="{2A6295FE-BCEE-422E-9372-68851BA90E14}" srcOrd="0" destOrd="0" presId="urn:microsoft.com/office/officeart/2005/8/layout/chevron1"/>
    <dgm:cxn modelId="{BA456CE8-0846-4A37-A034-776932B00EBF}" type="presOf" srcId="{A52FC46F-3D0A-4FCB-9B37-00309DF35E02}" destId="{F9804296-8FE3-42EA-AC85-620FAD4345EF}" srcOrd="0" destOrd="0" presId="urn:microsoft.com/office/officeart/2005/8/layout/chevron1"/>
    <dgm:cxn modelId="{E9BD2C59-EB04-4AB7-ABF3-368C0F83A6F1}" srcId="{3619AD06-63C1-4A5A-8D31-9B444633C809}" destId="{A52FC46F-3D0A-4FCB-9B37-00309DF35E02}" srcOrd="1" destOrd="0" parTransId="{B6E13710-6061-4438-A8B6-478BAEDC7980}" sibTransId="{320ABD3C-9C66-48E3-81E9-B1C3BC70B3A6}"/>
    <dgm:cxn modelId="{841EF642-2943-4C04-8C1A-638BF821D98D}" srcId="{3619AD06-63C1-4A5A-8D31-9B444633C809}" destId="{BD9F8242-6667-4F5A-BFA7-7D1C962D8C60}" srcOrd="4" destOrd="0" parTransId="{77C9B006-DE7B-4089-A5D4-BF27CBE95103}" sibTransId="{CAD81C53-2168-43C0-A2E1-51430EB8A5E6}"/>
    <dgm:cxn modelId="{5EAF46A6-13A7-4D13-83FA-A3BE30C124B2}" srcId="{3619AD06-63C1-4A5A-8D31-9B444633C809}" destId="{8574B138-6D74-4D22-956D-DEA0D7CE2D06}" srcOrd="2" destOrd="0" parTransId="{95E43DF9-F5E0-48EE-B081-E157708997AB}" sibTransId="{4B4ED58B-39F2-4621-B1B4-E229063EB856}"/>
    <dgm:cxn modelId="{882F52BA-B1E5-45CC-8517-3A2E7F335053}" type="presOf" srcId="{10DACDF7-E33F-4FC8-BC6D-A7E344DA405B}" destId="{40E2058B-C70D-4523-B5A1-4C68D6546E1D}" srcOrd="0" destOrd="0" presId="urn:microsoft.com/office/officeart/2005/8/layout/chevron1"/>
    <dgm:cxn modelId="{1848C6F5-B567-47BD-820A-4E315F5D02AB}" srcId="{3619AD06-63C1-4A5A-8D31-9B444633C809}" destId="{10DACDF7-E33F-4FC8-BC6D-A7E344DA405B}" srcOrd="3" destOrd="0" parTransId="{EEE7FB56-EBEC-4087-87BC-9AC49B179DCE}" sibTransId="{29D2AAF8-CB6C-40F6-81CE-2545A05347B2}"/>
    <dgm:cxn modelId="{6EB047DF-3816-4FA7-A8F9-B96E260BB4D5}" srcId="{3619AD06-63C1-4A5A-8D31-9B444633C809}" destId="{05691305-170A-4E3E-977E-F642480584DB}" srcOrd="0" destOrd="0" parTransId="{6AD8D78F-4873-4688-80CD-0858F5F883F3}" sibTransId="{49C78651-C4BB-40A8-AEE1-96F7A1DC9AEE}"/>
    <dgm:cxn modelId="{F77CF2C4-84AC-40C2-86E8-96C60302F89D}" type="presOf" srcId="{BD9F8242-6667-4F5A-BFA7-7D1C962D8C60}" destId="{75AE3F44-8B74-4E9D-A760-BB55C88E5BFE}" srcOrd="0" destOrd="0" presId="urn:microsoft.com/office/officeart/2005/8/layout/chevron1"/>
    <dgm:cxn modelId="{8D09EE45-3957-4DFA-9250-22D1007E95A5}" type="presParOf" srcId="{DBD025A5-23B0-407C-93E3-5E1780A35923}" destId="{2A6295FE-BCEE-422E-9372-68851BA90E14}" srcOrd="0" destOrd="0" presId="urn:microsoft.com/office/officeart/2005/8/layout/chevron1"/>
    <dgm:cxn modelId="{B570F7C7-F506-4B77-92E6-6601451AC033}" type="presParOf" srcId="{DBD025A5-23B0-407C-93E3-5E1780A35923}" destId="{D650C2F4-0556-4076-8412-0F43EA4F2DB9}" srcOrd="1" destOrd="0" presId="urn:microsoft.com/office/officeart/2005/8/layout/chevron1"/>
    <dgm:cxn modelId="{66066F8E-48EC-45C3-9B21-CBBE8F3B56D3}" type="presParOf" srcId="{DBD025A5-23B0-407C-93E3-5E1780A35923}" destId="{F9804296-8FE3-42EA-AC85-620FAD4345EF}" srcOrd="2" destOrd="0" presId="urn:microsoft.com/office/officeart/2005/8/layout/chevron1"/>
    <dgm:cxn modelId="{D783D7B3-8060-4A96-ABE3-AEF99B243D0A}" type="presParOf" srcId="{DBD025A5-23B0-407C-93E3-5E1780A35923}" destId="{9BB8D8ED-654E-4269-82F0-63E9F1476900}" srcOrd="3" destOrd="0" presId="urn:microsoft.com/office/officeart/2005/8/layout/chevron1"/>
    <dgm:cxn modelId="{85BCCA08-0142-4DA1-B0E1-1F7B4A4036C0}" type="presParOf" srcId="{DBD025A5-23B0-407C-93E3-5E1780A35923}" destId="{6A3B0BE3-927B-4BDE-8D07-01267230A86F}" srcOrd="4" destOrd="0" presId="urn:microsoft.com/office/officeart/2005/8/layout/chevron1"/>
    <dgm:cxn modelId="{FF9B74F5-0A3E-4EC9-BAEA-1C385455C801}" type="presParOf" srcId="{DBD025A5-23B0-407C-93E3-5E1780A35923}" destId="{809150A1-0861-4BEF-A63A-EBF85F300FA3}" srcOrd="5" destOrd="0" presId="urn:microsoft.com/office/officeart/2005/8/layout/chevron1"/>
    <dgm:cxn modelId="{8D0016D0-F64B-4A7F-ABC1-9798F718B3D2}" type="presParOf" srcId="{DBD025A5-23B0-407C-93E3-5E1780A35923}" destId="{40E2058B-C70D-4523-B5A1-4C68D6546E1D}" srcOrd="6" destOrd="0" presId="urn:microsoft.com/office/officeart/2005/8/layout/chevron1"/>
    <dgm:cxn modelId="{1D1B2E07-9F56-484E-BC01-323980977BBB}" type="presParOf" srcId="{DBD025A5-23B0-407C-93E3-5E1780A35923}" destId="{F25E84C7-1F73-41F3-8C87-2E95A0714FC9}" srcOrd="7" destOrd="0" presId="urn:microsoft.com/office/officeart/2005/8/layout/chevron1"/>
    <dgm:cxn modelId="{8F948141-E75A-49AF-AB62-B94009434CEE}" type="presParOf" srcId="{DBD025A5-23B0-407C-93E3-5E1780A35923}" destId="{75AE3F44-8B74-4E9D-A760-BB55C88E5BFE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6295FE-BCEE-422E-9372-68851BA90E14}">
      <dsp:nvSpPr>
        <dsp:cNvPr id="0" name=""/>
        <dsp:cNvSpPr/>
      </dsp:nvSpPr>
      <dsp:spPr>
        <a:xfrm>
          <a:off x="2144" y="994271"/>
          <a:ext cx="1908844" cy="7635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NOZZLE FLOW</a:t>
          </a:r>
          <a:endParaRPr lang="es-ES" sz="1400" b="1" kern="1200" dirty="0"/>
        </a:p>
      </dsp:txBody>
      <dsp:txXfrm>
        <a:off x="383913" y="994271"/>
        <a:ext cx="1145307" cy="763537"/>
      </dsp:txXfrm>
    </dsp:sp>
    <dsp:sp modelId="{F9804296-8FE3-42EA-AC85-620FAD4345EF}">
      <dsp:nvSpPr>
        <dsp:cNvPr id="0" name=""/>
        <dsp:cNvSpPr/>
      </dsp:nvSpPr>
      <dsp:spPr>
        <a:xfrm>
          <a:off x="1720105" y="994271"/>
          <a:ext cx="1908844" cy="7635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NEAR NOZZLE</a:t>
          </a:r>
          <a:endParaRPr lang="es-ES" sz="1400" b="1" kern="1200" dirty="0"/>
        </a:p>
      </dsp:txBody>
      <dsp:txXfrm>
        <a:off x="2101874" y="994271"/>
        <a:ext cx="1145307" cy="763537"/>
      </dsp:txXfrm>
    </dsp:sp>
    <dsp:sp modelId="{6A3B0BE3-927B-4BDE-8D07-01267230A86F}">
      <dsp:nvSpPr>
        <dsp:cNvPr id="0" name=""/>
        <dsp:cNvSpPr/>
      </dsp:nvSpPr>
      <dsp:spPr>
        <a:xfrm>
          <a:off x="3438065" y="994271"/>
          <a:ext cx="1908844" cy="7635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EVAPORATIVE SPRAY</a:t>
          </a:r>
          <a:endParaRPr lang="es-ES" sz="1400" b="1" kern="1200" dirty="0"/>
        </a:p>
      </dsp:txBody>
      <dsp:txXfrm>
        <a:off x="3819834" y="994271"/>
        <a:ext cx="1145307" cy="763537"/>
      </dsp:txXfrm>
    </dsp:sp>
    <dsp:sp modelId="{40E2058B-C70D-4523-B5A1-4C68D6546E1D}">
      <dsp:nvSpPr>
        <dsp:cNvPr id="0" name=""/>
        <dsp:cNvSpPr/>
      </dsp:nvSpPr>
      <dsp:spPr>
        <a:xfrm>
          <a:off x="5156025" y="994271"/>
          <a:ext cx="1908844" cy="7635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COMBUSTION</a:t>
          </a:r>
          <a:endParaRPr lang="es-ES" sz="1400" b="1" kern="1200" dirty="0"/>
        </a:p>
      </dsp:txBody>
      <dsp:txXfrm>
        <a:off x="5537794" y="994271"/>
        <a:ext cx="1145307" cy="763537"/>
      </dsp:txXfrm>
    </dsp:sp>
    <dsp:sp modelId="{75AE3F44-8B74-4E9D-A760-BB55C88E5BFE}">
      <dsp:nvSpPr>
        <dsp:cNvPr id="0" name=""/>
        <dsp:cNvSpPr/>
      </dsp:nvSpPr>
      <dsp:spPr>
        <a:xfrm>
          <a:off x="6873986" y="994271"/>
          <a:ext cx="1908844" cy="7635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SOOT</a:t>
          </a:r>
          <a:endParaRPr lang="es-ES" sz="1400" b="1" kern="1200" dirty="0"/>
        </a:p>
      </dsp:txBody>
      <dsp:txXfrm>
        <a:off x="7255755" y="994271"/>
        <a:ext cx="1145307" cy="7635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333EFAA-FB6E-40AA-96E8-EA74C4F12652}" type="datetimeFigureOut">
              <a:rPr lang="en-US"/>
              <a:pPr>
                <a:defRPr/>
              </a:pPr>
              <a:t>4/5/2014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U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DC5339D-54FC-4A13-9FA1-9D43F43E1F7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08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sandia.gov/ecn/assets/images/ecn-banner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3175"/>
            <a:ext cx="91440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6 Rectángulo"/>
          <p:cNvSpPr/>
          <p:nvPr userDrawn="1"/>
        </p:nvSpPr>
        <p:spPr>
          <a:xfrm>
            <a:off x="1116013" y="0"/>
            <a:ext cx="8026400" cy="63976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60000">
                <a:srgbClr val="85C2FF">
                  <a:lumMod val="100000"/>
                </a:srgbClr>
              </a:gs>
              <a:gs pos="10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381750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0 CuadroTexto"/>
          <p:cNvSpPr txBox="1">
            <a:spLocks noChangeArrowheads="1"/>
          </p:cNvSpPr>
          <p:nvPr userDrawn="1"/>
        </p:nvSpPr>
        <p:spPr bwMode="auto">
          <a:xfrm>
            <a:off x="2843213" y="6550025"/>
            <a:ext cx="3457575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/>
            <a:r>
              <a:rPr lang="en-US" sz="1400"/>
              <a:t>ECN 2: Future Directions</a:t>
            </a:r>
            <a:endParaRPr lang="es-ES" sz="1400"/>
          </a:p>
        </p:txBody>
      </p:sp>
      <p:sp>
        <p:nvSpPr>
          <p:cNvPr id="8" name="11 CuadroTexto"/>
          <p:cNvSpPr txBox="1">
            <a:spLocks noChangeArrowheads="1"/>
          </p:cNvSpPr>
          <p:nvPr userDrawn="1"/>
        </p:nvSpPr>
        <p:spPr bwMode="auto">
          <a:xfrm>
            <a:off x="8197850" y="6548438"/>
            <a:ext cx="946150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/>
            <a:fld id="{D284F732-DEEF-4939-B55C-EFBE25F49331}" type="slidenum">
              <a:rPr lang="es-ES" sz="1400"/>
              <a:pPr algn="ctr"/>
              <a:t>‹N°›</a:t>
            </a:fld>
            <a:r>
              <a:rPr lang="es-ES" sz="1400"/>
              <a:t>/4</a:t>
            </a:r>
          </a:p>
        </p:txBody>
      </p:sp>
      <p:sp>
        <p:nvSpPr>
          <p:cNvPr id="9" name="Rectangle 5"/>
          <p:cNvSpPr/>
          <p:nvPr userDrawn="1"/>
        </p:nvSpPr>
        <p:spPr>
          <a:xfrm>
            <a:off x="0" y="620713"/>
            <a:ext cx="9144000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10 CuadroTexto"/>
          <p:cNvSpPr txBox="1">
            <a:spLocks noChangeArrowheads="1"/>
          </p:cNvSpPr>
          <p:nvPr userDrawn="1"/>
        </p:nvSpPr>
        <p:spPr bwMode="auto">
          <a:xfrm>
            <a:off x="34925" y="6550025"/>
            <a:ext cx="1512888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smtClean="0"/>
              <a:t>September 2012</a:t>
            </a:r>
            <a:endParaRPr lang="es-ES" sz="1400" smtClean="0"/>
          </a:p>
        </p:txBody>
      </p:sp>
      <p:pic>
        <p:nvPicPr>
          <p:cNvPr id="12" name="Picture 2" descr="C:\Julien\ECN Working Group\ECN_WorkShop2_Sep2012\Presentation\ECN- Banner-LP.jpg"/>
          <p:cNvPicPr>
            <a:picLocks noChangeAspect="1" noChangeArrowheads="1"/>
          </p:cNvPicPr>
          <p:nvPr userDrawn="1"/>
        </p:nvPicPr>
        <p:blipFill>
          <a:blip r:embed="rId4"/>
          <a:srcRect r="75075"/>
          <a:stretch>
            <a:fillRect/>
          </a:stretch>
        </p:blipFill>
        <p:spPr bwMode="auto">
          <a:xfrm>
            <a:off x="0" y="0"/>
            <a:ext cx="1116013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8"/>
          <p:cNvSpPr/>
          <p:nvPr userDrawn="1"/>
        </p:nvSpPr>
        <p:spPr>
          <a:xfrm>
            <a:off x="272622" y="58692"/>
            <a:ext cx="871130" cy="523220"/>
          </a:xfrm>
          <a:prstGeom prst="rect">
            <a:avLst/>
          </a:prstGeom>
          <a:noFill/>
          <a:scene3d>
            <a:camera prst="orthographicFront"/>
            <a:lightRig rig="flood" dir="t"/>
          </a:scene3d>
          <a:sp3d extrusionH="76200" prstMaterial="metal">
            <a:bevelT w="12700"/>
            <a:extrusionClr>
              <a:schemeClr val="tx2"/>
            </a:extrusion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ECN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214414" y="38664"/>
            <a:ext cx="7572428" cy="582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ts val="24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642910" y="1142984"/>
            <a:ext cx="7572375" cy="45005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sandia.gov/ecn/assets/images/ecn-banner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3175"/>
            <a:ext cx="91440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8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0C68B-101E-4EA3-9CB9-5E27BC22B6E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"/>
          <p:cNvSpPr/>
          <p:nvPr userDrawn="1"/>
        </p:nvSpPr>
        <p:spPr>
          <a:xfrm>
            <a:off x="1116013" y="0"/>
            <a:ext cx="8026400" cy="63976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60000">
                <a:srgbClr val="85C2FF">
                  <a:lumMod val="100000"/>
                </a:srgbClr>
              </a:gs>
              <a:gs pos="10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620713"/>
            <a:ext cx="9144000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5" name="Picture 2" descr="C:\Julien\ECN Working Group\ECN_WorkShop2_Sep2012\Presentation\ECN- Banner-LP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75"/>
          <a:stretch>
            <a:fillRect/>
          </a:stretch>
        </p:blipFill>
        <p:spPr bwMode="auto">
          <a:xfrm>
            <a:off x="0" y="0"/>
            <a:ext cx="1116013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272622" y="58692"/>
            <a:ext cx="871130" cy="523220"/>
          </a:xfrm>
          <a:prstGeom prst="rect">
            <a:avLst/>
          </a:prstGeom>
          <a:noFill/>
          <a:scene3d>
            <a:camera prst="orthographicFront"/>
            <a:lightRig rig="flood" dir="t"/>
          </a:scene3d>
          <a:sp3d extrusionH="76200" prstMaterial="metal">
            <a:bevelT w="12700"/>
            <a:extrusionClr>
              <a:schemeClr val="tx2"/>
            </a:extrusionClr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ea typeface="+mn-ea"/>
                <a:cs typeface="Arial" charset="0"/>
              </a:rPr>
              <a:t>ECN</a:t>
            </a:r>
          </a:p>
        </p:txBody>
      </p:sp>
    </p:spTree>
    <p:extLst>
      <p:ext uri="{BB962C8B-B14F-4D97-AF65-F5344CB8AC3E}">
        <p14:creationId xmlns:p14="http://schemas.microsoft.com/office/powerpoint/2010/main" val="4266340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"/>
          <p:cNvSpPr/>
          <p:nvPr userDrawn="1"/>
        </p:nvSpPr>
        <p:spPr>
          <a:xfrm>
            <a:off x="1116013" y="0"/>
            <a:ext cx="8026400" cy="63976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60000">
                <a:srgbClr val="85C2FF">
                  <a:lumMod val="100000"/>
                </a:srgbClr>
              </a:gs>
              <a:gs pos="10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620713"/>
            <a:ext cx="9144000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5" name="Picture 2" descr="C:\Julien\ECN Working Group\ECN_WorkShop2_Sep2012\Presentation\ECN- Banner-LP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75"/>
          <a:stretch>
            <a:fillRect/>
          </a:stretch>
        </p:blipFill>
        <p:spPr bwMode="auto">
          <a:xfrm>
            <a:off x="0" y="0"/>
            <a:ext cx="1116013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272622" y="58692"/>
            <a:ext cx="871130" cy="523220"/>
          </a:xfrm>
          <a:prstGeom prst="rect">
            <a:avLst/>
          </a:prstGeom>
          <a:noFill/>
          <a:scene3d>
            <a:camera prst="orthographicFront"/>
            <a:lightRig rig="flood" dir="t"/>
          </a:scene3d>
          <a:sp3d extrusionH="76200" prstMaterial="metal">
            <a:bevelT w="12700"/>
            <a:extrusionClr>
              <a:schemeClr val="tx2"/>
            </a:extrusionClr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ea typeface="+mn-ea"/>
                <a:cs typeface="Arial" charset="0"/>
              </a:rPr>
              <a:t>ECN</a:t>
            </a:r>
          </a:p>
        </p:txBody>
      </p:sp>
    </p:spTree>
    <p:extLst>
      <p:ext uri="{BB962C8B-B14F-4D97-AF65-F5344CB8AC3E}">
        <p14:creationId xmlns:p14="http://schemas.microsoft.com/office/powerpoint/2010/main" val="4266340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"/>
          <p:cNvSpPr/>
          <p:nvPr userDrawn="1"/>
        </p:nvSpPr>
        <p:spPr>
          <a:xfrm>
            <a:off x="1116013" y="0"/>
            <a:ext cx="8026400" cy="63976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60000">
                <a:srgbClr val="85C2FF">
                  <a:lumMod val="100000"/>
                </a:srgbClr>
              </a:gs>
              <a:gs pos="10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620713"/>
            <a:ext cx="9144000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5" name="Picture 2" descr="C:\Julien\ECN Working Group\ECN_WorkShop2_Sep2012\Presentation\ECN- Banner-LP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75"/>
          <a:stretch>
            <a:fillRect/>
          </a:stretch>
        </p:blipFill>
        <p:spPr bwMode="auto">
          <a:xfrm>
            <a:off x="0" y="0"/>
            <a:ext cx="1116013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272622" y="58692"/>
            <a:ext cx="871130" cy="523220"/>
          </a:xfrm>
          <a:prstGeom prst="rect">
            <a:avLst/>
          </a:prstGeom>
          <a:noFill/>
          <a:scene3d>
            <a:camera prst="orthographicFront"/>
            <a:lightRig rig="flood" dir="t"/>
          </a:scene3d>
          <a:sp3d extrusionH="76200" prstMaterial="metal">
            <a:bevelT w="12700"/>
            <a:extrusionClr>
              <a:schemeClr val="tx2"/>
            </a:extrusionClr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ea typeface="+mn-ea"/>
                <a:cs typeface="Arial" charset="0"/>
              </a:rPr>
              <a:t>ECN</a:t>
            </a:r>
          </a:p>
        </p:txBody>
      </p:sp>
    </p:spTree>
    <p:extLst>
      <p:ext uri="{BB962C8B-B14F-4D97-AF65-F5344CB8AC3E}">
        <p14:creationId xmlns:p14="http://schemas.microsoft.com/office/powerpoint/2010/main" val="4266340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"/>
          <p:cNvSpPr/>
          <p:nvPr userDrawn="1"/>
        </p:nvSpPr>
        <p:spPr>
          <a:xfrm>
            <a:off x="1116013" y="0"/>
            <a:ext cx="8026400" cy="63976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60000">
                <a:srgbClr val="85C2FF">
                  <a:lumMod val="100000"/>
                </a:srgbClr>
              </a:gs>
              <a:gs pos="10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1116012" y="116632"/>
            <a:ext cx="777646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lang="es-ES" sz="2800" b="1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Arial" charset="0"/>
              </a:defRPr>
            </a:lvl1pPr>
          </a:lstStyle>
          <a:p>
            <a:pPr lvl="0" eaLnBrk="1" hangingPunct="1"/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/>
          <p:nvPr userDrawn="1"/>
        </p:nvSpPr>
        <p:spPr>
          <a:xfrm>
            <a:off x="0" y="620713"/>
            <a:ext cx="9144000" cy="720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2" descr="C:\Julien\ECN Working Group\ECN_WorkShop2_Sep2012\Presentation\ECN- Banner-LP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75"/>
          <a:stretch>
            <a:fillRect/>
          </a:stretch>
        </p:blipFill>
        <p:spPr bwMode="auto">
          <a:xfrm>
            <a:off x="0" y="0"/>
            <a:ext cx="1116013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/>
          <p:nvPr userDrawn="1"/>
        </p:nvSpPr>
        <p:spPr>
          <a:xfrm>
            <a:off x="272622" y="58692"/>
            <a:ext cx="871130" cy="523220"/>
          </a:xfrm>
          <a:prstGeom prst="rect">
            <a:avLst/>
          </a:prstGeom>
          <a:noFill/>
          <a:scene3d>
            <a:camera prst="orthographicFront"/>
            <a:lightRig rig="flood" dir="t"/>
          </a:scene3d>
          <a:sp3d extrusionH="76200" prstMaterial="metal">
            <a:bevelT w="12700"/>
            <a:extrusionClr>
              <a:schemeClr val="tx2"/>
            </a:extrusion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Arial" charset="0"/>
              </a:rPr>
              <a:t>ECN</a:t>
            </a:r>
          </a:p>
        </p:txBody>
      </p:sp>
      <p:sp>
        <p:nvSpPr>
          <p:cNvPr id="11" name="10 CuadroTexto"/>
          <p:cNvSpPr txBox="1">
            <a:spLocks noChangeArrowheads="1"/>
          </p:cNvSpPr>
          <p:nvPr userDrawn="1"/>
        </p:nvSpPr>
        <p:spPr bwMode="auto">
          <a:xfrm>
            <a:off x="2843213" y="6550025"/>
            <a:ext cx="3457575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400" dirty="0" smtClean="0"/>
              <a:t>ECN 3 </a:t>
            </a:r>
            <a:r>
              <a:rPr lang="en-US" sz="1400" baseline="0" dirty="0" smtClean="0"/>
              <a:t>– Synthesis of Topic 2</a:t>
            </a:r>
            <a:endParaRPr lang="en-US" sz="1400" dirty="0" smtClean="0"/>
          </a:p>
          <a:p>
            <a:pPr eaLnBrk="1" hangingPunct="1">
              <a:defRPr/>
            </a:pPr>
            <a:endParaRPr lang="es-ES" sz="1400" dirty="0" smtClean="0"/>
          </a:p>
        </p:txBody>
      </p:sp>
      <p:sp>
        <p:nvSpPr>
          <p:cNvPr id="12" name="11 CuadroTexto"/>
          <p:cNvSpPr txBox="1">
            <a:spLocks noChangeArrowheads="1"/>
          </p:cNvSpPr>
          <p:nvPr userDrawn="1"/>
        </p:nvSpPr>
        <p:spPr bwMode="auto">
          <a:xfrm>
            <a:off x="8197850" y="6548438"/>
            <a:ext cx="946150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F8C3B4B4-9CEF-45A6-BE32-52ECAA57E7A5}" type="slidenum">
              <a:rPr lang="es-ES" sz="1400" smtClean="0"/>
              <a:pPr algn="ctr" eaLnBrk="1" hangingPunct="1"/>
              <a:t>‹N°›</a:t>
            </a:fld>
            <a:endParaRPr lang="es-ES" sz="1400" dirty="0"/>
          </a:p>
        </p:txBody>
      </p:sp>
      <p:sp>
        <p:nvSpPr>
          <p:cNvPr id="13" name="10 CuadroTexto"/>
          <p:cNvSpPr txBox="1">
            <a:spLocks noChangeArrowheads="1"/>
          </p:cNvSpPr>
          <p:nvPr userDrawn="1"/>
        </p:nvSpPr>
        <p:spPr bwMode="auto">
          <a:xfrm>
            <a:off x="34925" y="6550025"/>
            <a:ext cx="1512888" cy="30777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/>
              <a:t>April</a:t>
            </a:r>
            <a:r>
              <a:rPr lang="en-US" sz="1400" baseline="0" dirty="0" smtClean="0"/>
              <a:t> 4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2014</a:t>
            </a:r>
            <a:endParaRPr lang="es-ES" sz="1400" dirty="0" smtClean="0"/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0"/>
          </p:nvPr>
        </p:nvSpPr>
        <p:spPr>
          <a:xfrm>
            <a:off x="272622" y="764705"/>
            <a:ext cx="8547528" cy="5617046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s-ES" sz="24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/>
            </a:lvl2pPr>
            <a:lvl4pPr marL="1268413" indent="-228600">
              <a:defRPr sz="20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501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"/>
          <p:cNvSpPr/>
          <p:nvPr userDrawn="1"/>
        </p:nvSpPr>
        <p:spPr>
          <a:xfrm>
            <a:off x="1116013" y="0"/>
            <a:ext cx="8026400" cy="63976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60000">
                <a:srgbClr val="85C2FF">
                  <a:lumMod val="100000"/>
                </a:srgbClr>
              </a:gs>
              <a:gs pos="10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1116012" y="116632"/>
            <a:ext cx="777646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lang="es-ES" sz="2800" b="1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Arial" charset="0"/>
              </a:defRPr>
            </a:lvl1pPr>
          </a:lstStyle>
          <a:p>
            <a:pPr lvl="0" eaLnBrk="1" hangingPunct="1"/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/>
          <p:nvPr userDrawn="1"/>
        </p:nvSpPr>
        <p:spPr>
          <a:xfrm>
            <a:off x="0" y="620713"/>
            <a:ext cx="9144000" cy="720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2" descr="C:\Julien\ECN Working Group\ECN_WorkShop2_Sep2012\Presentation\ECN- Banner-LP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75"/>
          <a:stretch>
            <a:fillRect/>
          </a:stretch>
        </p:blipFill>
        <p:spPr bwMode="auto">
          <a:xfrm>
            <a:off x="0" y="0"/>
            <a:ext cx="1116013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/>
          <p:nvPr userDrawn="1"/>
        </p:nvSpPr>
        <p:spPr>
          <a:xfrm>
            <a:off x="272622" y="58692"/>
            <a:ext cx="871130" cy="523220"/>
          </a:xfrm>
          <a:prstGeom prst="rect">
            <a:avLst/>
          </a:prstGeom>
          <a:noFill/>
          <a:scene3d>
            <a:camera prst="orthographicFront"/>
            <a:lightRig rig="flood" dir="t"/>
          </a:scene3d>
          <a:sp3d extrusionH="76200" prstMaterial="metal">
            <a:bevelT w="12700"/>
            <a:extrusionClr>
              <a:schemeClr val="tx2"/>
            </a:extrusion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Arial" charset="0"/>
              </a:rPr>
              <a:t>ECN</a:t>
            </a:r>
          </a:p>
        </p:txBody>
      </p:sp>
      <p:sp>
        <p:nvSpPr>
          <p:cNvPr id="11" name="10 CuadroTexto"/>
          <p:cNvSpPr txBox="1">
            <a:spLocks noChangeArrowheads="1"/>
          </p:cNvSpPr>
          <p:nvPr userDrawn="1"/>
        </p:nvSpPr>
        <p:spPr bwMode="auto">
          <a:xfrm>
            <a:off x="2843213" y="6550025"/>
            <a:ext cx="3457575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400" dirty="0" smtClean="0"/>
              <a:t>ECN 3 </a:t>
            </a:r>
            <a:r>
              <a:rPr lang="en-US" sz="1400" baseline="0" dirty="0" smtClean="0"/>
              <a:t>– Synthesis of Topic 2</a:t>
            </a:r>
            <a:endParaRPr lang="en-US" sz="1400" dirty="0" smtClean="0"/>
          </a:p>
          <a:p>
            <a:pPr eaLnBrk="1" hangingPunct="1">
              <a:defRPr/>
            </a:pPr>
            <a:endParaRPr lang="es-ES" sz="1400" dirty="0" smtClean="0"/>
          </a:p>
        </p:txBody>
      </p:sp>
      <p:sp>
        <p:nvSpPr>
          <p:cNvPr id="12" name="11 CuadroTexto"/>
          <p:cNvSpPr txBox="1">
            <a:spLocks noChangeArrowheads="1"/>
          </p:cNvSpPr>
          <p:nvPr userDrawn="1"/>
        </p:nvSpPr>
        <p:spPr bwMode="auto">
          <a:xfrm>
            <a:off x="8197850" y="6548438"/>
            <a:ext cx="946150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F8C3B4B4-9CEF-45A6-BE32-52ECAA57E7A5}" type="slidenum">
              <a:rPr lang="es-ES" sz="1400" smtClean="0"/>
              <a:pPr algn="ctr" eaLnBrk="1" hangingPunct="1"/>
              <a:t>‹N°›</a:t>
            </a:fld>
            <a:endParaRPr lang="es-ES" sz="1400" dirty="0"/>
          </a:p>
        </p:txBody>
      </p:sp>
      <p:sp>
        <p:nvSpPr>
          <p:cNvPr id="13" name="10 CuadroTexto"/>
          <p:cNvSpPr txBox="1">
            <a:spLocks noChangeArrowheads="1"/>
          </p:cNvSpPr>
          <p:nvPr userDrawn="1"/>
        </p:nvSpPr>
        <p:spPr bwMode="auto">
          <a:xfrm>
            <a:off x="34925" y="6550025"/>
            <a:ext cx="1512888" cy="30777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/>
              <a:t>April</a:t>
            </a:r>
            <a:r>
              <a:rPr lang="en-US" sz="1400" baseline="0" dirty="0" smtClean="0"/>
              <a:t> 4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2014</a:t>
            </a:r>
            <a:endParaRPr lang="es-ES" sz="1400" dirty="0" smtClean="0"/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0"/>
          </p:nvPr>
        </p:nvSpPr>
        <p:spPr>
          <a:xfrm>
            <a:off x="272622" y="764705"/>
            <a:ext cx="8547528" cy="5617046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s-ES" sz="24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/>
            </a:lvl2pPr>
            <a:lvl4pPr marL="1268413" indent="-228600">
              <a:defRPr sz="20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501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"/>
          <p:cNvSpPr/>
          <p:nvPr userDrawn="1"/>
        </p:nvSpPr>
        <p:spPr>
          <a:xfrm>
            <a:off x="1116013" y="0"/>
            <a:ext cx="8026400" cy="63976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60000">
                <a:srgbClr val="85C2FF">
                  <a:lumMod val="100000"/>
                </a:srgbClr>
              </a:gs>
              <a:gs pos="10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1116012" y="116632"/>
            <a:ext cx="777646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lang="es-ES" sz="2800" b="1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Arial" charset="0"/>
              </a:defRPr>
            </a:lvl1pPr>
          </a:lstStyle>
          <a:p>
            <a:pPr lvl="0" eaLnBrk="1" hangingPunct="1"/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/>
          <p:nvPr userDrawn="1"/>
        </p:nvSpPr>
        <p:spPr>
          <a:xfrm>
            <a:off x="0" y="620713"/>
            <a:ext cx="9144000" cy="720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2" descr="C:\Julien\ECN Working Group\ECN_WorkShop2_Sep2012\Presentation\ECN- Banner-LP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75"/>
          <a:stretch>
            <a:fillRect/>
          </a:stretch>
        </p:blipFill>
        <p:spPr bwMode="auto">
          <a:xfrm>
            <a:off x="0" y="0"/>
            <a:ext cx="1116013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/>
          <p:nvPr userDrawn="1"/>
        </p:nvSpPr>
        <p:spPr>
          <a:xfrm>
            <a:off x="272622" y="58692"/>
            <a:ext cx="871130" cy="523220"/>
          </a:xfrm>
          <a:prstGeom prst="rect">
            <a:avLst/>
          </a:prstGeom>
          <a:noFill/>
          <a:scene3d>
            <a:camera prst="orthographicFront"/>
            <a:lightRig rig="flood" dir="t"/>
          </a:scene3d>
          <a:sp3d extrusionH="76200" prstMaterial="metal">
            <a:bevelT w="12700"/>
            <a:extrusionClr>
              <a:schemeClr val="tx2"/>
            </a:extrusion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Arial" charset="0"/>
              </a:rPr>
              <a:t>ECN</a:t>
            </a:r>
          </a:p>
        </p:txBody>
      </p:sp>
      <p:sp>
        <p:nvSpPr>
          <p:cNvPr id="11" name="10 CuadroTexto"/>
          <p:cNvSpPr txBox="1">
            <a:spLocks noChangeArrowheads="1"/>
          </p:cNvSpPr>
          <p:nvPr userDrawn="1"/>
        </p:nvSpPr>
        <p:spPr bwMode="auto">
          <a:xfrm>
            <a:off x="2843213" y="6550025"/>
            <a:ext cx="3457575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400" dirty="0" smtClean="0"/>
              <a:t>ECN 3 </a:t>
            </a:r>
            <a:r>
              <a:rPr lang="en-US" sz="1400" baseline="0" dirty="0" smtClean="0"/>
              <a:t>– Synthesis of Topic 2</a:t>
            </a:r>
            <a:endParaRPr lang="en-US" sz="1400" dirty="0" smtClean="0"/>
          </a:p>
          <a:p>
            <a:pPr eaLnBrk="1" hangingPunct="1">
              <a:defRPr/>
            </a:pPr>
            <a:endParaRPr lang="es-ES" sz="1400" dirty="0" smtClean="0"/>
          </a:p>
        </p:txBody>
      </p:sp>
      <p:sp>
        <p:nvSpPr>
          <p:cNvPr id="12" name="11 CuadroTexto"/>
          <p:cNvSpPr txBox="1">
            <a:spLocks noChangeArrowheads="1"/>
          </p:cNvSpPr>
          <p:nvPr userDrawn="1"/>
        </p:nvSpPr>
        <p:spPr bwMode="auto">
          <a:xfrm>
            <a:off x="8197850" y="6548438"/>
            <a:ext cx="946150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F8C3B4B4-9CEF-45A6-BE32-52ECAA57E7A5}" type="slidenum">
              <a:rPr lang="es-ES" sz="1400" smtClean="0"/>
              <a:pPr algn="ctr" eaLnBrk="1" hangingPunct="1"/>
              <a:t>‹N°›</a:t>
            </a:fld>
            <a:endParaRPr lang="es-ES" sz="1400" dirty="0"/>
          </a:p>
        </p:txBody>
      </p:sp>
      <p:sp>
        <p:nvSpPr>
          <p:cNvPr id="13" name="10 CuadroTexto"/>
          <p:cNvSpPr txBox="1">
            <a:spLocks noChangeArrowheads="1"/>
          </p:cNvSpPr>
          <p:nvPr userDrawn="1"/>
        </p:nvSpPr>
        <p:spPr bwMode="auto">
          <a:xfrm>
            <a:off x="34925" y="6550025"/>
            <a:ext cx="1512888" cy="30777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/>
              <a:t>April</a:t>
            </a:r>
            <a:r>
              <a:rPr lang="en-US" sz="1400" baseline="0" dirty="0" smtClean="0"/>
              <a:t> 4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2014</a:t>
            </a:r>
            <a:endParaRPr lang="es-ES" sz="1400" dirty="0" smtClean="0"/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0"/>
          </p:nvPr>
        </p:nvSpPr>
        <p:spPr>
          <a:xfrm>
            <a:off x="272622" y="764705"/>
            <a:ext cx="8547528" cy="5617046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s-ES" sz="24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/>
            </a:lvl2pPr>
            <a:lvl4pPr marL="1268413" indent="-228600">
              <a:defRPr sz="20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501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"/>
          <p:cNvSpPr/>
          <p:nvPr userDrawn="1"/>
        </p:nvSpPr>
        <p:spPr>
          <a:xfrm>
            <a:off x="1116013" y="0"/>
            <a:ext cx="8026400" cy="63976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60000">
                <a:srgbClr val="85C2FF">
                  <a:lumMod val="100000"/>
                </a:srgbClr>
              </a:gs>
              <a:gs pos="10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1116012" y="116632"/>
            <a:ext cx="777646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lang="es-ES" sz="2800" b="1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Arial" charset="0"/>
              </a:defRPr>
            </a:lvl1pPr>
          </a:lstStyle>
          <a:p>
            <a:pPr lvl="0" eaLnBrk="1" hangingPunct="1"/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/>
          <p:nvPr userDrawn="1"/>
        </p:nvSpPr>
        <p:spPr>
          <a:xfrm>
            <a:off x="0" y="620713"/>
            <a:ext cx="9144000" cy="720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2" descr="C:\Julien\ECN Working Group\ECN_WorkShop2_Sep2012\Presentation\ECN- Banner-LP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75"/>
          <a:stretch>
            <a:fillRect/>
          </a:stretch>
        </p:blipFill>
        <p:spPr bwMode="auto">
          <a:xfrm>
            <a:off x="0" y="0"/>
            <a:ext cx="1116013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/>
          <p:nvPr userDrawn="1"/>
        </p:nvSpPr>
        <p:spPr>
          <a:xfrm>
            <a:off x="272622" y="58692"/>
            <a:ext cx="871130" cy="523220"/>
          </a:xfrm>
          <a:prstGeom prst="rect">
            <a:avLst/>
          </a:prstGeom>
          <a:noFill/>
          <a:scene3d>
            <a:camera prst="orthographicFront"/>
            <a:lightRig rig="flood" dir="t"/>
          </a:scene3d>
          <a:sp3d extrusionH="76200" prstMaterial="metal">
            <a:bevelT w="12700"/>
            <a:extrusionClr>
              <a:schemeClr val="tx2"/>
            </a:extrusion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Arial" charset="0"/>
              </a:rPr>
              <a:t>ECN</a:t>
            </a:r>
          </a:p>
        </p:txBody>
      </p:sp>
      <p:sp>
        <p:nvSpPr>
          <p:cNvPr id="11" name="10 CuadroTexto"/>
          <p:cNvSpPr txBox="1">
            <a:spLocks noChangeArrowheads="1"/>
          </p:cNvSpPr>
          <p:nvPr userDrawn="1"/>
        </p:nvSpPr>
        <p:spPr bwMode="auto">
          <a:xfrm>
            <a:off x="2843213" y="6550025"/>
            <a:ext cx="3457575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400" dirty="0" smtClean="0"/>
              <a:t>ECN 3 </a:t>
            </a:r>
            <a:r>
              <a:rPr lang="en-US" sz="1400" baseline="0" dirty="0" smtClean="0"/>
              <a:t>– Synthesis of Topic 2</a:t>
            </a:r>
            <a:endParaRPr lang="en-US" sz="1400" dirty="0" smtClean="0"/>
          </a:p>
          <a:p>
            <a:pPr eaLnBrk="1" hangingPunct="1">
              <a:defRPr/>
            </a:pPr>
            <a:endParaRPr lang="es-ES" sz="1400" dirty="0" smtClean="0"/>
          </a:p>
        </p:txBody>
      </p:sp>
      <p:sp>
        <p:nvSpPr>
          <p:cNvPr id="12" name="11 CuadroTexto"/>
          <p:cNvSpPr txBox="1">
            <a:spLocks noChangeArrowheads="1"/>
          </p:cNvSpPr>
          <p:nvPr userDrawn="1"/>
        </p:nvSpPr>
        <p:spPr bwMode="auto">
          <a:xfrm>
            <a:off x="8197850" y="6548438"/>
            <a:ext cx="946150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F8C3B4B4-9CEF-45A6-BE32-52ECAA57E7A5}" type="slidenum">
              <a:rPr lang="es-ES" sz="1400" smtClean="0"/>
              <a:pPr algn="ctr" eaLnBrk="1" hangingPunct="1"/>
              <a:t>‹N°›</a:t>
            </a:fld>
            <a:endParaRPr lang="es-ES" sz="1400" dirty="0"/>
          </a:p>
        </p:txBody>
      </p:sp>
      <p:sp>
        <p:nvSpPr>
          <p:cNvPr id="13" name="10 CuadroTexto"/>
          <p:cNvSpPr txBox="1">
            <a:spLocks noChangeArrowheads="1"/>
          </p:cNvSpPr>
          <p:nvPr userDrawn="1"/>
        </p:nvSpPr>
        <p:spPr bwMode="auto">
          <a:xfrm>
            <a:off x="34925" y="6550025"/>
            <a:ext cx="1512888" cy="30777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/>
              <a:t>April</a:t>
            </a:r>
            <a:r>
              <a:rPr lang="en-US" sz="1400" baseline="0" dirty="0" smtClean="0"/>
              <a:t> 4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2014</a:t>
            </a:r>
            <a:endParaRPr lang="es-ES" sz="1400" dirty="0" smtClean="0"/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0"/>
          </p:nvPr>
        </p:nvSpPr>
        <p:spPr>
          <a:xfrm>
            <a:off x="272622" y="764705"/>
            <a:ext cx="8547528" cy="5617046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s-ES" sz="24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/>
            </a:lvl2pPr>
            <a:lvl4pPr marL="1268413" indent="-228600">
              <a:defRPr sz="20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501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329613" y="6621463"/>
            <a:ext cx="1524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8954E-E3E7-4D9B-9C41-A948BB22882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microsoft.com/office/2007/relationships/media" Target="../media/media2.avi"/><Relationship Id="rId1" Type="http://schemas.openxmlformats.org/officeDocument/2006/relationships/video" Target="NULL" TargetMode="Externa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5.avi"/><Relationship Id="rId7" Type="http://schemas.openxmlformats.org/officeDocument/2006/relationships/image" Target="../media/image9.png"/><Relationship Id="rId2" Type="http://schemas.openxmlformats.org/officeDocument/2006/relationships/video" Target="../media/media4.avi"/><Relationship Id="rId1" Type="http://schemas.microsoft.com/office/2007/relationships/media" Target="../media/media4.avi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9.xml"/><Relationship Id="rId4" Type="http://schemas.openxmlformats.org/officeDocument/2006/relationships/video" Target="../media/media5.avi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eg"/><Relationship Id="rId1" Type="http://schemas.microsoft.com/office/2007/relationships/media" Target="../media/media1.m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4438" y="38100"/>
            <a:ext cx="7572375" cy="582613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pitchFamily="34" charset="0"/>
              </a:rPr>
              <a:t>ECN2 Future Direction</a:t>
            </a:r>
            <a:endParaRPr lang="en-US" dirty="0" smtClean="0">
              <a:latin typeface="Calibri" pitchFamily="34" charset="0"/>
            </a:endParaRPr>
          </a:p>
        </p:txBody>
      </p:sp>
      <p:sp>
        <p:nvSpPr>
          <p:cNvPr id="5122" name="Rectangle 3"/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642938" y="908050"/>
            <a:ext cx="7572375" cy="4500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smtClean="0">
                <a:latin typeface="Calibri" pitchFamily="34" charset="0"/>
              </a:rPr>
              <a:t>Continue</a:t>
            </a:r>
          </a:p>
          <a:p>
            <a:pPr lvl="1"/>
            <a:r>
              <a:rPr lang="en-US" smtClean="0">
                <a:latin typeface="Calibri" pitchFamily="34" charset="0"/>
              </a:rPr>
              <a:t>Spray A baseline</a:t>
            </a:r>
          </a:p>
          <a:p>
            <a:pPr lvl="1"/>
            <a:r>
              <a:rPr lang="en-US" smtClean="0">
                <a:latin typeface="Calibri" pitchFamily="34" charset="0"/>
              </a:rPr>
              <a:t>Soot</a:t>
            </a:r>
          </a:p>
          <a:p>
            <a:r>
              <a:rPr lang="en-US" sz="2000" smtClean="0">
                <a:latin typeface="Calibri" pitchFamily="34" charset="0"/>
              </a:rPr>
              <a:t>New</a:t>
            </a:r>
          </a:p>
          <a:p>
            <a:pPr lvl="1"/>
            <a:r>
              <a:rPr lang="en-US" smtClean="0">
                <a:latin typeface="Calibri" pitchFamily="34" charset="0"/>
              </a:rPr>
              <a:t>Large, single-hole nozzle.</a:t>
            </a:r>
          </a:p>
          <a:p>
            <a:pPr lvl="1"/>
            <a:r>
              <a:rPr lang="en-US" smtClean="0">
                <a:latin typeface="Calibri" pitchFamily="34" charset="0"/>
              </a:rPr>
              <a:t>Spray B</a:t>
            </a:r>
          </a:p>
          <a:p>
            <a:pPr lvl="1"/>
            <a:r>
              <a:rPr lang="en-US" smtClean="0">
                <a:latin typeface="Calibri" pitchFamily="34" charset="0"/>
              </a:rPr>
              <a:t>GDI injector</a:t>
            </a:r>
          </a:p>
          <a:p>
            <a:pPr lvl="1"/>
            <a:r>
              <a:rPr lang="en-US" smtClean="0">
                <a:latin typeface="Calibri" pitchFamily="34" charset="0"/>
              </a:rPr>
              <a:t>Transparent nozzle </a:t>
            </a:r>
          </a:p>
          <a:p>
            <a:pPr lvl="1"/>
            <a:r>
              <a:rPr lang="en-US" smtClean="0">
                <a:latin typeface="Calibri" pitchFamily="34" charset="0"/>
              </a:rPr>
              <a:t>Engine flows</a:t>
            </a:r>
          </a:p>
          <a:p>
            <a:r>
              <a:rPr lang="en-US" sz="2000" smtClean="0">
                <a:latin typeface="Calibri" pitchFamily="34" charset="0"/>
              </a:rPr>
              <a:t>Address physical problems</a:t>
            </a:r>
          </a:p>
          <a:p>
            <a:pPr lvl="1"/>
            <a:r>
              <a:rPr lang="en-US" smtClean="0">
                <a:latin typeface="Calibri" pitchFamily="34" charset="0"/>
              </a:rPr>
              <a:t>Internal flow/near nozzle</a:t>
            </a:r>
          </a:p>
          <a:p>
            <a:pPr lvl="1"/>
            <a:r>
              <a:rPr lang="en-US" smtClean="0">
                <a:latin typeface="Calibri" pitchFamily="34" charset="0"/>
              </a:rPr>
              <a:t>Supercritical</a:t>
            </a:r>
          </a:p>
          <a:p>
            <a:pPr lvl="1"/>
            <a:r>
              <a:rPr lang="en-US" smtClean="0">
                <a:latin typeface="Calibri" pitchFamily="34" charset="0"/>
              </a:rPr>
              <a:t>Turbulence/chemistry interaction at engine conditions</a:t>
            </a:r>
          </a:p>
        </p:txBody>
      </p:sp>
    </p:spTree>
    <p:extLst>
      <p:ext uri="{BB962C8B-B14F-4D97-AF65-F5344CB8AC3E}">
        <p14:creationId xmlns:p14="http://schemas.microsoft.com/office/powerpoint/2010/main" val="126725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Topic2: RECOMMENDATIONS </a:t>
            </a:r>
            <a:r>
              <a:rPr lang="es-ES" dirty="0" smtClean="0"/>
              <a:t>FOR ECN</a:t>
            </a:r>
            <a:r>
              <a:rPr lang="es-ES" dirty="0" smtClean="0">
                <a:sym typeface="Symbol"/>
              </a:rPr>
              <a:t></a:t>
            </a:r>
            <a:r>
              <a:rPr lang="es-ES" dirty="0" smtClean="0"/>
              <a:t>3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smtClean="0"/>
              <a:t>SIMULATIONS</a:t>
            </a:r>
          </a:p>
          <a:p>
            <a:pPr lvl="1"/>
            <a:r>
              <a:rPr lang="es-ES" dirty="0" err="1" smtClean="0"/>
              <a:t>Inert</a:t>
            </a:r>
            <a:r>
              <a:rPr lang="es-ES" dirty="0" smtClean="0"/>
              <a:t> vs </a:t>
            </a:r>
            <a:r>
              <a:rPr lang="es-ES" dirty="0" err="1" smtClean="0"/>
              <a:t>reacting</a:t>
            </a:r>
            <a:r>
              <a:rPr lang="es-ES" dirty="0" smtClean="0"/>
              <a:t> spray  </a:t>
            </a:r>
          </a:p>
          <a:p>
            <a:pPr lvl="3"/>
            <a:r>
              <a:rPr lang="es-ES" dirty="0" err="1" smtClean="0"/>
              <a:t>Always</a:t>
            </a:r>
            <a:r>
              <a:rPr lang="es-ES" dirty="0" smtClean="0"/>
              <a:t> </a:t>
            </a:r>
            <a:r>
              <a:rPr lang="es-ES" dirty="0" err="1" smtClean="0"/>
              <a:t>simulate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inert</a:t>
            </a:r>
            <a:r>
              <a:rPr lang="es-ES" dirty="0" smtClean="0"/>
              <a:t> case as a </a:t>
            </a:r>
            <a:r>
              <a:rPr lang="es-ES" dirty="0" err="1" smtClean="0"/>
              <a:t>baseline</a:t>
            </a:r>
            <a:r>
              <a:rPr lang="es-ES" dirty="0" smtClean="0"/>
              <a:t> </a:t>
            </a:r>
            <a:r>
              <a:rPr lang="es-ES" dirty="0" err="1" smtClean="0"/>
              <a:t>upon</a:t>
            </a:r>
            <a:r>
              <a:rPr lang="es-ES" dirty="0" smtClean="0"/>
              <a:t> </a:t>
            </a:r>
            <a:r>
              <a:rPr lang="es-ES" dirty="0" err="1" smtClean="0"/>
              <a:t>which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reacting</a:t>
            </a:r>
            <a:r>
              <a:rPr lang="es-ES" dirty="0" smtClean="0"/>
              <a:t> case can be </a:t>
            </a:r>
            <a:r>
              <a:rPr lang="es-ES" dirty="0" err="1" smtClean="0"/>
              <a:t>compared</a:t>
            </a:r>
            <a:endParaRPr lang="es-ES" dirty="0" smtClean="0"/>
          </a:p>
          <a:p>
            <a:pPr lvl="3"/>
            <a:r>
              <a:rPr lang="es-ES" dirty="0" err="1" smtClean="0"/>
              <a:t>This</a:t>
            </a:r>
            <a:r>
              <a:rPr lang="es-ES" dirty="0" smtClean="0"/>
              <a:t> can rule </a:t>
            </a:r>
            <a:r>
              <a:rPr lang="es-ES" dirty="0" err="1" smtClean="0"/>
              <a:t>out</a:t>
            </a:r>
            <a:r>
              <a:rPr lang="es-ES" dirty="0" smtClean="0"/>
              <a:t> </a:t>
            </a:r>
            <a:r>
              <a:rPr lang="es-ES" dirty="0" err="1" smtClean="0"/>
              <a:t>differences</a:t>
            </a:r>
            <a:r>
              <a:rPr lang="es-ES" dirty="0" smtClean="0"/>
              <a:t> </a:t>
            </a:r>
            <a:r>
              <a:rPr lang="es-ES" dirty="0" err="1" smtClean="0"/>
              <a:t>due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spray </a:t>
            </a:r>
            <a:r>
              <a:rPr lang="es-ES" dirty="0" err="1" smtClean="0"/>
              <a:t>mixing</a:t>
            </a:r>
            <a:r>
              <a:rPr lang="es-ES" dirty="0" smtClean="0"/>
              <a:t> </a:t>
            </a:r>
          </a:p>
          <a:p>
            <a:pPr lvl="3"/>
            <a:endParaRPr lang="es-ES" dirty="0"/>
          </a:p>
          <a:p>
            <a:pPr lvl="1"/>
            <a:r>
              <a:rPr lang="es-ES" dirty="0" err="1" smtClean="0"/>
              <a:t>Soot</a:t>
            </a:r>
            <a:r>
              <a:rPr lang="es-ES" dirty="0" smtClean="0"/>
              <a:t> </a:t>
            </a:r>
            <a:r>
              <a:rPr lang="es-ES" dirty="0" err="1" smtClean="0"/>
              <a:t>models</a:t>
            </a:r>
            <a:r>
              <a:rPr lang="es-ES" dirty="0" smtClean="0"/>
              <a:t> </a:t>
            </a:r>
            <a:r>
              <a:rPr lang="es-ES" dirty="0" err="1" smtClean="0"/>
              <a:t>need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be </a:t>
            </a:r>
            <a:r>
              <a:rPr lang="es-ES" dirty="0" err="1" smtClean="0"/>
              <a:t>investigated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a </a:t>
            </a:r>
            <a:r>
              <a:rPr lang="es-ES" dirty="0" err="1" smtClean="0"/>
              <a:t>closer</a:t>
            </a:r>
            <a:r>
              <a:rPr lang="es-ES" dirty="0" smtClean="0"/>
              <a:t> look at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combustion</a:t>
            </a:r>
            <a:r>
              <a:rPr lang="es-ES" dirty="0" smtClean="0"/>
              <a:t> </a:t>
            </a:r>
            <a:r>
              <a:rPr lang="es-ES" dirty="0" err="1" smtClean="0"/>
              <a:t>model</a:t>
            </a:r>
            <a:endParaRPr lang="es-ES" dirty="0" smtClean="0"/>
          </a:p>
          <a:p>
            <a:pPr lvl="1"/>
            <a:endParaRPr lang="es-ES" dirty="0"/>
          </a:p>
          <a:p>
            <a:pPr lvl="1"/>
            <a:endParaRPr lang="es-ES" dirty="0" smtClean="0"/>
          </a:p>
          <a:p>
            <a:pPr lvl="1"/>
            <a:endParaRPr lang="es-ES" dirty="0"/>
          </a:p>
          <a:p>
            <a:pPr lvl="1"/>
            <a:r>
              <a:rPr lang="es-ES" dirty="0" smtClean="0"/>
              <a:t>LES </a:t>
            </a:r>
            <a:r>
              <a:rPr lang="es-ES" dirty="0" err="1" smtClean="0"/>
              <a:t>contributions</a:t>
            </a:r>
            <a:r>
              <a:rPr lang="es-ES" dirty="0" smtClean="0"/>
              <a:t> are </a:t>
            </a:r>
            <a:r>
              <a:rPr lang="es-ES" dirty="0" err="1" smtClean="0"/>
              <a:t>welcome</a:t>
            </a:r>
            <a:endParaRPr lang="es-ES" dirty="0" smtClean="0"/>
          </a:p>
          <a:p>
            <a:endParaRPr lang="es-ES" dirty="0" smtClean="0"/>
          </a:p>
          <a:p>
            <a:pPr lvl="1"/>
            <a:endParaRPr lang="es-ES" dirty="0" smtClean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120202369"/>
              </p:ext>
            </p:extLst>
          </p:nvPr>
        </p:nvGraphicFramePr>
        <p:xfrm>
          <a:off x="251520" y="3068960"/>
          <a:ext cx="8784976" cy="275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5508104" y="3861048"/>
            <a:ext cx="3528392" cy="122413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279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Topic</a:t>
            </a:r>
            <a:r>
              <a:rPr lang="es-ES" dirty="0" smtClean="0"/>
              <a:t> 2: RECOMMENDATIONS </a:t>
            </a:r>
            <a:r>
              <a:rPr lang="es-ES" dirty="0"/>
              <a:t>FOR </a:t>
            </a:r>
            <a:r>
              <a:rPr lang="es-ES" dirty="0" smtClean="0"/>
              <a:t>ECN</a:t>
            </a:r>
            <a:r>
              <a:rPr lang="es-ES" dirty="0" smtClean="0">
                <a:sym typeface="Symbol"/>
              </a:rPr>
              <a:t></a:t>
            </a:r>
            <a:r>
              <a:rPr lang="es-ES" dirty="0" smtClean="0"/>
              <a:t>3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smtClean="0"/>
              <a:t>EXPERIMENTS</a:t>
            </a:r>
            <a:endParaRPr lang="es-ES" dirty="0"/>
          </a:p>
          <a:p>
            <a:pPr lvl="1"/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technique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delivers</a:t>
            </a:r>
            <a:r>
              <a:rPr lang="es-ES" dirty="0"/>
              <a:t> </a:t>
            </a:r>
            <a:r>
              <a:rPr lang="es-ES" dirty="0" err="1"/>
              <a:t>information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local </a:t>
            </a:r>
            <a:r>
              <a:rPr lang="es-ES" dirty="0" err="1"/>
              <a:t>temperature</a:t>
            </a:r>
            <a:r>
              <a:rPr lang="es-ES" dirty="0"/>
              <a:t>/</a:t>
            </a:r>
            <a:r>
              <a:rPr lang="es-ES" dirty="0" err="1"/>
              <a:t>composition</a:t>
            </a:r>
            <a:r>
              <a:rPr lang="es-ES" dirty="0"/>
              <a:t> </a:t>
            </a:r>
            <a:r>
              <a:rPr lang="es-ES" dirty="0" err="1"/>
              <a:t>under</a:t>
            </a:r>
            <a:r>
              <a:rPr lang="es-ES" dirty="0"/>
              <a:t> </a:t>
            </a:r>
            <a:r>
              <a:rPr lang="es-ES" dirty="0" err="1"/>
              <a:t>reacting</a:t>
            </a:r>
            <a:r>
              <a:rPr lang="es-ES" dirty="0"/>
              <a:t> </a:t>
            </a:r>
            <a:r>
              <a:rPr lang="es-ES" dirty="0" err="1"/>
              <a:t>condition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welcome</a:t>
            </a:r>
            <a:r>
              <a:rPr lang="es-ES" dirty="0" smtClean="0"/>
              <a:t>!</a:t>
            </a:r>
          </a:p>
          <a:p>
            <a:pPr lvl="3"/>
            <a:r>
              <a:rPr lang="es-ES" dirty="0" smtClean="0"/>
              <a:t>More 2D </a:t>
            </a:r>
            <a:r>
              <a:rPr lang="es-ES" dirty="0" err="1" smtClean="0"/>
              <a:t>Information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essential</a:t>
            </a:r>
            <a:endParaRPr lang="es-ES" dirty="0" smtClean="0"/>
          </a:p>
          <a:p>
            <a:pPr lvl="1"/>
            <a:endParaRPr lang="es-ES" dirty="0"/>
          </a:p>
          <a:p>
            <a:pPr lvl="1"/>
            <a:r>
              <a:rPr lang="es-ES" dirty="0"/>
              <a:t>More </a:t>
            </a:r>
            <a:r>
              <a:rPr lang="es-ES" dirty="0" err="1"/>
              <a:t>extensive</a:t>
            </a:r>
            <a:r>
              <a:rPr lang="es-ES" dirty="0"/>
              <a:t> </a:t>
            </a:r>
            <a:r>
              <a:rPr lang="es-ES" dirty="0" err="1"/>
              <a:t>radiation</a:t>
            </a:r>
            <a:r>
              <a:rPr lang="es-ES" dirty="0"/>
              <a:t> </a:t>
            </a:r>
            <a:r>
              <a:rPr lang="es-ES" dirty="0" err="1"/>
              <a:t>measurements</a:t>
            </a:r>
            <a:endParaRPr lang="es-ES" dirty="0"/>
          </a:p>
          <a:p>
            <a:pPr lvl="3"/>
            <a:r>
              <a:rPr lang="es-ES" dirty="0" err="1"/>
              <a:t>Closer</a:t>
            </a:r>
            <a:r>
              <a:rPr lang="es-ES" dirty="0"/>
              <a:t> look </a:t>
            </a:r>
            <a:r>
              <a:rPr lang="es-ES" dirty="0" err="1"/>
              <a:t>into</a:t>
            </a:r>
            <a:r>
              <a:rPr lang="es-ES" dirty="0"/>
              <a:t> </a:t>
            </a:r>
            <a:r>
              <a:rPr lang="es-ES" dirty="0" err="1"/>
              <a:t>soot-radiation</a:t>
            </a:r>
            <a:r>
              <a:rPr lang="es-ES" dirty="0"/>
              <a:t> </a:t>
            </a:r>
            <a:r>
              <a:rPr lang="es-ES" dirty="0" smtClean="0"/>
              <a:t>link</a:t>
            </a:r>
          </a:p>
          <a:p>
            <a:pPr lvl="3"/>
            <a:endParaRPr lang="es-ES" dirty="0" smtClean="0"/>
          </a:p>
          <a:p>
            <a:pPr lvl="3"/>
            <a:endParaRPr lang="es-ES" dirty="0"/>
          </a:p>
          <a:p>
            <a:r>
              <a:rPr lang="es-ES" dirty="0" smtClean="0"/>
              <a:t>ANALYSIS FROM EXPERIMENTS+MODELLING</a:t>
            </a:r>
          </a:p>
          <a:p>
            <a:pPr lvl="1"/>
            <a:r>
              <a:rPr lang="es-ES" dirty="0" smtClean="0">
                <a:solidFill>
                  <a:prstClr val="black"/>
                </a:solidFill>
              </a:rPr>
              <a:t>Are </a:t>
            </a:r>
            <a:r>
              <a:rPr lang="es-ES" dirty="0" err="1" smtClean="0">
                <a:solidFill>
                  <a:prstClr val="black"/>
                </a:solidFill>
              </a:rPr>
              <a:t>we</a:t>
            </a:r>
            <a:r>
              <a:rPr lang="es-ES" dirty="0" smtClean="0">
                <a:solidFill>
                  <a:prstClr val="black"/>
                </a:solidFill>
              </a:rPr>
              <a:t> </a:t>
            </a:r>
            <a:r>
              <a:rPr lang="es-ES" dirty="0" err="1" smtClean="0">
                <a:solidFill>
                  <a:prstClr val="black"/>
                </a:solidFill>
              </a:rPr>
              <a:t>able</a:t>
            </a:r>
            <a:r>
              <a:rPr lang="es-ES" dirty="0" smtClean="0">
                <a:solidFill>
                  <a:prstClr val="black"/>
                </a:solidFill>
              </a:rPr>
              <a:t> </a:t>
            </a:r>
            <a:r>
              <a:rPr lang="es-ES" dirty="0" err="1" smtClean="0">
                <a:solidFill>
                  <a:prstClr val="black"/>
                </a:solidFill>
              </a:rPr>
              <a:t>to</a:t>
            </a:r>
            <a:r>
              <a:rPr lang="es-ES" dirty="0" smtClean="0">
                <a:solidFill>
                  <a:prstClr val="black"/>
                </a:solidFill>
              </a:rPr>
              <a:t> describe </a:t>
            </a:r>
            <a:r>
              <a:rPr lang="es-ES" dirty="0" err="1" smtClean="0">
                <a:solidFill>
                  <a:prstClr val="black"/>
                </a:solidFill>
              </a:rPr>
              <a:t>the</a:t>
            </a:r>
            <a:r>
              <a:rPr lang="es-ES" dirty="0" smtClean="0">
                <a:solidFill>
                  <a:prstClr val="black"/>
                </a:solidFill>
              </a:rPr>
              <a:t> spray </a:t>
            </a:r>
            <a:r>
              <a:rPr lang="es-ES" dirty="0" err="1" smtClean="0">
                <a:solidFill>
                  <a:prstClr val="black"/>
                </a:solidFill>
              </a:rPr>
              <a:t>flow</a:t>
            </a:r>
            <a:r>
              <a:rPr lang="es-ES" dirty="0" smtClean="0">
                <a:solidFill>
                  <a:prstClr val="black"/>
                </a:solidFill>
              </a:rPr>
              <a:t> time </a:t>
            </a:r>
            <a:r>
              <a:rPr lang="es-ES" dirty="0" err="1" smtClean="0">
                <a:solidFill>
                  <a:prstClr val="black"/>
                </a:solidFill>
              </a:rPr>
              <a:t>evolution</a:t>
            </a:r>
            <a:r>
              <a:rPr lang="es-ES" dirty="0" smtClean="0">
                <a:solidFill>
                  <a:prstClr val="black"/>
                </a:solidFill>
              </a:rPr>
              <a:t>? </a:t>
            </a:r>
          </a:p>
          <a:p>
            <a:pPr lvl="1"/>
            <a:endParaRPr lang="es-ES" dirty="0">
              <a:solidFill>
                <a:prstClr val="black"/>
              </a:solidFill>
            </a:endParaRPr>
          </a:p>
          <a:p>
            <a:pPr lvl="1"/>
            <a:endParaRPr lang="es-ES" dirty="0" smtClean="0"/>
          </a:p>
          <a:p>
            <a:pPr lvl="1"/>
            <a:endParaRPr lang="es-ES" dirty="0"/>
          </a:p>
          <a:p>
            <a:pPr lvl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13153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Topic</a:t>
            </a:r>
            <a:r>
              <a:rPr lang="es-ES" dirty="0" smtClean="0"/>
              <a:t> 2: RECOMMENDATIONS </a:t>
            </a:r>
            <a:r>
              <a:rPr lang="es-ES" dirty="0"/>
              <a:t>FOR </a:t>
            </a:r>
            <a:r>
              <a:rPr lang="es-ES" dirty="0" smtClean="0"/>
              <a:t>ECN</a:t>
            </a:r>
            <a:r>
              <a:rPr lang="es-ES" dirty="0" smtClean="0">
                <a:sym typeface="Symbol"/>
              </a:rPr>
              <a:t></a:t>
            </a:r>
            <a:r>
              <a:rPr lang="es-ES" dirty="0" smtClean="0"/>
              <a:t>3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smtClean="0"/>
              <a:t>ADDITIONAL IDEAS</a:t>
            </a:r>
          </a:p>
          <a:p>
            <a:pPr lvl="1"/>
            <a:r>
              <a:rPr lang="es-ES" dirty="0" err="1" smtClean="0"/>
              <a:t>After</a:t>
            </a:r>
            <a:r>
              <a:rPr lang="es-ES" dirty="0" smtClean="0"/>
              <a:t> </a:t>
            </a:r>
            <a:r>
              <a:rPr lang="es-ES" dirty="0"/>
              <a:t>EOI </a:t>
            </a:r>
            <a:r>
              <a:rPr lang="es-ES" dirty="0" err="1"/>
              <a:t>flame</a:t>
            </a:r>
            <a:r>
              <a:rPr lang="es-ES" dirty="0"/>
              <a:t> </a:t>
            </a:r>
            <a:r>
              <a:rPr lang="es-ES" dirty="0" err="1" smtClean="0"/>
              <a:t>dynamics</a:t>
            </a:r>
            <a:endParaRPr lang="es-ES" dirty="0" smtClean="0"/>
          </a:p>
          <a:p>
            <a:pPr lvl="1"/>
            <a:endParaRPr lang="es-ES" dirty="0"/>
          </a:p>
          <a:p>
            <a:pPr lvl="1"/>
            <a:endParaRPr lang="es-ES" dirty="0" smtClean="0"/>
          </a:p>
          <a:p>
            <a:pPr lvl="1"/>
            <a:endParaRPr lang="es-ES" dirty="0" smtClean="0"/>
          </a:p>
          <a:p>
            <a:pPr lvl="1"/>
            <a:endParaRPr lang="es-ES" dirty="0" smtClean="0"/>
          </a:p>
          <a:p>
            <a:pPr lvl="1"/>
            <a:endParaRPr lang="es-ES" dirty="0" smtClean="0"/>
          </a:p>
          <a:p>
            <a:pPr lvl="1"/>
            <a:endParaRPr lang="es-ES" dirty="0"/>
          </a:p>
          <a:p>
            <a:pPr lvl="1"/>
            <a:endParaRPr lang="es-ES" dirty="0" smtClean="0"/>
          </a:p>
          <a:p>
            <a:pPr lvl="1"/>
            <a:endParaRPr lang="es-ES" dirty="0" smtClean="0"/>
          </a:p>
          <a:p>
            <a:pPr lvl="1"/>
            <a:r>
              <a:rPr lang="es-ES" dirty="0" smtClean="0"/>
              <a:t>DB </a:t>
            </a:r>
            <a:r>
              <a:rPr lang="es-ES" dirty="0" err="1"/>
              <a:t>extension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multiple</a:t>
            </a:r>
            <a:r>
              <a:rPr lang="es-ES" dirty="0"/>
              <a:t> </a:t>
            </a:r>
            <a:r>
              <a:rPr lang="es-ES" dirty="0" err="1"/>
              <a:t>injections</a:t>
            </a:r>
            <a:r>
              <a:rPr lang="es-ES" dirty="0"/>
              <a:t>/</a:t>
            </a:r>
            <a:r>
              <a:rPr lang="es-ES" dirty="0" err="1"/>
              <a:t>larger</a:t>
            </a:r>
            <a:r>
              <a:rPr lang="es-ES" dirty="0"/>
              <a:t> </a:t>
            </a:r>
            <a:r>
              <a:rPr lang="es-ES" dirty="0" err="1"/>
              <a:t>orifice</a:t>
            </a:r>
            <a:r>
              <a:rPr lang="es-ES" dirty="0"/>
              <a:t> </a:t>
            </a:r>
            <a:r>
              <a:rPr lang="es-ES" dirty="0" err="1"/>
              <a:t>size</a:t>
            </a:r>
            <a:endParaRPr lang="es-ES" dirty="0"/>
          </a:p>
          <a:p>
            <a:pPr lvl="1"/>
            <a:endParaRPr lang="es-ES" dirty="0" smtClean="0"/>
          </a:p>
          <a:p>
            <a:pPr lvl="1"/>
            <a:endParaRPr lang="es-ES" dirty="0"/>
          </a:p>
          <a:p>
            <a:pPr lvl="1"/>
            <a:endParaRPr lang="es-ES" dirty="0" smtClean="0"/>
          </a:p>
        </p:txBody>
      </p:sp>
      <p:pic>
        <p:nvPicPr>
          <p:cNvPr id="5" name="09_nozz675_Tg900_dens023_Bp059_O2X15_pr1500_rep08.av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4125.448"/>
                </p14:media>
              </p:ext>
            </p:extLst>
          </p:nvPr>
        </p:nvPicPr>
        <p:blipFill rotWithShape="1">
          <a:blip r:embed="rId4"/>
          <a:srcRect r="52083"/>
          <a:stretch>
            <a:fillRect/>
          </a:stretch>
        </p:blipFill>
        <p:spPr>
          <a:xfrm>
            <a:off x="2483768" y="1916832"/>
            <a:ext cx="3744416" cy="303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6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Topic</a:t>
            </a:r>
            <a:r>
              <a:rPr lang="es-ES" dirty="0" smtClean="0"/>
              <a:t> 2: </a:t>
            </a:r>
            <a:r>
              <a:rPr lang="es-ES" dirty="0" err="1" smtClean="0"/>
              <a:t>future</a:t>
            </a:r>
            <a:r>
              <a:rPr lang="es-ES" dirty="0" smtClean="0"/>
              <a:t> </a:t>
            </a:r>
            <a:r>
              <a:rPr lang="es-ES" dirty="0" err="1" smtClean="0"/>
              <a:t>directions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err="1" smtClean="0"/>
              <a:t>Multiple</a:t>
            </a:r>
            <a:r>
              <a:rPr lang="es-ES" dirty="0" smtClean="0"/>
              <a:t> </a:t>
            </a:r>
            <a:r>
              <a:rPr lang="es-ES" dirty="0" err="1" smtClean="0"/>
              <a:t>injections</a:t>
            </a:r>
            <a:endParaRPr lang="es-ES" dirty="0" smtClean="0"/>
          </a:p>
          <a:p>
            <a:pPr marL="1085850" lvl="1" indent="-342900"/>
            <a:r>
              <a:rPr lang="es-ES" dirty="0" smtClean="0"/>
              <a:t>Spray A 0.3/0.5/1.2 (4)</a:t>
            </a:r>
            <a:endParaRPr lang="es-ES" dirty="0" smtClean="0"/>
          </a:p>
          <a:p>
            <a:pPr lvl="1"/>
            <a:endParaRPr lang="es-ES" dirty="0"/>
          </a:p>
          <a:p>
            <a:pPr lvl="1"/>
            <a:endParaRPr lang="es-ES" dirty="0" smtClean="0"/>
          </a:p>
        </p:txBody>
      </p:sp>
      <p:pic>
        <p:nvPicPr>
          <p:cNvPr id="4" name="DoubleInjMovie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87624" y="1700808"/>
            <a:ext cx="619125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16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Topic</a:t>
            </a:r>
            <a:r>
              <a:rPr lang="es-ES" dirty="0" smtClean="0"/>
              <a:t> 2: </a:t>
            </a:r>
            <a:r>
              <a:rPr lang="es-ES" dirty="0" err="1" smtClean="0"/>
              <a:t>future</a:t>
            </a:r>
            <a:r>
              <a:rPr lang="es-ES" dirty="0" smtClean="0"/>
              <a:t> </a:t>
            </a:r>
            <a:r>
              <a:rPr lang="es-ES" dirty="0" err="1" smtClean="0"/>
              <a:t>directions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err="1" smtClean="0"/>
              <a:t>Multiple</a:t>
            </a:r>
            <a:r>
              <a:rPr lang="es-ES" dirty="0" smtClean="0"/>
              <a:t> </a:t>
            </a:r>
            <a:r>
              <a:rPr lang="es-ES" dirty="0" err="1" smtClean="0"/>
              <a:t>injections</a:t>
            </a:r>
            <a:endParaRPr lang="es-ES" dirty="0" smtClean="0"/>
          </a:p>
          <a:p>
            <a:pPr marL="1085850" lvl="1" indent="-342900"/>
            <a:r>
              <a:rPr lang="es-ES" dirty="0" smtClean="0"/>
              <a:t>IFPEN 2009</a:t>
            </a:r>
            <a:endParaRPr lang="es-ES" dirty="0" smtClean="0"/>
          </a:p>
          <a:p>
            <a:pPr lvl="1"/>
            <a:endParaRPr lang="es-ES" dirty="0"/>
          </a:p>
          <a:p>
            <a:pPr lvl="1"/>
            <a:endParaRPr lang="es-ES" dirty="0" smtClean="0"/>
          </a:p>
        </p:txBody>
      </p:sp>
      <p:pic>
        <p:nvPicPr>
          <p:cNvPr id="5" name="cas3_strio_ssfiltre_02b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75656" y="1713587"/>
            <a:ext cx="1957351" cy="4464496"/>
          </a:xfrm>
          <a:prstGeom prst="rect">
            <a:avLst/>
          </a:prstGeom>
        </p:spPr>
      </p:pic>
      <p:pic>
        <p:nvPicPr>
          <p:cNvPr id="6" name="cas3.avi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55976" y="1740362"/>
            <a:ext cx="3266996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65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4438" y="38100"/>
            <a:ext cx="7572375" cy="582613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pitchFamily="34" charset="0"/>
              </a:rPr>
              <a:t>ECN2 Future Direction</a:t>
            </a:r>
            <a:endParaRPr lang="en-US" dirty="0" smtClean="0">
              <a:latin typeface="Calibri" pitchFamily="34" charset="0"/>
            </a:endParaRPr>
          </a:p>
        </p:txBody>
      </p:sp>
      <p:sp>
        <p:nvSpPr>
          <p:cNvPr id="5122" name="Rectangle 3"/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642938" y="908050"/>
            <a:ext cx="7572375" cy="4500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 smtClean="0">
                <a:latin typeface="Calibri" pitchFamily="34" charset="0"/>
              </a:rPr>
              <a:t>Continue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  <a:latin typeface="Calibri" pitchFamily="34" charset="0"/>
              </a:rPr>
              <a:t>Spray A baseline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  <a:latin typeface="Calibri" pitchFamily="34" charset="0"/>
              </a:rPr>
              <a:t>Soot</a:t>
            </a:r>
          </a:p>
          <a:p>
            <a:r>
              <a:rPr lang="en-US" sz="2000" dirty="0" smtClean="0">
                <a:latin typeface="Calibri" pitchFamily="34" charset="0"/>
              </a:rPr>
              <a:t>New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Large, single-hole nozzle</a:t>
            </a:r>
            <a:r>
              <a:rPr lang="en-US" dirty="0" smtClean="0">
                <a:solidFill>
                  <a:srgbClr val="FFC000"/>
                </a:solidFill>
                <a:latin typeface="Calibri" pitchFamily="34" charset="0"/>
              </a:rPr>
              <a:t>.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  <a:latin typeface="Calibri" pitchFamily="34" charset="0"/>
              </a:rPr>
              <a:t>Spray B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  <a:latin typeface="Calibri" pitchFamily="34" charset="0"/>
              </a:rPr>
              <a:t>GDI injector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Transparent nozzle 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  <a:latin typeface="Calibri" pitchFamily="34" charset="0"/>
              </a:rPr>
              <a:t>Engine flows</a:t>
            </a:r>
          </a:p>
          <a:p>
            <a:r>
              <a:rPr lang="en-US" sz="2000" dirty="0" smtClean="0">
                <a:latin typeface="Calibri" pitchFamily="34" charset="0"/>
              </a:rPr>
              <a:t>Address physical problems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  <a:latin typeface="Calibri" pitchFamily="34" charset="0"/>
              </a:rPr>
              <a:t>Internal flow/near nozzle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  <a:latin typeface="Calibri" pitchFamily="34" charset="0"/>
              </a:rPr>
              <a:t>Supercritical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  <a:latin typeface="Calibri" pitchFamily="34" charset="0"/>
              </a:rPr>
              <a:t>Turbulence/chemistry interaction at engine conditions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652120" y="1196752"/>
            <a:ext cx="18069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>
                <a:solidFill>
                  <a:srgbClr val="00B050"/>
                </a:solidFill>
              </a:rPr>
              <a:t>Carried</a:t>
            </a:r>
            <a:r>
              <a:rPr lang="fr-FR" sz="2400" dirty="0" smtClean="0">
                <a:solidFill>
                  <a:srgbClr val="00B050"/>
                </a:solidFill>
              </a:rPr>
              <a:t> out</a:t>
            </a:r>
          </a:p>
          <a:p>
            <a:r>
              <a:rPr lang="fr-FR" sz="2400" dirty="0" err="1" smtClean="0">
                <a:solidFill>
                  <a:srgbClr val="FFC000"/>
                </a:solidFill>
              </a:rPr>
              <a:t>Started</a:t>
            </a:r>
            <a:endParaRPr lang="fr-FR" sz="2400" dirty="0" smtClean="0">
              <a:solidFill>
                <a:srgbClr val="FFC000"/>
              </a:solidFill>
            </a:endParaRPr>
          </a:p>
          <a:p>
            <a:r>
              <a:rPr lang="fr-FR" sz="2400" dirty="0" err="1" smtClean="0">
                <a:solidFill>
                  <a:schemeClr val="accent1"/>
                </a:solidFill>
              </a:rPr>
              <a:t>Coming</a:t>
            </a:r>
            <a:r>
              <a:rPr lang="fr-FR" sz="2400" dirty="0" smtClean="0">
                <a:solidFill>
                  <a:schemeClr val="accent1"/>
                </a:solidFill>
              </a:rPr>
              <a:t> </a:t>
            </a:r>
            <a:r>
              <a:rPr lang="fr-FR" sz="2400" dirty="0" err="1" smtClean="0">
                <a:solidFill>
                  <a:schemeClr val="accent1"/>
                </a:solidFill>
              </a:rPr>
              <a:t>soon</a:t>
            </a:r>
            <a:endParaRPr lang="fr-FR" sz="2400" dirty="0" smtClean="0">
              <a:solidFill>
                <a:schemeClr val="accent1"/>
              </a:solidFill>
            </a:endParaRPr>
          </a:p>
          <a:p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43608" y="38100"/>
            <a:ext cx="7992888" cy="5826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2400"/>
              </a:lnSpc>
            </a:pPr>
            <a:r>
              <a:rPr lang="en-US" sz="3000" dirty="0" smtClean="0">
                <a:solidFill>
                  <a:schemeClr val="bg1"/>
                </a:solidFill>
                <a:latin typeface="Calibri" pitchFamily="34" charset="0"/>
              </a:rPr>
              <a:t>ECN2 : Physical </a:t>
            </a:r>
            <a:r>
              <a:rPr lang="en-US" sz="3000" dirty="0" smtClean="0">
                <a:solidFill>
                  <a:schemeClr val="bg1"/>
                </a:solidFill>
                <a:latin typeface="Calibri" pitchFamily="34" charset="0"/>
              </a:rPr>
              <a:t>problem challenges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323528" y="908720"/>
            <a:ext cx="7572375" cy="4500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2400" dirty="0" smtClean="0">
                <a:latin typeface="Calibri" pitchFamily="34" charset="0"/>
              </a:rPr>
              <a:t>Understanding internal nozzle flow, nozzle geometry, and its connection to the near field spray</a:t>
            </a:r>
          </a:p>
          <a:p>
            <a:pPr lvl="1"/>
            <a:r>
              <a:rPr lang="en-US" sz="1800" dirty="0" smtClean="0">
                <a:latin typeface="Calibri" pitchFamily="34" charset="0"/>
              </a:rPr>
              <a:t>Suggested hardware</a:t>
            </a:r>
          </a:p>
          <a:p>
            <a:pPr lvl="2"/>
            <a:r>
              <a:rPr lang="en-US" sz="1600" dirty="0" smtClean="0">
                <a:solidFill>
                  <a:srgbClr val="FFC000"/>
                </a:solidFill>
                <a:latin typeface="Calibri" pitchFamily="34" charset="0"/>
              </a:rPr>
              <a:t>Spray B</a:t>
            </a:r>
            <a:r>
              <a:rPr lang="en-US" sz="1600" dirty="0" smtClean="0">
                <a:solidFill>
                  <a:srgbClr val="00B050"/>
                </a:solidFill>
                <a:latin typeface="Calibri" pitchFamily="34" charset="0"/>
              </a:rPr>
              <a:t>, </a:t>
            </a:r>
            <a:r>
              <a:rPr lang="en-US" sz="1600" dirty="0" smtClean="0">
                <a:latin typeface="Calibri" pitchFamily="34" charset="0"/>
              </a:rPr>
              <a:t>transparent nozzle (large nozzle), </a:t>
            </a:r>
            <a:r>
              <a:rPr lang="en-US" sz="1600" dirty="0" smtClean="0">
                <a:solidFill>
                  <a:schemeClr val="accent1"/>
                </a:solidFill>
                <a:latin typeface="Calibri" pitchFamily="34" charset="0"/>
              </a:rPr>
              <a:t>sharp-edged axial single-hole nozzle</a:t>
            </a:r>
          </a:p>
          <a:p>
            <a:pPr lvl="1"/>
            <a:r>
              <a:rPr lang="en-US" sz="1800" dirty="0" smtClean="0">
                <a:latin typeface="Calibri" pitchFamily="34" charset="0"/>
              </a:rPr>
              <a:t>Potential experiments</a:t>
            </a:r>
          </a:p>
          <a:p>
            <a:pPr lvl="2"/>
            <a:r>
              <a:rPr lang="en-US" sz="1600" dirty="0" smtClean="0">
                <a:solidFill>
                  <a:srgbClr val="00B050"/>
                </a:solidFill>
                <a:latin typeface="Calibri" pitchFamily="34" charset="0"/>
              </a:rPr>
              <a:t>Phase-contrast, radiography, high-res. x-ray tomography</a:t>
            </a:r>
            <a:r>
              <a:rPr lang="en-US" sz="1600" dirty="0" smtClean="0">
                <a:latin typeface="Calibri" pitchFamily="34" charset="0"/>
              </a:rPr>
              <a:t>, transparent visualization, </a:t>
            </a:r>
            <a:r>
              <a:rPr lang="en-US" sz="1600" dirty="0" smtClean="0">
                <a:solidFill>
                  <a:srgbClr val="00B050"/>
                </a:solidFill>
                <a:latin typeface="Calibri" pitchFamily="34" charset="0"/>
              </a:rPr>
              <a:t>momentum and mass flow rate, near-field long-distance microscopy</a:t>
            </a:r>
            <a:r>
              <a:rPr lang="en-US" sz="1600" dirty="0" smtClean="0">
                <a:latin typeface="Calibri" pitchFamily="34" charset="0"/>
              </a:rPr>
              <a:t>, L2FV, </a:t>
            </a:r>
            <a:r>
              <a:rPr lang="en-US" sz="1600" dirty="0" smtClean="0">
                <a:solidFill>
                  <a:srgbClr val="FFC000"/>
                </a:solidFill>
                <a:latin typeface="Calibri" pitchFamily="34" charset="0"/>
              </a:rPr>
              <a:t>ballistic imaging</a:t>
            </a:r>
          </a:p>
          <a:p>
            <a:pPr lvl="1"/>
            <a:r>
              <a:rPr lang="en-US" sz="1800" dirty="0" smtClean="0">
                <a:latin typeface="Calibri" pitchFamily="34" charset="0"/>
              </a:rPr>
              <a:t>Potential modeling projects</a:t>
            </a:r>
          </a:p>
          <a:p>
            <a:pPr lvl="2"/>
            <a:r>
              <a:rPr lang="en-US" sz="1600" dirty="0" smtClean="0">
                <a:solidFill>
                  <a:srgbClr val="FFC000"/>
                </a:solidFill>
                <a:latin typeface="Calibri" pitchFamily="34" charset="0"/>
              </a:rPr>
              <a:t>Internal flow CFD with cavitation</a:t>
            </a:r>
          </a:p>
          <a:p>
            <a:pPr lvl="2"/>
            <a:r>
              <a:rPr lang="en-US" sz="1600" dirty="0" smtClean="0">
                <a:latin typeface="Calibri" pitchFamily="34" charset="0"/>
              </a:rPr>
              <a:t>Effects of grid size and surface roughness and “imperfections”</a:t>
            </a:r>
          </a:p>
          <a:p>
            <a:pPr lvl="2"/>
            <a:r>
              <a:rPr lang="en-US" sz="1600" dirty="0" smtClean="0">
                <a:solidFill>
                  <a:srgbClr val="FFC000"/>
                </a:solidFill>
                <a:latin typeface="Calibri" pitchFamily="34" charset="0"/>
              </a:rPr>
              <a:t>Primary atomization</a:t>
            </a:r>
          </a:p>
          <a:p>
            <a:pPr lvl="2"/>
            <a:r>
              <a:rPr lang="en-US" sz="1600" dirty="0" smtClean="0">
                <a:solidFill>
                  <a:srgbClr val="00B050"/>
                </a:solidFill>
                <a:latin typeface="Calibri" pitchFamily="34" charset="0"/>
              </a:rPr>
              <a:t>B.C.s that include nozzle gas in the sac and initial wall temperature distribution</a:t>
            </a:r>
          </a:p>
          <a:p>
            <a:pPr lvl="2"/>
            <a:r>
              <a:rPr lang="en-US" sz="1600" dirty="0" smtClean="0">
                <a:latin typeface="Calibri" pitchFamily="34" charset="0"/>
              </a:rPr>
              <a:t>Hydraulic model of injector, (e.g. AMESIM)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524328" y="764704"/>
            <a:ext cx="14061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00B050"/>
                </a:solidFill>
              </a:rPr>
              <a:t>Carried</a:t>
            </a:r>
            <a:r>
              <a:rPr lang="fr-FR" dirty="0" smtClean="0">
                <a:solidFill>
                  <a:srgbClr val="00B050"/>
                </a:solidFill>
              </a:rPr>
              <a:t> out</a:t>
            </a:r>
          </a:p>
          <a:p>
            <a:r>
              <a:rPr lang="fr-FR" dirty="0" err="1" smtClean="0">
                <a:solidFill>
                  <a:srgbClr val="FFC000"/>
                </a:solidFill>
              </a:rPr>
              <a:t>Started</a:t>
            </a:r>
            <a:endParaRPr lang="fr-FR" dirty="0" smtClean="0">
              <a:solidFill>
                <a:srgbClr val="FFC000"/>
              </a:solidFill>
            </a:endParaRPr>
          </a:p>
          <a:p>
            <a:r>
              <a:rPr lang="fr-FR" dirty="0" err="1" smtClean="0">
                <a:solidFill>
                  <a:schemeClr val="accent1"/>
                </a:solidFill>
              </a:rPr>
              <a:t>Coming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  <a:r>
              <a:rPr lang="fr-FR" dirty="0" err="1" smtClean="0">
                <a:solidFill>
                  <a:schemeClr val="accent1"/>
                </a:solidFill>
              </a:rPr>
              <a:t>soon</a:t>
            </a:r>
            <a:endParaRPr lang="fr-FR" dirty="0" smtClean="0">
              <a:solidFill>
                <a:schemeClr val="accent1"/>
              </a:solidFill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4438" y="38100"/>
            <a:ext cx="7572375" cy="582613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pitchFamily="34" charset="0"/>
              </a:rPr>
              <a:t>ECN2: Physical </a:t>
            </a:r>
            <a:r>
              <a:rPr lang="en-US" dirty="0" smtClean="0">
                <a:latin typeface="Calibri" pitchFamily="34" charset="0"/>
              </a:rPr>
              <a:t>problem challenges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642938" y="1143000"/>
            <a:ext cx="7572375" cy="4500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pitchFamily="34" charset="0"/>
              </a:rPr>
              <a:t>Is Spray A "supercritical"? (a dense fluid)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Potential experiments</a:t>
            </a:r>
          </a:p>
          <a:p>
            <a:pPr lvl="2"/>
            <a:r>
              <a:rPr lang="en-US" dirty="0" smtClean="0">
                <a:solidFill>
                  <a:srgbClr val="FFC000"/>
                </a:solidFill>
                <a:latin typeface="Calibri" pitchFamily="34" charset="0"/>
              </a:rPr>
              <a:t>long-distance microscopy high speed imaging</a:t>
            </a:r>
            <a:r>
              <a:rPr lang="en-US" dirty="0" smtClean="0">
                <a:latin typeface="Calibri" pitchFamily="34" charset="0"/>
              </a:rPr>
              <a:t>, PDA near LL, </a:t>
            </a:r>
            <a:r>
              <a:rPr lang="en-US" dirty="0" smtClean="0">
                <a:solidFill>
                  <a:srgbClr val="FFC000"/>
                </a:solidFill>
                <a:latin typeface="Calibri" pitchFamily="34" charset="0"/>
              </a:rPr>
              <a:t>Ballistic imaging</a:t>
            </a:r>
            <a:r>
              <a:rPr lang="en-US" dirty="0" smtClean="0">
                <a:latin typeface="Calibri" pitchFamily="34" charset="0"/>
              </a:rPr>
              <a:t>, others (Raman spectroscopy?)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Potential modeling projects</a:t>
            </a:r>
          </a:p>
          <a:p>
            <a:pPr lvl="2"/>
            <a:r>
              <a:rPr lang="en-US" dirty="0" smtClean="0">
                <a:solidFill>
                  <a:srgbClr val="FFC000"/>
                </a:solidFill>
                <a:latin typeface="Calibri" pitchFamily="34" charset="0"/>
              </a:rPr>
              <a:t>models that treats dense fluid </a:t>
            </a:r>
          </a:p>
          <a:p>
            <a:pPr lvl="2"/>
            <a:r>
              <a:rPr lang="en-US" dirty="0" smtClean="0">
                <a:latin typeface="Calibri" pitchFamily="34" charset="0"/>
              </a:rPr>
              <a:t>Develop a light model for photons interacting with dense fluids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524328" y="764704"/>
            <a:ext cx="14061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00B050"/>
                </a:solidFill>
              </a:rPr>
              <a:t>Carried</a:t>
            </a:r>
            <a:r>
              <a:rPr lang="fr-FR" dirty="0" smtClean="0">
                <a:solidFill>
                  <a:srgbClr val="00B050"/>
                </a:solidFill>
              </a:rPr>
              <a:t> out</a:t>
            </a:r>
          </a:p>
          <a:p>
            <a:r>
              <a:rPr lang="fr-FR" dirty="0" err="1" smtClean="0">
                <a:solidFill>
                  <a:srgbClr val="FFC000"/>
                </a:solidFill>
              </a:rPr>
              <a:t>Started</a:t>
            </a:r>
            <a:endParaRPr lang="fr-FR" dirty="0" smtClean="0">
              <a:solidFill>
                <a:srgbClr val="FFC000"/>
              </a:solidFill>
            </a:endParaRPr>
          </a:p>
          <a:p>
            <a:r>
              <a:rPr lang="fr-FR" dirty="0" err="1" smtClean="0">
                <a:solidFill>
                  <a:schemeClr val="accent1"/>
                </a:solidFill>
              </a:rPr>
              <a:t>Coming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  <a:r>
              <a:rPr lang="fr-FR" dirty="0" err="1" smtClean="0">
                <a:solidFill>
                  <a:schemeClr val="accent1"/>
                </a:solidFill>
              </a:rPr>
              <a:t>soon</a:t>
            </a:r>
            <a:endParaRPr lang="fr-FR" dirty="0" smtClean="0">
              <a:solidFill>
                <a:schemeClr val="accent1"/>
              </a:solidFill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214438" y="38100"/>
            <a:ext cx="7572375" cy="5826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2400"/>
              </a:lnSpc>
            </a:pPr>
            <a:r>
              <a:rPr lang="en-US" sz="3000" dirty="0" smtClean="0">
                <a:solidFill>
                  <a:schemeClr val="bg1"/>
                </a:solidFill>
                <a:latin typeface="Calibri" pitchFamily="34" charset="0"/>
              </a:rPr>
              <a:t>ECN2: Physical </a:t>
            </a:r>
            <a:r>
              <a:rPr lang="en-US" sz="3000" dirty="0" smtClean="0">
                <a:solidFill>
                  <a:schemeClr val="bg1"/>
                </a:solidFill>
                <a:latin typeface="Calibri" pitchFamily="34" charset="0"/>
              </a:rPr>
              <a:t>problem challenges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42938" y="1143000"/>
            <a:ext cx="7572375" cy="4500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2800" dirty="0" smtClean="0">
                <a:latin typeface="Calibri" pitchFamily="34" charset="0"/>
              </a:rPr>
              <a:t>Turbulence/chemistry interaction at "engine type  conditions"</a:t>
            </a:r>
          </a:p>
          <a:p>
            <a:pPr lvl="1"/>
            <a:r>
              <a:rPr lang="en-US" sz="2000" dirty="0" smtClean="0">
                <a:latin typeface="Calibri" pitchFamily="34" charset="0"/>
              </a:rPr>
              <a:t>Hardware</a:t>
            </a:r>
          </a:p>
          <a:p>
            <a:pPr lvl="2"/>
            <a:r>
              <a:rPr lang="en-US" sz="1800" dirty="0" smtClean="0">
                <a:latin typeface="Calibri" pitchFamily="34" charset="0"/>
              </a:rPr>
              <a:t>Multiple injections, wall impingement (liquid or vapor?), </a:t>
            </a:r>
            <a:r>
              <a:rPr lang="en-US" sz="1800" dirty="0" smtClean="0">
                <a:solidFill>
                  <a:schemeClr val="accent1"/>
                </a:solidFill>
                <a:latin typeface="Calibri" pitchFamily="34" charset="0"/>
              </a:rPr>
              <a:t>large nozzles</a:t>
            </a:r>
            <a:r>
              <a:rPr lang="en-US" sz="1800" dirty="0" smtClean="0">
                <a:latin typeface="Calibri" pitchFamily="34" charset="0"/>
              </a:rPr>
              <a:t>, fuels, RCM</a:t>
            </a:r>
          </a:p>
          <a:p>
            <a:pPr lvl="1"/>
            <a:r>
              <a:rPr lang="en-US" sz="2000" dirty="0" smtClean="0">
                <a:latin typeface="Calibri" pitchFamily="34" charset="0"/>
              </a:rPr>
              <a:t>Potential experiments</a:t>
            </a:r>
          </a:p>
          <a:p>
            <a:pPr lvl="2"/>
            <a:r>
              <a:rPr lang="en-US" sz="1800" dirty="0" smtClean="0">
                <a:solidFill>
                  <a:srgbClr val="00B050"/>
                </a:solidFill>
                <a:latin typeface="Calibri" pitchFamily="34" charset="0"/>
              </a:rPr>
              <a:t>OH/CH2O, PIV, transient lift off, </a:t>
            </a:r>
            <a:r>
              <a:rPr lang="en-US" sz="1800" dirty="0" err="1" smtClean="0">
                <a:solidFill>
                  <a:srgbClr val="00B050"/>
                </a:solidFill>
                <a:latin typeface="Calibri" pitchFamily="34" charset="0"/>
              </a:rPr>
              <a:t>chemiluminescence</a:t>
            </a:r>
            <a:r>
              <a:rPr lang="en-US" sz="1800" dirty="0" smtClean="0">
                <a:solidFill>
                  <a:srgbClr val="00B050"/>
                </a:solidFill>
                <a:latin typeface="Calibri" pitchFamily="34" charset="0"/>
              </a:rPr>
              <a:t>, </a:t>
            </a:r>
            <a:r>
              <a:rPr lang="en-US" sz="1800" dirty="0" err="1" smtClean="0">
                <a:solidFill>
                  <a:srgbClr val="00B050"/>
                </a:solidFill>
                <a:latin typeface="Calibri" pitchFamily="34" charset="0"/>
              </a:rPr>
              <a:t>schlieren</a:t>
            </a:r>
            <a:r>
              <a:rPr lang="en-US" sz="1800" dirty="0" smtClean="0">
                <a:latin typeface="Calibri" pitchFamily="34" charset="0"/>
              </a:rPr>
              <a:t>, Temperature (Raman), LIF, Rayleigh, other species? (NO…)</a:t>
            </a:r>
          </a:p>
          <a:p>
            <a:pPr lvl="1"/>
            <a:r>
              <a:rPr lang="en-US" sz="2000" dirty="0" smtClean="0">
                <a:latin typeface="Calibri" pitchFamily="34" charset="0"/>
              </a:rPr>
              <a:t>Potential modeling projects</a:t>
            </a:r>
          </a:p>
          <a:p>
            <a:pPr lvl="2"/>
            <a:r>
              <a:rPr lang="en-US" sz="1800" dirty="0" smtClean="0">
                <a:latin typeface="Calibri" pitchFamily="34" charset="0"/>
              </a:rPr>
              <a:t>Chemistry mechanisms</a:t>
            </a:r>
          </a:p>
          <a:p>
            <a:pPr lvl="2"/>
            <a:r>
              <a:rPr lang="en-US" sz="1800" dirty="0" smtClean="0">
                <a:solidFill>
                  <a:srgbClr val="00B050"/>
                </a:solidFill>
                <a:latin typeface="Calibri" pitchFamily="34" charset="0"/>
              </a:rPr>
              <a:t>Continuation of model comparisons</a:t>
            </a:r>
          </a:p>
          <a:p>
            <a:pPr lvl="2"/>
            <a:r>
              <a:rPr lang="en-US" sz="1800" dirty="0" smtClean="0">
                <a:latin typeface="Calibri" pitchFamily="34" charset="0"/>
              </a:rPr>
              <a:t>Modeling experimental measurements (OH LIF…)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668344" y="764704"/>
            <a:ext cx="14061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00B050"/>
                </a:solidFill>
              </a:rPr>
              <a:t>Carried</a:t>
            </a:r>
            <a:r>
              <a:rPr lang="fr-FR" dirty="0" smtClean="0">
                <a:solidFill>
                  <a:srgbClr val="00B050"/>
                </a:solidFill>
              </a:rPr>
              <a:t> out</a:t>
            </a:r>
          </a:p>
          <a:p>
            <a:r>
              <a:rPr lang="fr-FR" dirty="0" err="1" smtClean="0">
                <a:solidFill>
                  <a:srgbClr val="FFC000"/>
                </a:solidFill>
              </a:rPr>
              <a:t>Started</a:t>
            </a:r>
            <a:endParaRPr lang="fr-FR" dirty="0" smtClean="0">
              <a:solidFill>
                <a:srgbClr val="FFC000"/>
              </a:solidFill>
            </a:endParaRPr>
          </a:p>
          <a:p>
            <a:r>
              <a:rPr lang="fr-FR" dirty="0" err="1" smtClean="0">
                <a:solidFill>
                  <a:schemeClr val="accent1"/>
                </a:solidFill>
              </a:rPr>
              <a:t>Coming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  <a:r>
              <a:rPr lang="fr-FR" dirty="0" err="1" smtClean="0">
                <a:solidFill>
                  <a:schemeClr val="accent1"/>
                </a:solidFill>
              </a:rPr>
              <a:t>soon</a:t>
            </a:r>
            <a:endParaRPr lang="fr-FR" dirty="0" smtClean="0">
              <a:solidFill>
                <a:schemeClr val="accent1"/>
              </a:solidFill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CuadroTexto"/>
          <p:cNvSpPr txBox="1">
            <a:spLocks noChangeArrowheads="1"/>
          </p:cNvSpPr>
          <p:nvPr/>
        </p:nvSpPr>
        <p:spPr bwMode="auto">
          <a:xfrm>
            <a:off x="1187450" y="28575"/>
            <a:ext cx="7921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chemeClr val="bg1"/>
                </a:solidFill>
              </a:rPr>
              <a:t>Topic 2: Recommendation </a:t>
            </a:r>
            <a:r>
              <a:rPr lang="en-US" altLang="en-US" sz="3200" b="1" dirty="0" smtClean="0">
                <a:solidFill>
                  <a:schemeClr val="bg1"/>
                </a:solidFill>
              </a:rPr>
              <a:t>for Simulations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23528" y="548680"/>
            <a:ext cx="8568952" cy="61206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70000"/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EE models need a primary breakup model, since the turbulence mixing based models only capture mixing but not spray breakup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70000"/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Simulations with high needle lifts need to reduce the initial lift values, otherwise they run the risk of completely missing the  initial transients. At 20 </a:t>
            </a:r>
            <a:r>
              <a:rPr lang="el-G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μ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m min. lift, injection velocity is already quite high for Spray 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70000"/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Is Spray A supercritical?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70000"/>
              <a:buFont typeface="Wingdings" pitchFamily="2" charset="2"/>
              <a:buChar char="v"/>
              <a:defRPr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Yes/No/Unsure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70000"/>
              <a:buFont typeface="Wingdings" pitchFamily="2" charset="2"/>
              <a:buChar char="v"/>
              <a:defRPr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What are the implications to modeling these sprays if they are indeed supercritical?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70000"/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Simulations need to account of liquid compressibility and temperature variations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70000"/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There is a clear evidence of the gas in the sac. Sub-merged nozzle flow simulations are not accurate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70000"/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Need more Grid resolution!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70000"/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2-D results are good and computationally cheap,  needle off-axis motion and geometric asymmetries necessitate 3-D simulations</a:t>
            </a:r>
            <a:endParaRPr lang="en-US" sz="2400" dirty="0" smtClean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84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CuadroTexto"/>
          <p:cNvSpPr txBox="1">
            <a:spLocks noChangeArrowheads="1"/>
          </p:cNvSpPr>
          <p:nvPr/>
        </p:nvSpPr>
        <p:spPr bwMode="auto">
          <a:xfrm>
            <a:off x="1187450" y="28575"/>
            <a:ext cx="7921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chemeClr val="bg1"/>
                </a:solidFill>
              </a:rPr>
              <a:t>Topic2: Recommendation </a:t>
            </a:r>
            <a:r>
              <a:rPr lang="en-US" altLang="en-US" sz="3200" b="1" dirty="0" smtClean="0">
                <a:solidFill>
                  <a:schemeClr val="bg1"/>
                </a:solidFill>
              </a:rPr>
              <a:t>for Experiments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23528" y="764704"/>
            <a:ext cx="8568952" cy="56886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70000"/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Data not reliable in some cases due to injector coking issues.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ome guidelines developed on how to handle the injectors under the reacting environments.</a:t>
            </a:r>
          </a:p>
          <a:p>
            <a:pPr lvl="1" fontAlgn="auto"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70000"/>
              <a:buFont typeface="Wingdings" pitchFamily="2" charset="2"/>
              <a:buChar char="v"/>
              <a:defRPr/>
            </a:pPr>
            <a:r>
              <a:rPr lang="en-US" sz="2000" dirty="0"/>
              <a:t>ECN requirement is to measure flow rate before and after </a:t>
            </a:r>
            <a:r>
              <a:rPr lang="en-US" sz="2000" dirty="0" smtClean="0"/>
              <a:t>tests</a:t>
            </a:r>
          </a:p>
          <a:p>
            <a:pPr lvl="1" fontAlgn="auto"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70000"/>
              <a:buFont typeface="Wingdings" pitchFamily="2" charset="2"/>
              <a:buChar char="v"/>
              <a:defRPr/>
            </a:pPr>
            <a:r>
              <a:rPr lang="en-US" sz="2000" dirty="0"/>
              <a:t>There are also other storage and handling requirements</a:t>
            </a: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 fontAlgn="auto"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70000"/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Radial mixture fraction and velocity distributions were available beyond 20 mm. Possible to perform these measurements in the near nozzle region using optical techniques?</a:t>
            </a:r>
          </a:p>
          <a:p>
            <a:pPr fontAlgn="auto"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70000"/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Simulations predict significant temperature drop as the fuel exits the nozzle. Density reconstruction at the nozzle exit possible?</a:t>
            </a:r>
          </a:p>
          <a:p>
            <a:pPr fontAlgn="auto"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70000"/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Similar to Spray A: (1) quantification of differences between Spray B injectors, (2) Robust parametric variations </a:t>
            </a:r>
          </a:p>
          <a:p>
            <a:pPr fontAlgn="auto"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70000"/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88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CuadroTexto"/>
          <p:cNvSpPr txBox="1">
            <a:spLocks noChangeArrowheads="1"/>
          </p:cNvSpPr>
          <p:nvPr/>
        </p:nvSpPr>
        <p:spPr bwMode="auto">
          <a:xfrm>
            <a:off x="1187450" y="28575"/>
            <a:ext cx="7921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chemeClr val="bg1"/>
                </a:solidFill>
              </a:rPr>
              <a:t>Topic 2: ECN </a:t>
            </a:r>
            <a:r>
              <a:rPr lang="en-US" altLang="en-US" sz="3200" b="1" dirty="0" smtClean="0">
                <a:solidFill>
                  <a:schemeClr val="bg1"/>
                </a:solidFill>
              </a:rPr>
              <a:t>4: Grand Challenge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51520" y="692696"/>
            <a:ext cx="8568952" cy="1800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6538" indent="-236538" algn="just" fontAlgn="auto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70000"/>
              <a:buFont typeface="Wingdings" pitchFamily="2" charset="2"/>
              <a:buChar char="v"/>
              <a:defRPr/>
            </a:pP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Experiments and simulations to work together and identify means to transition from EE to LE models 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(since topic 1.3 and topic 2 were mostly LE)</a:t>
            </a:r>
          </a:p>
          <a:p>
            <a:pPr marL="236538" indent="-236538" algn="just" fontAlgn="auto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70000"/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This is not a new problem, researchers have attempted these transitions before, but the transitions seem rather empirical in nature and lose fidelity from the EE calculations </a:t>
            </a:r>
          </a:p>
          <a:p>
            <a:pPr marL="236538" indent="-236538" algn="just" fontAlgn="auto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70000"/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Perhaps long-distance microscopy and droplet size measurements can aid in the development of such models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70000"/>
              <a:buFont typeface="Wingdings" pitchFamily="2" charset="2"/>
              <a:buChar char="v"/>
              <a:defRPr/>
            </a:pPr>
            <a:endParaRPr lang="en-US" sz="22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4" name="ANIM_SMD_First50us.mpe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9552" y="3573016"/>
            <a:ext cx="4043667" cy="27572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9672" y="637203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IFPEN Calculation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6" name="Picture 6" descr="Y:\ECN3\USAXS_SMD_Results_y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" t="4701" r="5761" b="4878"/>
          <a:stretch/>
        </p:blipFill>
        <p:spPr bwMode="auto">
          <a:xfrm>
            <a:off x="5003091" y="3575065"/>
            <a:ext cx="3673365" cy="280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52120" y="638132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Argonne X-ray experiments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51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Topic</a:t>
            </a:r>
            <a:r>
              <a:rPr lang="es-ES" dirty="0" smtClean="0"/>
              <a:t> 2: RECOMMENDATIONS </a:t>
            </a:r>
            <a:r>
              <a:rPr lang="es-ES" dirty="0" smtClean="0"/>
              <a:t>FOR ECN</a:t>
            </a:r>
            <a:r>
              <a:rPr lang="es-ES" dirty="0" smtClean="0">
                <a:sym typeface="Symbol"/>
              </a:rPr>
              <a:t></a:t>
            </a:r>
            <a:r>
              <a:rPr lang="es-ES" dirty="0" smtClean="0"/>
              <a:t>3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smtClean="0"/>
              <a:t>SIMULATIONS</a:t>
            </a:r>
            <a:endParaRPr lang="es-ES" dirty="0"/>
          </a:p>
          <a:p>
            <a:pPr lvl="1"/>
            <a:r>
              <a:rPr lang="es-ES" dirty="0"/>
              <a:t>A more </a:t>
            </a:r>
            <a:r>
              <a:rPr lang="es-ES" dirty="0" err="1" smtClean="0"/>
              <a:t>accurate</a:t>
            </a:r>
            <a:r>
              <a:rPr lang="es-ES" dirty="0" smtClean="0"/>
              <a:t> </a:t>
            </a:r>
            <a:r>
              <a:rPr lang="es-ES" dirty="0" err="1" smtClean="0"/>
              <a:t>chemistry</a:t>
            </a:r>
            <a:r>
              <a:rPr lang="es-ES" dirty="0" smtClean="0"/>
              <a:t> </a:t>
            </a:r>
            <a:r>
              <a:rPr lang="es-ES" dirty="0" err="1" smtClean="0"/>
              <a:t>model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/>
              <a:t>needed</a:t>
            </a:r>
            <a:r>
              <a:rPr lang="es-ES" dirty="0"/>
              <a:t> </a:t>
            </a:r>
          </a:p>
          <a:p>
            <a:pPr lvl="3"/>
            <a:r>
              <a:rPr lang="es-ES" dirty="0" err="1"/>
              <a:t>Subtopic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ECN4?</a:t>
            </a:r>
          </a:p>
          <a:p>
            <a:pPr lvl="3"/>
            <a:r>
              <a:rPr lang="es-ES" dirty="0" err="1"/>
              <a:t>Why</a:t>
            </a:r>
            <a:r>
              <a:rPr lang="es-ES" dirty="0"/>
              <a:t> </a:t>
            </a:r>
            <a:r>
              <a:rPr lang="es-ES" dirty="0" err="1"/>
              <a:t>not</a:t>
            </a:r>
            <a:r>
              <a:rPr lang="es-ES" dirty="0"/>
              <a:t> </a:t>
            </a:r>
            <a:r>
              <a:rPr lang="es-ES" dirty="0" err="1"/>
              <a:t>testing</a:t>
            </a:r>
            <a:r>
              <a:rPr lang="es-ES" dirty="0"/>
              <a:t> spray A </a:t>
            </a:r>
            <a:r>
              <a:rPr lang="es-ES" dirty="0" err="1"/>
              <a:t>with</a:t>
            </a:r>
            <a:r>
              <a:rPr lang="es-ES" dirty="0"/>
              <a:t> a fuel </a:t>
            </a:r>
            <a:r>
              <a:rPr lang="es-ES" dirty="0" err="1"/>
              <a:t>with</a:t>
            </a:r>
            <a:r>
              <a:rPr lang="es-ES" dirty="0"/>
              <a:t> a </a:t>
            </a:r>
            <a:r>
              <a:rPr lang="es-ES" dirty="0" err="1"/>
              <a:t>better</a:t>
            </a:r>
            <a:r>
              <a:rPr lang="es-ES" dirty="0"/>
              <a:t> </a:t>
            </a:r>
            <a:r>
              <a:rPr lang="es-ES" dirty="0" err="1"/>
              <a:t>known</a:t>
            </a:r>
            <a:r>
              <a:rPr lang="es-ES" dirty="0"/>
              <a:t> </a:t>
            </a:r>
            <a:r>
              <a:rPr lang="es-ES" dirty="0" err="1"/>
              <a:t>chemistry</a:t>
            </a:r>
            <a:r>
              <a:rPr lang="es-ES" dirty="0"/>
              <a:t>, </a:t>
            </a:r>
            <a:r>
              <a:rPr lang="es-ES" dirty="0" err="1"/>
              <a:t>e.g</a:t>
            </a:r>
            <a:r>
              <a:rPr lang="es-ES" dirty="0"/>
              <a:t>. n-</a:t>
            </a:r>
            <a:r>
              <a:rPr lang="es-ES" dirty="0" err="1"/>
              <a:t>heptane</a:t>
            </a:r>
            <a:r>
              <a:rPr lang="es-ES" dirty="0" smtClean="0"/>
              <a:t>?</a:t>
            </a:r>
          </a:p>
          <a:p>
            <a:pPr lvl="3"/>
            <a:endParaRPr lang="es-ES" dirty="0"/>
          </a:p>
          <a:p>
            <a:pPr lvl="1"/>
            <a:r>
              <a:rPr lang="es-ES" dirty="0" err="1" smtClean="0"/>
              <a:t>Well-mixed</a:t>
            </a:r>
            <a:r>
              <a:rPr lang="es-ES" dirty="0" smtClean="0"/>
              <a:t> </a:t>
            </a:r>
            <a:r>
              <a:rPr lang="es-ES" dirty="0" err="1" smtClean="0"/>
              <a:t>model</a:t>
            </a:r>
            <a:r>
              <a:rPr lang="es-ES" dirty="0" smtClean="0"/>
              <a:t> </a:t>
            </a:r>
            <a:r>
              <a:rPr lang="es-ES" dirty="0" err="1" smtClean="0"/>
              <a:t>issue</a:t>
            </a:r>
            <a:r>
              <a:rPr lang="es-ES" dirty="0" smtClean="0"/>
              <a:t> </a:t>
            </a:r>
            <a:r>
              <a:rPr lang="es-ES" dirty="0" err="1" smtClean="0"/>
              <a:t>less</a:t>
            </a:r>
            <a:r>
              <a:rPr lang="es-ES" dirty="0" smtClean="0"/>
              <a:t> </a:t>
            </a:r>
            <a:r>
              <a:rPr lang="es-ES" dirty="0" err="1" smtClean="0"/>
              <a:t>accurate</a:t>
            </a:r>
            <a:r>
              <a:rPr lang="es-ES" dirty="0" smtClean="0"/>
              <a:t> </a:t>
            </a:r>
            <a:r>
              <a:rPr lang="es-ES" dirty="0" err="1" smtClean="0"/>
              <a:t>predictions</a:t>
            </a:r>
            <a:r>
              <a:rPr lang="es-ES" dirty="0" smtClean="0"/>
              <a:t> of ID/LOL </a:t>
            </a:r>
            <a:r>
              <a:rPr lang="es-ES" dirty="0" err="1" smtClean="0"/>
              <a:t>than</a:t>
            </a:r>
            <a:r>
              <a:rPr lang="es-ES" dirty="0" smtClean="0"/>
              <a:t> TCI </a:t>
            </a:r>
            <a:r>
              <a:rPr lang="es-ES" dirty="0" err="1" smtClean="0"/>
              <a:t>ones</a:t>
            </a:r>
            <a:endParaRPr lang="es-ES" dirty="0" smtClean="0"/>
          </a:p>
          <a:p>
            <a:pPr lvl="1"/>
            <a:endParaRPr lang="es-ES" dirty="0" smtClean="0"/>
          </a:p>
          <a:p>
            <a:pPr lvl="1"/>
            <a:r>
              <a:rPr lang="es-ES" dirty="0" smtClean="0"/>
              <a:t>BUT more </a:t>
            </a:r>
            <a:r>
              <a:rPr lang="es-ES" dirty="0" err="1" smtClean="0"/>
              <a:t>validation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needed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fully</a:t>
            </a:r>
            <a:r>
              <a:rPr lang="es-ES" dirty="0" smtClean="0"/>
              <a:t> </a:t>
            </a:r>
            <a:r>
              <a:rPr lang="es-ES" dirty="0" err="1" smtClean="0"/>
              <a:t>discern</a:t>
            </a:r>
            <a:r>
              <a:rPr lang="es-ES" dirty="0" smtClean="0"/>
              <a:t> </a:t>
            </a:r>
            <a:r>
              <a:rPr lang="es-ES" dirty="0" err="1" smtClean="0"/>
              <a:t>prediction</a:t>
            </a:r>
            <a:r>
              <a:rPr lang="es-ES" dirty="0" smtClean="0"/>
              <a:t> </a:t>
            </a:r>
            <a:r>
              <a:rPr lang="es-ES" dirty="0" err="1" smtClean="0"/>
              <a:t>capabilities</a:t>
            </a:r>
            <a:r>
              <a:rPr lang="es-ES" dirty="0" smtClean="0"/>
              <a:t> </a:t>
            </a:r>
            <a:r>
              <a:rPr lang="es-ES" dirty="0" err="1" smtClean="0"/>
              <a:t>regarding</a:t>
            </a:r>
            <a:endParaRPr lang="es-ES" dirty="0" smtClean="0"/>
          </a:p>
          <a:p>
            <a:pPr lvl="3"/>
            <a:r>
              <a:rPr lang="es-ES" dirty="0" err="1" smtClean="0"/>
              <a:t>Velocity</a:t>
            </a:r>
            <a:r>
              <a:rPr lang="es-ES" dirty="0" smtClean="0"/>
              <a:t> </a:t>
            </a:r>
            <a:r>
              <a:rPr lang="es-ES" dirty="0" err="1" smtClean="0"/>
              <a:t>field</a:t>
            </a:r>
            <a:r>
              <a:rPr lang="es-ES" dirty="0" smtClean="0"/>
              <a:t> (PIV), FL, </a:t>
            </a:r>
            <a:r>
              <a:rPr lang="es-ES" dirty="0" err="1" smtClean="0"/>
              <a:t>Penetration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0486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a de 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19163</TotalTime>
  <Words>893</Words>
  <Application>Microsoft Office PowerPoint</Application>
  <PresentationFormat>Affichage à l'écran (4:3)</PresentationFormat>
  <Paragraphs>150</Paragraphs>
  <Slides>14</Slides>
  <Notes>0</Notes>
  <HiddenSlides>0</HiddenSlides>
  <MMClips>5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Tema de Office</vt:lpstr>
      <vt:lpstr>ECN2 Future Direction</vt:lpstr>
      <vt:lpstr>ECN2 Future Direction</vt:lpstr>
      <vt:lpstr>ECN2 : Physical problem challenges</vt:lpstr>
      <vt:lpstr>ECN2: Physical problem challenges</vt:lpstr>
      <vt:lpstr>ECN2: Physical problem challenges</vt:lpstr>
      <vt:lpstr>Présentation PowerPoint</vt:lpstr>
      <vt:lpstr>Présentation PowerPoint</vt:lpstr>
      <vt:lpstr>Présentation PowerPoint</vt:lpstr>
      <vt:lpstr>Topic 2: RECOMMENDATIONS FOR ECN3</vt:lpstr>
      <vt:lpstr>Topic2: RECOMMENDATIONS FOR ECN3</vt:lpstr>
      <vt:lpstr>Topic 2: RECOMMENDATIONS FOR ECN3</vt:lpstr>
      <vt:lpstr>Topic 2: RECOMMENDATIONS FOR ECN3</vt:lpstr>
      <vt:lpstr>Topic 2: future directions?</vt:lpstr>
      <vt:lpstr>Topic 2: future directions?</vt:lpstr>
    </vt:vector>
  </TitlesOfParts>
  <Company>CMT - Motores Termicos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ECN</dc:creator>
  <cp:lastModifiedBy>BRUNEAUX Gilles</cp:lastModifiedBy>
  <cp:revision>427</cp:revision>
  <dcterms:created xsi:type="dcterms:W3CDTF">2011-01-20T12:25:32Z</dcterms:created>
  <dcterms:modified xsi:type="dcterms:W3CDTF">2014-04-05T18:43:51Z</dcterms:modified>
</cp:coreProperties>
</file>