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8"/>
  </p:notesMasterIdLst>
  <p:sldIdLst>
    <p:sldId id="296" r:id="rId2"/>
    <p:sldId id="305" r:id="rId3"/>
    <p:sldId id="297" r:id="rId4"/>
    <p:sldId id="301" r:id="rId5"/>
    <p:sldId id="302" r:id="rId6"/>
    <p:sldId id="304" r:id="rId7"/>
    <p:sldId id="303" r:id="rId8"/>
    <p:sldId id="309" r:id="rId9"/>
    <p:sldId id="348" r:id="rId10"/>
    <p:sldId id="324" r:id="rId11"/>
    <p:sldId id="334" r:id="rId12"/>
    <p:sldId id="331" r:id="rId13"/>
    <p:sldId id="323" r:id="rId14"/>
    <p:sldId id="325" r:id="rId15"/>
    <p:sldId id="300" r:id="rId16"/>
    <p:sldId id="329" r:id="rId17"/>
    <p:sldId id="330" r:id="rId18"/>
    <p:sldId id="327" r:id="rId19"/>
    <p:sldId id="326" r:id="rId20"/>
    <p:sldId id="349" r:id="rId21"/>
    <p:sldId id="299" r:id="rId22"/>
    <p:sldId id="306" r:id="rId23"/>
    <p:sldId id="307" r:id="rId24"/>
    <p:sldId id="308" r:id="rId25"/>
    <p:sldId id="335" r:id="rId26"/>
    <p:sldId id="337" r:id="rId27"/>
    <p:sldId id="338" r:id="rId28"/>
    <p:sldId id="339" r:id="rId29"/>
    <p:sldId id="340" r:id="rId30"/>
    <p:sldId id="341" r:id="rId31"/>
    <p:sldId id="342" r:id="rId32"/>
    <p:sldId id="336" r:id="rId33"/>
    <p:sldId id="343" r:id="rId34"/>
    <p:sldId id="344" r:id="rId35"/>
    <p:sldId id="345" r:id="rId36"/>
    <p:sldId id="346" r:id="rId3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FF"/>
    <a:srgbClr val="339966"/>
    <a:srgbClr val="33FD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3964" autoAdjust="0"/>
  </p:normalViewPr>
  <p:slideViewPr>
    <p:cSldViewPr>
      <p:cViewPr>
        <p:scale>
          <a:sx n="75" d="100"/>
          <a:sy n="75" d="100"/>
        </p:scale>
        <p:origin x="-3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33EFAA-FB6E-40AA-96E8-EA74C4F12652}" type="datetimeFigureOut">
              <a:rPr lang="en-US"/>
              <a:pPr>
                <a:defRPr/>
              </a:pPr>
              <a:t>4/3/2014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n-U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C5339D-54FC-4A13-9FA1-9D43F43E1F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80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4852" y="8685862"/>
            <a:ext cx="2971593" cy="45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/>
            <a:fld id="{963056AF-7018-48AC-9637-3DD996C0CDF7}" type="slidenum">
              <a:rPr lang="en-US" sz="1200"/>
              <a:pPr algn="r"/>
              <a:t>3</a:t>
            </a:fld>
            <a:endParaRPr lang="en-US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C:\pickett\ECN\sprayA\schlierenMovie.m jklda035.avi We</a:t>
            </a:r>
            <a:r>
              <a:rPr lang="en-US" baseline="0" dirty="0" smtClean="0"/>
              <a:t> have the world’s experts in sprays sitting here amongst us, but we won’t talk about individual research in a vacuum. The strength of the ECN is to connect it with joint modeling and experimentation.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  <p:sp>
        <p:nvSpPr>
          <p:cNvPr id="24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B7F753B-A991-41DE-B9C9-73F8D31F961B}" type="slidenum">
              <a:rPr lang="en-US" sz="1200">
                <a:latin typeface="+mn-lt"/>
                <a:cs typeface="+mn-cs"/>
              </a:rPr>
              <a:pPr algn="r">
                <a:defRPr/>
              </a:pPr>
              <a:t>5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0981E-17E6-4345-8E05-FD440CAA9E6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time that penetration,</a:t>
            </a:r>
            <a:r>
              <a:rPr lang="en-US" baseline="0" dirty="0" smtClean="0"/>
              <a:t> spreading angle, mixture fraction connection has been demonstrated.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68E54-9BC2-4CF6-89F1-BC113B614A7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Purposely adjust size of light source and large</a:t>
            </a:r>
            <a:r>
              <a:rPr lang="en-US" baseline="0" dirty="0" smtClean="0"/>
              <a:t> schlieren stop.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0981E-17E6-4345-8E05-FD440CAA9E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61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sandia.gov/ecn/assets/images/ecn-banne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/>
              <a:t>ECN </a:t>
            </a:r>
            <a:r>
              <a:rPr lang="en-US" sz="1400" dirty="0" smtClean="0"/>
              <a:t>3</a:t>
            </a:r>
            <a:endParaRPr lang="es-ES" sz="1400" dirty="0"/>
          </a:p>
        </p:txBody>
      </p:sp>
      <p:sp>
        <p:nvSpPr>
          <p:cNvPr id="8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400" smtClean="0"/>
              <a:pPr algn="ctr"/>
              <a:t>‹#›</a:t>
            </a:fld>
            <a:r>
              <a:rPr lang="es-ES" sz="1400" dirty="0" smtClean="0"/>
              <a:t>/22</a:t>
            </a:r>
            <a:endParaRPr lang="es-ES" sz="1400" dirty="0"/>
          </a:p>
        </p:txBody>
      </p:sp>
      <p:sp>
        <p:nvSpPr>
          <p:cNvPr id="9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 2014</a:t>
            </a:r>
            <a:endParaRPr lang="es-ES" sz="1400" dirty="0" smtClean="0"/>
          </a:p>
        </p:txBody>
      </p:sp>
      <p:pic>
        <p:nvPicPr>
          <p:cNvPr id="12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4" cstate="print"/>
          <a:srcRect r="75075"/>
          <a:stretch>
            <a:fillRect/>
          </a:stretch>
        </p:blipFill>
        <p:spPr bwMode="auto">
          <a:xfrm>
            <a:off x="-1" y="-1"/>
            <a:ext cx="115083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8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642910" y="1142984"/>
            <a:ext cx="7572375" cy="45005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6 Rectángulo"/>
          <p:cNvSpPr/>
          <p:nvPr userDrawn="1"/>
        </p:nvSpPr>
        <p:spPr>
          <a:xfrm>
            <a:off x="1116013" y="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214414" y="38664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240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675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1323975"/>
            <a:ext cx="8829675" cy="5183188"/>
          </a:xfrm>
          <a:prstGeom prst="rect">
            <a:avLst/>
          </a:prstGeom>
        </p:spPr>
        <p:txBody>
          <a:bodyPr/>
          <a:lstStyle>
            <a:lvl1pPr marL="231775" indent="-231775">
              <a:spcBef>
                <a:spcPts val="300"/>
              </a:spcBef>
              <a:defRPr sz="2000"/>
            </a:lvl1pPr>
            <a:lvl2pPr marL="463550" indent="-231775">
              <a:defRPr sz="2000"/>
            </a:lvl2pPr>
            <a:lvl3pPr marL="682625" indent="-173038">
              <a:defRPr sz="2000"/>
            </a:lvl3pPr>
            <a:lvl4pPr marL="914400" indent="-173038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7" name="Rectangle 5"/>
          <p:cNvSpPr/>
          <p:nvPr userDrawn="1"/>
        </p:nvSpPr>
        <p:spPr>
          <a:xfrm>
            <a:off x="0" y="620713"/>
            <a:ext cx="9144000" cy="72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6" name="Picture 2" descr="C:\Julien\ECN Working Group\ECN_WorkShop2_Sep2012\Presentation\ECN- Banner-LP.jpg"/>
          <p:cNvPicPr>
            <a:picLocks noChangeAspect="1" noChangeArrowheads="1"/>
          </p:cNvPicPr>
          <p:nvPr userDrawn="1"/>
        </p:nvPicPr>
        <p:blipFill>
          <a:blip r:embed="rId2" cstate="print"/>
          <a:srcRect r="75075"/>
          <a:stretch>
            <a:fillRect/>
          </a:stretch>
        </p:blipFill>
        <p:spPr bwMode="auto">
          <a:xfrm>
            <a:off x="-1" y="-1"/>
            <a:ext cx="1150834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 userDrawn="1"/>
        </p:nvSpPr>
        <p:spPr>
          <a:xfrm>
            <a:off x="272622" y="58692"/>
            <a:ext cx="871130" cy="523220"/>
          </a:xfrm>
          <a:prstGeom prst="rect">
            <a:avLst/>
          </a:prstGeom>
          <a:noFill/>
          <a:scene3d>
            <a:camera prst="orthographicFront"/>
            <a:lightRig rig="flood" dir="t"/>
          </a:scene3d>
          <a:sp3d extrusionH="76200" prstMaterial="metal">
            <a:bevelT w="12700"/>
            <a:extrusionClr>
              <a:schemeClr val="tx2"/>
            </a:extrusion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ECN</a:t>
            </a:r>
          </a:p>
        </p:txBody>
      </p:sp>
      <p:sp>
        <p:nvSpPr>
          <p:cNvPr id="18" name="Title Placeholder 1"/>
          <p:cNvSpPr txBox="1">
            <a:spLocks/>
          </p:cNvSpPr>
          <p:nvPr userDrawn="1"/>
        </p:nvSpPr>
        <p:spPr>
          <a:xfrm>
            <a:off x="1214414" y="50856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defRPr sz="3000" kern="120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9" name="6 Rectángulo"/>
          <p:cNvSpPr/>
          <p:nvPr userDrawn="1"/>
        </p:nvSpPr>
        <p:spPr>
          <a:xfrm>
            <a:off x="1115616" y="-1480"/>
            <a:ext cx="8026400" cy="63976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60000">
                <a:srgbClr val="85C2FF">
                  <a:lumMod val="100000"/>
                </a:srgbClr>
              </a:gs>
              <a:gs pos="100000">
                <a:srgbClr val="C4D6EB"/>
              </a:gs>
              <a:gs pos="100000">
                <a:srgbClr val="FFEBFA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1214017" y="23472"/>
            <a:ext cx="7572428" cy="58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ts val="24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8175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10 CuadroTexto"/>
          <p:cNvSpPr txBox="1">
            <a:spLocks noChangeArrowheads="1"/>
          </p:cNvSpPr>
          <p:nvPr userDrawn="1"/>
        </p:nvSpPr>
        <p:spPr bwMode="auto">
          <a:xfrm>
            <a:off x="2843213" y="6550025"/>
            <a:ext cx="3457575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r>
              <a:rPr lang="en-US" sz="1400" dirty="0"/>
              <a:t>ECN </a:t>
            </a:r>
            <a:r>
              <a:rPr lang="en-US" sz="1400" dirty="0" smtClean="0"/>
              <a:t>3</a:t>
            </a:r>
            <a:endParaRPr lang="es-ES" sz="1400" dirty="0"/>
          </a:p>
        </p:txBody>
      </p:sp>
      <p:sp>
        <p:nvSpPr>
          <p:cNvPr id="23" name="11 CuadroTexto"/>
          <p:cNvSpPr txBox="1">
            <a:spLocks noChangeArrowheads="1"/>
          </p:cNvSpPr>
          <p:nvPr userDrawn="1"/>
        </p:nvSpPr>
        <p:spPr bwMode="auto">
          <a:xfrm>
            <a:off x="8197850" y="6548438"/>
            <a:ext cx="946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/>
            <a:fld id="{D284F732-DEEF-4939-B55C-EFBE25F49331}" type="slidenum">
              <a:rPr lang="es-ES" sz="1400" smtClean="0"/>
              <a:pPr algn="ctr"/>
              <a:t>‹#›</a:t>
            </a:fld>
            <a:r>
              <a:rPr lang="es-ES" sz="1400" dirty="0" smtClean="0"/>
              <a:t>/22</a:t>
            </a:r>
            <a:endParaRPr lang="es-ES" sz="1400" dirty="0"/>
          </a:p>
        </p:txBody>
      </p:sp>
      <p:sp>
        <p:nvSpPr>
          <p:cNvPr id="24" name="10 CuadroTexto"/>
          <p:cNvSpPr txBox="1">
            <a:spLocks noChangeArrowheads="1"/>
          </p:cNvSpPr>
          <p:nvPr userDrawn="1"/>
        </p:nvSpPr>
        <p:spPr bwMode="auto">
          <a:xfrm>
            <a:off x="34925" y="6550025"/>
            <a:ext cx="1512888" cy="3079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dirty="0" smtClean="0"/>
              <a:t>Apr 2014</a:t>
            </a:r>
            <a:endParaRPr lang="es-ES" sz="1400" dirty="0" smtClean="0"/>
          </a:p>
        </p:txBody>
      </p:sp>
    </p:spTree>
    <p:extLst>
      <p:ext uri="{BB962C8B-B14F-4D97-AF65-F5344CB8AC3E}">
        <p14:creationId xmlns:p14="http://schemas.microsoft.com/office/powerpoint/2010/main" val="2588135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"/>
            <a:ext cx="79248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4324350" y="6581775"/>
            <a:ext cx="438150" cy="276225"/>
          </a:xfrm>
        </p:spPr>
        <p:txBody>
          <a:bodyPr/>
          <a:lstStyle>
            <a:lvl1pPr>
              <a:defRPr/>
            </a:lvl1pPr>
          </a:lstStyle>
          <a:p>
            <a:fld id="{7E316EC8-2BDC-402A-B051-C1555A4F150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80975" y="1323975"/>
            <a:ext cx="4391025" cy="5183188"/>
          </a:xfrm>
          <a:prstGeom prst="rect">
            <a:avLst/>
          </a:prstGeom>
        </p:spPr>
        <p:txBody>
          <a:bodyPr/>
          <a:lstStyle>
            <a:lvl1pPr marL="231775" indent="-231775">
              <a:defRPr/>
            </a:lvl1pPr>
            <a:lvl2pPr marL="463550" indent="-231775">
              <a:defRPr/>
            </a:lvl2pPr>
            <a:lvl3pPr marL="682625" indent="-173038">
              <a:defRPr/>
            </a:lvl3pPr>
            <a:lvl4pPr marL="914400" indent="-173038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4676775" y="1323975"/>
            <a:ext cx="4391025" cy="5183188"/>
          </a:xfrm>
          <a:prstGeom prst="rect">
            <a:avLst/>
          </a:prstGeom>
        </p:spPr>
        <p:txBody>
          <a:bodyPr/>
          <a:lstStyle>
            <a:lvl1pPr marL="231775" indent="-231775">
              <a:defRPr/>
            </a:lvl1pPr>
            <a:lvl2pPr marL="463550" indent="-231775">
              <a:defRPr/>
            </a:lvl2pPr>
            <a:lvl3pPr marL="682625" indent="-173038">
              <a:defRPr/>
            </a:lvl3pPr>
            <a:lvl4pPr marL="914400" indent="-173038">
              <a:defRPr/>
            </a:lvl4pPr>
            <a:lvl5pPr marL="1087438" indent="-173038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263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90500"/>
            <a:ext cx="7696200" cy="685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24350" y="6581775"/>
            <a:ext cx="438150" cy="276225"/>
          </a:xfrm>
        </p:spPr>
        <p:txBody>
          <a:bodyPr/>
          <a:lstStyle>
            <a:lvl1pPr>
              <a:defRPr/>
            </a:lvl1pPr>
          </a:lstStyle>
          <a:p>
            <a:fld id="{E59F633D-C799-4FEB-A525-92D1F47B25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51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329613" y="6621463"/>
            <a:ext cx="152400" cy="152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954E-E3E7-4D9B-9C41-A948BB228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pickett\ecn\intro\28_nozz675_Tg900_dens008_Bp020_O2X15_pr1500_rep08.avi" TargetMode="External"/><Relationship Id="rId1" Type="http://schemas.microsoft.com/office/2007/relationships/media" Target="file:///C:\pickett\ecn\intro\28_nozz675_Tg900_dens008_Bp020_O2X15_pr1500_rep08.av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video" Target="file:///C:\pickett\ecn\intro\04_nozz675_Tg900_dens023_Bp059_O2X15_pr300_rep08.avi" TargetMode="External"/><Relationship Id="rId13" Type="http://schemas.openxmlformats.org/officeDocument/2006/relationships/slideLayout" Target="../slideLayouts/slideLayout3.xml"/><Relationship Id="rId18" Type="http://schemas.openxmlformats.org/officeDocument/2006/relationships/image" Target="../media/image38.png"/><Relationship Id="rId3" Type="http://schemas.microsoft.com/office/2007/relationships/media" Target="file:///C:\pickett\ecn\intro\25_nozz675_Tg900_dens015_Bp039_O2X15_pr1500_rep08.avi" TargetMode="External"/><Relationship Id="rId7" Type="http://schemas.microsoft.com/office/2007/relationships/media" Target="file:///C:\pickett\ecn\intro\04_nozz675_Tg900_dens023_Bp059_O2X15_pr300_rep08.avi" TargetMode="External"/><Relationship Id="rId12" Type="http://schemas.openxmlformats.org/officeDocument/2006/relationships/video" Target="file:///C:\pickett\ecn\intro\08_nozz675_Tg900_dens023_Bp059_O2X15_pr1250_rep08.avi" TargetMode="External"/><Relationship Id="rId17" Type="http://schemas.openxmlformats.org/officeDocument/2006/relationships/image" Target="../media/image37.png"/><Relationship Id="rId2" Type="http://schemas.openxmlformats.org/officeDocument/2006/relationships/video" Target="file:///C:\pickett\ecn\intro\28_nozz675_Tg900_dens008_Bp020_O2X15_pr1500_rep08.avi" TargetMode="Externa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microsoft.com/office/2007/relationships/media" Target="file:///C:\pickett\ecn\intro\28_nozz675_Tg900_dens008_Bp020_O2X15_pr1500_rep08.avi" TargetMode="External"/><Relationship Id="rId6" Type="http://schemas.openxmlformats.org/officeDocument/2006/relationships/video" Target="file:///C:\pickett\ecn\intro\09_nozz675_Tg900_dens023_Bp059_O2X15_pr1500_rep08.avi" TargetMode="External"/><Relationship Id="rId11" Type="http://schemas.microsoft.com/office/2007/relationships/media" Target="file:///C:\pickett\ecn\intro\08_nozz675_Tg900_dens023_Bp059_O2X15_pr1250_rep08.avi" TargetMode="External"/><Relationship Id="rId5" Type="http://schemas.microsoft.com/office/2007/relationships/media" Target="file:///C:\pickett\ecn\intro\09_nozz675_Tg900_dens023_Bp059_O2X15_pr1500_rep08.avi" TargetMode="External"/><Relationship Id="rId15" Type="http://schemas.openxmlformats.org/officeDocument/2006/relationships/image" Target="../media/image4.png"/><Relationship Id="rId10" Type="http://schemas.openxmlformats.org/officeDocument/2006/relationships/video" Target="file:///C:\pickett\ecn\intro\06_nozz675_Tg900_dens023_Bp059_O2X15_pr750_rep08.avi" TargetMode="External"/><Relationship Id="rId19" Type="http://schemas.openxmlformats.org/officeDocument/2006/relationships/image" Target="../media/image39.png"/><Relationship Id="rId4" Type="http://schemas.openxmlformats.org/officeDocument/2006/relationships/video" Target="file:///C:\pickett\ecn\intro\25_nozz675_Tg900_dens015_Bp039_O2X15_pr1500_rep08.avi" TargetMode="External"/><Relationship Id="rId9" Type="http://schemas.microsoft.com/office/2007/relationships/media" Target="file:///C:\pickett\ecn\intro\06_nozz675_Tg900_dens023_Bp059_O2X15_pr750_rep08.avi" TargetMode="External"/><Relationship Id="rId1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file:///C:\pickett\ecn\intro\SpringTraining1.mp4" TargetMode="External"/><Relationship Id="rId1" Type="http://schemas.microsoft.com/office/2007/relationships/media" Target="file:///C:\pickett\ecn\intro\SpringTraining1.mp4" TargetMode="External"/><Relationship Id="rId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7.png"/><Relationship Id="rId2" Type="http://schemas.openxmlformats.org/officeDocument/2006/relationships/video" Target="file:///C:\pickett\ecn\intro\jklda031Lum.m1v" TargetMode="External"/><Relationship Id="rId1" Type="http://schemas.microsoft.com/office/2007/relationships/media" Target="file:///C:\pickett\ecn\intro\jklda031Lum.m1v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dia.gov/EC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file:///C:\pickett\ecn\intro\Motion_210677_0deg_2.avi" TargetMode="External"/><Relationship Id="rId7" Type="http://schemas.openxmlformats.org/officeDocument/2006/relationships/image" Target="../media/image12.png"/><Relationship Id="rId2" Type="http://schemas.openxmlformats.org/officeDocument/2006/relationships/video" Target="file:///C:\pickett\ecn\intro\diffusebklda189.m1v" TargetMode="External"/><Relationship Id="rId1" Type="http://schemas.microsoft.com/office/2007/relationships/media" Target="file:///C:\pickett\ecn\intro\diffusebklda189.m1v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4.png"/><Relationship Id="rId4" Type="http://schemas.openxmlformats.org/officeDocument/2006/relationships/video" Target="file:///C:\pickett\ecn\intro\Motion_210677_0deg_2.avi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 txBox="1">
            <a:spLocks noChangeArrowheads="1"/>
          </p:cNvSpPr>
          <p:nvPr/>
        </p:nvSpPr>
        <p:spPr bwMode="auto">
          <a:xfrm>
            <a:off x="452438" y="1611313"/>
            <a:ext cx="818197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 b="1" dirty="0" smtClean="0"/>
              <a:t>ECN3</a:t>
            </a:r>
            <a:endParaRPr lang="en-US" sz="3200" b="1" dirty="0"/>
          </a:p>
          <a:p>
            <a:pPr algn="ctr"/>
            <a:r>
              <a:rPr lang="en-US" sz="3200" b="1" dirty="0"/>
              <a:t>Introduction</a:t>
            </a:r>
          </a:p>
          <a:p>
            <a:pPr algn="ctr"/>
            <a:r>
              <a:rPr lang="en-US" sz="2400" b="1" dirty="0" smtClean="0"/>
              <a:t>Lyle </a:t>
            </a:r>
            <a:r>
              <a:rPr lang="en-US" sz="2400" b="1" dirty="0"/>
              <a:t>Pickett (Sandia), Gilles </a:t>
            </a:r>
            <a:r>
              <a:rPr lang="en-US" sz="2400" b="1" dirty="0" err="1"/>
              <a:t>Bruneaux</a:t>
            </a:r>
            <a:r>
              <a:rPr lang="en-US" sz="2400" b="1" dirty="0"/>
              <a:t> (IFPEN), </a:t>
            </a:r>
            <a:r>
              <a:rPr lang="en-US" sz="2400" b="1" dirty="0" err="1" smtClean="0"/>
              <a:t>Raúl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Payri</a:t>
            </a:r>
            <a:r>
              <a:rPr lang="en-US" sz="2400" b="1" dirty="0" smtClean="0"/>
              <a:t> (CMT)</a:t>
            </a:r>
            <a:endParaRPr lang="en-US" sz="2400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85813" y="3384550"/>
            <a:ext cx="7467600" cy="981075"/>
          </a:xfrm>
          <a:prstGeom prst="rect">
            <a:avLst/>
          </a:prstGeom>
        </p:spPr>
        <p:txBody>
          <a:bodyPr/>
          <a:lstStyle/>
          <a:p>
            <a:pPr marL="342900" indent="-342900" algn="ctr" defTabSz="642938">
              <a:spcBef>
                <a:spcPct val="20000"/>
              </a:spcBef>
              <a:defRPr/>
            </a:pPr>
            <a:r>
              <a:rPr lang="en-US" sz="2400" b="1" dirty="0" smtClean="0">
                <a:latin typeface="+mn-lt"/>
                <a:cs typeface="+mn-cs"/>
              </a:rPr>
              <a:t>4-5 April 2014</a:t>
            </a:r>
            <a:endParaRPr lang="en-US" sz="2400" b="1" dirty="0">
              <a:latin typeface="+mn-lt"/>
              <a:cs typeface="+mn-cs"/>
            </a:endParaRPr>
          </a:p>
          <a:p>
            <a:pPr marL="342900" indent="-342900" algn="ctr" defTabSz="642938">
              <a:spcBef>
                <a:spcPct val="20000"/>
              </a:spcBef>
              <a:defRPr/>
            </a:pPr>
            <a:r>
              <a:rPr lang="en-US" sz="2400" b="1" dirty="0" smtClean="0">
                <a:latin typeface="+mn-lt"/>
                <a:cs typeface="+mn-cs"/>
              </a:rPr>
              <a:t>University of Michigan </a:t>
            </a:r>
            <a:endParaRPr lang="en-US" b="1" dirty="0">
              <a:latin typeface="+mn-lt"/>
              <a:cs typeface="+mn-cs"/>
            </a:endParaRPr>
          </a:p>
        </p:txBody>
      </p:sp>
      <p:pic>
        <p:nvPicPr>
          <p:cNvPr id="5" name="Picture 8" descr="http://www.sandia.gov/ecn/assets/images/ecn-ba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88" y="3175"/>
            <a:ext cx="9144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28_nozz675_Tg900_dens008_Bp020_O2X15_pr1500_rep0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907704" y="4437112"/>
            <a:ext cx="5486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8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 descr="F:\DATA\ECN\ECN2\ID_LOL\Presentation\Material\EffectOfAmbTemp_22kgm3Institution_NC.png"/>
          <p:cNvPicPr>
            <a:picLocks noChangeAspect="1" noChangeArrowheads="1"/>
          </p:cNvPicPr>
          <p:nvPr/>
        </p:nvPicPr>
        <p:blipFill>
          <a:blip r:embed="rId2" cstate="print"/>
          <a:srcRect r="31659"/>
          <a:stretch>
            <a:fillRect/>
          </a:stretch>
        </p:blipFill>
        <p:spPr bwMode="auto">
          <a:xfrm>
            <a:off x="741363" y="3517900"/>
            <a:ext cx="3449637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F:\DATA\ECN\ECN2\ID_LOL\Presentation\Material\EffectOfAmbTemp_22kgm3Institution_ID_NC.png"/>
          <p:cNvPicPr>
            <a:picLocks noChangeAspect="1" noChangeArrowheads="1"/>
          </p:cNvPicPr>
          <p:nvPr/>
        </p:nvPicPr>
        <p:blipFill>
          <a:blip r:embed="rId3" cstate="print"/>
          <a:srcRect r="31802"/>
          <a:stretch>
            <a:fillRect/>
          </a:stretch>
        </p:blipFill>
        <p:spPr bwMode="auto">
          <a:xfrm>
            <a:off x="4876800" y="3517900"/>
            <a:ext cx="34417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noProof="0" smtClean="0"/>
              <a:t>Ignition and lift-off length measurements are consistent for different types of HP-HT facilities.</a:t>
            </a:r>
          </a:p>
        </p:txBody>
      </p:sp>
      <p:grpSp>
        <p:nvGrpSpPr>
          <p:cNvPr id="10" name="Group 24"/>
          <p:cNvGrpSpPr>
            <a:grpSpLocks/>
          </p:cNvGrpSpPr>
          <p:nvPr/>
        </p:nvGrpSpPr>
        <p:grpSpPr bwMode="auto">
          <a:xfrm>
            <a:off x="587966" y="846138"/>
            <a:ext cx="1503363" cy="2436813"/>
            <a:chOff x="567" y="2189"/>
            <a:chExt cx="1186" cy="1921"/>
          </a:xfrm>
        </p:grpSpPr>
        <p:pic>
          <p:nvPicPr>
            <p:cNvPr id="11" name="Picture 4" descr="IFPvessel.png"/>
            <p:cNvPicPr>
              <a:picLocks noChangeAspect="1" noChangeArrowheads="1"/>
            </p:cNvPicPr>
            <p:nvPr/>
          </p:nvPicPr>
          <p:blipFill>
            <a:blip r:embed="rId4" cstate="print"/>
            <a:srcRect t="11279"/>
            <a:stretch>
              <a:fillRect/>
            </a:stretch>
          </p:blipFill>
          <p:spPr bwMode="auto">
            <a:xfrm>
              <a:off x="567" y="2432"/>
              <a:ext cx="1186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901" y="2189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IFPEn</a:t>
              </a:r>
            </a:p>
          </p:txBody>
        </p:sp>
      </p:grp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5148854" y="871538"/>
            <a:ext cx="5953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TU/e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290643" y="838200"/>
            <a:ext cx="593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CMT</a:t>
            </a:r>
          </a:p>
        </p:txBody>
      </p:sp>
      <p:pic>
        <p:nvPicPr>
          <p:cNvPr id="16" name="Picture 5" descr="Imagen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7616" y="1208088"/>
            <a:ext cx="1856784" cy="206375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grpSp>
        <p:nvGrpSpPr>
          <p:cNvPr id="18" name="Group 25"/>
          <p:cNvGrpSpPr>
            <a:grpSpLocks/>
          </p:cNvGrpSpPr>
          <p:nvPr/>
        </p:nvGrpSpPr>
        <p:grpSpPr bwMode="auto">
          <a:xfrm>
            <a:off x="2283416" y="846138"/>
            <a:ext cx="2032000" cy="2436813"/>
            <a:chOff x="1882" y="2189"/>
            <a:chExt cx="1603" cy="1921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82" y="2432"/>
              <a:ext cx="1603" cy="1678"/>
            </a:xfrm>
            <a:prstGeom prst="rect">
              <a:avLst/>
            </a:prstGeom>
            <a:solidFill>
              <a:srgbClr val="777777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" name="Text Box 21"/>
            <p:cNvSpPr txBox="1">
              <a:spLocks noChangeArrowheads="1"/>
            </p:cNvSpPr>
            <p:nvPr/>
          </p:nvSpPr>
          <p:spPr bwMode="auto">
            <a:xfrm>
              <a:off x="2459" y="2189"/>
              <a:ext cx="44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SNL</a:t>
              </a:r>
            </a:p>
          </p:txBody>
        </p:sp>
      </p:grpSp>
      <p:pic>
        <p:nvPicPr>
          <p:cNvPr id="21" name="Picture 1"/>
          <p:cNvPicPr>
            <a:picLocks noChangeAspect="1"/>
          </p:cNvPicPr>
          <p:nvPr/>
        </p:nvPicPr>
        <p:blipFill>
          <a:blip r:embed="rId7" cstate="print"/>
          <a:srcRect l="6779" t="6158" r="3601"/>
          <a:stretch>
            <a:fillRect/>
          </a:stretch>
        </p:blipFill>
        <p:spPr bwMode="auto">
          <a:xfrm>
            <a:off x="4459879" y="1169988"/>
            <a:ext cx="1882775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F:\DATA\ECN\ECN2\ID_LOL\Presentation\Material\EffectOfAmbTemp_22kgm3Institution.png"/>
          <p:cNvPicPr>
            <a:picLocks noChangeAspect="1" noChangeArrowheads="1"/>
          </p:cNvPicPr>
          <p:nvPr/>
        </p:nvPicPr>
        <p:blipFill>
          <a:blip r:embed="rId8" cstate="print"/>
          <a:srcRect l="67358" t="12996" r="3207" b="53966"/>
          <a:stretch>
            <a:fillRect/>
          </a:stretch>
        </p:blipFill>
        <p:spPr bwMode="auto">
          <a:xfrm>
            <a:off x="6553200" y="403860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F:\DATA\ECN\ECN2\ID_LOL\Presentation\Material\EffectOfAmbTemp_22kgm3Institution.png"/>
          <p:cNvPicPr>
            <a:picLocks noChangeAspect="1" noChangeArrowheads="1"/>
          </p:cNvPicPr>
          <p:nvPr/>
        </p:nvPicPr>
        <p:blipFill>
          <a:blip r:embed="rId8" cstate="print"/>
          <a:srcRect l="67358" t="12996" r="3207" b="53966"/>
          <a:stretch>
            <a:fillRect/>
          </a:stretch>
        </p:blipFill>
        <p:spPr bwMode="auto">
          <a:xfrm>
            <a:off x="2286000" y="4038600"/>
            <a:ext cx="14859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65856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71601" y="23472"/>
            <a:ext cx="8280919" cy="582049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Consistency </a:t>
            </a:r>
            <a:r>
              <a:rPr lang="en-US" noProof="0" dirty="0" smtClean="0"/>
              <a:t>of mixture and velocity measurements</a:t>
            </a:r>
            <a:endParaRPr lang="en-US" noProof="0" dirty="0"/>
          </a:p>
        </p:txBody>
      </p:sp>
      <p:pic>
        <p:nvPicPr>
          <p:cNvPr id="7" name="Picture 6" descr="Mean_Rayleigh_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1126331"/>
            <a:ext cx="19542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Flow_Outside_and_Insid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25765"/>
            <a:ext cx="3485724" cy="1174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3485724" y="4153392"/>
            <a:ext cx="2672753" cy="354012"/>
          </a:xfrm>
          <a:prstGeom prst="leftRightArrow">
            <a:avLst>
              <a:gd name="adj1" fmla="val 50000"/>
              <a:gd name="adj2" fmla="val 200359"/>
            </a:avLst>
          </a:prstGeom>
          <a:solidFill>
            <a:srgbClr val="FF7C8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050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430285" y="4068361"/>
            <a:ext cx="727797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</a:rPr>
              <a:t>Spray Model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546674" y="1973064"/>
            <a:ext cx="25257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800" dirty="0" err="1"/>
              <a:t>Boundary</a:t>
            </a:r>
            <a:r>
              <a:rPr lang="fr-FR" sz="1800" dirty="0"/>
              <a:t> Conditions </a:t>
            </a:r>
          </a:p>
          <a:p>
            <a:pPr algn="ctr"/>
            <a:r>
              <a:rPr lang="fr-FR" sz="1800" dirty="0"/>
              <a:t>+ </a:t>
            </a:r>
          </a:p>
          <a:p>
            <a:pPr algn="ctr"/>
            <a:r>
              <a:rPr lang="fr-FR" sz="1800" dirty="0" err="1"/>
              <a:t>Vapor</a:t>
            </a:r>
            <a:r>
              <a:rPr lang="fr-FR" sz="1800" dirty="0"/>
              <a:t> angle</a:t>
            </a:r>
          </a:p>
          <a:p>
            <a:pPr algn="ctr"/>
            <a:r>
              <a:rPr lang="fr-FR" sz="1800" b="1" dirty="0" err="1"/>
              <a:t>from</a:t>
            </a:r>
            <a:r>
              <a:rPr lang="fr-FR" sz="1800" b="1" dirty="0"/>
              <a:t> ECN Spray A</a:t>
            </a: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4654749" y="3249414"/>
            <a:ext cx="304800" cy="755650"/>
          </a:xfrm>
          <a:prstGeom prst="downArrow">
            <a:avLst>
              <a:gd name="adj1" fmla="val 50000"/>
              <a:gd name="adj2" fmla="val 6197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763" y="2331927"/>
            <a:ext cx="2822697" cy="2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5719" y="2219302"/>
            <a:ext cx="2782286" cy="20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16"/>
          <p:cNvSpPr txBox="1"/>
          <p:nvPr/>
        </p:nvSpPr>
        <p:spPr>
          <a:xfrm>
            <a:off x="5752911" y="709632"/>
            <a:ext cx="34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Rayleigh: mixture fraction (</a:t>
            </a:r>
            <a:r>
              <a:rPr lang="fr-FR" dirty="0" err="1" smtClean="0"/>
              <a:t>Sandia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18" name="ZoneTexte 17"/>
          <p:cNvSpPr txBox="1"/>
          <p:nvPr/>
        </p:nvSpPr>
        <p:spPr>
          <a:xfrm>
            <a:off x="703378" y="767739"/>
            <a:ext cx="2078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PIV: </a:t>
            </a:r>
            <a:r>
              <a:rPr lang="fr-FR" dirty="0" err="1" smtClean="0"/>
              <a:t>Velocity</a:t>
            </a:r>
            <a:r>
              <a:rPr lang="fr-FR" dirty="0" smtClean="0"/>
              <a:t> (IFPEN)</a:t>
            </a:r>
            <a:endParaRPr lang="fr-FR" dirty="0"/>
          </a:p>
        </p:txBody>
      </p:sp>
      <p:pic>
        <p:nvPicPr>
          <p:cNvPr id="19" name="Picture 10"/>
          <p:cNvPicPr>
            <a:picLocks noChangeAspect="1" noChangeArrowheads="1"/>
          </p:cNvPicPr>
          <p:nvPr/>
        </p:nvPicPr>
        <p:blipFill rotWithShape="1">
          <a:blip r:embed="rId6" cstate="print"/>
          <a:srcRect l="35669" r="35290" b="50000"/>
          <a:stretch/>
        </p:blipFill>
        <p:spPr bwMode="auto">
          <a:xfrm>
            <a:off x="971822" y="4453817"/>
            <a:ext cx="1832577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Transv_Rayleigh_and_Model0D"/>
          <p:cNvPicPr>
            <a:picLocks noChangeAspect="1" noChangeArrowheads="1"/>
          </p:cNvPicPr>
          <p:nvPr/>
        </p:nvPicPr>
        <p:blipFill rotWithShape="1">
          <a:blip r:embed="rId7" cstate="print"/>
          <a:srcRect l="35327" t="-3256" r="35062" b="50222"/>
          <a:stretch/>
        </p:blipFill>
        <p:spPr bwMode="auto">
          <a:xfrm>
            <a:off x="6588224" y="4221088"/>
            <a:ext cx="1818284" cy="2201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Connecteur droit avec flèche 21"/>
          <p:cNvCxnSpPr/>
          <p:nvPr/>
        </p:nvCxnSpPr>
        <p:spPr>
          <a:xfrm>
            <a:off x="476763" y="1556792"/>
            <a:ext cx="2223029" cy="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>
            <a:endCxn id="7" idx="3"/>
          </p:cNvCxnSpPr>
          <p:nvPr/>
        </p:nvCxnSpPr>
        <p:spPr>
          <a:xfrm flipV="1">
            <a:off x="6593748" y="1613694"/>
            <a:ext cx="1948689" cy="145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V="1">
            <a:off x="1262695" y="1137071"/>
            <a:ext cx="0" cy="835993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V="1">
            <a:off x="7236296" y="1238606"/>
            <a:ext cx="0" cy="835993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72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2" grpId="1" animBg="1"/>
      <p:bldP spid="13" grpId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975" y="4780749"/>
            <a:ext cx="8829675" cy="1726414"/>
          </a:xfrm>
        </p:spPr>
        <p:txBody>
          <a:bodyPr/>
          <a:lstStyle/>
          <a:p>
            <a:r>
              <a:rPr lang="en-US" noProof="0" dirty="0" smtClean="0"/>
              <a:t>Bottom line: In </a:t>
            </a:r>
            <a:r>
              <a:rPr lang="en-US" noProof="0" dirty="0"/>
              <a:t>current CFD codes, the effective spreading angle is not predictable and usually requires substantial tuning of model </a:t>
            </a:r>
            <a:r>
              <a:rPr lang="en-US" noProof="0" dirty="0" smtClean="0"/>
              <a:t>constants.</a:t>
            </a:r>
          </a:p>
          <a:p>
            <a:r>
              <a:rPr lang="en-US" noProof="0" dirty="0" smtClean="0"/>
              <a:t>Future emphasis: </a:t>
            </a:r>
          </a:p>
          <a:p>
            <a:pPr lvl="1"/>
            <a:r>
              <a:rPr lang="en-US" noProof="0" dirty="0" smtClean="0"/>
              <a:t>How can this dispersion be made more predictive?</a:t>
            </a:r>
          </a:p>
          <a:p>
            <a:pPr lvl="1"/>
            <a:r>
              <a:rPr lang="en-US" noProof="0" dirty="0" smtClean="0"/>
              <a:t>What happens inside the nozzle and in the near field?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/>
              <a:t>An analytic model </a:t>
            </a:r>
            <a:r>
              <a:rPr lang="en-US" noProof="0" smtClean="0"/>
              <a:t>highlights </a:t>
            </a:r>
            <a:r>
              <a:rPr lang="en-US" noProof="0"/>
              <a:t>the importance of the spray spreading (dispersion) angle on penetration and mixing</a:t>
            </a: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807522" y="1052736"/>
            <a:ext cx="3467595" cy="523220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8C0000"/>
              </a:buClr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Spreading-angle impact on penetration </a:t>
            </a:r>
            <a:br>
              <a:rPr lang="en-US" sz="1400" b="0" dirty="0" smtClean="0">
                <a:solidFill>
                  <a:schemeClr val="tx1"/>
                </a:solidFill>
                <a:latin typeface="+mn-lt"/>
              </a:rPr>
            </a:b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compared to experimental data.</a:t>
            </a:r>
            <a:endParaRPr lang="en-US" sz="1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0" name="Text Box 5"/>
          <p:cNvSpPr txBox="1">
            <a:spLocks noChangeArrowheads="1"/>
          </p:cNvSpPr>
          <p:nvPr/>
        </p:nvSpPr>
        <p:spPr bwMode="auto">
          <a:xfrm>
            <a:off x="5029200" y="1052736"/>
            <a:ext cx="3810000" cy="738664"/>
          </a:xfrm>
          <a:prstGeom prst="rect">
            <a:avLst/>
          </a:prstGeom>
          <a:noFill/>
          <a:ln w="25400" algn="ctr">
            <a:noFill/>
            <a:miter lim="800000"/>
            <a:headEnd/>
            <a:tailEnd type="none" w="lg" len="lg"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8C0000"/>
              </a:buClr>
            </a:pPr>
            <a:r>
              <a:rPr lang="en-US" sz="1400" b="0" dirty="0" smtClean="0">
                <a:solidFill>
                  <a:schemeClr val="tx1"/>
                </a:solidFill>
                <a:latin typeface="+mn-lt"/>
              </a:rPr>
              <a:t>Spreading-angle impact on mixture fraction compared with Rayleigh measurements in vapor phase region.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01" y="1551774"/>
            <a:ext cx="43434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1" y="1551774"/>
            <a:ext cx="434340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 flipH="1" flipV="1">
            <a:off x="5905500" y="3864543"/>
            <a:ext cx="133350" cy="3905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 flipV="1">
            <a:off x="5905500" y="3864542"/>
            <a:ext cx="171450" cy="195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3205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Models are compared against parametric variations about Spray A dataset (CMT)</a:t>
            </a:r>
            <a:endParaRPr lang="en-US" noProof="0"/>
          </a:p>
        </p:txBody>
      </p:sp>
      <p:sp>
        <p:nvSpPr>
          <p:cNvPr id="8" name="TextBox 7"/>
          <p:cNvSpPr txBox="1"/>
          <p:nvPr/>
        </p:nvSpPr>
        <p:spPr>
          <a:xfrm>
            <a:off x="1250202" y="914400"/>
            <a:ext cx="31166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“low-sensitivity” schlieren</a:t>
            </a:r>
          </a:p>
          <a:p>
            <a:pPr algn="ctr"/>
            <a:r>
              <a:rPr lang="en-US" b="1" dirty="0" smtClean="0"/>
              <a:t>900 K, 60 bar, 15% O</a:t>
            </a:r>
            <a:r>
              <a:rPr lang="en-US" b="1" baseline="-25000" dirty="0" smtClean="0"/>
              <a:t>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24281" y="21249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60 bar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24281" y="35727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  <a:r>
              <a:rPr lang="en-US" b="1" dirty="0" smtClean="0"/>
              <a:t>0 bar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24281" y="5020589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20 bar</a:t>
            </a:r>
            <a:endParaRPr lang="en-US" b="1" dirty="0"/>
          </a:p>
        </p:txBody>
      </p:sp>
      <p:sp>
        <p:nvSpPr>
          <p:cNvPr id="41" name="Rectangle 40"/>
          <p:cNvSpPr/>
          <p:nvPr/>
        </p:nvSpPr>
        <p:spPr>
          <a:xfrm>
            <a:off x="554053" y="5848343"/>
            <a:ext cx="4475147" cy="677108"/>
          </a:xfrm>
          <a:prstGeom prst="rect">
            <a:avLst/>
          </a:prstGeom>
        </p:spPr>
        <p:txBody>
          <a:bodyPr wrap="square" tIns="91440" bIns="91440">
            <a:spAutoFit/>
          </a:bodyPr>
          <a:lstStyle/>
          <a:p>
            <a:pPr algn="ctr"/>
            <a:r>
              <a:rPr lang="en-US" sz="1600" dirty="0" err="1"/>
              <a:t>Benajes</a:t>
            </a:r>
            <a:r>
              <a:rPr lang="en-US" sz="1600" dirty="0"/>
              <a:t> J., </a:t>
            </a:r>
            <a:r>
              <a:rPr lang="en-US" sz="1600" dirty="0" err="1"/>
              <a:t>Payri</a:t>
            </a:r>
            <a:r>
              <a:rPr lang="en-US" sz="1600" dirty="0"/>
              <a:t> R., Bardi M., and Martí-</a:t>
            </a:r>
            <a:r>
              <a:rPr lang="en-US" sz="1600" dirty="0" err="1"/>
              <a:t>Aldaraví</a:t>
            </a:r>
            <a:r>
              <a:rPr lang="en-US" sz="1600" dirty="0"/>
              <a:t> P</a:t>
            </a:r>
            <a:r>
              <a:rPr lang="en-US" sz="1600" dirty="0" smtClean="0"/>
              <a:t>., ATE 2013</a:t>
            </a:r>
          </a:p>
        </p:txBody>
      </p:sp>
      <p:pic>
        <p:nvPicPr>
          <p:cNvPr id="42" name="28_nozz675_Tg900_dens008_Bp020_O2X15_pr1500_rep0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5" cstate="print"/>
          <a:stretch>
            <a:fillRect/>
          </a:stretch>
        </p:blipFill>
        <p:spPr>
          <a:xfrm>
            <a:off x="5562600" y="4519455"/>
            <a:ext cx="3526971" cy="1371600"/>
          </a:xfrm>
          <a:prstGeom prst="rect">
            <a:avLst/>
          </a:prstGeom>
        </p:spPr>
      </p:pic>
      <p:pic>
        <p:nvPicPr>
          <p:cNvPr id="43" name="25_nozz675_Tg900_dens015_Bp039_O2X15_pr1500_rep08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5562600" y="3071655"/>
            <a:ext cx="3526971" cy="1371600"/>
          </a:xfrm>
          <a:prstGeom prst="rect">
            <a:avLst/>
          </a:prstGeom>
        </p:spPr>
      </p:pic>
      <p:pic>
        <p:nvPicPr>
          <p:cNvPr id="44" name="09_nozz675_Tg900_dens023_Bp059_O2X15_pr1500_rep08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7" cstate="print"/>
          <a:stretch>
            <a:fillRect/>
          </a:stretch>
        </p:blipFill>
        <p:spPr>
          <a:xfrm>
            <a:off x="5562600" y="1623855"/>
            <a:ext cx="3526971" cy="1371600"/>
          </a:xfrm>
          <a:prstGeom prst="rect">
            <a:avLst/>
          </a:prstGeom>
        </p:spPr>
      </p:pic>
      <p:pic>
        <p:nvPicPr>
          <p:cNvPr id="4" name="04_nozz675_Tg900_dens023_Bp059_O2X15_pr300_rep08.avi">
            <a:hlinkClick r:id="" action="ppaction://media"/>
          </p:cNvPr>
          <p:cNvPicPr>
            <a:picLocks noChangeAspect="1"/>
          </p:cNvPicPr>
          <p:nvPr>
            <a:vide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8" cstate="print"/>
          <a:stretch>
            <a:fillRect/>
          </a:stretch>
        </p:blipFill>
        <p:spPr>
          <a:xfrm>
            <a:off x="1045029" y="1623855"/>
            <a:ext cx="3526971" cy="1371600"/>
          </a:xfrm>
          <a:prstGeom prst="rect">
            <a:avLst/>
          </a:prstGeom>
        </p:spPr>
      </p:pic>
      <p:pic>
        <p:nvPicPr>
          <p:cNvPr id="7" name="06_nozz675_Tg900_dens023_Bp059_O2X15_pr750_rep08.avi">
            <a:hlinkClick r:id="" action="ppaction://media"/>
          </p:cNvPr>
          <p:cNvPicPr>
            <a:picLocks noChangeAspect="1"/>
          </p:cNvPicPr>
          <p:nvPr>
            <a:vide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9" cstate="print"/>
          <a:stretch>
            <a:fillRect/>
          </a:stretch>
        </p:blipFill>
        <p:spPr>
          <a:xfrm>
            <a:off x="1045029" y="3071655"/>
            <a:ext cx="3526971" cy="1371600"/>
          </a:xfrm>
          <a:prstGeom prst="rect">
            <a:avLst/>
          </a:prstGeom>
        </p:spPr>
      </p:pic>
      <p:pic>
        <p:nvPicPr>
          <p:cNvPr id="14" name="08_nozz675_Tg900_dens023_Bp059_O2X15_pr1250_rep08.avi">
            <a:hlinkClick r:id="" action="ppaction://media"/>
          </p:cNvPr>
          <p:cNvPicPr>
            <a:picLocks noChangeAspect="1"/>
          </p:cNvPicPr>
          <p:nvPr>
            <a:videoFile r:link="rId12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1045029" y="4519455"/>
            <a:ext cx="3526971" cy="13716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212498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300 bar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0" y="3572789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750 bar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0" y="5020589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1250 bar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0" y="11430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Inj. P</a:t>
            </a:r>
            <a:endParaRPr lang="en-US" b="1" u="sng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1143000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err="1" smtClean="0"/>
              <a:t>Amb</a:t>
            </a:r>
            <a:r>
              <a:rPr lang="en-US" b="1" u="sng" dirty="0" smtClean="0"/>
              <a:t>. P</a:t>
            </a:r>
            <a:endParaRPr lang="en-US" b="1" u="sng" dirty="0"/>
          </a:p>
        </p:txBody>
      </p:sp>
      <p:sp>
        <p:nvSpPr>
          <p:cNvPr id="15" name="Rectangle 14"/>
          <p:cNvSpPr/>
          <p:nvPr/>
        </p:nvSpPr>
        <p:spPr>
          <a:xfrm>
            <a:off x="4810742" y="584834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/>
              <a:t>www.sandia.gov/ECN</a:t>
            </a:r>
            <a:r>
              <a:rPr lang="en-US" dirty="0"/>
              <a:t>, download movies at www.cmt.upv.es/ECN10.aspx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0189" y="914400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Injector 210675</a:t>
            </a:r>
          </a:p>
          <a:p>
            <a:pPr algn="ctr"/>
            <a:r>
              <a:rPr lang="en-US" b="1" dirty="0" smtClean="0"/>
              <a:t>1500 bar</a:t>
            </a:r>
          </a:p>
        </p:txBody>
      </p:sp>
    </p:spTree>
    <p:extLst>
      <p:ext uri="{BB962C8B-B14F-4D97-AF65-F5344CB8AC3E}">
        <p14:creationId xmlns:p14="http://schemas.microsoft.com/office/powerpoint/2010/main" val="396549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62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062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06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1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1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06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4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video>
              <p:cMediaNode vol="80000">
                <p:cTn id="23" repeatCount="indefinite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29" repeatCount="indefinite" fill="hold" display="0">
                  <p:stCondLst>
                    <p:cond delay="indefinite"/>
                  </p:stCondLst>
                </p:cTn>
                <p:tgtEl>
                  <p:spTgt spid="42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35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41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47" repeatCount="indefinite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17" descr="error_H_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4725"/>
            <a:ext cx="4884738" cy="366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8" descr="error_A_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238" y="984250"/>
            <a:ext cx="4884737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1476375" y="3711575"/>
            <a:ext cx="358775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2700338" y="205581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1187450" y="3640138"/>
            <a:ext cx="360363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900113" y="291941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7308850" y="270351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32" name="Oval 31"/>
          <p:cNvSpPr/>
          <p:nvPr/>
        </p:nvSpPr>
        <p:spPr>
          <a:xfrm>
            <a:off x="6516688" y="3927475"/>
            <a:ext cx="358775" cy="36036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33" name="Straight Arrow Connector 32"/>
          <p:cNvCxnSpPr>
            <a:stCxn id="31" idx="3"/>
            <a:endCxn id="32" idx="0"/>
          </p:cNvCxnSpPr>
          <p:nvPr/>
        </p:nvCxnSpPr>
        <p:spPr>
          <a:xfrm flipH="1">
            <a:off x="6696075" y="3011488"/>
            <a:ext cx="665163" cy="91598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5" idx="0"/>
            <a:endCxn id="27" idx="5"/>
          </p:cNvCxnSpPr>
          <p:nvPr/>
        </p:nvCxnSpPr>
        <p:spPr>
          <a:xfrm flipH="1" flipV="1">
            <a:off x="1206500" y="3227388"/>
            <a:ext cx="161925" cy="412750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3"/>
            <a:endCxn id="21" idx="0"/>
          </p:cNvCxnSpPr>
          <p:nvPr/>
        </p:nvCxnSpPr>
        <p:spPr>
          <a:xfrm flipH="1">
            <a:off x="1655763" y="2362200"/>
            <a:ext cx="1096962" cy="1349375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7812088" y="2416175"/>
            <a:ext cx="360362" cy="3587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44" name="Oval 43"/>
          <p:cNvSpPr/>
          <p:nvPr/>
        </p:nvSpPr>
        <p:spPr>
          <a:xfrm>
            <a:off x="5292725" y="3567113"/>
            <a:ext cx="358775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45" name="Straight Arrow Connector 44"/>
          <p:cNvCxnSpPr>
            <a:stCxn id="43" idx="2"/>
            <a:endCxn id="44" idx="7"/>
          </p:cNvCxnSpPr>
          <p:nvPr/>
        </p:nvCxnSpPr>
        <p:spPr>
          <a:xfrm flipH="1">
            <a:off x="5599113" y="2595563"/>
            <a:ext cx="2212975" cy="102393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450" y="44624"/>
            <a:ext cx="7572428" cy="582049"/>
          </a:xfrm>
        </p:spPr>
        <p:txBody>
          <a:bodyPr>
            <a:normAutofit fontScale="90000"/>
          </a:bodyPr>
          <a:lstStyle/>
          <a:p>
            <a:r>
              <a:rPr lang="en-US" noProof="0" smtClean="0"/>
              <a:t>ECN2 parametric variations show modeling improvement, but no superior combustion model.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5" y="4724400"/>
            <a:ext cx="8829675" cy="1800944"/>
          </a:xfrm>
        </p:spPr>
        <p:txBody>
          <a:bodyPr/>
          <a:lstStyle/>
          <a:p>
            <a:r>
              <a:rPr lang="en-US" sz="1600" noProof="0" dirty="0" smtClean="0"/>
              <a:t>Difficult to achieve predictive ignition delay and lift-off length.</a:t>
            </a:r>
          </a:p>
          <a:p>
            <a:pPr lvl="1"/>
            <a:r>
              <a:rPr lang="en-US" sz="1400" noProof="0" dirty="0" smtClean="0"/>
              <a:t>Lift-off length predictions better than ignition delay.</a:t>
            </a:r>
          </a:p>
          <a:p>
            <a:pPr lvl="1"/>
            <a:r>
              <a:rPr lang="en-US" sz="1400" noProof="0" dirty="0" smtClean="0"/>
              <a:t>Predictions better for n-</a:t>
            </a:r>
            <a:r>
              <a:rPr lang="en-US" sz="1400" noProof="0" dirty="0" err="1" smtClean="0"/>
              <a:t>heptane</a:t>
            </a:r>
            <a:r>
              <a:rPr lang="en-US" sz="1400" noProof="0" dirty="0" smtClean="0"/>
              <a:t> than n-</a:t>
            </a:r>
            <a:r>
              <a:rPr lang="en-US" sz="1400" noProof="0" dirty="0" err="1" smtClean="0"/>
              <a:t>dodecane</a:t>
            </a:r>
            <a:r>
              <a:rPr lang="en-US" sz="1400" noProof="0" dirty="0" smtClean="0"/>
              <a:t>.</a:t>
            </a:r>
          </a:p>
          <a:p>
            <a:r>
              <a:rPr lang="en-US" sz="1600" noProof="0" dirty="0" smtClean="0"/>
              <a:t>Serious questions remain about the chemical mechanisms and combustion models.</a:t>
            </a:r>
          </a:p>
          <a:p>
            <a:pPr lvl="1"/>
            <a:r>
              <a:rPr lang="en-US" sz="1400" noProof="0" dirty="0" smtClean="0"/>
              <a:t>More advanced combustion models (</a:t>
            </a:r>
            <a:r>
              <a:rPr lang="en-US" sz="1400" noProof="0" dirty="0" err="1" smtClean="0"/>
              <a:t>pdf</a:t>
            </a:r>
            <a:r>
              <a:rPr lang="en-US" sz="1400" noProof="0" dirty="0" smtClean="0"/>
              <a:t>) show improvements for one set of data, but not others.</a:t>
            </a:r>
          </a:p>
          <a:p>
            <a:pPr lvl="1"/>
            <a:r>
              <a:rPr lang="en-US" sz="1400" noProof="0" dirty="0" smtClean="0"/>
              <a:t>Errors of 20-40% could easily translate to </a:t>
            </a:r>
            <a:r>
              <a:rPr lang="en-US" sz="1400" noProof="0" dirty="0" err="1" smtClean="0"/>
              <a:t>sooting</a:t>
            </a:r>
            <a:r>
              <a:rPr lang="en-US" sz="1400" noProof="0" dirty="0" smtClean="0"/>
              <a:t> </a:t>
            </a:r>
            <a:r>
              <a:rPr lang="en-US" sz="1400" noProof="0" dirty="0" err="1" smtClean="0"/>
              <a:t>vs</a:t>
            </a:r>
            <a:r>
              <a:rPr lang="en-US" sz="1400" noProof="0" dirty="0" smtClean="0"/>
              <a:t> non-</a:t>
            </a:r>
            <a:r>
              <a:rPr lang="en-US" sz="1400" noProof="0" dirty="0" err="1" smtClean="0"/>
              <a:t>sooting</a:t>
            </a:r>
            <a:r>
              <a:rPr lang="en-US" sz="1400" noProof="0" dirty="0" smtClean="0"/>
              <a:t> sprays.</a:t>
            </a:r>
            <a:endParaRPr lang="en-US" sz="1400" noProof="0" dirty="0"/>
          </a:p>
          <a:p>
            <a:pPr marL="0" indent="0">
              <a:buNone/>
            </a:pPr>
            <a:endParaRPr lang="en-US" sz="1600" noProof="0" dirty="0"/>
          </a:p>
        </p:txBody>
      </p:sp>
      <p:sp>
        <p:nvSpPr>
          <p:cNvPr id="4" name="TextBox 3"/>
          <p:cNvSpPr txBox="1"/>
          <p:nvPr/>
        </p:nvSpPr>
        <p:spPr>
          <a:xfrm>
            <a:off x="2412671" y="1828800"/>
            <a:ext cx="94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Well-mixed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430934" y="3304401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pdf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7543800" y="2161401"/>
            <a:ext cx="940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Well-mixed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5257800" y="3276600"/>
            <a:ext cx="397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pdf</a:t>
            </a:r>
            <a:endParaRPr lang="en-US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7143751" y="4800600"/>
            <a:ext cx="1847849" cy="457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No ignition at </a:t>
            </a:r>
            <a:r>
              <a:rPr lang="en-US" sz="1400" dirty="0" smtClean="0">
                <a:solidFill>
                  <a:schemeClr val="tx1"/>
                </a:solidFill>
              </a:rPr>
              <a:t>900 K at ECN1 </a:t>
            </a:r>
            <a:r>
              <a:rPr lang="en-US" sz="1400" dirty="0">
                <a:solidFill>
                  <a:schemeClr val="tx1"/>
                </a:solidFill>
              </a:rPr>
              <a:t>!</a:t>
            </a:r>
          </a:p>
        </p:txBody>
      </p:sp>
      <p:cxnSp>
        <p:nvCxnSpPr>
          <p:cNvPr id="9" name="Straight Connector 8"/>
          <p:cNvCxnSpPr>
            <a:stCxn id="7" idx="0"/>
          </p:cNvCxnSpPr>
          <p:nvPr/>
        </p:nvCxnSpPr>
        <p:spPr>
          <a:xfrm flipH="1" flipV="1">
            <a:off x="7667626" y="4640264"/>
            <a:ext cx="400050" cy="16033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2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smtClean="0"/>
              <a:t>How does internal flow, </a:t>
            </a:r>
            <a:r>
              <a:rPr lang="en-US" noProof="0"/>
              <a:t>near-nozzle break-up, mixing, and </a:t>
            </a:r>
            <a:r>
              <a:rPr lang="en-US" noProof="0" smtClean="0"/>
              <a:t>evaporation, ultimately affect mixture preparation?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ECN3 objectives and program</a:t>
            </a:r>
            <a:endParaRPr lang="en-US" noProof="0"/>
          </a:p>
        </p:txBody>
      </p:sp>
      <p:pic>
        <p:nvPicPr>
          <p:cNvPr id="5122" name="Picture 2" descr="C:\Users\lmpicke\Download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5236"/>
            <a:ext cx="7707313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9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smtClean="0"/>
              <a:t>How do mixing/chemistry interactions affect ignition, flame lift-off, flame structure, and soot processes?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ECN3 objectives and program</a:t>
            </a:r>
            <a:endParaRPr lang="en-US" noProof="0"/>
          </a:p>
        </p:txBody>
      </p:sp>
      <p:pic>
        <p:nvPicPr>
          <p:cNvPr id="6146" name="Picture 2" descr="C:\Users\lmpicke\Download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12814"/>
            <a:ext cx="7821612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smtClean="0"/>
              <a:t>What details of the spray preparation actually affect combustion?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ECN3 objectives and program</a:t>
            </a:r>
            <a:endParaRPr lang="en-US" noProof="0"/>
          </a:p>
        </p:txBody>
      </p:sp>
      <p:pic>
        <p:nvPicPr>
          <p:cNvPr id="1026" name="Picture 2" descr="C:\Users\lmpicke\Download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7288213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7"/>
          <p:cNvSpPr txBox="1">
            <a:spLocks noChangeArrowheads="1"/>
          </p:cNvSpPr>
          <p:nvPr/>
        </p:nvSpPr>
        <p:spPr bwMode="auto">
          <a:xfrm>
            <a:off x="107950" y="4581525"/>
            <a:ext cx="3257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ECN Methodology</a:t>
            </a:r>
            <a:endParaRPr lang="it-IT" sz="3200" b="1"/>
          </a:p>
        </p:txBody>
      </p:sp>
      <p:sp>
        <p:nvSpPr>
          <p:cNvPr id="7" name="Gallone 13"/>
          <p:cNvSpPr/>
          <p:nvPr/>
        </p:nvSpPr>
        <p:spPr>
          <a:xfrm>
            <a:off x="395288" y="5300663"/>
            <a:ext cx="2160587" cy="936625"/>
          </a:xfrm>
          <a:prstGeom prst="chevron">
            <a:avLst>
              <a:gd name="adj" fmla="val 28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Nozzle flow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8" name="Gallone 14"/>
          <p:cNvSpPr/>
          <p:nvPr/>
        </p:nvSpPr>
        <p:spPr>
          <a:xfrm>
            <a:off x="2555875" y="5300663"/>
            <a:ext cx="2160588" cy="936625"/>
          </a:xfrm>
          <a:prstGeom prst="chevron">
            <a:avLst>
              <a:gd name="adj" fmla="val 28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Near Nozzle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9" name="Gallone 15"/>
          <p:cNvSpPr/>
          <p:nvPr/>
        </p:nvSpPr>
        <p:spPr>
          <a:xfrm>
            <a:off x="4643438" y="5300663"/>
            <a:ext cx="2160587" cy="936625"/>
          </a:xfrm>
          <a:prstGeom prst="chevron">
            <a:avLst>
              <a:gd name="adj" fmla="val 28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Evaporative sprays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0" name="Gallone 16"/>
          <p:cNvSpPr/>
          <p:nvPr/>
        </p:nvSpPr>
        <p:spPr>
          <a:xfrm>
            <a:off x="6804025" y="5300663"/>
            <a:ext cx="2160588" cy="936625"/>
          </a:xfrm>
          <a:prstGeom prst="chevron">
            <a:avLst>
              <a:gd name="adj" fmla="val 28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Combustion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11" name="Gallone 9"/>
          <p:cNvSpPr/>
          <p:nvPr/>
        </p:nvSpPr>
        <p:spPr>
          <a:xfrm flipH="1">
            <a:off x="4211638" y="4508500"/>
            <a:ext cx="3455987" cy="504825"/>
          </a:xfrm>
          <a:prstGeom prst="chevron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</a:rPr>
              <a:t>Look back!</a:t>
            </a:r>
            <a:endParaRPr lang="it-IT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9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Spray B and Spray G will both go into engines.</a:t>
            </a:r>
          </a:p>
          <a:p>
            <a:r>
              <a:rPr lang="en-US" dirty="0"/>
              <a:t>R</a:t>
            </a:r>
            <a:r>
              <a:rPr lang="en-US" noProof="0" dirty="0" err="1" smtClean="0"/>
              <a:t>esults</a:t>
            </a:r>
            <a:r>
              <a:rPr lang="en-US" noProof="0" dirty="0" smtClean="0"/>
              <a:t> in stationary spray vessels </a:t>
            </a:r>
            <a:r>
              <a:rPr lang="en-US" dirty="0" smtClean="0"/>
              <a:t>will be compared to that in</a:t>
            </a:r>
            <a:r>
              <a:rPr lang="en-US" noProof="0" dirty="0" smtClean="0"/>
              <a:t> engines.</a:t>
            </a:r>
          </a:p>
          <a:p>
            <a:r>
              <a:rPr lang="en-US" noProof="0" dirty="0" smtClean="0"/>
              <a:t>What minimum information is needed/required for useful (to CFD) engine experiments?</a:t>
            </a:r>
          </a:p>
          <a:p>
            <a:r>
              <a:rPr lang="en-US" noProof="0" dirty="0" smtClean="0"/>
              <a:t>Can we explain the real sources for cycle to cycle variability?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Putting the “engine” into the ECN</a:t>
            </a:r>
            <a:endParaRPr lang="en-US" noProof="0"/>
          </a:p>
        </p:txBody>
      </p:sp>
      <p:pic>
        <p:nvPicPr>
          <p:cNvPr id="2050" name="Picture 2" descr="C:\Users\lmpicke\Download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727" y="3284984"/>
            <a:ext cx="530542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5" y="1323975"/>
            <a:ext cx="8829675" cy="1600969"/>
          </a:xfrm>
        </p:spPr>
        <p:txBody>
          <a:bodyPr/>
          <a:lstStyle/>
          <a:p>
            <a:r>
              <a:rPr lang="en-US" noProof="0" smtClean="0"/>
              <a:t>Complexity of multi-hole gasoline sprays is challenging, requiring significant advances in modeling capability.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An inaugural event for Spray G!</a:t>
            </a:r>
            <a:endParaRPr lang="en-US" noProof="0"/>
          </a:p>
        </p:txBody>
      </p:sp>
      <p:pic>
        <p:nvPicPr>
          <p:cNvPr id="3074" name="Picture 2" descr="C:\Users\lmpicke\Downloads\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6745287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28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We sincerely thank our sponsors and organizers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noProof="0" dirty="0" smtClean="0"/>
              <a:t>University of Michigan</a:t>
            </a:r>
          </a:p>
          <a:p>
            <a:pPr lvl="1"/>
            <a:r>
              <a:rPr lang="en-US" noProof="0" dirty="0" smtClean="0"/>
              <a:t>Dave Reuss, Volker Sick, Kathy Owens and many other UM staff</a:t>
            </a:r>
            <a:endParaRPr lang="en-US" noProof="0" dirty="0"/>
          </a:p>
          <a:p>
            <a:r>
              <a:rPr lang="en-US" noProof="0" dirty="0" smtClean="0"/>
              <a:t>Session </a:t>
            </a:r>
            <a:r>
              <a:rPr lang="en-US" noProof="0" dirty="0"/>
              <a:t>coordinators</a:t>
            </a:r>
          </a:p>
          <a:p>
            <a:pPr lvl="1"/>
            <a:r>
              <a:rPr lang="en-US" noProof="0" dirty="0"/>
              <a:t>Sibendu </a:t>
            </a:r>
            <a:r>
              <a:rPr lang="en-US" noProof="0" dirty="0" smtClean="0"/>
              <a:t>Som (Argonne), </a:t>
            </a:r>
            <a:r>
              <a:rPr lang="en-US" noProof="0" dirty="0"/>
              <a:t>Diesel </a:t>
            </a:r>
            <a:r>
              <a:rPr lang="en-US" noProof="0" dirty="0" smtClean="0"/>
              <a:t>Topic </a:t>
            </a:r>
            <a:r>
              <a:rPr lang="en-US" noProof="0" dirty="0"/>
              <a:t>1: Internal Flow, Near-Nozzle Break-up, Mixing, and Evaporation</a:t>
            </a:r>
          </a:p>
          <a:p>
            <a:pPr lvl="1"/>
            <a:r>
              <a:rPr lang="en-US" noProof="0" dirty="0" err="1" smtClean="0"/>
              <a:t>Jóse</a:t>
            </a:r>
            <a:r>
              <a:rPr lang="en-US" noProof="0" dirty="0" smtClean="0"/>
              <a:t> </a:t>
            </a:r>
            <a:r>
              <a:rPr lang="en-US" noProof="0" dirty="0"/>
              <a:t>M. García-Oliver (CMT</a:t>
            </a:r>
            <a:r>
              <a:rPr lang="en-US" noProof="0" dirty="0" smtClean="0"/>
              <a:t>), Diesel Topic 2: Mixing/chemistry interaction </a:t>
            </a:r>
          </a:p>
          <a:p>
            <a:pPr lvl="1"/>
            <a:r>
              <a:rPr lang="en-US" noProof="0" dirty="0" smtClean="0"/>
              <a:t>Scott Parrish (GM), Gasoline Spray G</a:t>
            </a:r>
          </a:p>
          <a:p>
            <a:pPr lvl="1"/>
            <a:r>
              <a:rPr lang="en-US" noProof="0" dirty="0" smtClean="0"/>
              <a:t>Dave Reuss (UM), Engine Flows and Combustion</a:t>
            </a:r>
            <a:endParaRPr lang="en-US" noProof="0" dirty="0"/>
          </a:p>
          <a:p>
            <a:r>
              <a:rPr lang="en-US" noProof="0" dirty="0" smtClean="0"/>
              <a:t>You </a:t>
            </a:r>
            <a:r>
              <a:rPr lang="en-US" noProof="0" dirty="0"/>
              <a:t>(and your sponsor)! </a:t>
            </a:r>
          </a:p>
          <a:p>
            <a:r>
              <a:rPr lang="en-US" noProof="0" dirty="0"/>
              <a:t>Your participation and expert analysis, </a:t>
            </a:r>
            <a:r>
              <a:rPr lang="en-US" i="1" noProof="0" dirty="0"/>
              <a:t>most of </a:t>
            </a:r>
            <a:r>
              <a:rPr lang="en-US" i="1" noProof="0" dirty="0" smtClean="0"/>
              <a:t>it during many weeks </a:t>
            </a:r>
            <a:r>
              <a:rPr lang="en-US" i="1" noProof="0" dirty="0"/>
              <a:t>before this meeting</a:t>
            </a:r>
            <a:r>
              <a:rPr lang="en-US" noProof="0" dirty="0"/>
              <a:t>, will make the workshop worthwhile</a:t>
            </a:r>
            <a:r>
              <a:rPr lang="en-US" noProof="0" dirty="0" smtClean="0"/>
              <a:t>.</a:t>
            </a:r>
            <a:endParaRPr lang="en-US" noProof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67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5" y="1323975"/>
            <a:ext cx="8829675" cy="1600969"/>
          </a:xfrm>
        </p:spPr>
        <p:txBody>
          <a:bodyPr/>
          <a:lstStyle/>
          <a:p>
            <a:r>
              <a:rPr lang="en-US" dirty="0" smtClean="0"/>
              <a:t>ECN3 preparation involved a tremendous amount of work, hours of data analysis…</a:t>
            </a:r>
          </a:p>
          <a:p>
            <a:r>
              <a:rPr lang="en-US" dirty="0"/>
              <a:t>C</a:t>
            </a:r>
            <a:r>
              <a:rPr lang="en-US" dirty="0" smtClean="0"/>
              <a:t>ollection of the data for presentation on the same graph is a major accomplishment, but identifying </a:t>
            </a:r>
            <a:r>
              <a:rPr lang="en-US" i="1" dirty="0" smtClean="0"/>
              <a:t>reasons</a:t>
            </a:r>
            <a:r>
              <a:rPr lang="en-US" dirty="0" smtClean="0"/>
              <a:t> for the differences is the key to progress. </a:t>
            </a:r>
          </a:p>
          <a:p>
            <a:endParaRPr lang="en-US" dirty="0"/>
          </a:p>
          <a:p>
            <a:r>
              <a:rPr lang="en-US" dirty="0"/>
              <a:t>O</a:t>
            </a:r>
            <a:r>
              <a:rPr lang="en-US" dirty="0" smtClean="0"/>
              <a:t>ur message to session coordinators and co-organizers</a:t>
            </a:r>
          </a:p>
          <a:p>
            <a:pPr lvl="1"/>
            <a:r>
              <a:rPr lang="en-US" dirty="0" smtClean="0"/>
              <a:t>Let’s use ECN3 to look back at the original objectives and perspectives</a:t>
            </a:r>
          </a:p>
          <a:p>
            <a:pPr lvl="1"/>
            <a:r>
              <a:rPr lang="en-US" dirty="0" smtClean="0"/>
              <a:t>Provide a review and synthesis including past work before ECN3</a:t>
            </a:r>
          </a:p>
          <a:p>
            <a:pPr lvl="1"/>
            <a:r>
              <a:rPr lang="en-US" dirty="0" smtClean="0"/>
              <a:t>Draw conclusions comparing the achievements with the initial objectives</a:t>
            </a:r>
          </a:p>
          <a:p>
            <a:pPr lvl="1"/>
            <a:r>
              <a:rPr lang="en-US" dirty="0" smtClean="0"/>
              <a:t>Identify the most significant weaknesses in current modeling and experiment, and provide recommendations </a:t>
            </a:r>
            <a:r>
              <a:rPr lang="en-US" dirty="0" smtClean="0"/>
              <a:t>about how these weaknesses can be addressed.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to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04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Other goals of the ECN: To have fun!</a:t>
            </a:r>
            <a:endParaRPr lang="en-US" noProof="0"/>
          </a:p>
        </p:txBody>
      </p:sp>
      <p:pic>
        <p:nvPicPr>
          <p:cNvPr id="1026" name="Picture 2" descr="C:\pickett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124744"/>
            <a:ext cx="9176535" cy="11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639" y="2250258"/>
            <a:ext cx="4293793" cy="3886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1772816"/>
            <a:ext cx="2952328" cy="477442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/>
              <a:t>ECN1: “Study of droplet breakup theory” on the beach!</a:t>
            </a:r>
          </a:p>
          <a:p>
            <a:pPr lvl="1"/>
            <a:r>
              <a:rPr lang="en-US" noProof="0"/>
              <a:t>“Wind sensors” (volleyballs) needed to analyze shear flow </a:t>
            </a:r>
            <a:r>
              <a:rPr lang="en-US" noProof="0" smtClean="0"/>
              <a:t>and droplet stripping during </a:t>
            </a:r>
            <a:r>
              <a:rPr lang="en-US" noProof="0"/>
              <a:t>wave roll-up</a:t>
            </a:r>
          </a:p>
          <a:p>
            <a:pPr lvl="1"/>
            <a:r>
              <a:rPr lang="en-US" noProof="0"/>
              <a:t>Conclusion:  more research is needed!</a:t>
            </a:r>
          </a:p>
          <a:p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ECN OFFICIAL activities</a:t>
            </a:r>
            <a:endParaRPr lang="en-US" noProof="0"/>
          </a:p>
        </p:txBody>
      </p:sp>
      <p:pic>
        <p:nvPicPr>
          <p:cNvPr id="7" name="Picture 2" descr="C:\pickett\ECN1\100_2336.JPG"/>
          <p:cNvPicPr>
            <a:picLocks noChangeAspect="1" noChangeArrowheads="1"/>
          </p:cNvPicPr>
          <p:nvPr/>
        </p:nvPicPr>
        <p:blipFill>
          <a:blip r:embed="rId2" cstate="print"/>
          <a:srcRect l="3457" r="14738"/>
          <a:stretch>
            <a:fillRect/>
          </a:stretch>
        </p:blipFill>
        <p:spPr bwMode="auto">
          <a:xfrm>
            <a:off x="1826096" y="2883864"/>
            <a:ext cx="5194176" cy="3569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58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smtClean="0"/>
              <a:t>ECN2: “Birdie/vortex interaction” </a:t>
            </a:r>
            <a:r>
              <a:rPr lang="en-US" noProof="0"/>
              <a:t>on the </a:t>
            </a:r>
            <a:r>
              <a:rPr lang="en-US" noProof="0" smtClean="0"/>
              <a:t>river shore!</a:t>
            </a:r>
            <a:endParaRPr lang="en-US" noProof="0"/>
          </a:p>
          <a:p>
            <a:pPr lvl="1"/>
            <a:r>
              <a:rPr lang="en-US" noProof="0" smtClean="0"/>
              <a:t>Winner used to determine which facility was the “true” standard for Spray A research.</a:t>
            </a:r>
          </a:p>
          <a:p>
            <a:pPr lvl="1"/>
            <a:r>
              <a:rPr lang="en-US" noProof="0"/>
              <a:t>IFPEN triumphed over </a:t>
            </a:r>
            <a:r>
              <a:rPr lang="en-US" noProof="0" smtClean="0"/>
              <a:t>Sandia</a:t>
            </a:r>
            <a:endParaRPr lang="en-US" noProof="0"/>
          </a:p>
          <a:p>
            <a:pPr lvl="1"/>
            <a:r>
              <a:rPr lang="en-US" noProof="0"/>
              <a:t>Conclusion</a:t>
            </a:r>
            <a:r>
              <a:rPr lang="en-US" noProof="0" smtClean="0"/>
              <a:t>: Rematch challenge has been issued!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ECN OFFICIAL activities</a:t>
            </a:r>
            <a:endParaRPr lang="en-US" noProof="0"/>
          </a:p>
        </p:txBody>
      </p:sp>
      <p:pic>
        <p:nvPicPr>
          <p:cNvPr id="1026" name="Picture 2" descr="G:\Projets\L0263\Vie_projet\ECN\Workshops\ECN2\photos\IMG-20120908-0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5699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Projets\L0263\Vie_projet\ECN\Workshops\ECN2\photos\IMG-20120908-00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370790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41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180975" y="1323975"/>
            <a:ext cx="5615161" cy="5183188"/>
          </a:xfrm>
        </p:spPr>
        <p:txBody>
          <a:bodyPr/>
          <a:lstStyle/>
          <a:p>
            <a:r>
              <a:rPr lang="en-US" noProof="0" dirty="0" smtClean="0"/>
              <a:t>ECN3: “ECN game theory” is last event on Saturday at 5 pm</a:t>
            </a:r>
            <a:endParaRPr lang="en-US" noProof="0" dirty="0"/>
          </a:p>
          <a:p>
            <a:pPr lvl="1"/>
            <a:r>
              <a:rPr lang="en-US" noProof="0" dirty="0" smtClean="0"/>
              <a:t> Baseball season just resumed in the U.S.</a:t>
            </a:r>
          </a:p>
          <a:p>
            <a:pPr lvl="2"/>
            <a:r>
              <a:rPr lang="en-US" noProof="0" dirty="0" smtClean="0"/>
              <a:t>precluded by Spring Training</a:t>
            </a:r>
          </a:p>
          <a:p>
            <a:pPr lvl="1"/>
            <a:r>
              <a:rPr lang="en-US" noProof="0" dirty="0" smtClean="0"/>
              <a:t>Don’t miss our version of “Spring Training”</a:t>
            </a:r>
          </a:p>
          <a:p>
            <a:pPr lvl="1"/>
            <a:r>
              <a:rPr lang="en-US" noProof="0" dirty="0" smtClean="0"/>
              <a:t>Designated as the way to settle any differences in opinion</a:t>
            </a:r>
            <a:endParaRPr lang="en-US" noProof="0" dirty="0"/>
          </a:p>
          <a:p>
            <a:pPr lvl="1"/>
            <a:r>
              <a:rPr lang="en-US" noProof="0" dirty="0" smtClean="0"/>
              <a:t> Winner takes ECN bragging rights, as well as an official </a:t>
            </a:r>
            <a:r>
              <a:rPr lang="en-US" noProof="0" dirty="0" smtClean="0"/>
              <a:t>UM baseball </a:t>
            </a:r>
            <a:r>
              <a:rPr lang="en-US" noProof="0" dirty="0" smtClean="0"/>
              <a:t>bat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ECN OFFICIAL activities</a:t>
            </a:r>
            <a:endParaRPr lang="en-US" noProof="0"/>
          </a:p>
        </p:txBody>
      </p:sp>
      <p:pic>
        <p:nvPicPr>
          <p:cNvPr id="5" name="SpringTraining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981720" y="836712"/>
            <a:ext cx="3143948" cy="55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showWhenStopped="0">
                <p:cTn id="2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911" y="1142984"/>
            <a:ext cx="4505154" cy="629832"/>
          </a:xfrm>
        </p:spPr>
        <p:txBody>
          <a:bodyPr/>
          <a:lstStyle/>
          <a:p>
            <a:r>
              <a:rPr lang="en-US" noProof="0" smtClean="0"/>
              <a:t>Introducing “Telestrations”</a:t>
            </a:r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4099" name="Picture 3" descr="C:\pickett\ECN\mtgs\ECN3\intro\GameTheory\tele2_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3186113"/>
            <a:ext cx="3746500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86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5122" name="Picture 2" descr="C:\pickett\ECN\mtgs\ECN3\intro\GameTheory\tele2_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838950" cy="400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0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6146" name="Picture 2" descr="C:\pickett\ECN\mtgs\ECN3\intro\GameTheory\tele2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44813"/>
            <a:ext cx="29876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5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7170" name="Picture 2" descr="C:\pickett\ECN\mtgs\ECN3\intro\GameTheory\tele2_0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097088"/>
            <a:ext cx="3130550" cy="356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8194" name="Picture 2" descr="C:\pickett\ECN\mtgs\ECN3\intro\GameTheory\tele2_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95663"/>
            <a:ext cx="3267075" cy="9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1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78981" y="4425280"/>
            <a:ext cx="1202499" cy="1524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16" name="Group 65"/>
          <p:cNvGrpSpPr/>
          <p:nvPr/>
        </p:nvGrpSpPr>
        <p:grpSpPr>
          <a:xfrm rot="1125801">
            <a:off x="5925848" y="4628118"/>
            <a:ext cx="1784527" cy="1062386"/>
            <a:chOff x="72409" y="3372958"/>
            <a:chExt cx="2529382" cy="1505822"/>
          </a:xfrm>
        </p:grpSpPr>
        <p:pic>
          <p:nvPicPr>
            <p:cNvPr id="17" name="Picture 16" descr="Injector.png"/>
            <p:cNvPicPr>
              <a:picLocks noChangeAspect="1"/>
            </p:cNvPicPr>
            <p:nvPr/>
          </p:nvPicPr>
          <p:blipFill>
            <a:blip r:embed="rId6" cstate="print"/>
            <a:srcRect b="38963"/>
            <a:stretch>
              <a:fillRect/>
            </a:stretch>
          </p:blipFill>
          <p:spPr>
            <a:xfrm rot="20520000">
              <a:off x="72409" y="3372958"/>
              <a:ext cx="2529382" cy="990600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 rot="20070873">
              <a:off x="607376" y="4345380"/>
              <a:ext cx="838200" cy="5334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71" name="Content Placeholder 40"/>
          <p:cNvSpPr>
            <a:spLocks noGrp="1"/>
          </p:cNvSpPr>
          <p:nvPr>
            <p:ph idx="1"/>
          </p:nvPr>
        </p:nvSpPr>
        <p:spPr>
          <a:xfrm>
            <a:off x="-1" y="3773367"/>
            <a:ext cx="6184593" cy="1954136"/>
          </a:xfrm>
          <a:prstGeom prst="rect">
            <a:avLst/>
          </a:prstGeom>
        </p:spPr>
        <p:txBody>
          <a:bodyPr/>
          <a:lstStyle/>
          <a:p>
            <a:r>
              <a:rPr lang="en-US" sz="2000" noProof="0" smtClean="0"/>
              <a:t>Leverages </a:t>
            </a:r>
            <a:r>
              <a:rPr lang="en-US" sz="2000" noProof="0"/>
              <a:t>the development of quantitative, complete datasets.</a:t>
            </a:r>
          </a:p>
          <a:p>
            <a:pPr lvl="1"/>
            <a:r>
              <a:rPr lang="en-US" sz="2000" noProof="0" smtClean="0"/>
              <a:t>New (unique) </a:t>
            </a:r>
            <a:r>
              <a:rPr lang="en-US" sz="2000" noProof="0"/>
              <a:t>diagnostics </a:t>
            </a:r>
            <a:r>
              <a:rPr lang="en-US" sz="2000" noProof="0" smtClean="0"/>
              <a:t>build </a:t>
            </a:r>
            <a:r>
              <a:rPr lang="en-US" sz="2000" noProof="0"/>
              <a:t>upon past </a:t>
            </a:r>
            <a:r>
              <a:rPr lang="en-US" sz="2000" noProof="0" smtClean="0"/>
              <a:t>understanding, rather than starting over.</a:t>
            </a:r>
            <a:endParaRPr lang="en-US" sz="2000" noProof="0"/>
          </a:p>
          <a:p>
            <a:pPr lvl="1"/>
            <a:r>
              <a:rPr lang="en-US" sz="2000" noProof="0"/>
              <a:t>Moves from “qualitative” to “quantitative”.</a:t>
            </a:r>
          </a:p>
          <a:p>
            <a:pPr lvl="1"/>
            <a:r>
              <a:rPr lang="en-US" sz="2000" noProof="0"/>
              <a:t>Sharing results/meshes/code/methods saves time and effort</a:t>
            </a:r>
            <a:r>
              <a:rPr lang="en-US" sz="2000" noProof="0" smtClean="0"/>
              <a:t>.</a:t>
            </a:r>
          </a:p>
          <a:p>
            <a:r>
              <a:rPr lang="en-US" noProof="0" smtClean="0"/>
              <a:t>Pathway towards predictive spray and engine CFD</a:t>
            </a:r>
            <a:endParaRPr lang="en-US" noProof="0"/>
          </a:p>
        </p:txBody>
      </p:sp>
      <p:pic>
        <p:nvPicPr>
          <p:cNvPr id="32772" name="Picture 8"/>
          <p:cNvPicPr>
            <a:picLocks noChangeAspect="1" noChangeArrowheads="1"/>
          </p:cNvPicPr>
          <p:nvPr/>
        </p:nvPicPr>
        <p:blipFill>
          <a:blip r:embed="rId7" cstate="print"/>
          <a:srcRect l="13208" t="13333" r="3773" b="16667"/>
          <a:stretch>
            <a:fillRect/>
          </a:stretch>
        </p:blipFill>
        <p:spPr bwMode="auto">
          <a:xfrm>
            <a:off x="533400" y="2419227"/>
            <a:ext cx="1690688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55"/>
          <p:cNvSpPr txBox="1">
            <a:spLocks noChangeArrowheads="1"/>
          </p:cNvSpPr>
          <p:nvPr/>
        </p:nvSpPr>
        <p:spPr bwMode="auto">
          <a:xfrm>
            <a:off x="2895600" y="1820740"/>
            <a:ext cx="1570038" cy="369887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900 K, 60 bar</a:t>
            </a:r>
          </a:p>
        </p:txBody>
      </p:sp>
      <p:sp>
        <p:nvSpPr>
          <p:cNvPr id="32774" name="TextBox 58"/>
          <p:cNvSpPr txBox="1">
            <a:spLocks noChangeArrowheads="1"/>
          </p:cNvSpPr>
          <p:nvPr/>
        </p:nvSpPr>
        <p:spPr bwMode="auto">
          <a:xfrm>
            <a:off x="317500" y="1898527"/>
            <a:ext cx="1803400" cy="3683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90° C, 1500 bar</a:t>
            </a:r>
          </a:p>
        </p:txBody>
      </p:sp>
      <p:cxnSp>
        <p:nvCxnSpPr>
          <p:cNvPr id="63" name="Straight Connector 62"/>
          <p:cNvCxnSpPr/>
          <p:nvPr/>
        </p:nvCxnSpPr>
        <p:spPr>
          <a:xfrm rot="5400000">
            <a:off x="622300" y="2355727"/>
            <a:ext cx="381000" cy="228600"/>
          </a:xfrm>
          <a:prstGeom prst="line">
            <a:avLst/>
          </a:prstGeom>
          <a:ln w="190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6" name="TextBox 34"/>
          <p:cNvSpPr txBox="1">
            <a:spLocks noChangeArrowheads="1"/>
          </p:cNvSpPr>
          <p:nvPr/>
        </p:nvSpPr>
        <p:spPr bwMode="auto">
          <a:xfrm>
            <a:off x="4644008" y="1558807"/>
            <a:ext cx="16208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Spray A</a:t>
            </a:r>
          </a:p>
        </p:txBody>
      </p:sp>
      <p:sp>
        <p:nvSpPr>
          <p:cNvPr id="32777" name="TextBox 37"/>
          <p:cNvSpPr txBox="1">
            <a:spLocks noChangeArrowheads="1"/>
          </p:cNvSpPr>
          <p:nvPr/>
        </p:nvSpPr>
        <p:spPr bwMode="auto">
          <a:xfrm>
            <a:off x="811213" y="1558805"/>
            <a:ext cx="941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Injector</a:t>
            </a:r>
          </a:p>
        </p:txBody>
      </p:sp>
      <p:sp>
        <p:nvSpPr>
          <p:cNvPr id="32778" name="TextBox 38"/>
          <p:cNvSpPr txBox="1">
            <a:spLocks noChangeArrowheads="1"/>
          </p:cNvSpPr>
          <p:nvPr/>
        </p:nvSpPr>
        <p:spPr bwMode="auto">
          <a:xfrm>
            <a:off x="3236913" y="1487367"/>
            <a:ext cx="10302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Ambient</a:t>
            </a:r>
          </a:p>
        </p:txBody>
      </p:sp>
      <p:sp>
        <p:nvSpPr>
          <p:cNvPr id="32779" name="TextBox 39"/>
          <p:cNvSpPr txBox="1">
            <a:spLocks noChangeArrowheads="1"/>
          </p:cNvSpPr>
          <p:nvPr/>
        </p:nvSpPr>
        <p:spPr bwMode="auto">
          <a:xfrm>
            <a:off x="762000" y="3257427"/>
            <a:ext cx="11817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Internal nozzle</a:t>
            </a:r>
          </a:p>
          <a:p>
            <a:r>
              <a:rPr lang="en-US" sz="1200" dirty="0">
                <a:solidFill>
                  <a:schemeClr val="tx1"/>
                </a:solidFill>
              </a:rPr>
              <a:t>geometry</a:t>
            </a:r>
          </a:p>
        </p:txBody>
      </p:sp>
      <p:sp>
        <p:nvSpPr>
          <p:cNvPr id="32780" name="TextBox 42"/>
          <p:cNvSpPr txBox="1">
            <a:spLocks noChangeArrowheads="1"/>
          </p:cNvSpPr>
          <p:nvPr/>
        </p:nvSpPr>
        <p:spPr bwMode="auto">
          <a:xfrm>
            <a:off x="6309820" y="1696368"/>
            <a:ext cx="2771660" cy="230832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3038" indent="-173038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Spray </a:t>
            </a:r>
            <a:r>
              <a:rPr lang="en-US" dirty="0">
                <a:solidFill>
                  <a:schemeClr val="tx1"/>
                </a:solidFill>
              </a:rPr>
              <a:t>B (3-hole version of Spray A). 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Gasoline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US" dirty="0" smtClean="0"/>
              <a:t>Spray G)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chemeClr val="tx1"/>
                </a:solidFill>
              </a:rPr>
              <a:t>engine </a:t>
            </a:r>
            <a:r>
              <a:rPr lang="en-US" dirty="0" smtClean="0"/>
              <a:t>flows (Spray G)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/>
              <a:t>Spray H (baseline n-heptane</a:t>
            </a:r>
            <a:r>
              <a:rPr lang="en-US" dirty="0" smtClean="0"/>
              <a:t>)</a:t>
            </a:r>
          </a:p>
          <a:p>
            <a:pPr marL="173038" indent="-173038">
              <a:buFont typeface="Arial" charset="0"/>
              <a:buChar char="•"/>
            </a:pPr>
            <a:r>
              <a:rPr lang="en-US" dirty="0" smtClean="0"/>
              <a:t>Spray C  with cavitation (in progress)</a:t>
            </a:r>
            <a:endParaRPr lang="en-US" dirty="0"/>
          </a:p>
        </p:txBody>
      </p:sp>
      <p:sp>
        <p:nvSpPr>
          <p:cNvPr id="32781" name="Rectangle 44"/>
          <p:cNvSpPr>
            <a:spLocks noChangeArrowheads="1"/>
          </p:cNvSpPr>
          <p:nvPr/>
        </p:nvSpPr>
        <p:spPr bwMode="auto">
          <a:xfrm>
            <a:off x="6538332" y="1340768"/>
            <a:ext cx="16425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73038" indent="-173038"/>
            <a:r>
              <a:rPr lang="en-US" dirty="0" smtClean="0"/>
              <a:t>Other T</a:t>
            </a:r>
            <a:r>
              <a:rPr lang="en-US" dirty="0" smtClean="0">
                <a:solidFill>
                  <a:schemeClr val="tx1"/>
                </a:solidFill>
              </a:rPr>
              <a:t>argets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19" name="Picture 18" descr="bosch_logo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09820" y="4349080"/>
            <a:ext cx="1338263" cy="295992"/>
          </a:xfrm>
          <a:prstGeom prst="rect">
            <a:avLst/>
          </a:prstGeom>
        </p:spPr>
      </p:pic>
      <p:pic>
        <p:nvPicPr>
          <p:cNvPr id="2" name="jklda031Lum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2152742" y="2257234"/>
            <a:ext cx="3649662" cy="1419313"/>
          </a:xfrm>
          <a:prstGeom prst="rect">
            <a:avLst/>
          </a:prstGeom>
        </p:spPr>
      </p:pic>
      <p:pic>
        <p:nvPicPr>
          <p:cNvPr id="40962" name="Picture 2" descr="http://www.seeklogo.com/images/D/Delphi-logo-84AB596607-seeklogo.com.gif"/>
          <p:cNvPicPr>
            <a:picLocks noChangeAspect="1" noChangeArrowheads="1"/>
          </p:cNvPicPr>
          <p:nvPr/>
        </p:nvPicPr>
        <p:blipFill>
          <a:blip r:embed="rId10" cstate="print"/>
          <a:srcRect t="28000" b="32000"/>
          <a:stretch>
            <a:fillRect/>
          </a:stretch>
        </p:blipFill>
        <p:spPr bwMode="auto">
          <a:xfrm>
            <a:off x="7758106" y="4044280"/>
            <a:ext cx="1333500" cy="5334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What is the Engine Combustion Network? </a:t>
            </a:r>
            <a:endParaRPr lang="en-US" noProof="0"/>
          </a:p>
        </p:txBody>
      </p:sp>
      <p:sp>
        <p:nvSpPr>
          <p:cNvPr id="5" name="TextBox 4"/>
          <p:cNvSpPr txBox="1"/>
          <p:nvPr/>
        </p:nvSpPr>
        <p:spPr>
          <a:xfrm>
            <a:off x="395536" y="692696"/>
            <a:ext cx="7369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ECN collaborative research at engine-relevant </a:t>
            </a:r>
            <a:br>
              <a:rPr lang="en-US" sz="2400" b="1" dirty="0"/>
            </a:br>
            <a:r>
              <a:rPr lang="en-US" sz="2400" b="1" dirty="0"/>
              <a:t>target conditions </a:t>
            </a:r>
            <a:r>
              <a:rPr lang="en-US" sz="2400" b="1" dirty="0">
                <a:sym typeface="Wingdings" pitchFamily="2" charset="2"/>
              </a:rPr>
              <a:t> predictive </a:t>
            </a:r>
            <a:r>
              <a:rPr lang="en-US" sz="2400" b="1" dirty="0" smtClean="0">
                <a:sym typeface="Wingdings" pitchFamily="2" charset="2"/>
              </a:rPr>
              <a:t>modeling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6379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9218" name="Picture 2" descr="C:\pickett\ECN\mtgs\ECN3\intro\GameTheory\tele2_0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663" y="1547813"/>
            <a:ext cx="5205412" cy="34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10242" name="Picture 2" descr="C:\pickett\ECN\mtgs\ECN3\intro\GameTheory\tele2_0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17788"/>
            <a:ext cx="3087688" cy="119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81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911" y="1142984"/>
            <a:ext cx="4505154" cy="4500562"/>
          </a:xfrm>
        </p:spPr>
        <p:txBody>
          <a:bodyPr/>
          <a:lstStyle/>
          <a:p>
            <a:r>
              <a:rPr lang="en-US" noProof="0" smtClean="0"/>
              <a:t>Your turn:</a:t>
            </a:r>
          </a:p>
          <a:p>
            <a:r>
              <a:rPr lang="en-US" noProof="0" smtClean="0"/>
              <a:t>What do you see?</a:t>
            </a:r>
          </a:p>
          <a:p>
            <a:r>
              <a:rPr lang="en-US" noProof="0" smtClean="0"/>
              <a:t>Gilles Bruneaux:</a:t>
            </a:r>
          </a:p>
          <a:p>
            <a:pPr lvl="1"/>
            <a:r>
              <a:rPr lang="en-US" noProof="0" smtClean="0"/>
              <a:t>“A person wearing a </a:t>
            </a:r>
            <a:r>
              <a:rPr lang="en-US" noProof="0"/>
              <a:t>V</a:t>
            </a:r>
            <a:r>
              <a:rPr lang="en-US" noProof="0" smtClean="0"/>
              <a:t>ietnamese hat”</a:t>
            </a:r>
          </a:p>
          <a:p>
            <a:pPr lvl="1"/>
            <a:r>
              <a:rPr lang="en-US" noProof="0" smtClean="0"/>
              <a:t>or “a piston”</a:t>
            </a:r>
          </a:p>
          <a:p>
            <a:r>
              <a:rPr lang="en-US" noProof="0" smtClean="0"/>
              <a:t>My daughter:</a:t>
            </a:r>
          </a:p>
          <a:p>
            <a:pPr lvl="1"/>
            <a:r>
              <a:rPr lang="en-US" noProof="0" smtClean="0"/>
              <a:t>“Indoor goal”</a:t>
            </a:r>
          </a:p>
          <a:p>
            <a:endParaRPr lang="en-US" noProof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4098" name="Picture 2" descr="C:\pickett\ECN\mtgs\ECN3\intro\GameTheory\tele1_0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92160"/>
            <a:ext cx="3529012" cy="476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2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11266" name="Picture 2" descr="C:\pickett\ECN\mtgs\ECN3\intro\GameTheory\tele1_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778750" cy="508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27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12290" name="Picture 2" descr="C:\pickett\ECN\mtgs\ECN3\intro\GameTheory\tele1_0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24473"/>
            <a:ext cx="4254500" cy="126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08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More fun at ECN3 “Game Theory” </a:t>
            </a:r>
            <a:endParaRPr lang="en-US" noProof="0"/>
          </a:p>
        </p:txBody>
      </p:sp>
      <p:pic>
        <p:nvPicPr>
          <p:cNvPr id="13314" name="Picture 2" descr="C:\pickett\ECN\mtgs\ECN3\intro\GameTheory\tele1_0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3500"/>
            <a:ext cx="69310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1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More fun at ECN3 “Game Theory” </a:t>
            </a:r>
            <a:endParaRPr lang="en-US" noProof="0" dirty="0"/>
          </a:p>
        </p:txBody>
      </p:sp>
      <p:pic>
        <p:nvPicPr>
          <p:cNvPr id="14338" name="Picture 2" descr="C:\pickett\ECN\mtgs\ECN3\intro\GameTheory\tele1_0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73468"/>
            <a:ext cx="229235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lmpicke\Downloads\Captur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"/>
          <a:stretch/>
        </p:blipFill>
        <p:spPr bwMode="auto">
          <a:xfrm>
            <a:off x="-1" y="1065070"/>
            <a:ext cx="9161311" cy="560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353472"/>
            <a:ext cx="9144000" cy="531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ECN website visits since 2010 by country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(</a:t>
            </a:r>
            <a:r>
              <a:rPr lang="en-US" b="1" dirty="0" smtClean="0">
                <a:solidFill>
                  <a:schemeClr val="tx1"/>
                </a:solidFill>
                <a:hlinkClick r:id="rId3"/>
              </a:rPr>
              <a:t>www.sandia.gov/ECN</a:t>
            </a:r>
            <a:r>
              <a:rPr lang="en-US" b="1" dirty="0" smtClean="0">
                <a:solidFill>
                  <a:schemeClr val="tx1"/>
                </a:solidFill>
              </a:rPr>
              <a:t>)</a:t>
            </a:r>
          </a:p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95400" y="36546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Argonne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noProof="0" smtClean="0"/>
              <a:t>A truly international research effort</a:t>
            </a:r>
            <a:endParaRPr lang="en-US" noProof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181140"/>
              </p:ext>
            </p:extLst>
          </p:nvPr>
        </p:nvGraphicFramePr>
        <p:xfrm>
          <a:off x="76200" y="4191000"/>
          <a:ext cx="1295400" cy="2375535"/>
        </p:xfrm>
        <a:graphic>
          <a:graphicData uri="http://schemas.openxmlformats.org/drawingml/2006/table">
            <a:tbl>
              <a:tblPr/>
              <a:tblGrid>
                <a:gridCol w="1295400"/>
              </a:tblGrid>
              <a:tr h="20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United States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Germany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690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Italy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India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China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Japan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France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United</a:t>
                      </a:r>
                      <a:r>
                        <a:rPr lang="en-US" sz="14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Kingdom</a:t>
                      </a:r>
                      <a:endParaRPr lang="en-US" sz="14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Spain</a:t>
                      </a:r>
                    </a:p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Australia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172" y="3878818"/>
            <a:ext cx="877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Top 10</a:t>
            </a:r>
            <a:endParaRPr lang="en-US" u="sng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48200" y="3352800"/>
            <a:ext cx="609600" cy="304800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05400" y="3098219"/>
            <a:ext cx="792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Aachen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4038601" y="3657601"/>
            <a:ext cx="402771" cy="90437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29000" y="3429000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IFPEn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Straight Connector 14"/>
          <p:cNvCxnSpPr>
            <a:endCxn id="55" idx="2"/>
          </p:cNvCxnSpPr>
          <p:nvPr/>
        </p:nvCxnSpPr>
        <p:spPr>
          <a:xfrm flipH="1" flipV="1">
            <a:off x="4513675" y="2974777"/>
            <a:ext cx="34041" cy="620861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581400" y="2938679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Infineum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>
            <a:off x="3962400" y="3962400"/>
            <a:ext cx="402771" cy="90437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66007" y="3733800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CMT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0800000">
            <a:off x="7162801" y="4070875"/>
            <a:ext cx="402771" cy="90437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553200" y="3915497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KAIST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16200000" flipV="1">
            <a:off x="2089220" y="3625781"/>
            <a:ext cx="186735" cy="97973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828800" y="334982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MTU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0800000">
            <a:off x="2057401" y="3886200"/>
            <a:ext cx="174175" cy="76200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600200" y="3959423"/>
            <a:ext cx="530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CAT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10800000" flipV="1">
            <a:off x="2057400" y="4047328"/>
            <a:ext cx="122418" cy="67472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2889" y="37338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Sandia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 rot="10800000">
            <a:off x="1219201" y="3965377"/>
            <a:ext cx="174175" cy="76200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0" y="1143000"/>
            <a:ext cx="457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Contributed experimental data at ECN target conditions (15)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rot="5400000" flipH="1" flipV="1">
            <a:off x="2355919" y="3803719"/>
            <a:ext cx="186736" cy="130626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86000" y="3505200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GM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2383974" y="4184725"/>
            <a:ext cx="219377" cy="40611"/>
          </a:xfrm>
          <a:prstGeom prst="line">
            <a:avLst/>
          </a:prstGeom>
          <a:ln w="19050" cmpd="sng">
            <a:solidFill>
              <a:srgbClr val="FF0000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549122" y="4024865"/>
            <a:ext cx="847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Ga</a:t>
            </a:r>
            <a:r>
              <a:rPr lang="en-US" sz="1400" dirty="0" smtClean="0">
                <a:solidFill>
                  <a:srgbClr val="FF0000"/>
                </a:solidFill>
              </a:rPr>
              <a:t> Tech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rot="5400000" flipH="1" flipV="1">
            <a:off x="4715506" y="3141862"/>
            <a:ext cx="200472" cy="165148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724400" y="2856829"/>
            <a:ext cx="9509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Chalmers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1447800"/>
            <a:ext cx="1723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Will contribute soon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7857368" y="4162872"/>
            <a:ext cx="219832" cy="180528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01000" y="4191000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Meiji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16200000" flipH="1">
            <a:off x="4769404" y="4028920"/>
            <a:ext cx="104328" cy="67432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648200" y="4079549"/>
            <a:ext cx="9701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00FF"/>
                </a:solidFill>
              </a:rPr>
              <a:t>Ist</a:t>
            </a:r>
            <a:r>
              <a:rPr lang="en-US" sz="1400" dirty="0" smtClean="0">
                <a:solidFill>
                  <a:srgbClr val="0000FF"/>
                </a:solidFill>
              </a:rPr>
              <a:t>. </a:t>
            </a:r>
            <a:r>
              <a:rPr lang="en-US" sz="1400" dirty="0" err="1" smtClean="0">
                <a:solidFill>
                  <a:srgbClr val="0000FF"/>
                </a:solidFill>
              </a:rPr>
              <a:t>Motori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7556422" y="3903862"/>
            <a:ext cx="200472" cy="165148"/>
          </a:xfrm>
          <a:prstGeom prst="line">
            <a:avLst/>
          </a:prstGeom>
          <a:ln w="19050" cmpd="sng">
            <a:solidFill>
              <a:srgbClr val="FF0000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565316" y="3581400"/>
            <a:ext cx="5645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SNU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 rot="5400000" flipH="1" flipV="1">
            <a:off x="8135738" y="5808862"/>
            <a:ext cx="200472" cy="165148"/>
          </a:xfrm>
          <a:prstGeom prst="line">
            <a:avLst/>
          </a:prstGeom>
          <a:ln w="19050" cmpd="sng">
            <a:solidFill>
              <a:srgbClr val="FF0000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144632" y="5527349"/>
            <a:ext cx="7344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UNSW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rot="5400000">
            <a:off x="7818446" y="6133277"/>
            <a:ext cx="221477" cy="161168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352551" y="6248400"/>
            <a:ext cx="10294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Melbourne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7411937" y="4316760"/>
            <a:ext cx="219832" cy="180528"/>
          </a:xfrm>
          <a:prstGeom prst="line">
            <a:avLst/>
          </a:prstGeom>
          <a:ln w="19050" cmpd="sng">
            <a:solidFill>
              <a:srgbClr val="FF0000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413927" y="4440521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SJTU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rot="16200000" flipV="1">
            <a:off x="4095539" y="3281622"/>
            <a:ext cx="395238" cy="204316"/>
          </a:xfrm>
          <a:prstGeom prst="line">
            <a:avLst/>
          </a:prstGeom>
          <a:ln w="19050" cmpd="sng">
            <a:solidFill>
              <a:srgbClr val="0000FF">
                <a:alpha val="63000"/>
              </a:srgb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998149" y="2667000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</a:rPr>
              <a:t>Eindhoven</a:t>
            </a:r>
            <a:endParaRPr lang="en-US" sz="1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0" grpId="0"/>
      <p:bldP spid="12" grpId="0"/>
      <p:bldP spid="17" grpId="0"/>
      <p:bldP spid="19" grpId="0"/>
      <p:bldP spid="21" grpId="0"/>
      <p:bldP spid="23" grpId="0"/>
      <p:bldP spid="39" grpId="0"/>
      <p:bldP spid="43" grpId="0"/>
      <p:bldP spid="45" grpId="0"/>
      <p:bldP spid="48" grpId="0"/>
      <p:bldP spid="50" grpId="0"/>
      <p:bldP spid="54" grpId="0"/>
      <p:bldP spid="57" grpId="0"/>
      <p:bldP spid="59" grpId="0"/>
      <p:bldP spid="62" grpId="0"/>
      <p:bldP spid="65" grpId="0"/>
      <p:bldP spid="67" grpId="0"/>
      <p:bldP spid="69" grpId="0"/>
      <p:bldP spid="51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ffusebklda189.m1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160938" y="3831020"/>
            <a:ext cx="2387617" cy="820743"/>
          </a:xfrm>
          <a:prstGeom prst="rect">
            <a:avLst/>
          </a:prstGeom>
        </p:spPr>
      </p:pic>
      <p:pic>
        <p:nvPicPr>
          <p:cNvPr id="4" name="Motion_210677_0deg_2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tretch>
            <a:fillRect/>
          </a:stretch>
        </p:blipFill>
        <p:spPr>
          <a:xfrm>
            <a:off x="4268473" y="4004440"/>
            <a:ext cx="984253" cy="393701"/>
          </a:xfrm>
          <a:prstGeom prst="rect">
            <a:avLst/>
          </a:prstGeom>
        </p:spPr>
      </p:pic>
      <p:grpSp>
        <p:nvGrpSpPr>
          <p:cNvPr id="12326" name="Group 48"/>
          <p:cNvGrpSpPr>
            <a:grpSpLocks/>
          </p:cNvGrpSpPr>
          <p:nvPr/>
        </p:nvGrpSpPr>
        <p:grpSpPr bwMode="auto">
          <a:xfrm>
            <a:off x="1763688" y="3686176"/>
            <a:ext cx="2417763" cy="1527175"/>
            <a:chOff x="1058" y="1581"/>
            <a:chExt cx="1523" cy="962"/>
          </a:xfrm>
        </p:grpSpPr>
        <p:pic>
          <p:nvPicPr>
            <p:cNvPr id="12357" name="Picture 56" descr="Injector.png"/>
            <p:cNvPicPr>
              <a:picLocks noChangeAspect="1"/>
            </p:cNvPicPr>
            <p:nvPr/>
          </p:nvPicPr>
          <p:blipFill>
            <a:blip r:embed="rId9" cstate="print"/>
            <a:srcRect b="38976"/>
            <a:stretch>
              <a:fillRect/>
            </a:stretch>
          </p:blipFill>
          <p:spPr bwMode="auto">
            <a:xfrm rot="-1080000">
              <a:off x="1058" y="1581"/>
              <a:ext cx="1523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57"/>
            <p:cNvSpPr/>
            <p:nvPr/>
          </p:nvSpPr>
          <p:spPr>
            <a:xfrm rot="20070873">
              <a:off x="1359" y="2174"/>
              <a:ext cx="580" cy="3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tr-TR" sz="1600">
                <a:solidFill>
                  <a:schemeClr val="tx2"/>
                </a:solidFill>
              </a:endParaRPr>
            </a:p>
          </p:txBody>
        </p:sp>
      </p:grpSp>
      <p:sp>
        <p:nvSpPr>
          <p:cNvPr id="12328" name="Rectangle 33"/>
          <p:cNvSpPr>
            <a:spLocks noChangeArrowheads="1"/>
          </p:cNvSpPr>
          <p:nvPr/>
        </p:nvSpPr>
        <p:spPr bwMode="auto">
          <a:xfrm>
            <a:off x="228600" y="5148263"/>
            <a:ext cx="762000" cy="18415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29" name="Text Box 34"/>
          <p:cNvSpPr txBox="1">
            <a:spLocks noChangeArrowheads="1"/>
          </p:cNvSpPr>
          <p:nvPr/>
        </p:nvSpPr>
        <p:spPr bwMode="auto">
          <a:xfrm>
            <a:off x="946150" y="5105401"/>
            <a:ext cx="23606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tx2"/>
                </a:solidFill>
                <a:latin typeface="Calisto MT"/>
              </a:rPr>
              <a:t>Already available on the website</a:t>
            </a:r>
          </a:p>
        </p:txBody>
      </p:sp>
      <p:sp>
        <p:nvSpPr>
          <p:cNvPr id="12330" name="Rectangle 35"/>
          <p:cNvSpPr>
            <a:spLocks noChangeArrowheads="1"/>
          </p:cNvSpPr>
          <p:nvPr/>
        </p:nvSpPr>
        <p:spPr bwMode="auto">
          <a:xfrm>
            <a:off x="228600" y="5386388"/>
            <a:ext cx="762000" cy="18415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31" name="Rectangle 36"/>
          <p:cNvSpPr>
            <a:spLocks noChangeArrowheads="1"/>
          </p:cNvSpPr>
          <p:nvPr/>
        </p:nvSpPr>
        <p:spPr bwMode="auto">
          <a:xfrm>
            <a:off x="228600" y="5632451"/>
            <a:ext cx="762000" cy="18415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32" name="Rectangle 37"/>
          <p:cNvSpPr>
            <a:spLocks noChangeArrowheads="1"/>
          </p:cNvSpPr>
          <p:nvPr/>
        </p:nvSpPr>
        <p:spPr bwMode="auto">
          <a:xfrm>
            <a:off x="228600" y="5886451"/>
            <a:ext cx="762000" cy="18415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r-FR" sz="160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33" name="Text Box 38"/>
          <p:cNvSpPr txBox="1">
            <a:spLocks noChangeArrowheads="1"/>
          </p:cNvSpPr>
          <p:nvPr/>
        </p:nvSpPr>
        <p:spPr bwMode="auto">
          <a:xfrm>
            <a:off x="946150" y="5349876"/>
            <a:ext cx="20081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>
                <a:solidFill>
                  <a:schemeClr val="tx2"/>
                </a:solidFill>
                <a:latin typeface="Calisto MT"/>
              </a:rPr>
              <a:t>Exp. Done, to be published</a:t>
            </a:r>
          </a:p>
        </p:txBody>
      </p:sp>
      <p:sp>
        <p:nvSpPr>
          <p:cNvPr id="12334" name="Text Box 39"/>
          <p:cNvSpPr txBox="1">
            <a:spLocks noChangeArrowheads="1"/>
          </p:cNvSpPr>
          <p:nvPr/>
        </p:nvSpPr>
        <p:spPr bwMode="auto">
          <a:xfrm>
            <a:off x="946150" y="5592763"/>
            <a:ext cx="904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smtClean="0">
                <a:solidFill>
                  <a:schemeClr val="tx2"/>
                </a:solidFill>
                <a:latin typeface="Calisto MT"/>
              </a:rPr>
              <a:t>In </a:t>
            </a:r>
            <a:r>
              <a:rPr lang="fr-FR" sz="1200" dirty="0" err="1" smtClean="0">
                <a:solidFill>
                  <a:schemeClr val="tx2"/>
                </a:solidFill>
                <a:latin typeface="Calisto MT"/>
              </a:rPr>
              <a:t>progress</a:t>
            </a:r>
            <a:endParaRPr lang="fr-FR" sz="1200" dirty="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35" name="Text Box 40"/>
          <p:cNvSpPr txBox="1">
            <a:spLocks noChangeArrowheads="1"/>
          </p:cNvSpPr>
          <p:nvPr/>
        </p:nvSpPr>
        <p:spPr bwMode="auto">
          <a:xfrm>
            <a:off x="946150" y="5837238"/>
            <a:ext cx="9588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chemeClr val="tx2"/>
                </a:solidFill>
                <a:latin typeface="Calisto MT"/>
              </a:rPr>
              <a:t>Considered</a:t>
            </a:r>
            <a:endParaRPr lang="fr-FR" sz="1200" dirty="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36" name="Line 41"/>
          <p:cNvSpPr>
            <a:spLocks noChangeShapeType="1"/>
          </p:cNvSpPr>
          <p:nvPr/>
        </p:nvSpPr>
        <p:spPr bwMode="auto">
          <a:xfrm>
            <a:off x="4337026" y="3667126"/>
            <a:ext cx="311150" cy="307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37" name="Text Box 42"/>
          <p:cNvSpPr txBox="1">
            <a:spLocks noChangeArrowheads="1"/>
          </p:cNvSpPr>
          <p:nvPr/>
        </p:nvSpPr>
        <p:spPr bwMode="auto">
          <a:xfrm>
            <a:off x="3019401" y="3236913"/>
            <a:ext cx="1372492" cy="46166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latin typeface="Calisto MT"/>
              </a:rPr>
              <a:t>Needle</a:t>
            </a:r>
            <a:r>
              <a:rPr lang="fr-FR" sz="1200" dirty="0">
                <a:solidFill>
                  <a:schemeClr val="bg1"/>
                </a:solidFill>
                <a:latin typeface="Calisto MT"/>
              </a:rPr>
              <a:t> lift motion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alisto MT"/>
              </a:rPr>
              <a:t>Xray</a:t>
            </a:r>
            <a:r>
              <a:rPr lang="fr-FR" sz="1200" dirty="0">
                <a:solidFill>
                  <a:schemeClr val="bg1"/>
                </a:solidFill>
                <a:latin typeface="Calisto MT"/>
              </a:rPr>
              <a:t>, 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Argonne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2338" name="Text Box 45"/>
          <p:cNvSpPr txBox="1">
            <a:spLocks noChangeArrowheads="1"/>
          </p:cNvSpPr>
          <p:nvPr/>
        </p:nvSpPr>
        <p:spPr bwMode="auto">
          <a:xfrm>
            <a:off x="4124300" y="2514600"/>
            <a:ext cx="1722438" cy="646331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latin typeface="Calisto MT"/>
              </a:rPr>
              <a:t>Nozzle</a:t>
            </a:r>
            <a:r>
              <a:rPr lang="fr-FR" sz="1200" dirty="0">
                <a:solidFill>
                  <a:schemeClr val="bg1"/>
                </a:solidFill>
                <a:latin typeface="Calisto MT"/>
              </a:rPr>
              <a:t> </a:t>
            </a:r>
            <a:r>
              <a:rPr lang="fr-FR" sz="1200" dirty="0" err="1">
                <a:solidFill>
                  <a:schemeClr val="bg1"/>
                </a:solidFill>
                <a:latin typeface="Calisto MT"/>
              </a:rPr>
              <a:t>geometry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Sandia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/CAT/Argonne/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Infineum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/ESRF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2339" name="Line 46"/>
          <p:cNvSpPr>
            <a:spLocks noChangeShapeType="1"/>
          </p:cNvSpPr>
          <p:nvPr/>
        </p:nvSpPr>
        <p:spPr bwMode="auto">
          <a:xfrm>
            <a:off x="5049813" y="3152776"/>
            <a:ext cx="111126" cy="85166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40" name="AutoShape 47"/>
          <p:cNvSpPr>
            <a:spLocks/>
          </p:cNvSpPr>
          <p:nvPr/>
        </p:nvSpPr>
        <p:spPr bwMode="auto">
          <a:xfrm rot="16200000">
            <a:off x="6799238" y="4151313"/>
            <a:ext cx="120650" cy="3111500"/>
          </a:xfrm>
          <a:prstGeom prst="leftBrace">
            <a:avLst>
              <a:gd name="adj1" fmla="val 214912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endParaRPr lang="fr-FR" sz="160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41" name="Text Box 48"/>
          <p:cNvSpPr txBox="1">
            <a:spLocks noChangeArrowheads="1"/>
          </p:cNvSpPr>
          <p:nvPr/>
        </p:nvSpPr>
        <p:spPr bwMode="auto">
          <a:xfrm>
            <a:off x="5322863" y="5829301"/>
            <a:ext cx="2995613" cy="6397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b="1">
                <a:solidFill>
                  <a:schemeClr val="bg1"/>
                </a:solidFill>
                <a:latin typeface="Calisto MT"/>
              </a:rPr>
              <a:t>Standard</a:t>
            </a:r>
            <a:r>
              <a:rPr lang="fr-FR" sz="1200">
                <a:solidFill>
                  <a:schemeClr val="bg1"/>
                </a:solidFill>
                <a:latin typeface="Calisto MT"/>
              </a:rPr>
              <a:t>: liq &amp; vap penetration, lift off, AI</a:t>
            </a:r>
          </a:p>
          <a:p>
            <a:r>
              <a:rPr lang="fr-FR" sz="1200">
                <a:solidFill>
                  <a:schemeClr val="bg1"/>
                </a:solidFill>
                <a:latin typeface="Calisto MT"/>
              </a:rPr>
              <a:t>Mie/Shadowgraphy/Schlieren</a:t>
            </a:r>
          </a:p>
          <a:p>
            <a:r>
              <a:rPr lang="fr-FR" sz="1200">
                <a:solidFill>
                  <a:schemeClr val="bg1"/>
                </a:solidFill>
                <a:latin typeface="Calisto MT"/>
              </a:rPr>
              <a:t>Sandia/IFPEN/CAT/CMT/TUe</a:t>
            </a:r>
          </a:p>
        </p:txBody>
      </p:sp>
      <p:sp>
        <p:nvSpPr>
          <p:cNvPr id="12342" name="Text Box 53"/>
          <p:cNvSpPr txBox="1">
            <a:spLocks noChangeArrowheads="1"/>
          </p:cNvSpPr>
          <p:nvPr/>
        </p:nvSpPr>
        <p:spPr bwMode="auto">
          <a:xfrm>
            <a:off x="3525814" y="4800600"/>
            <a:ext cx="1711324" cy="1200329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Liquid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 vol. fraction, dense spray structure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Radiography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ballistic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imaging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, 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microscopy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  <a:p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Argonne/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Chalmers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/</a:t>
            </a:r>
          </a:p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Sandia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  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12344" name="Text Box 55"/>
          <p:cNvSpPr txBox="1">
            <a:spLocks noChangeArrowheads="1"/>
          </p:cNvSpPr>
          <p:nvPr/>
        </p:nvSpPr>
        <p:spPr bwMode="auto">
          <a:xfrm>
            <a:off x="5640363" y="4956176"/>
            <a:ext cx="1433513" cy="639763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  <a:latin typeface="Calisto MT"/>
              </a:rPr>
              <a:t>Fuel concentration</a:t>
            </a:r>
          </a:p>
          <a:p>
            <a:r>
              <a:rPr lang="fr-FR" sz="1200" dirty="0">
                <a:solidFill>
                  <a:schemeClr val="bg1"/>
                </a:solidFill>
                <a:latin typeface="Calisto MT"/>
              </a:rPr>
              <a:t>Rayleigh</a:t>
            </a:r>
          </a:p>
          <a:p>
            <a:r>
              <a:rPr lang="fr-FR" sz="1200" dirty="0" err="1">
                <a:solidFill>
                  <a:schemeClr val="bg1"/>
                </a:solidFill>
                <a:latin typeface="Calisto MT"/>
              </a:rPr>
              <a:t>Sandia</a:t>
            </a:r>
            <a:r>
              <a:rPr lang="fr-FR" sz="1200" dirty="0">
                <a:solidFill>
                  <a:schemeClr val="bg1"/>
                </a:solidFill>
                <a:latin typeface="Calisto MT"/>
              </a:rPr>
              <a:t>  </a:t>
            </a:r>
          </a:p>
        </p:txBody>
      </p:sp>
      <p:sp>
        <p:nvSpPr>
          <p:cNvPr id="12345" name="Line 57"/>
          <p:cNvSpPr>
            <a:spLocks noChangeShapeType="1"/>
          </p:cNvSpPr>
          <p:nvPr/>
        </p:nvSpPr>
        <p:spPr bwMode="auto">
          <a:xfrm flipV="1">
            <a:off x="6667475" y="4800601"/>
            <a:ext cx="169863" cy="203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46" name="Text Box 58"/>
          <p:cNvSpPr txBox="1">
            <a:spLocks noChangeArrowheads="1"/>
          </p:cNvSpPr>
          <p:nvPr/>
        </p:nvSpPr>
        <p:spPr bwMode="auto">
          <a:xfrm>
            <a:off x="7279200" y="5155555"/>
            <a:ext cx="974819" cy="461665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  <a:latin typeface="Calisto MT"/>
              </a:rPr>
              <a:t>Velocity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  <a:p>
            <a:r>
              <a:rPr lang="fr-FR" sz="1200" dirty="0">
                <a:solidFill>
                  <a:schemeClr val="bg1"/>
                </a:solidFill>
                <a:latin typeface="Calisto MT"/>
              </a:rPr>
              <a:t>PIV, IFPEN</a:t>
            </a:r>
          </a:p>
        </p:txBody>
      </p:sp>
      <p:sp>
        <p:nvSpPr>
          <p:cNvPr id="12347" name="Line 61"/>
          <p:cNvSpPr>
            <a:spLocks noChangeShapeType="1"/>
          </p:cNvSpPr>
          <p:nvPr/>
        </p:nvSpPr>
        <p:spPr bwMode="auto">
          <a:xfrm flipH="1" flipV="1">
            <a:off x="7441172" y="4844624"/>
            <a:ext cx="195263" cy="276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48" name="Text Box 62"/>
          <p:cNvSpPr txBox="1">
            <a:spLocks noChangeArrowheads="1"/>
          </p:cNvSpPr>
          <p:nvPr/>
        </p:nvSpPr>
        <p:spPr bwMode="auto">
          <a:xfrm>
            <a:off x="7621563" y="2204864"/>
            <a:ext cx="1089471" cy="830997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1200" dirty="0" err="1">
                <a:solidFill>
                  <a:schemeClr val="tx2"/>
                </a:solidFill>
                <a:latin typeface="Calisto MT"/>
              </a:rPr>
              <a:t>Soot</a:t>
            </a:r>
            <a:r>
              <a:rPr lang="fr-FR" sz="1200" dirty="0">
                <a:solidFill>
                  <a:schemeClr val="tx2"/>
                </a:solidFill>
                <a:latin typeface="Calisto MT"/>
              </a:rPr>
              <a:t> </a:t>
            </a:r>
            <a:r>
              <a:rPr lang="fr-FR" sz="1200" dirty="0" err="1">
                <a:solidFill>
                  <a:schemeClr val="tx2"/>
                </a:solidFill>
                <a:latin typeface="Calisto MT"/>
              </a:rPr>
              <a:t>fv</a:t>
            </a:r>
            <a:r>
              <a:rPr lang="fr-FR" sz="1200" dirty="0">
                <a:solidFill>
                  <a:schemeClr val="tx2"/>
                </a:solidFill>
                <a:latin typeface="Calisto MT"/>
              </a:rPr>
              <a:t>, size</a:t>
            </a:r>
          </a:p>
          <a:p>
            <a:r>
              <a:rPr lang="fr-FR" sz="1200" dirty="0">
                <a:solidFill>
                  <a:schemeClr val="tx2"/>
                </a:solidFill>
                <a:latin typeface="Calisto MT"/>
              </a:rPr>
              <a:t>LII, TEM </a:t>
            </a:r>
          </a:p>
          <a:p>
            <a:r>
              <a:rPr lang="fr-FR" sz="1200" dirty="0">
                <a:solidFill>
                  <a:schemeClr val="tx2"/>
                </a:solidFill>
                <a:latin typeface="Calisto MT"/>
              </a:rPr>
              <a:t>IFPEN, </a:t>
            </a:r>
            <a:r>
              <a:rPr lang="fr-FR" sz="1200" dirty="0" err="1" smtClean="0">
                <a:solidFill>
                  <a:schemeClr val="tx2"/>
                </a:solidFill>
                <a:latin typeface="Calisto MT"/>
              </a:rPr>
              <a:t>Sandia</a:t>
            </a:r>
            <a:r>
              <a:rPr lang="fr-FR" sz="1200" dirty="0" smtClean="0">
                <a:solidFill>
                  <a:schemeClr val="tx2"/>
                </a:solidFill>
                <a:latin typeface="Calisto MT"/>
              </a:rPr>
              <a:t>, Meiji </a:t>
            </a:r>
            <a:endParaRPr lang="fr-FR" sz="1200" dirty="0">
              <a:solidFill>
                <a:schemeClr val="tx2"/>
              </a:solidFill>
              <a:latin typeface="Calisto MT"/>
            </a:endParaRPr>
          </a:p>
        </p:txBody>
      </p:sp>
      <p:sp>
        <p:nvSpPr>
          <p:cNvPr id="12349" name="Line 65"/>
          <p:cNvSpPr>
            <a:spLocks noChangeShapeType="1"/>
          </p:cNvSpPr>
          <p:nvPr/>
        </p:nvSpPr>
        <p:spPr bwMode="auto">
          <a:xfrm flipH="1">
            <a:off x="7636435" y="3079750"/>
            <a:ext cx="130175" cy="4810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51" name="Line 69"/>
          <p:cNvSpPr>
            <a:spLocks noChangeShapeType="1"/>
          </p:cNvSpPr>
          <p:nvPr/>
        </p:nvSpPr>
        <p:spPr bwMode="auto">
          <a:xfrm>
            <a:off x="6635725" y="3106738"/>
            <a:ext cx="31749" cy="4718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2355" name="Text Box 74"/>
          <p:cNvSpPr txBox="1">
            <a:spLocks noChangeArrowheads="1"/>
          </p:cNvSpPr>
          <p:nvPr/>
        </p:nvSpPr>
        <p:spPr bwMode="auto">
          <a:xfrm>
            <a:off x="5394300" y="3382962"/>
            <a:ext cx="906017" cy="276999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Liquid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alisto MT"/>
              </a:rPr>
              <a:t>size</a:t>
            </a:r>
          </a:p>
        </p:txBody>
      </p:sp>
      <p:sp>
        <p:nvSpPr>
          <p:cNvPr id="12356" name="Line 75"/>
          <p:cNvSpPr>
            <a:spLocks noChangeShapeType="1"/>
          </p:cNvSpPr>
          <p:nvPr/>
        </p:nvSpPr>
        <p:spPr bwMode="auto">
          <a:xfrm>
            <a:off x="5891188" y="3686176"/>
            <a:ext cx="0" cy="3492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80975" y="912812"/>
            <a:ext cx="8829675" cy="1747839"/>
          </a:xfrm>
        </p:spPr>
        <p:txBody>
          <a:bodyPr/>
          <a:lstStyle/>
          <a:p>
            <a:r>
              <a:rPr lang="en-US" sz="1800" noProof="0" dirty="0" smtClean="0"/>
              <a:t>Spray A experiment: &gt;30 </a:t>
            </a:r>
            <a:r>
              <a:rPr lang="en-US" sz="1800" noProof="0" dirty="0"/>
              <a:t>different </a:t>
            </a:r>
            <a:r>
              <a:rPr lang="en-US" sz="1800" noProof="0" dirty="0" smtClean="0"/>
              <a:t>measurements by &gt;10 </a:t>
            </a:r>
            <a:r>
              <a:rPr lang="en-US" sz="1800" noProof="0" dirty="0"/>
              <a:t>different institutions</a:t>
            </a:r>
          </a:p>
          <a:p>
            <a:pPr lvl="1"/>
            <a:r>
              <a:rPr lang="en-US" sz="1800" noProof="0" dirty="0" smtClean="0"/>
              <a:t>~15 years of research performed in ~3 years</a:t>
            </a:r>
          </a:p>
          <a:p>
            <a:r>
              <a:rPr lang="en-US" sz="1800" noProof="0" dirty="0" smtClean="0"/>
              <a:t>Simulations for Diesel </a:t>
            </a:r>
            <a:r>
              <a:rPr lang="en-US" sz="1800" noProof="0" dirty="0"/>
              <a:t>Spray Topic </a:t>
            </a:r>
            <a:r>
              <a:rPr lang="en-US" sz="1800" noProof="0" dirty="0" smtClean="0"/>
              <a:t>1 at ECN3 using DNS, LES, RANS</a:t>
            </a:r>
          </a:p>
          <a:p>
            <a:pPr lvl="1"/>
            <a:r>
              <a:rPr lang="en-US" sz="1800" noProof="0" dirty="0" smtClean="0"/>
              <a:t>Internal </a:t>
            </a:r>
            <a:r>
              <a:rPr lang="en-US" sz="1800" noProof="0" dirty="0"/>
              <a:t>Flow, Near-Nozzle Break-up, Mixing, and </a:t>
            </a:r>
            <a:r>
              <a:rPr lang="en-US" sz="1800" noProof="0" dirty="0" smtClean="0"/>
              <a:t>Evaporation</a:t>
            </a:r>
            <a:endParaRPr lang="en-US" sz="1800" noProof="0" dirty="0"/>
          </a:p>
          <a:p>
            <a:pPr lvl="1"/>
            <a:r>
              <a:rPr lang="en-US" sz="1800" noProof="0" dirty="0" smtClean="0"/>
              <a:t>Collective expense </a:t>
            </a:r>
            <a:r>
              <a:rPr lang="en-US" sz="1800" dirty="0" smtClean="0"/>
              <a:t>&gt; 1 Million</a:t>
            </a:r>
            <a:r>
              <a:rPr lang="en-US" sz="1800" noProof="0" dirty="0" smtClean="0"/>
              <a:t> CPU </a:t>
            </a:r>
            <a:r>
              <a:rPr lang="en-US" sz="1800" noProof="0" dirty="0" err="1" smtClean="0"/>
              <a:t>hrs</a:t>
            </a:r>
            <a:endParaRPr lang="en-US" sz="1800" noProof="0" dirty="0"/>
          </a:p>
          <a:p>
            <a:endParaRPr lang="en-US" sz="1800" noProof="0" dirty="0"/>
          </a:p>
          <a:p>
            <a:endParaRPr lang="en-US" sz="1800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smtClean="0"/>
              <a:t>Leveraging target conditions greatly accelerates research</a:t>
            </a:r>
            <a:endParaRPr lang="en-US" noProof="0"/>
          </a:p>
        </p:txBody>
      </p:sp>
      <p:sp>
        <p:nvSpPr>
          <p:cNvPr id="12343" name="Line 54"/>
          <p:cNvSpPr>
            <a:spLocks noChangeShapeType="1"/>
          </p:cNvSpPr>
          <p:nvPr/>
        </p:nvSpPr>
        <p:spPr bwMode="auto">
          <a:xfrm flipV="1">
            <a:off x="5160938" y="4262411"/>
            <a:ext cx="380999" cy="67630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12325" name="Picture 3" descr="C:\pickett\ECN\jet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607150" y="3560763"/>
            <a:ext cx="1754188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62"/>
          <p:cNvSpPr txBox="1">
            <a:spLocks noChangeArrowheads="1"/>
          </p:cNvSpPr>
          <p:nvPr/>
        </p:nvSpPr>
        <p:spPr bwMode="auto">
          <a:xfrm>
            <a:off x="5889218" y="2420888"/>
            <a:ext cx="1669688" cy="646331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>
                <a:solidFill>
                  <a:schemeClr val="tx2"/>
                </a:solidFill>
                <a:latin typeface="Calisto MT"/>
              </a:rPr>
              <a:t>Combustion structure</a:t>
            </a:r>
          </a:p>
          <a:p>
            <a:r>
              <a:rPr lang="fr-FR" sz="1200" dirty="0">
                <a:solidFill>
                  <a:schemeClr val="tx2"/>
                </a:solidFill>
                <a:latin typeface="Calisto MT"/>
              </a:rPr>
              <a:t>CH</a:t>
            </a:r>
            <a:r>
              <a:rPr lang="fr-FR" sz="1200" baseline="-25000" dirty="0">
                <a:solidFill>
                  <a:schemeClr val="tx2"/>
                </a:solidFill>
                <a:latin typeface="Calisto MT"/>
              </a:rPr>
              <a:t>2</a:t>
            </a:r>
            <a:r>
              <a:rPr lang="fr-FR" sz="1200" dirty="0">
                <a:solidFill>
                  <a:schemeClr val="tx2"/>
                </a:solidFill>
                <a:latin typeface="Calisto MT"/>
              </a:rPr>
              <a:t>O &amp; OH LIF</a:t>
            </a:r>
          </a:p>
          <a:p>
            <a:r>
              <a:rPr lang="fr-FR" sz="1200" dirty="0">
                <a:solidFill>
                  <a:schemeClr val="tx2"/>
                </a:solidFill>
                <a:latin typeface="Calisto MT"/>
              </a:rPr>
              <a:t>IFPEN, TU/e, </a:t>
            </a:r>
            <a:r>
              <a:rPr lang="fr-FR" sz="1200" dirty="0" err="1">
                <a:solidFill>
                  <a:schemeClr val="tx2"/>
                </a:solidFill>
                <a:latin typeface="Calisto MT"/>
              </a:rPr>
              <a:t>Sandia</a:t>
            </a:r>
            <a:r>
              <a:rPr lang="fr-FR" sz="1200" dirty="0">
                <a:solidFill>
                  <a:schemeClr val="tx2"/>
                </a:solidFill>
                <a:latin typeface="Calisto MT"/>
              </a:rPr>
              <a:t> </a:t>
            </a:r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H="1">
            <a:off x="8415313" y="3482677"/>
            <a:ext cx="323850" cy="37812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0" name="Line 65"/>
          <p:cNvSpPr>
            <a:spLocks noChangeShapeType="1"/>
          </p:cNvSpPr>
          <p:nvPr/>
        </p:nvSpPr>
        <p:spPr bwMode="auto">
          <a:xfrm flipH="1" flipV="1">
            <a:off x="8415312" y="4509120"/>
            <a:ext cx="251619" cy="34228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1" name="Text Box 74"/>
          <p:cNvSpPr txBox="1">
            <a:spLocks noChangeArrowheads="1"/>
          </p:cNvSpPr>
          <p:nvPr/>
        </p:nvSpPr>
        <p:spPr bwMode="auto">
          <a:xfrm>
            <a:off x="8014917" y="3160931"/>
            <a:ext cx="1010341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Temperature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</p:txBody>
      </p:sp>
      <p:sp>
        <p:nvSpPr>
          <p:cNvPr id="42" name="Text Box 74"/>
          <p:cNvSpPr txBox="1">
            <a:spLocks noChangeArrowheads="1"/>
          </p:cNvSpPr>
          <p:nvPr/>
        </p:nvSpPr>
        <p:spPr bwMode="auto">
          <a:xfrm>
            <a:off x="8032527" y="4866565"/>
            <a:ext cx="1055097" cy="276999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Other</a:t>
            </a:r>
            <a:r>
              <a:rPr lang="fr-FR" sz="1200" dirty="0" smtClean="0">
                <a:solidFill>
                  <a:schemeClr val="bg1"/>
                </a:solidFill>
                <a:latin typeface="Calisto MT"/>
              </a:rPr>
              <a:t> </a:t>
            </a:r>
            <a:r>
              <a:rPr lang="fr-FR" sz="1200" dirty="0" err="1" smtClean="0">
                <a:solidFill>
                  <a:schemeClr val="bg1"/>
                </a:solidFill>
                <a:latin typeface="Calisto MT"/>
              </a:rPr>
              <a:t>species</a:t>
            </a:r>
            <a:endParaRPr lang="fr-FR" sz="1200" dirty="0">
              <a:solidFill>
                <a:schemeClr val="bg1"/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4233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7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5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1214438" y="38100"/>
            <a:ext cx="7572375" cy="582613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noProof="0" smtClean="0"/>
              <a:t>What is the spirit of ECN?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642938" y="1143000"/>
            <a:ext cx="5153025" cy="4500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noProof="0" smtClean="0"/>
              <a:t>A forum for open discussion and synthesis of modeling and experimental results, not usually found at conferences.</a:t>
            </a:r>
          </a:p>
          <a:p>
            <a:pPr lvl="1"/>
            <a:r>
              <a:rPr lang="en-US" noProof="0" smtClean="0"/>
              <a:t>Synthesis creates expert reviews on topics.</a:t>
            </a:r>
          </a:p>
          <a:p>
            <a:pPr lvl="1"/>
            <a:r>
              <a:rPr lang="en-US" noProof="0" smtClean="0"/>
              <a:t>We want to know what does NOT work, what is broken.</a:t>
            </a:r>
          </a:p>
          <a:p>
            <a:pPr lvl="1"/>
            <a:r>
              <a:rPr lang="en-US" noProof="0" smtClean="0"/>
              <a:t>Airing our dirty laundry….so that it can be cleaned!</a:t>
            </a:r>
          </a:p>
          <a:p>
            <a:pPr lvl="1"/>
            <a:r>
              <a:rPr lang="en-US" noProof="0" smtClean="0"/>
              <a:t>Policy is to not duplicate conference (SAE) presentations.</a:t>
            </a:r>
          </a:p>
          <a:p>
            <a:pPr lvl="1"/>
            <a:r>
              <a:rPr lang="en-US" noProof="0" smtClean="0"/>
              <a:t>Not highlighting individual laboratories or groups, but rather, common research problems.</a:t>
            </a:r>
          </a:p>
        </p:txBody>
      </p:sp>
      <p:pic>
        <p:nvPicPr>
          <p:cNvPr id="1026" name="Picture 2" descr="C:\Documents and Settings\All Users\Documents\My Pictures\Sample Pictures\MC900330354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18129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All Users\Documents\My Pictures\Sample Pictures\MC90035123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1371600"/>
            <a:ext cx="18097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:\Documents and Settings\All Users\Documents\My Pictures\Sample Pictures\MC900280971.WMF"/>
          <p:cNvPicPr>
            <a:picLocks noChangeAspect="1" noChangeArrowheads="1"/>
          </p:cNvPicPr>
          <p:nvPr/>
        </p:nvPicPr>
        <p:blipFill>
          <a:blip r:embed="rId5" cstate="print"/>
          <a:srcRect l="17905" t="60152" r="55388" b="5972"/>
          <a:stretch>
            <a:fillRect/>
          </a:stretch>
        </p:blipFill>
        <p:spPr bwMode="auto">
          <a:xfrm>
            <a:off x="7186613" y="2635250"/>
            <a:ext cx="109696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 rot="19091317">
            <a:off x="7589838" y="3138488"/>
            <a:ext cx="6715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accent6">
                    <a:lumMod val="50000"/>
                  </a:schemeClr>
                </a:solidFill>
              </a:rPr>
              <a:t>ECN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7620001" y="2436812"/>
            <a:ext cx="304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7620001" y="4189412"/>
            <a:ext cx="304800" cy="317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5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lmpicke\Downloads\Captu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731589"/>
            <a:ext cx="9144000" cy="108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1268760"/>
            <a:ext cx="1180901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Website </a:t>
            </a:r>
          </a:p>
          <a:p>
            <a:r>
              <a:rPr lang="en-US" dirty="0" smtClean="0"/>
              <a:t>visits/month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643237" y="1331034"/>
            <a:ext cx="1543115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ECN1: May 2011</a:t>
            </a:r>
          </a:p>
          <a:p>
            <a:pPr algn="ctr"/>
            <a:r>
              <a:rPr lang="en-US" dirty="0" smtClean="0"/>
              <a:t>53 participants</a:t>
            </a:r>
            <a:endParaRPr lang="en-US" dirty="0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>
            <a:normAutofit/>
          </a:bodyPr>
          <a:lstStyle/>
          <a:p>
            <a:r>
              <a:rPr lang="en-US" noProof="0" smtClean="0"/>
              <a:t>History of the ECN</a:t>
            </a:r>
            <a:endParaRPr lang="en-US" noProof="0" smtClean="0">
              <a:effectLst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2267069" y="2044551"/>
            <a:ext cx="319038" cy="1588"/>
          </a:xfrm>
          <a:prstGeom prst="line">
            <a:avLst/>
          </a:prstGeom>
          <a:ln w="19050" cmpd="sng">
            <a:solidFill>
              <a:schemeClr val="tx1">
                <a:alpha val="63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883597" y="1154189"/>
            <a:ext cx="1554400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ECN2: Sept 2012</a:t>
            </a:r>
          </a:p>
          <a:p>
            <a:pPr algn="ctr"/>
            <a:r>
              <a:rPr lang="en-US" dirty="0" smtClean="0"/>
              <a:t>104 participants</a:t>
            </a:r>
            <a:endParaRPr lang="en-US" dirty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5503636" y="1867706"/>
            <a:ext cx="319038" cy="1588"/>
          </a:xfrm>
          <a:prstGeom prst="line">
            <a:avLst/>
          </a:prstGeom>
          <a:ln w="19050" cmpd="sng">
            <a:solidFill>
              <a:schemeClr val="tx1">
                <a:alpha val="63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17" y="2996952"/>
            <a:ext cx="8829675" cy="3312368"/>
          </a:xfrm>
        </p:spPr>
        <p:txBody>
          <a:bodyPr/>
          <a:lstStyle/>
          <a:p>
            <a:r>
              <a:rPr lang="en-US" sz="1800" noProof="0" dirty="0" smtClean="0"/>
              <a:t>ECN1: Provide a standardized configuration</a:t>
            </a:r>
          </a:p>
          <a:p>
            <a:pPr lvl="1"/>
            <a:r>
              <a:rPr lang="en-US" sz="1800" noProof="0" dirty="0" smtClean="0"/>
              <a:t>Facility </a:t>
            </a:r>
            <a:r>
              <a:rPr lang="en-US" sz="1800" noProof="0" dirty="0"/>
              <a:t>temperature distribution of gases and fuel is critical.</a:t>
            </a:r>
          </a:p>
          <a:p>
            <a:pPr lvl="1"/>
            <a:r>
              <a:rPr lang="en-US" sz="1800" noProof="0" dirty="0"/>
              <a:t>Ignition and lift-off length measurements are consistent </a:t>
            </a:r>
            <a:r>
              <a:rPr lang="en-US" sz="1800" noProof="0" dirty="0" smtClean="0"/>
              <a:t>with different </a:t>
            </a:r>
            <a:r>
              <a:rPr lang="en-US" sz="1800" noProof="0" dirty="0"/>
              <a:t>types of HP-HT </a:t>
            </a:r>
            <a:r>
              <a:rPr lang="en-US" sz="1800" noProof="0" dirty="0" smtClean="0"/>
              <a:t>facilities—datasets can be linked.</a:t>
            </a:r>
          </a:p>
          <a:p>
            <a:r>
              <a:rPr lang="en-US" sz="1800" noProof="0" dirty="0" smtClean="0"/>
              <a:t>ECN2</a:t>
            </a:r>
            <a:r>
              <a:rPr lang="en-US" sz="1800" noProof="0" dirty="0"/>
              <a:t>: Leveraging of advanced diagnostics </a:t>
            </a:r>
            <a:endParaRPr lang="en-US" sz="1800" noProof="0" dirty="0" smtClean="0"/>
          </a:p>
          <a:p>
            <a:pPr lvl="1"/>
            <a:r>
              <a:rPr lang="en-US" sz="1800" noProof="0" dirty="0" smtClean="0"/>
              <a:t>Internal geometry characterizations/microscopic near field visualizations/Argonne liquid mass characterizations are consistent</a:t>
            </a:r>
          </a:p>
          <a:p>
            <a:pPr lvl="1"/>
            <a:r>
              <a:rPr lang="en-US" sz="1800" noProof="0" dirty="0"/>
              <a:t>Sandia mixture and IFPEN velocity provide a consistent </a:t>
            </a:r>
            <a:r>
              <a:rPr lang="en-US" sz="1800" noProof="0" dirty="0" smtClean="0"/>
              <a:t>database</a:t>
            </a:r>
          </a:p>
          <a:p>
            <a:pPr lvl="1"/>
            <a:r>
              <a:rPr lang="en-US" sz="1800" noProof="0" dirty="0" smtClean="0"/>
              <a:t>Main scientific challenges identified, new organization of ECN Topics</a:t>
            </a:r>
          </a:p>
          <a:p>
            <a:r>
              <a:rPr lang="en-US" sz="1800" noProof="0" dirty="0" smtClean="0"/>
              <a:t>Will ECN3 make significant progress towards our understanding of engine spray combustion?</a:t>
            </a:r>
            <a:endParaRPr lang="en-US" sz="1800" noProof="0" dirty="0"/>
          </a:p>
        </p:txBody>
      </p:sp>
      <p:sp>
        <p:nvSpPr>
          <p:cNvPr id="15" name="TextBox 14"/>
          <p:cNvSpPr txBox="1"/>
          <p:nvPr/>
        </p:nvSpPr>
        <p:spPr>
          <a:xfrm>
            <a:off x="7495121" y="980728"/>
            <a:ext cx="1515928" cy="55399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dirty="0" smtClean="0"/>
              <a:t>ECN3: Apr 2014</a:t>
            </a:r>
          </a:p>
          <a:p>
            <a:pPr algn="ctr"/>
            <a:r>
              <a:rPr lang="en-US" dirty="0" smtClean="0"/>
              <a:t>120 participants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rot="5400000" flipH="1" flipV="1">
            <a:off x="8949779" y="1643509"/>
            <a:ext cx="319038" cy="1588"/>
          </a:xfrm>
          <a:prstGeom prst="line">
            <a:avLst/>
          </a:prstGeom>
          <a:ln w="19050" cmpd="sng">
            <a:solidFill>
              <a:schemeClr val="tx1">
                <a:alpha val="63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054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noProof="0" smtClean="0"/>
              <a:t>ECN has met many objectives for new quantitative datasets at engine conditions</a:t>
            </a:r>
            <a:endParaRPr lang="en-US" noProof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609600" y="908720"/>
            <a:ext cx="8401050" cy="5598443"/>
          </a:xfrm>
        </p:spPr>
        <p:txBody>
          <a:bodyPr/>
          <a:lstStyle/>
          <a:p>
            <a:r>
              <a:rPr lang="en-US" sz="2400" noProof="0" dirty="0" smtClean="0"/>
              <a:t>A few examples of world-first experiments at difficult conditions representative of engine spray combustion:</a:t>
            </a:r>
          </a:p>
          <a:p>
            <a:pPr lvl="1"/>
            <a:r>
              <a:rPr lang="en-US" noProof="0" dirty="0" smtClean="0"/>
              <a:t>Nozzle internal geometry and needle-valve movement</a:t>
            </a:r>
          </a:p>
          <a:p>
            <a:pPr lvl="1"/>
            <a:r>
              <a:rPr lang="en-US" noProof="0" dirty="0" smtClean="0"/>
              <a:t>Near-nozzle </a:t>
            </a:r>
            <a:r>
              <a:rPr lang="en-US" noProof="0" dirty="0"/>
              <a:t>mixture </a:t>
            </a:r>
            <a:r>
              <a:rPr lang="en-US" noProof="0" dirty="0" smtClean="0"/>
              <a:t>fraction or liquid volume fraction</a:t>
            </a:r>
          </a:p>
          <a:p>
            <a:pPr lvl="1"/>
            <a:r>
              <a:rPr lang="en-US" noProof="0" dirty="0" smtClean="0"/>
              <a:t>Vapor-phase mixture fraction and velocity</a:t>
            </a:r>
          </a:p>
          <a:p>
            <a:pPr lvl="1"/>
            <a:r>
              <a:rPr lang="en-US" noProof="0" dirty="0" smtClean="0"/>
              <a:t>Radical species formation visualization</a:t>
            </a:r>
          </a:p>
          <a:p>
            <a:pPr lvl="1"/>
            <a:r>
              <a:rPr lang="en-US" noProof="0" dirty="0" smtClean="0"/>
              <a:t>Extinction imaging and LII for soot volume fraction</a:t>
            </a:r>
          </a:p>
          <a:p>
            <a:pPr lvl="1"/>
            <a:endParaRPr lang="en-US" sz="2400" noProof="0" dirty="0" smtClean="0"/>
          </a:p>
          <a:p>
            <a:r>
              <a:rPr lang="en-US" sz="2400" noProof="0" dirty="0" smtClean="0"/>
              <a:t>Intensive experimental and modeling comparisons are underway</a:t>
            </a:r>
          </a:p>
          <a:p>
            <a:pPr lvl="1"/>
            <a:r>
              <a:rPr lang="en-US" dirty="0" smtClean="0"/>
              <a:t>Standardized combustion indicators as well as detailed structure</a:t>
            </a:r>
            <a:endParaRPr lang="en-US" noProof="0" dirty="0" smtClean="0"/>
          </a:p>
          <a:p>
            <a:pPr lvl="1"/>
            <a:r>
              <a:rPr lang="en-US" noProof="0" dirty="0" smtClean="0"/>
              <a:t>State of the art CFD </a:t>
            </a:r>
            <a:r>
              <a:rPr lang="en-US" dirty="0" smtClean="0"/>
              <a:t>approaches</a:t>
            </a:r>
            <a:r>
              <a:rPr lang="en-US" noProof="0" dirty="0" smtClean="0"/>
              <a:t> with research codes and commercial software</a:t>
            </a:r>
          </a:p>
        </p:txBody>
      </p:sp>
    </p:spTree>
    <p:extLst>
      <p:ext uri="{BB962C8B-B14F-4D97-AF65-F5344CB8AC3E}">
        <p14:creationId xmlns:p14="http://schemas.microsoft.com/office/powerpoint/2010/main" val="9195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noProof="0" smtClean="0"/>
              <a:t>ECN Hydraulic characterization</a:t>
            </a:r>
            <a:endParaRPr lang="en-US" noProof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180975" y="836712"/>
            <a:ext cx="8829675" cy="5670451"/>
          </a:xfrm>
        </p:spPr>
        <p:txBody>
          <a:bodyPr/>
          <a:lstStyle/>
          <a:p>
            <a:r>
              <a:rPr lang="en-US" dirty="0" smtClean="0"/>
              <a:t>At</a:t>
            </a:r>
            <a:r>
              <a:rPr lang="en-US" noProof="0" dirty="0" smtClean="0"/>
              <a:t> ECN2 we discovered that our injectors were not “equal”</a:t>
            </a:r>
          </a:p>
          <a:p>
            <a:r>
              <a:rPr lang="en-US" noProof="0" dirty="0" smtClean="0"/>
              <a:t>For ECN3 we want to understand the subtle differences between injectors so that </a:t>
            </a:r>
            <a:r>
              <a:rPr lang="en-US" b="1" noProof="0" dirty="0" smtClean="0">
                <a:solidFill>
                  <a:srgbClr val="FF0000"/>
                </a:solidFill>
              </a:rPr>
              <a:t>exact geometry and hydraulic characterization</a:t>
            </a:r>
            <a:r>
              <a:rPr lang="en-US" noProof="0" dirty="0" smtClean="0"/>
              <a:t> is done in advance for all the injector samples (spray “B” and Spray “G”)</a:t>
            </a:r>
          </a:p>
          <a:p>
            <a:r>
              <a:rPr lang="en-US" noProof="0" dirty="0" smtClean="0"/>
              <a:t>Common injection rate for all modelers (virtual injection rate generator)</a:t>
            </a:r>
            <a:endParaRPr lang="en-US" noProof="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4176464" cy="366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D:\JP\Dropbox\CMT\ECN\Spray B\Hydraulic Jan 2013\valoresmediospromedio\graficastodos\Graficas\comparaTobPiny_tasaprespinza\comparaTobPiny_tasaprespinza_Pb060_ET2500 - copi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730" y="2636912"/>
            <a:ext cx="4927270" cy="376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5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a de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22016</TotalTime>
  <Words>1698</Words>
  <Application>Microsoft Office PowerPoint</Application>
  <PresentationFormat>On-screen Show (4:3)</PresentationFormat>
  <Paragraphs>263</Paragraphs>
  <Slides>36</Slides>
  <Notes>6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Tema de Office</vt:lpstr>
      <vt:lpstr>PowerPoint Presentation</vt:lpstr>
      <vt:lpstr>We sincerely thank our sponsors and organizers</vt:lpstr>
      <vt:lpstr>What is the Engine Combustion Network? </vt:lpstr>
      <vt:lpstr>A truly international research effort</vt:lpstr>
      <vt:lpstr>Leveraging target conditions greatly accelerates research</vt:lpstr>
      <vt:lpstr>What is the spirit of ECN?</vt:lpstr>
      <vt:lpstr>History of the ECN</vt:lpstr>
      <vt:lpstr>ECN has met many objectives for new quantitative datasets at engine conditions</vt:lpstr>
      <vt:lpstr>ECN Hydraulic characterization</vt:lpstr>
      <vt:lpstr>Ignition and lift-off length measurements are consistent for different types of HP-HT facilities.</vt:lpstr>
      <vt:lpstr>Consistency of mixture and velocity measurements</vt:lpstr>
      <vt:lpstr>An analytic model highlights the importance of the spray spreading (dispersion) angle on penetration and mixing</vt:lpstr>
      <vt:lpstr>Models are compared against parametric variations about Spray A dataset (CMT)</vt:lpstr>
      <vt:lpstr>ECN2 parametric variations show modeling improvement, but no superior combustion model.</vt:lpstr>
      <vt:lpstr>ECN3 objectives and program</vt:lpstr>
      <vt:lpstr>ECN3 objectives and program</vt:lpstr>
      <vt:lpstr>ECN3 objectives and program</vt:lpstr>
      <vt:lpstr>Putting the “engine” into the ECN</vt:lpstr>
      <vt:lpstr>An inaugural event for Spray G!</vt:lpstr>
      <vt:lpstr>Message to all</vt:lpstr>
      <vt:lpstr>Other goals of the ECN: To have fun!</vt:lpstr>
      <vt:lpstr>ECN OFFICIAL activities</vt:lpstr>
      <vt:lpstr>ECN OFFICIAL activities</vt:lpstr>
      <vt:lpstr>ECN OFFICIAL activities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  <vt:lpstr>More fun at ECN3 “Game Theory” </vt:lpstr>
    </vt:vector>
  </TitlesOfParts>
  <Company>CMT - Motores Termicos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Julien MANIN</dc:creator>
  <cp:lastModifiedBy>Administrator</cp:lastModifiedBy>
  <cp:revision>531</cp:revision>
  <dcterms:created xsi:type="dcterms:W3CDTF">2011-01-20T12:25:32Z</dcterms:created>
  <dcterms:modified xsi:type="dcterms:W3CDTF">2014-04-04T01:49:19Z</dcterms:modified>
</cp:coreProperties>
</file>