
<file path=[Content_Types].xml><?xml version="1.0" encoding="utf-8"?>
<Types xmlns="http://schemas.openxmlformats.org/package/2006/content-types">
  <Default Extension="png" ContentType="image/png"/>
  <Default Extension="mpeg" ContentType="video/mpe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96" r:id="rId3"/>
    <p:sldId id="298" r:id="rId4"/>
    <p:sldId id="299" r:id="rId5"/>
    <p:sldId id="300" r:id="rId6"/>
    <p:sldId id="301" r:id="rId7"/>
    <p:sldId id="257" r:id="rId8"/>
    <p:sldId id="273" r:id="rId9"/>
    <p:sldId id="302" r:id="rId10"/>
    <p:sldId id="286" r:id="rId11"/>
    <p:sldId id="287" r:id="rId12"/>
    <p:sldId id="288" r:id="rId13"/>
    <p:sldId id="289" r:id="rId14"/>
    <p:sldId id="311" r:id="rId15"/>
    <p:sldId id="303" r:id="rId16"/>
    <p:sldId id="304" r:id="rId17"/>
    <p:sldId id="305" r:id="rId18"/>
    <p:sldId id="307" r:id="rId19"/>
    <p:sldId id="284" r:id="rId20"/>
    <p:sldId id="297" r:id="rId21"/>
    <p:sldId id="258" r:id="rId22"/>
    <p:sldId id="259" r:id="rId23"/>
    <p:sldId id="264" r:id="rId24"/>
    <p:sldId id="265" r:id="rId25"/>
    <p:sldId id="282" r:id="rId26"/>
    <p:sldId id="260" r:id="rId27"/>
    <p:sldId id="262" r:id="rId28"/>
    <p:sldId id="261" r:id="rId29"/>
    <p:sldId id="266" r:id="rId30"/>
    <p:sldId id="268" r:id="rId31"/>
    <p:sldId id="269" r:id="rId32"/>
    <p:sldId id="270" r:id="rId33"/>
    <p:sldId id="271" r:id="rId34"/>
    <p:sldId id="272" r:id="rId35"/>
    <p:sldId id="267" r:id="rId36"/>
    <p:sldId id="291" r:id="rId37"/>
    <p:sldId id="308" r:id="rId38"/>
    <p:sldId id="309" r:id="rId39"/>
    <p:sldId id="310" r:id="rId40"/>
    <p:sldId id="293" r:id="rId41"/>
    <p:sldId id="294" r:id="rId42"/>
    <p:sldId id="295" r:id="rId43"/>
    <p:sldId id="28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GONNE\3.4.5.ECN%20-%20sprays\sprayA\sprayA-ECN3\SprayA675\ARGONNE-condition-210675\needle%20lif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GONNE\3.4.5.ECN%20-%20sprays\sprayA\sprayA-ECN3\SprayA675\ARGONNE-condition-210675\needle%20lift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arient:Projects:LES-spray:AirMassFlow_Arienti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16219529370355"/>
          <c:y val="3.7259504057126622E-2"/>
          <c:w val="0.68619632259690944"/>
          <c:h val="0.9238490827275887"/>
        </c:manualLayout>
      </c:layout>
      <c:scatterChart>
        <c:scatterStyle val="lineMarker"/>
        <c:varyColors val="0"/>
        <c:ser>
          <c:idx val="1"/>
          <c:order val="0"/>
          <c:tx>
            <c:strRef>
              <c:f>'675'!$B$1</c:f>
              <c:strCache>
                <c:ptCount val="1"/>
                <c:pt idx="0">
                  <c:v>Needle_lift(um)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'675'!$F$2:$F$102</c:f>
              <c:numCache>
                <c:formatCode>General</c:formatCode>
                <c:ptCount val="101"/>
                <c:pt idx="0">
                  <c:v>1.0000000000000033E-5</c:v>
                </c:pt>
                <c:pt idx="1">
                  <c:v>3.0000000000000089E-5</c:v>
                </c:pt>
                <c:pt idx="2">
                  <c:v>5.0000000000000138E-5</c:v>
                </c:pt>
                <c:pt idx="3">
                  <c:v>7.0000000000000197E-5</c:v>
                </c:pt>
                <c:pt idx="4">
                  <c:v>9.0000000000000263E-5</c:v>
                </c:pt>
                <c:pt idx="5">
                  <c:v>1.1000000000000033E-4</c:v>
                </c:pt>
                <c:pt idx="6">
                  <c:v>1.2999999999999999E-4</c:v>
                </c:pt>
                <c:pt idx="7">
                  <c:v>1.5000000000000037E-4</c:v>
                </c:pt>
                <c:pt idx="8">
                  <c:v>1.7000000000000053E-4</c:v>
                </c:pt>
                <c:pt idx="9">
                  <c:v>1.9000000000000047E-4</c:v>
                </c:pt>
                <c:pt idx="10">
                  <c:v>2.1000000000000058E-4</c:v>
                </c:pt>
                <c:pt idx="11">
                  <c:v>2.3000000000000041E-4</c:v>
                </c:pt>
                <c:pt idx="12">
                  <c:v>2.500000000000006E-4</c:v>
                </c:pt>
                <c:pt idx="13">
                  <c:v>2.7000000000000087E-4</c:v>
                </c:pt>
                <c:pt idx="14">
                  <c:v>2.900000000000006E-4</c:v>
                </c:pt>
                <c:pt idx="15">
                  <c:v>3.1000000000000081E-4</c:v>
                </c:pt>
                <c:pt idx="16">
                  <c:v>3.3000000000000065E-4</c:v>
                </c:pt>
                <c:pt idx="17">
                  <c:v>3.5000000000000076E-4</c:v>
                </c:pt>
                <c:pt idx="18">
                  <c:v>3.7000000000000097E-4</c:v>
                </c:pt>
                <c:pt idx="19">
                  <c:v>3.9000000000000081E-4</c:v>
                </c:pt>
                <c:pt idx="20">
                  <c:v>4.1000000000000064E-4</c:v>
                </c:pt>
                <c:pt idx="21">
                  <c:v>4.3000000000000091E-4</c:v>
                </c:pt>
                <c:pt idx="22">
                  <c:v>4.5000000000000113E-4</c:v>
                </c:pt>
                <c:pt idx="23">
                  <c:v>4.7000000000000112E-4</c:v>
                </c:pt>
                <c:pt idx="24">
                  <c:v>4.9000000000000129E-4</c:v>
                </c:pt>
                <c:pt idx="25">
                  <c:v>5.1000000000000101E-4</c:v>
                </c:pt>
                <c:pt idx="26">
                  <c:v>5.3000000000000117E-4</c:v>
                </c:pt>
                <c:pt idx="27">
                  <c:v>5.5000000000000123E-4</c:v>
                </c:pt>
                <c:pt idx="28">
                  <c:v>5.7000000000000139E-4</c:v>
                </c:pt>
                <c:pt idx="29">
                  <c:v>5.9000000000000166E-4</c:v>
                </c:pt>
                <c:pt idx="30">
                  <c:v>6.1000000000000117E-4</c:v>
                </c:pt>
                <c:pt idx="31">
                  <c:v>6.3000000000000122E-4</c:v>
                </c:pt>
                <c:pt idx="32">
                  <c:v>6.5000000000000149E-4</c:v>
                </c:pt>
                <c:pt idx="33">
                  <c:v>6.7000000000000165E-4</c:v>
                </c:pt>
                <c:pt idx="34">
                  <c:v>6.9000000000000181E-4</c:v>
                </c:pt>
                <c:pt idx="35">
                  <c:v>7.1000000000000132E-4</c:v>
                </c:pt>
                <c:pt idx="36">
                  <c:v>7.3000000000000148E-4</c:v>
                </c:pt>
                <c:pt idx="37">
                  <c:v>7.5000000000000164E-4</c:v>
                </c:pt>
                <c:pt idx="38">
                  <c:v>7.700000000000018E-4</c:v>
                </c:pt>
                <c:pt idx="39">
                  <c:v>7.9000000000000207E-4</c:v>
                </c:pt>
                <c:pt idx="40">
                  <c:v>8.1000000000000212E-4</c:v>
                </c:pt>
                <c:pt idx="41">
                  <c:v>8.3000000000000261E-4</c:v>
                </c:pt>
                <c:pt idx="42">
                  <c:v>8.5000000000000223E-4</c:v>
                </c:pt>
                <c:pt idx="43">
                  <c:v>8.7000000000000141E-4</c:v>
                </c:pt>
                <c:pt idx="44">
                  <c:v>8.9000000000000266E-4</c:v>
                </c:pt>
                <c:pt idx="45">
                  <c:v>9.1000000000000184E-4</c:v>
                </c:pt>
                <c:pt idx="46">
                  <c:v>9.3000000000000266E-4</c:v>
                </c:pt>
                <c:pt idx="47">
                  <c:v>9.5000000000000227E-4</c:v>
                </c:pt>
                <c:pt idx="48">
                  <c:v>9.7000000000000168E-4</c:v>
                </c:pt>
                <c:pt idx="49">
                  <c:v>9.9000000000000281E-4</c:v>
                </c:pt>
                <c:pt idx="50">
                  <c:v>1.010000000000002E-3</c:v>
                </c:pt>
                <c:pt idx="51">
                  <c:v>1.0300000000000021E-3</c:v>
                </c:pt>
                <c:pt idx="52">
                  <c:v>1.0499999999999995E-3</c:v>
                </c:pt>
                <c:pt idx="53">
                  <c:v>1.070000000000003E-3</c:v>
                </c:pt>
                <c:pt idx="54">
                  <c:v>1.0900000000000024E-3</c:v>
                </c:pt>
                <c:pt idx="55">
                  <c:v>1.1100000000000025E-3</c:v>
                </c:pt>
                <c:pt idx="56">
                  <c:v>1.1299999999999999E-3</c:v>
                </c:pt>
                <c:pt idx="57">
                  <c:v>1.1500000000000032E-3</c:v>
                </c:pt>
                <c:pt idx="58">
                  <c:v>1.1700000000000035E-3</c:v>
                </c:pt>
                <c:pt idx="59">
                  <c:v>1.1900000000000036E-3</c:v>
                </c:pt>
                <c:pt idx="60">
                  <c:v>1.2099999999999982E-3</c:v>
                </c:pt>
                <c:pt idx="61">
                  <c:v>1.2300000000000024E-3</c:v>
                </c:pt>
                <c:pt idx="62">
                  <c:v>1.2500000000000018E-3</c:v>
                </c:pt>
                <c:pt idx="63">
                  <c:v>1.2700000000000022E-3</c:v>
                </c:pt>
                <c:pt idx="64">
                  <c:v>1.2899999999999999E-3</c:v>
                </c:pt>
                <c:pt idx="65">
                  <c:v>1.3100000000000028E-3</c:v>
                </c:pt>
                <c:pt idx="66">
                  <c:v>1.3300000000000033E-3</c:v>
                </c:pt>
                <c:pt idx="67">
                  <c:v>1.3500000000000033E-3</c:v>
                </c:pt>
                <c:pt idx="68">
                  <c:v>1.3699999999999999E-3</c:v>
                </c:pt>
                <c:pt idx="69">
                  <c:v>1.3900000000000034E-3</c:v>
                </c:pt>
                <c:pt idx="70">
                  <c:v>1.4100000000000017E-3</c:v>
                </c:pt>
                <c:pt idx="71">
                  <c:v>1.4300000000000022E-3</c:v>
                </c:pt>
                <c:pt idx="72">
                  <c:v>1.4499999999999995E-3</c:v>
                </c:pt>
                <c:pt idx="73">
                  <c:v>1.4700000000000026E-3</c:v>
                </c:pt>
                <c:pt idx="74">
                  <c:v>1.490000000000003E-3</c:v>
                </c:pt>
                <c:pt idx="75">
                  <c:v>1.5100000000000031E-3</c:v>
                </c:pt>
                <c:pt idx="76">
                  <c:v>1.5299999999999999E-3</c:v>
                </c:pt>
                <c:pt idx="77">
                  <c:v>1.5499999999999999E-3</c:v>
                </c:pt>
                <c:pt idx="78">
                  <c:v>1.5700000000000035E-3</c:v>
                </c:pt>
                <c:pt idx="79">
                  <c:v>1.5900000000000033E-3</c:v>
                </c:pt>
                <c:pt idx="80">
                  <c:v>1.610000000000004E-3</c:v>
                </c:pt>
                <c:pt idx="81">
                  <c:v>1.6300000000000041E-3</c:v>
                </c:pt>
                <c:pt idx="82">
                  <c:v>1.6500000000000045E-3</c:v>
                </c:pt>
                <c:pt idx="83">
                  <c:v>1.6700000000000046E-3</c:v>
                </c:pt>
                <c:pt idx="84">
                  <c:v>1.6900000000000046E-3</c:v>
                </c:pt>
                <c:pt idx="85">
                  <c:v>1.710000000000003E-3</c:v>
                </c:pt>
                <c:pt idx="86">
                  <c:v>1.7300000000000043E-3</c:v>
                </c:pt>
                <c:pt idx="87">
                  <c:v>1.7500000000000046E-3</c:v>
                </c:pt>
                <c:pt idx="88">
                  <c:v>1.7700000000000051E-3</c:v>
                </c:pt>
                <c:pt idx="89">
                  <c:v>1.7900000000000047E-3</c:v>
                </c:pt>
                <c:pt idx="90">
                  <c:v>1.8100000000000043E-3</c:v>
                </c:pt>
                <c:pt idx="91">
                  <c:v>1.8300000000000041E-3</c:v>
                </c:pt>
                <c:pt idx="92">
                  <c:v>1.8500000000000038E-3</c:v>
                </c:pt>
                <c:pt idx="93">
                  <c:v>1.8700000000000036E-3</c:v>
                </c:pt>
                <c:pt idx="94">
                  <c:v>1.8900000000000045E-3</c:v>
                </c:pt>
                <c:pt idx="95">
                  <c:v>1.9100000000000037E-3</c:v>
                </c:pt>
                <c:pt idx="96">
                  <c:v>1.9300000000000038E-3</c:v>
                </c:pt>
                <c:pt idx="97">
                  <c:v>1.9500000000000029E-3</c:v>
                </c:pt>
                <c:pt idx="98">
                  <c:v>1.9700000000000034E-3</c:v>
                </c:pt>
                <c:pt idx="99">
                  <c:v>1.9900000000000039E-3</c:v>
                </c:pt>
                <c:pt idx="100">
                  <c:v>2.0100000000000001E-3</c:v>
                </c:pt>
              </c:numCache>
            </c:numRef>
          </c:xVal>
          <c:yVal>
            <c:numRef>
              <c:f>'675'!$G$2:$G$102</c:f>
              <c:numCache>
                <c:formatCode>General</c:formatCode>
                <c:ptCount val="101"/>
                <c:pt idx="0">
                  <c:v>0</c:v>
                </c:pt>
                <c:pt idx="1">
                  <c:v>-3.7500000000000149E-7</c:v>
                </c:pt>
                <c:pt idx="2">
                  <c:v>-1.2500000000000047E-7</c:v>
                </c:pt>
                <c:pt idx="3">
                  <c:v>-2.5000000000000089E-7</c:v>
                </c:pt>
                <c:pt idx="4">
                  <c:v>-3.7500000000000149E-7</c:v>
                </c:pt>
                <c:pt idx="5">
                  <c:v>-3.7500000000000149E-7</c:v>
                </c:pt>
                <c:pt idx="6">
                  <c:v>-2.5000000000000089E-7</c:v>
                </c:pt>
                <c:pt idx="7">
                  <c:v>-5.0000000000000188E-7</c:v>
                </c:pt>
                <c:pt idx="8">
                  <c:v>2.1250000000000055E-6</c:v>
                </c:pt>
                <c:pt idx="9">
                  <c:v>1.5000000000000045E-6</c:v>
                </c:pt>
                <c:pt idx="10">
                  <c:v>4.7500000000000121E-6</c:v>
                </c:pt>
                <c:pt idx="11">
                  <c:v>4.6249999999999998E-6</c:v>
                </c:pt>
                <c:pt idx="12">
                  <c:v>4.3750000000000123E-6</c:v>
                </c:pt>
                <c:pt idx="13">
                  <c:v>4.7500000000000121E-6</c:v>
                </c:pt>
                <c:pt idx="14">
                  <c:v>7.2500000000000212E-6</c:v>
                </c:pt>
                <c:pt idx="15">
                  <c:v>8.750000000000023E-6</c:v>
                </c:pt>
                <c:pt idx="16">
                  <c:v>2.2000000000000088E-5</c:v>
                </c:pt>
                <c:pt idx="17">
                  <c:v>4.8500000000000115E-5</c:v>
                </c:pt>
                <c:pt idx="18">
                  <c:v>6.7750000000000197E-5</c:v>
                </c:pt>
                <c:pt idx="19">
                  <c:v>9.2625000000000381E-5</c:v>
                </c:pt>
                <c:pt idx="20">
                  <c:v>1.2287500000000029E-4</c:v>
                </c:pt>
                <c:pt idx="21">
                  <c:v>1.3812500000000047E-4</c:v>
                </c:pt>
                <c:pt idx="22">
                  <c:v>1.5012500000000036E-4</c:v>
                </c:pt>
                <c:pt idx="23">
                  <c:v>1.6225000000000045E-4</c:v>
                </c:pt>
                <c:pt idx="24">
                  <c:v>1.690000000000005E-4</c:v>
                </c:pt>
                <c:pt idx="25">
                  <c:v>1.8037500000000044E-4</c:v>
                </c:pt>
                <c:pt idx="26">
                  <c:v>1.983750000000005E-4</c:v>
                </c:pt>
                <c:pt idx="27">
                  <c:v>2.1325000000000041E-4</c:v>
                </c:pt>
                <c:pt idx="28">
                  <c:v>2.3237500000000057E-4</c:v>
                </c:pt>
                <c:pt idx="29">
                  <c:v>2.5525000000000038E-4</c:v>
                </c:pt>
                <c:pt idx="30">
                  <c:v>2.6937500000000057E-4</c:v>
                </c:pt>
                <c:pt idx="31">
                  <c:v>2.852500000000004E-4</c:v>
                </c:pt>
                <c:pt idx="32">
                  <c:v>3.0037500000000095E-4</c:v>
                </c:pt>
                <c:pt idx="33">
                  <c:v>3.0900000000000057E-4</c:v>
                </c:pt>
                <c:pt idx="34">
                  <c:v>3.2250000000000085E-4</c:v>
                </c:pt>
                <c:pt idx="35">
                  <c:v>3.3725000000000047E-4</c:v>
                </c:pt>
                <c:pt idx="36">
                  <c:v>3.5050000000000082E-4</c:v>
                </c:pt>
                <c:pt idx="37">
                  <c:v>3.6725000000000082E-4</c:v>
                </c:pt>
                <c:pt idx="38">
                  <c:v>3.8425000000000069E-4</c:v>
                </c:pt>
                <c:pt idx="39">
                  <c:v>3.9775000000000091E-4</c:v>
                </c:pt>
                <c:pt idx="40">
                  <c:v>4.1312500000000133E-4</c:v>
                </c:pt>
                <c:pt idx="41">
                  <c:v>4.2675000000000021E-4</c:v>
                </c:pt>
                <c:pt idx="42">
                  <c:v>4.4100000000000123E-4</c:v>
                </c:pt>
                <c:pt idx="43">
                  <c:v>4.5687500000000063E-4</c:v>
                </c:pt>
                <c:pt idx="44">
                  <c:v>4.6750000000000085E-4</c:v>
                </c:pt>
                <c:pt idx="45">
                  <c:v>4.6937500000000082E-4</c:v>
                </c:pt>
                <c:pt idx="46">
                  <c:v>4.6512500000000124E-4</c:v>
                </c:pt>
                <c:pt idx="47">
                  <c:v>4.5212500000000114E-4</c:v>
                </c:pt>
                <c:pt idx="48">
                  <c:v>4.3725000000000063E-4</c:v>
                </c:pt>
                <c:pt idx="49">
                  <c:v>4.2837500000000124E-4</c:v>
                </c:pt>
                <c:pt idx="50">
                  <c:v>4.2150000000000092E-4</c:v>
                </c:pt>
                <c:pt idx="51">
                  <c:v>4.1712500000000137E-4</c:v>
                </c:pt>
                <c:pt idx="52">
                  <c:v>4.1237500000000014E-4</c:v>
                </c:pt>
                <c:pt idx="53">
                  <c:v>4.0512500000000135E-4</c:v>
                </c:pt>
                <c:pt idx="54">
                  <c:v>3.9512500000000056E-4</c:v>
                </c:pt>
                <c:pt idx="55">
                  <c:v>3.8312500000000038E-4</c:v>
                </c:pt>
                <c:pt idx="56">
                  <c:v>3.6600000000000093E-4</c:v>
                </c:pt>
                <c:pt idx="57">
                  <c:v>3.5150000000000068E-4</c:v>
                </c:pt>
                <c:pt idx="58">
                  <c:v>3.3800000000000057E-4</c:v>
                </c:pt>
                <c:pt idx="59">
                  <c:v>3.2400000000000099E-4</c:v>
                </c:pt>
                <c:pt idx="60">
                  <c:v>3.1500000000000072E-4</c:v>
                </c:pt>
                <c:pt idx="61">
                  <c:v>3.0637500000000093E-4</c:v>
                </c:pt>
                <c:pt idx="62">
                  <c:v>2.9762499999999998E-4</c:v>
                </c:pt>
                <c:pt idx="63">
                  <c:v>2.900000000000006E-4</c:v>
                </c:pt>
                <c:pt idx="64">
                  <c:v>2.8012499999999999E-4</c:v>
                </c:pt>
                <c:pt idx="65">
                  <c:v>2.7012500000000056E-4</c:v>
                </c:pt>
                <c:pt idx="66">
                  <c:v>2.5925000000000053E-4</c:v>
                </c:pt>
                <c:pt idx="67">
                  <c:v>2.4912500000000005E-4</c:v>
                </c:pt>
                <c:pt idx="68">
                  <c:v>2.3924999999999996E-4</c:v>
                </c:pt>
                <c:pt idx="69">
                  <c:v>2.2937500000000076E-4</c:v>
                </c:pt>
                <c:pt idx="70">
                  <c:v>2.1787500000000051E-4</c:v>
                </c:pt>
                <c:pt idx="71">
                  <c:v>2.0575000000000056E-4</c:v>
                </c:pt>
                <c:pt idx="72">
                  <c:v>1.9325000000000044E-4</c:v>
                </c:pt>
                <c:pt idx="73">
                  <c:v>1.7887500000000068E-4</c:v>
                </c:pt>
                <c:pt idx="74">
                  <c:v>1.6537500000000046E-4</c:v>
                </c:pt>
                <c:pt idx="75">
                  <c:v>1.521250000000004E-4</c:v>
                </c:pt>
                <c:pt idx="76">
                  <c:v>1.380000000000004E-4</c:v>
                </c:pt>
                <c:pt idx="77">
                  <c:v>1.2450000000000023E-4</c:v>
                </c:pt>
                <c:pt idx="78">
                  <c:v>1.1187500000000039E-4</c:v>
                </c:pt>
                <c:pt idx="79">
                  <c:v>9.9000000000000387E-5</c:v>
                </c:pt>
                <c:pt idx="80">
                  <c:v>8.7125000000000275E-5</c:v>
                </c:pt>
                <c:pt idx="81">
                  <c:v>7.6750000000000199E-5</c:v>
                </c:pt>
                <c:pt idx="82">
                  <c:v>6.537500000000018E-5</c:v>
                </c:pt>
                <c:pt idx="83">
                  <c:v>5.4375000000000156E-5</c:v>
                </c:pt>
                <c:pt idx="84">
                  <c:v>4.4500000000000147E-5</c:v>
                </c:pt>
                <c:pt idx="85">
                  <c:v>3.325000000000009E-5</c:v>
                </c:pt>
                <c:pt idx="86">
                  <c:v>1.9625000000000054E-5</c:v>
                </c:pt>
                <c:pt idx="87">
                  <c:v>9.625000000000029E-6</c:v>
                </c:pt>
                <c:pt idx="88">
                  <c:v>2.7500000000000076E-6</c:v>
                </c:pt>
                <c:pt idx="89">
                  <c:v>1.2500000000000037E-6</c:v>
                </c:pt>
                <c:pt idx="90">
                  <c:v>8.7500000000000306E-7</c:v>
                </c:pt>
                <c:pt idx="91">
                  <c:v>8.7500000000000306E-7</c:v>
                </c:pt>
                <c:pt idx="92">
                  <c:v>-3.7500000000000149E-7</c:v>
                </c:pt>
                <c:pt idx="93">
                  <c:v>-3.7500000000000149E-7</c:v>
                </c:pt>
                <c:pt idx="94">
                  <c:v>-3.7500000000000149E-7</c:v>
                </c:pt>
                <c:pt idx="95">
                  <c:v>-3.7500000000000149E-7</c:v>
                </c:pt>
                <c:pt idx="96">
                  <c:v>-3.7500000000000149E-7</c:v>
                </c:pt>
                <c:pt idx="97">
                  <c:v>-2.5000000000000089E-7</c:v>
                </c:pt>
                <c:pt idx="98">
                  <c:v>-2.5000000000000089E-7</c:v>
                </c:pt>
                <c:pt idx="99">
                  <c:v>-3.7500000000000149E-7</c:v>
                </c:pt>
                <c:pt idx="100">
                  <c:v>-2.5000000000000089E-7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578368"/>
        <c:axId val="122229120"/>
      </c:scatterChart>
      <c:valAx>
        <c:axId val="115578368"/>
        <c:scaling>
          <c:orientation val="minMax"/>
          <c:max val="2.0000000000000039E-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Time (s)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00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229120"/>
        <c:crosses val="autoZero"/>
        <c:crossBetween val="midCat"/>
      </c:valAx>
      <c:valAx>
        <c:axId val="12222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Lift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00000" sourceLinked="0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5783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325092006483963"/>
          <c:y val="3.1626428390504793E-2"/>
          <c:w val="0.69892007975111092"/>
          <c:h val="0.9238490827275887"/>
        </c:manualLayout>
      </c:layout>
      <c:scatterChart>
        <c:scatterStyle val="lineMarker"/>
        <c:varyColors val="0"/>
        <c:ser>
          <c:idx val="2"/>
          <c:order val="0"/>
          <c:tx>
            <c:v>linear ramp assumption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'675'!$F$2:$F$102</c:f>
              <c:numCache>
                <c:formatCode>General</c:formatCode>
                <c:ptCount val="101"/>
                <c:pt idx="0">
                  <c:v>1.0000000000000025E-5</c:v>
                </c:pt>
                <c:pt idx="1">
                  <c:v>3.0000000000000065E-5</c:v>
                </c:pt>
                <c:pt idx="2">
                  <c:v>5.0000000000000111E-5</c:v>
                </c:pt>
                <c:pt idx="3">
                  <c:v>7.0000000000000143E-5</c:v>
                </c:pt>
                <c:pt idx="4">
                  <c:v>9.0000000000000223E-5</c:v>
                </c:pt>
                <c:pt idx="5">
                  <c:v>1.100000000000003E-4</c:v>
                </c:pt>
                <c:pt idx="6">
                  <c:v>1.2999999999999999E-4</c:v>
                </c:pt>
                <c:pt idx="7">
                  <c:v>1.4999999999999999E-4</c:v>
                </c:pt>
                <c:pt idx="8">
                  <c:v>1.7000000000000026E-4</c:v>
                </c:pt>
                <c:pt idx="9">
                  <c:v>1.900000000000005E-4</c:v>
                </c:pt>
                <c:pt idx="10">
                  <c:v>2.1000000000000044E-4</c:v>
                </c:pt>
                <c:pt idx="11">
                  <c:v>2.3000000000000012E-4</c:v>
                </c:pt>
                <c:pt idx="12">
                  <c:v>2.5000000000000049E-4</c:v>
                </c:pt>
                <c:pt idx="13">
                  <c:v>2.700000000000006E-4</c:v>
                </c:pt>
                <c:pt idx="14">
                  <c:v>2.9000000000000016E-4</c:v>
                </c:pt>
                <c:pt idx="15">
                  <c:v>3.100000000000006E-4</c:v>
                </c:pt>
                <c:pt idx="16">
                  <c:v>3.3000000000000049E-4</c:v>
                </c:pt>
                <c:pt idx="17">
                  <c:v>3.5000000000000059E-4</c:v>
                </c:pt>
                <c:pt idx="18">
                  <c:v>3.7000000000000075E-4</c:v>
                </c:pt>
                <c:pt idx="19">
                  <c:v>3.9000000000000059E-4</c:v>
                </c:pt>
                <c:pt idx="20">
                  <c:v>4.1000000000000021E-4</c:v>
                </c:pt>
                <c:pt idx="21">
                  <c:v>4.3000000000000069E-4</c:v>
                </c:pt>
                <c:pt idx="22">
                  <c:v>4.5000000000000091E-4</c:v>
                </c:pt>
                <c:pt idx="23">
                  <c:v>4.7000000000000085E-4</c:v>
                </c:pt>
                <c:pt idx="24">
                  <c:v>4.9000000000000107E-4</c:v>
                </c:pt>
                <c:pt idx="25">
                  <c:v>5.1000000000000004E-4</c:v>
                </c:pt>
                <c:pt idx="26">
                  <c:v>5.3000000000000085E-4</c:v>
                </c:pt>
                <c:pt idx="27">
                  <c:v>5.5000000000000101E-4</c:v>
                </c:pt>
                <c:pt idx="28">
                  <c:v>5.7000000000000095E-4</c:v>
                </c:pt>
                <c:pt idx="29">
                  <c:v>5.9000000000000122E-4</c:v>
                </c:pt>
                <c:pt idx="30">
                  <c:v>6.1000000000000084E-4</c:v>
                </c:pt>
                <c:pt idx="31">
                  <c:v>6.30000000000001E-4</c:v>
                </c:pt>
                <c:pt idx="32">
                  <c:v>6.5000000000000116E-4</c:v>
                </c:pt>
                <c:pt idx="33">
                  <c:v>6.7000000000000122E-4</c:v>
                </c:pt>
                <c:pt idx="34">
                  <c:v>6.9000000000000148E-4</c:v>
                </c:pt>
                <c:pt idx="35">
                  <c:v>7.1000000000000034E-4</c:v>
                </c:pt>
                <c:pt idx="36">
                  <c:v>7.3000000000000105E-4</c:v>
                </c:pt>
                <c:pt idx="37">
                  <c:v>7.5000000000000121E-4</c:v>
                </c:pt>
                <c:pt idx="38">
                  <c:v>7.7000000000000137E-4</c:v>
                </c:pt>
                <c:pt idx="39">
                  <c:v>7.9000000000000142E-4</c:v>
                </c:pt>
                <c:pt idx="40">
                  <c:v>8.1000000000000028E-4</c:v>
                </c:pt>
                <c:pt idx="41">
                  <c:v>8.3000000000000185E-4</c:v>
                </c:pt>
                <c:pt idx="42">
                  <c:v>8.500000000000018E-4</c:v>
                </c:pt>
                <c:pt idx="43">
                  <c:v>8.7000000000000044E-4</c:v>
                </c:pt>
                <c:pt idx="44">
                  <c:v>8.9000000000000223E-4</c:v>
                </c:pt>
                <c:pt idx="45">
                  <c:v>9.1000000000000065E-4</c:v>
                </c:pt>
                <c:pt idx="46">
                  <c:v>9.3000000000000244E-4</c:v>
                </c:pt>
                <c:pt idx="47">
                  <c:v>9.5000000000000162E-4</c:v>
                </c:pt>
                <c:pt idx="48">
                  <c:v>9.7000000000000048E-4</c:v>
                </c:pt>
                <c:pt idx="49">
                  <c:v>9.9000000000000238E-4</c:v>
                </c:pt>
                <c:pt idx="50">
                  <c:v>1.010000000000002E-3</c:v>
                </c:pt>
                <c:pt idx="51">
                  <c:v>1.0300000000000001E-3</c:v>
                </c:pt>
                <c:pt idx="52">
                  <c:v>1.0499999999999982E-3</c:v>
                </c:pt>
                <c:pt idx="53">
                  <c:v>1.0700000000000017E-3</c:v>
                </c:pt>
                <c:pt idx="54">
                  <c:v>1.090000000000002E-3</c:v>
                </c:pt>
                <c:pt idx="55">
                  <c:v>1.1100000000000025E-3</c:v>
                </c:pt>
                <c:pt idx="56">
                  <c:v>1.1299999999999999E-3</c:v>
                </c:pt>
                <c:pt idx="57">
                  <c:v>1.1500000000000032E-3</c:v>
                </c:pt>
                <c:pt idx="58">
                  <c:v>1.1700000000000031E-3</c:v>
                </c:pt>
                <c:pt idx="59">
                  <c:v>1.1900000000000029E-3</c:v>
                </c:pt>
                <c:pt idx="60">
                  <c:v>1.2099999999999982E-3</c:v>
                </c:pt>
                <c:pt idx="61">
                  <c:v>1.2300000000000017E-3</c:v>
                </c:pt>
                <c:pt idx="62">
                  <c:v>1.2500000000000018E-3</c:v>
                </c:pt>
                <c:pt idx="63">
                  <c:v>1.2700000000000022E-3</c:v>
                </c:pt>
                <c:pt idx="64">
                  <c:v>1.2899999999999999E-3</c:v>
                </c:pt>
                <c:pt idx="65">
                  <c:v>1.3100000000000024E-3</c:v>
                </c:pt>
                <c:pt idx="66">
                  <c:v>1.3300000000000018E-3</c:v>
                </c:pt>
                <c:pt idx="67">
                  <c:v>1.3500000000000022E-3</c:v>
                </c:pt>
                <c:pt idx="68">
                  <c:v>1.3699999999999999E-3</c:v>
                </c:pt>
                <c:pt idx="69">
                  <c:v>1.390000000000003E-3</c:v>
                </c:pt>
                <c:pt idx="70">
                  <c:v>1.4100000000000017E-3</c:v>
                </c:pt>
                <c:pt idx="71">
                  <c:v>1.4300000000000022E-3</c:v>
                </c:pt>
                <c:pt idx="72">
                  <c:v>1.4499999999999982E-3</c:v>
                </c:pt>
                <c:pt idx="73">
                  <c:v>1.4700000000000017E-3</c:v>
                </c:pt>
                <c:pt idx="74">
                  <c:v>1.4900000000000017E-3</c:v>
                </c:pt>
                <c:pt idx="75">
                  <c:v>1.5100000000000022E-3</c:v>
                </c:pt>
                <c:pt idx="76">
                  <c:v>1.5299999999999999E-3</c:v>
                </c:pt>
                <c:pt idx="77">
                  <c:v>1.5499999999999999E-3</c:v>
                </c:pt>
                <c:pt idx="78">
                  <c:v>1.5700000000000035E-3</c:v>
                </c:pt>
                <c:pt idx="79">
                  <c:v>1.5900000000000024E-3</c:v>
                </c:pt>
                <c:pt idx="80">
                  <c:v>1.6100000000000025E-3</c:v>
                </c:pt>
                <c:pt idx="81">
                  <c:v>1.6299999999999999E-3</c:v>
                </c:pt>
                <c:pt idx="82">
                  <c:v>1.6500000000000035E-3</c:v>
                </c:pt>
                <c:pt idx="83">
                  <c:v>1.6700000000000037E-3</c:v>
                </c:pt>
                <c:pt idx="84">
                  <c:v>1.6900000000000042E-3</c:v>
                </c:pt>
                <c:pt idx="85">
                  <c:v>1.7099999999999982E-3</c:v>
                </c:pt>
                <c:pt idx="86">
                  <c:v>1.7300000000000017E-3</c:v>
                </c:pt>
                <c:pt idx="87">
                  <c:v>1.750000000000002E-3</c:v>
                </c:pt>
                <c:pt idx="88">
                  <c:v>1.7700000000000025E-3</c:v>
                </c:pt>
                <c:pt idx="89">
                  <c:v>1.7899999999999999E-3</c:v>
                </c:pt>
                <c:pt idx="90">
                  <c:v>1.8100000000000032E-3</c:v>
                </c:pt>
                <c:pt idx="91">
                  <c:v>1.8300000000000037E-3</c:v>
                </c:pt>
                <c:pt idx="92">
                  <c:v>1.8500000000000033E-3</c:v>
                </c:pt>
                <c:pt idx="93">
                  <c:v>1.8699999999999999E-3</c:v>
                </c:pt>
                <c:pt idx="94">
                  <c:v>1.8900000000000032E-3</c:v>
                </c:pt>
                <c:pt idx="95">
                  <c:v>1.9100000000000037E-3</c:v>
                </c:pt>
                <c:pt idx="96">
                  <c:v>1.9300000000000038E-3</c:v>
                </c:pt>
                <c:pt idx="97">
                  <c:v>1.950000000000004E-3</c:v>
                </c:pt>
                <c:pt idx="98">
                  <c:v>1.9700000000000034E-3</c:v>
                </c:pt>
                <c:pt idx="99">
                  <c:v>1.9900000000000039E-3</c:v>
                </c:pt>
                <c:pt idx="100">
                  <c:v>2.0100000000000001E-3</c:v>
                </c:pt>
              </c:numCache>
            </c:numRef>
          </c:xVal>
          <c:yVal>
            <c:numRef>
              <c:f>'675'!$H$2:$H$102</c:f>
              <c:numCache>
                <c:formatCode>0.000000000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1.0937500000000027E-6</c:v>
                </c:pt>
                <c:pt idx="9">
                  <c:v>2.1875000000000095E-6</c:v>
                </c:pt>
                <c:pt idx="10">
                  <c:v>3.281250000000009E-6</c:v>
                </c:pt>
                <c:pt idx="11">
                  <c:v>4.3750000000000098E-6</c:v>
                </c:pt>
                <c:pt idx="12">
                  <c:v>5.4687500000000135E-6</c:v>
                </c:pt>
                <c:pt idx="13">
                  <c:v>6.5625000000000104E-6</c:v>
                </c:pt>
                <c:pt idx="14">
                  <c:v>7.6562500000000184E-6</c:v>
                </c:pt>
                <c:pt idx="15">
                  <c:v>8.7500000000000196E-6</c:v>
                </c:pt>
                <c:pt idx="16" formatCode="General">
                  <c:v>2.2000000000000067E-5</c:v>
                </c:pt>
                <c:pt idx="17" formatCode="General">
                  <c:v>4.8500000000000034E-5</c:v>
                </c:pt>
                <c:pt idx="18" formatCode="General">
                  <c:v>6.775000000000017E-5</c:v>
                </c:pt>
                <c:pt idx="19" formatCode="General">
                  <c:v>9.26250000000003E-5</c:v>
                </c:pt>
                <c:pt idx="20" formatCode="General">
                  <c:v>1.2287500000000024E-4</c:v>
                </c:pt>
                <c:pt idx="21" formatCode="General">
                  <c:v>1.3812500000000034E-4</c:v>
                </c:pt>
                <c:pt idx="22" formatCode="General">
                  <c:v>1.5012500000000025E-4</c:v>
                </c:pt>
                <c:pt idx="23" formatCode="General">
                  <c:v>1.6225000000000031E-4</c:v>
                </c:pt>
                <c:pt idx="24" formatCode="General">
                  <c:v>1.6900000000000042E-4</c:v>
                </c:pt>
                <c:pt idx="25" formatCode="General">
                  <c:v>1.8037500000000033E-4</c:v>
                </c:pt>
                <c:pt idx="26" formatCode="General">
                  <c:v>1.983750000000005E-4</c:v>
                </c:pt>
                <c:pt idx="27" formatCode="General">
                  <c:v>2.1325000000000011E-4</c:v>
                </c:pt>
                <c:pt idx="28" formatCode="General">
                  <c:v>2.323750000000004E-4</c:v>
                </c:pt>
                <c:pt idx="29" formatCode="General">
                  <c:v>2.5525000000000005E-4</c:v>
                </c:pt>
                <c:pt idx="30" formatCode="General">
                  <c:v>2.6937500000000052E-4</c:v>
                </c:pt>
                <c:pt idx="31" formatCode="General">
                  <c:v>2.8525000000000002E-4</c:v>
                </c:pt>
                <c:pt idx="32" formatCode="General">
                  <c:v>3.0037500000000067E-4</c:v>
                </c:pt>
                <c:pt idx="33" formatCode="General">
                  <c:v>3.0900000000000041E-4</c:v>
                </c:pt>
                <c:pt idx="34" formatCode="General">
                  <c:v>3.2250000000000079E-4</c:v>
                </c:pt>
                <c:pt idx="35" formatCode="General">
                  <c:v>3.3724999999999998E-4</c:v>
                </c:pt>
                <c:pt idx="36" formatCode="General">
                  <c:v>3.5050000000000055E-4</c:v>
                </c:pt>
                <c:pt idx="37" formatCode="General">
                  <c:v>3.6725000000000055E-4</c:v>
                </c:pt>
                <c:pt idx="38" formatCode="General">
                  <c:v>3.8425000000000053E-4</c:v>
                </c:pt>
                <c:pt idx="39" formatCode="General">
                  <c:v>3.9775000000000075E-4</c:v>
                </c:pt>
                <c:pt idx="40" formatCode="General">
                  <c:v>4.1312500000000111E-4</c:v>
                </c:pt>
                <c:pt idx="41" formatCode="General">
                  <c:v>4.2674999999999999E-4</c:v>
                </c:pt>
                <c:pt idx="42" formatCode="General">
                  <c:v>4.410000000000008E-4</c:v>
                </c:pt>
                <c:pt idx="43" formatCode="General">
                  <c:v>4.5687500000000014E-4</c:v>
                </c:pt>
                <c:pt idx="44" formatCode="General">
                  <c:v>4.6749999999999998E-4</c:v>
                </c:pt>
                <c:pt idx="45" formatCode="General">
                  <c:v>4.6937500000000023E-4</c:v>
                </c:pt>
                <c:pt idx="46" formatCode="General">
                  <c:v>4.6512500000000091E-4</c:v>
                </c:pt>
                <c:pt idx="47" formatCode="General">
                  <c:v>4.5212500000000092E-4</c:v>
                </c:pt>
                <c:pt idx="48" formatCode="General">
                  <c:v>4.3725000000000014E-4</c:v>
                </c:pt>
                <c:pt idx="49" formatCode="General">
                  <c:v>4.2837500000000113E-4</c:v>
                </c:pt>
                <c:pt idx="50" formatCode="General">
                  <c:v>4.2150000000000032E-4</c:v>
                </c:pt>
                <c:pt idx="51" formatCode="General">
                  <c:v>4.1712500000000105E-4</c:v>
                </c:pt>
                <c:pt idx="52" formatCode="General">
                  <c:v>4.1237500000000004E-4</c:v>
                </c:pt>
                <c:pt idx="53" formatCode="General">
                  <c:v>4.0512500000000113E-4</c:v>
                </c:pt>
                <c:pt idx="54" formatCode="General">
                  <c:v>3.9512500000000002E-4</c:v>
                </c:pt>
                <c:pt idx="55" formatCode="General">
                  <c:v>3.83125E-4</c:v>
                </c:pt>
                <c:pt idx="56" formatCode="General">
                  <c:v>3.6600000000000082E-4</c:v>
                </c:pt>
                <c:pt idx="57" formatCode="General">
                  <c:v>3.5150000000000041E-4</c:v>
                </c:pt>
                <c:pt idx="58" formatCode="General">
                  <c:v>3.3800000000000046E-4</c:v>
                </c:pt>
                <c:pt idx="59" formatCode="General">
                  <c:v>3.2400000000000072E-4</c:v>
                </c:pt>
                <c:pt idx="60" formatCode="General">
                  <c:v>3.1500000000000056E-4</c:v>
                </c:pt>
                <c:pt idx="61" formatCode="General">
                  <c:v>3.0637500000000071E-4</c:v>
                </c:pt>
                <c:pt idx="62" formatCode="General">
                  <c:v>2.9762499999999998E-4</c:v>
                </c:pt>
                <c:pt idx="63" formatCode="General">
                  <c:v>2.9000000000000016E-4</c:v>
                </c:pt>
                <c:pt idx="64" formatCode="General">
                  <c:v>2.8012499999999999E-4</c:v>
                </c:pt>
                <c:pt idx="65" formatCode="General">
                  <c:v>2.7012500000000051E-4</c:v>
                </c:pt>
                <c:pt idx="66" formatCode="General">
                  <c:v>2.5924999999999999E-4</c:v>
                </c:pt>
                <c:pt idx="67" formatCode="General">
                  <c:v>2.49125E-4</c:v>
                </c:pt>
                <c:pt idx="68" formatCode="General">
                  <c:v>2.3924999999999993E-4</c:v>
                </c:pt>
                <c:pt idx="69" formatCode="General">
                  <c:v>2.2937500000000055E-4</c:v>
                </c:pt>
                <c:pt idx="70" formatCode="General">
                  <c:v>2.178750000000004E-4</c:v>
                </c:pt>
                <c:pt idx="71" formatCode="General">
                  <c:v>2.0575000000000045E-4</c:v>
                </c:pt>
                <c:pt idx="72" formatCode="General">
                  <c:v>1.932500000000005E-4</c:v>
                </c:pt>
                <c:pt idx="73" formatCode="General">
                  <c:v>1.788750000000004E-4</c:v>
                </c:pt>
                <c:pt idx="74" formatCode="General">
                  <c:v>1.6537500000000037E-4</c:v>
                </c:pt>
                <c:pt idx="75" formatCode="General">
                  <c:v>1.5212500000000027E-4</c:v>
                </c:pt>
                <c:pt idx="76" formatCode="General">
                  <c:v>1.3799999999999999E-4</c:v>
                </c:pt>
                <c:pt idx="77" formatCode="General">
                  <c:v>1.2449999999999999E-4</c:v>
                </c:pt>
                <c:pt idx="78" formatCode="General">
                  <c:v>1.1187500000000032E-4</c:v>
                </c:pt>
                <c:pt idx="79" formatCode="General">
                  <c:v>9.9000000000000265E-5</c:v>
                </c:pt>
                <c:pt idx="80" formatCode="General">
                  <c:v>8.7125000000000247E-5</c:v>
                </c:pt>
                <c:pt idx="81" formatCode="General">
                  <c:v>7.6750000000000131E-5</c:v>
                </c:pt>
                <c:pt idx="82" formatCode="General">
                  <c:v>6.5375000000000112E-5</c:v>
                </c:pt>
                <c:pt idx="83" formatCode="General">
                  <c:v>5.4375000000000116E-5</c:v>
                </c:pt>
                <c:pt idx="84" formatCode="General">
                  <c:v>4.4500000000000119E-5</c:v>
                </c:pt>
                <c:pt idx="85" formatCode="General">
                  <c:v>3.3250000000000056E-5</c:v>
                </c:pt>
                <c:pt idx="86" formatCode="General">
                  <c:v>1.9625000000000054E-5</c:v>
                </c:pt>
                <c:pt idx="87" formatCode="General">
                  <c:v>9.6250000000000239E-6</c:v>
                </c:pt>
                <c:pt idx="88" formatCode="General">
                  <c:v>2.7500000000000076E-6</c:v>
                </c:pt>
                <c:pt idx="89" formatCode="General">
                  <c:v>1.2500000000000037E-6</c:v>
                </c:pt>
                <c:pt idx="90" formatCode="General">
                  <c:v>8.7500000000000285E-7</c:v>
                </c:pt>
                <c:pt idx="91" formatCode="General">
                  <c:v>8.7500000000000285E-7</c:v>
                </c:pt>
                <c:pt idx="92" formatCode="General">
                  <c:v>-3.7500000000000128E-7</c:v>
                </c:pt>
                <c:pt idx="93" formatCode="General">
                  <c:v>-3.7500000000000128E-7</c:v>
                </c:pt>
                <c:pt idx="94" formatCode="General">
                  <c:v>-3.7500000000000128E-7</c:v>
                </c:pt>
                <c:pt idx="95" formatCode="General">
                  <c:v>-3.7500000000000128E-7</c:v>
                </c:pt>
                <c:pt idx="96" formatCode="General">
                  <c:v>-3.7500000000000128E-7</c:v>
                </c:pt>
                <c:pt idx="97" formatCode="General">
                  <c:v>-2.5000000000000078E-7</c:v>
                </c:pt>
                <c:pt idx="98" formatCode="General">
                  <c:v>-2.5000000000000078E-7</c:v>
                </c:pt>
                <c:pt idx="99" formatCode="General">
                  <c:v>-3.7500000000000128E-7</c:v>
                </c:pt>
                <c:pt idx="100" formatCode="General">
                  <c:v>-2.5000000000000078E-7</c:v>
                </c:pt>
              </c:numCache>
            </c:numRef>
          </c:yVal>
          <c:smooth val="0"/>
        </c:ser>
        <c:ser>
          <c:idx val="1"/>
          <c:order val="1"/>
          <c:tx>
            <c:v>EXP. data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'675'!$F$2:$F$102</c:f>
              <c:numCache>
                <c:formatCode>General</c:formatCode>
                <c:ptCount val="101"/>
                <c:pt idx="0">
                  <c:v>1.0000000000000025E-5</c:v>
                </c:pt>
                <c:pt idx="1">
                  <c:v>3.0000000000000065E-5</c:v>
                </c:pt>
                <c:pt idx="2">
                  <c:v>5.0000000000000111E-5</c:v>
                </c:pt>
                <c:pt idx="3">
                  <c:v>7.0000000000000143E-5</c:v>
                </c:pt>
                <c:pt idx="4">
                  <c:v>9.0000000000000223E-5</c:v>
                </c:pt>
                <c:pt idx="5">
                  <c:v>1.100000000000003E-4</c:v>
                </c:pt>
                <c:pt idx="6">
                  <c:v>1.2999999999999999E-4</c:v>
                </c:pt>
                <c:pt idx="7">
                  <c:v>1.4999999999999999E-4</c:v>
                </c:pt>
                <c:pt idx="8">
                  <c:v>1.7000000000000026E-4</c:v>
                </c:pt>
                <c:pt idx="9">
                  <c:v>1.900000000000005E-4</c:v>
                </c:pt>
                <c:pt idx="10">
                  <c:v>2.1000000000000044E-4</c:v>
                </c:pt>
                <c:pt idx="11">
                  <c:v>2.3000000000000012E-4</c:v>
                </c:pt>
                <c:pt idx="12">
                  <c:v>2.5000000000000049E-4</c:v>
                </c:pt>
                <c:pt idx="13">
                  <c:v>2.700000000000006E-4</c:v>
                </c:pt>
                <c:pt idx="14">
                  <c:v>2.9000000000000016E-4</c:v>
                </c:pt>
                <c:pt idx="15">
                  <c:v>3.100000000000006E-4</c:v>
                </c:pt>
                <c:pt idx="16">
                  <c:v>3.3000000000000049E-4</c:v>
                </c:pt>
                <c:pt idx="17">
                  <c:v>3.5000000000000059E-4</c:v>
                </c:pt>
                <c:pt idx="18">
                  <c:v>3.7000000000000075E-4</c:v>
                </c:pt>
                <c:pt idx="19">
                  <c:v>3.9000000000000059E-4</c:v>
                </c:pt>
                <c:pt idx="20">
                  <c:v>4.1000000000000021E-4</c:v>
                </c:pt>
                <c:pt idx="21">
                  <c:v>4.3000000000000069E-4</c:v>
                </c:pt>
                <c:pt idx="22">
                  <c:v>4.5000000000000091E-4</c:v>
                </c:pt>
                <c:pt idx="23">
                  <c:v>4.7000000000000085E-4</c:v>
                </c:pt>
                <c:pt idx="24">
                  <c:v>4.9000000000000107E-4</c:v>
                </c:pt>
                <c:pt idx="25">
                  <c:v>5.1000000000000004E-4</c:v>
                </c:pt>
                <c:pt idx="26">
                  <c:v>5.3000000000000085E-4</c:v>
                </c:pt>
                <c:pt idx="27">
                  <c:v>5.5000000000000101E-4</c:v>
                </c:pt>
                <c:pt idx="28">
                  <c:v>5.7000000000000095E-4</c:v>
                </c:pt>
                <c:pt idx="29">
                  <c:v>5.9000000000000122E-4</c:v>
                </c:pt>
                <c:pt idx="30">
                  <c:v>6.1000000000000084E-4</c:v>
                </c:pt>
                <c:pt idx="31">
                  <c:v>6.30000000000001E-4</c:v>
                </c:pt>
                <c:pt idx="32">
                  <c:v>6.5000000000000116E-4</c:v>
                </c:pt>
                <c:pt idx="33">
                  <c:v>6.7000000000000122E-4</c:v>
                </c:pt>
                <c:pt idx="34">
                  <c:v>6.9000000000000148E-4</c:v>
                </c:pt>
                <c:pt idx="35">
                  <c:v>7.1000000000000034E-4</c:v>
                </c:pt>
                <c:pt idx="36">
                  <c:v>7.3000000000000105E-4</c:v>
                </c:pt>
                <c:pt idx="37">
                  <c:v>7.5000000000000121E-4</c:v>
                </c:pt>
                <c:pt idx="38">
                  <c:v>7.7000000000000137E-4</c:v>
                </c:pt>
                <c:pt idx="39">
                  <c:v>7.9000000000000142E-4</c:v>
                </c:pt>
                <c:pt idx="40">
                  <c:v>8.1000000000000028E-4</c:v>
                </c:pt>
                <c:pt idx="41">
                  <c:v>8.3000000000000185E-4</c:v>
                </c:pt>
                <c:pt idx="42">
                  <c:v>8.500000000000018E-4</c:v>
                </c:pt>
                <c:pt idx="43">
                  <c:v>8.7000000000000044E-4</c:v>
                </c:pt>
                <c:pt idx="44">
                  <c:v>8.9000000000000223E-4</c:v>
                </c:pt>
                <c:pt idx="45">
                  <c:v>9.1000000000000065E-4</c:v>
                </c:pt>
                <c:pt idx="46">
                  <c:v>9.3000000000000244E-4</c:v>
                </c:pt>
                <c:pt idx="47">
                  <c:v>9.5000000000000162E-4</c:v>
                </c:pt>
                <c:pt idx="48">
                  <c:v>9.7000000000000048E-4</c:v>
                </c:pt>
                <c:pt idx="49">
                  <c:v>9.9000000000000238E-4</c:v>
                </c:pt>
                <c:pt idx="50">
                  <c:v>1.010000000000002E-3</c:v>
                </c:pt>
                <c:pt idx="51">
                  <c:v>1.0300000000000001E-3</c:v>
                </c:pt>
                <c:pt idx="52">
                  <c:v>1.0499999999999982E-3</c:v>
                </c:pt>
                <c:pt idx="53">
                  <c:v>1.0700000000000017E-3</c:v>
                </c:pt>
                <c:pt idx="54">
                  <c:v>1.090000000000002E-3</c:v>
                </c:pt>
                <c:pt idx="55">
                  <c:v>1.1100000000000025E-3</c:v>
                </c:pt>
                <c:pt idx="56">
                  <c:v>1.1299999999999999E-3</c:v>
                </c:pt>
                <c:pt idx="57">
                  <c:v>1.1500000000000032E-3</c:v>
                </c:pt>
                <c:pt idx="58">
                  <c:v>1.1700000000000031E-3</c:v>
                </c:pt>
                <c:pt idx="59">
                  <c:v>1.1900000000000029E-3</c:v>
                </c:pt>
                <c:pt idx="60">
                  <c:v>1.2099999999999982E-3</c:v>
                </c:pt>
                <c:pt idx="61">
                  <c:v>1.2300000000000017E-3</c:v>
                </c:pt>
                <c:pt idx="62">
                  <c:v>1.2500000000000018E-3</c:v>
                </c:pt>
                <c:pt idx="63">
                  <c:v>1.2700000000000022E-3</c:v>
                </c:pt>
                <c:pt idx="64">
                  <c:v>1.2899999999999999E-3</c:v>
                </c:pt>
                <c:pt idx="65">
                  <c:v>1.3100000000000024E-3</c:v>
                </c:pt>
                <c:pt idx="66">
                  <c:v>1.3300000000000018E-3</c:v>
                </c:pt>
                <c:pt idx="67">
                  <c:v>1.3500000000000022E-3</c:v>
                </c:pt>
                <c:pt idx="68">
                  <c:v>1.3699999999999999E-3</c:v>
                </c:pt>
                <c:pt idx="69">
                  <c:v>1.390000000000003E-3</c:v>
                </c:pt>
                <c:pt idx="70">
                  <c:v>1.4100000000000017E-3</c:v>
                </c:pt>
                <c:pt idx="71">
                  <c:v>1.4300000000000022E-3</c:v>
                </c:pt>
                <c:pt idx="72">
                  <c:v>1.4499999999999982E-3</c:v>
                </c:pt>
                <c:pt idx="73">
                  <c:v>1.4700000000000017E-3</c:v>
                </c:pt>
                <c:pt idx="74">
                  <c:v>1.4900000000000017E-3</c:v>
                </c:pt>
                <c:pt idx="75">
                  <c:v>1.5100000000000022E-3</c:v>
                </c:pt>
                <c:pt idx="76">
                  <c:v>1.5299999999999999E-3</c:v>
                </c:pt>
                <c:pt idx="77">
                  <c:v>1.5499999999999999E-3</c:v>
                </c:pt>
                <c:pt idx="78">
                  <c:v>1.5700000000000035E-3</c:v>
                </c:pt>
                <c:pt idx="79">
                  <c:v>1.5900000000000024E-3</c:v>
                </c:pt>
                <c:pt idx="80">
                  <c:v>1.6100000000000025E-3</c:v>
                </c:pt>
                <c:pt idx="81">
                  <c:v>1.6299999999999999E-3</c:v>
                </c:pt>
                <c:pt idx="82">
                  <c:v>1.6500000000000035E-3</c:v>
                </c:pt>
                <c:pt idx="83">
                  <c:v>1.6700000000000037E-3</c:v>
                </c:pt>
                <c:pt idx="84">
                  <c:v>1.6900000000000042E-3</c:v>
                </c:pt>
                <c:pt idx="85">
                  <c:v>1.7099999999999982E-3</c:v>
                </c:pt>
                <c:pt idx="86">
                  <c:v>1.7300000000000017E-3</c:v>
                </c:pt>
                <c:pt idx="87">
                  <c:v>1.750000000000002E-3</c:v>
                </c:pt>
                <c:pt idx="88">
                  <c:v>1.7700000000000025E-3</c:v>
                </c:pt>
                <c:pt idx="89">
                  <c:v>1.7899999999999999E-3</c:v>
                </c:pt>
                <c:pt idx="90">
                  <c:v>1.8100000000000032E-3</c:v>
                </c:pt>
                <c:pt idx="91">
                  <c:v>1.8300000000000037E-3</c:v>
                </c:pt>
                <c:pt idx="92">
                  <c:v>1.8500000000000033E-3</c:v>
                </c:pt>
                <c:pt idx="93">
                  <c:v>1.8699999999999999E-3</c:v>
                </c:pt>
                <c:pt idx="94">
                  <c:v>1.8900000000000032E-3</c:v>
                </c:pt>
                <c:pt idx="95">
                  <c:v>1.9100000000000037E-3</c:v>
                </c:pt>
                <c:pt idx="96">
                  <c:v>1.9300000000000038E-3</c:v>
                </c:pt>
                <c:pt idx="97">
                  <c:v>1.950000000000004E-3</c:v>
                </c:pt>
                <c:pt idx="98">
                  <c:v>1.9700000000000034E-3</c:v>
                </c:pt>
                <c:pt idx="99">
                  <c:v>1.9900000000000039E-3</c:v>
                </c:pt>
                <c:pt idx="100">
                  <c:v>2.0100000000000001E-3</c:v>
                </c:pt>
              </c:numCache>
            </c:numRef>
          </c:xVal>
          <c:yVal>
            <c:numRef>
              <c:f>'675'!$G$2:$G$102</c:f>
              <c:numCache>
                <c:formatCode>General</c:formatCode>
                <c:ptCount val="101"/>
                <c:pt idx="0">
                  <c:v>0</c:v>
                </c:pt>
                <c:pt idx="1">
                  <c:v>-3.7500000000000128E-7</c:v>
                </c:pt>
                <c:pt idx="2">
                  <c:v>-1.2499999999999999E-7</c:v>
                </c:pt>
                <c:pt idx="3">
                  <c:v>-2.5000000000000078E-7</c:v>
                </c:pt>
                <c:pt idx="4">
                  <c:v>-3.7500000000000128E-7</c:v>
                </c:pt>
                <c:pt idx="5">
                  <c:v>-3.7500000000000128E-7</c:v>
                </c:pt>
                <c:pt idx="6">
                  <c:v>-2.5000000000000078E-7</c:v>
                </c:pt>
                <c:pt idx="7">
                  <c:v>-5.0000000000000146E-7</c:v>
                </c:pt>
                <c:pt idx="8">
                  <c:v>2.1250000000000055E-6</c:v>
                </c:pt>
                <c:pt idx="9">
                  <c:v>1.5000000000000043E-6</c:v>
                </c:pt>
                <c:pt idx="10">
                  <c:v>4.7500000000000121E-6</c:v>
                </c:pt>
                <c:pt idx="11">
                  <c:v>4.6249999999999998E-6</c:v>
                </c:pt>
                <c:pt idx="12">
                  <c:v>4.3750000000000098E-6</c:v>
                </c:pt>
                <c:pt idx="13">
                  <c:v>4.7500000000000121E-6</c:v>
                </c:pt>
                <c:pt idx="14">
                  <c:v>7.2500000000000187E-6</c:v>
                </c:pt>
                <c:pt idx="15">
                  <c:v>8.7500000000000196E-6</c:v>
                </c:pt>
                <c:pt idx="16">
                  <c:v>2.2000000000000067E-5</c:v>
                </c:pt>
                <c:pt idx="17">
                  <c:v>4.8500000000000034E-5</c:v>
                </c:pt>
                <c:pt idx="18">
                  <c:v>6.775000000000017E-5</c:v>
                </c:pt>
                <c:pt idx="19">
                  <c:v>9.26250000000003E-5</c:v>
                </c:pt>
                <c:pt idx="20">
                  <c:v>1.2287500000000024E-4</c:v>
                </c:pt>
                <c:pt idx="21">
                  <c:v>1.3812500000000034E-4</c:v>
                </c:pt>
                <c:pt idx="22">
                  <c:v>1.5012500000000025E-4</c:v>
                </c:pt>
                <c:pt idx="23">
                  <c:v>1.6225000000000031E-4</c:v>
                </c:pt>
                <c:pt idx="24">
                  <c:v>1.6900000000000042E-4</c:v>
                </c:pt>
                <c:pt idx="25">
                  <c:v>1.8037500000000033E-4</c:v>
                </c:pt>
                <c:pt idx="26">
                  <c:v>1.983750000000005E-4</c:v>
                </c:pt>
                <c:pt idx="27">
                  <c:v>2.1325000000000011E-4</c:v>
                </c:pt>
                <c:pt idx="28">
                  <c:v>2.323750000000004E-4</c:v>
                </c:pt>
                <c:pt idx="29">
                  <c:v>2.5525000000000005E-4</c:v>
                </c:pt>
                <c:pt idx="30">
                  <c:v>2.6937500000000052E-4</c:v>
                </c:pt>
                <c:pt idx="31">
                  <c:v>2.8525000000000002E-4</c:v>
                </c:pt>
                <c:pt idx="32">
                  <c:v>3.0037500000000067E-4</c:v>
                </c:pt>
                <c:pt idx="33">
                  <c:v>3.0900000000000041E-4</c:v>
                </c:pt>
                <c:pt idx="34">
                  <c:v>3.2250000000000079E-4</c:v>
                </c:pt>
                <c:pt idx="35">
                  <c:v>3.3724999999999998E-4</c:v>
                </c:pt>
                <c:pt idx="36">
                  <c:v>3.5050000000000055E-4</c:v>
                </c:pt>
                <c:pt idx="37">
                  <c:v>3.6725000000000055E-4</c:v>
                </c:pt>
                <c:pt idx="38">
                  <c:v>3.8425000000000053E-4</c:v>
                </c:pt>
                <c:pt idx="39">
                  <c:v>3.9775000000000075E-4</c:v>
                </c:pt>
                <c:pt idx="40">
                  <c:v>4.1312500000000111E-4</c:v>
                </c:pt>
                <c:pt idx="41">
                  <c:v>4.2674999999999999E-4</c:v>
                </c:pt>
                <c:pt idx="42">
                  <c:v>4.410000000000008E-4</c:v>
                </c:pt>
                <c:pt idx="43">
                  <c:v>4.5687500000000014E-4</c:v>
                </c:pt>
                <c:pt idx="44">
                  <c:v>4.6749999999999998E-4</c:v>
                </c:pt>
                <c:pt idx="45">
                  <c:v>4.6937500000000023E-4</c:v>
                </c:pt>
                <c:pt idx="46">
                  <c:v>4.6512500000000091E-4</c:v>
                </c:pt>
                <c:pt idx="47">
                  <c:v>4.5212500000000092E-4</c:v>
                </c:pt>
                <c:pt idx="48">
                  <c:v>4.3725000000000014E-4</c:v>
                </c:pt>
                <c:pt idx="49">
                  <c:v>4.2837500000000113E-4</c:v>
                </c:pt>
                <c:pt idx="50">
                  <c:v>4.2150000000000032E-4</c:v>
                </c:pt>
                <c:pt idx="51">
                  <c:v>4.1712500000000105E-4</c:v>
                </c:pt>
                <c:pt idx="52">
                  <c:v>4.1237500000000004E-4</c:v>
                </c:pt>
                <c:pt idx="53">
                  <c:v>4.0512500000000113E-4</c:v>
                </c:pt>
                <c:pt idx="54">
                  <c:v>3.9512500000000002E-4</c:v>
                </c:pt>
                <c:pt idx="55">
                  <c:v>3.83125E-4</c:v>
                </c:pt>
                <c:pt idx="56">
                  <c:v>3.6600000000000082E-4</c:v>
                </c:pt>
                <c:pt idx="57">
                  <c:v>3.5150000000000041E-4</c:v>
                </c:pt>
                <c:pt idx="58">
                  <c:v>3.3800000000000046E-4</c:v>
                </c:pt>
                <c:pt idx="59">
                  <c:v>3.2400000000000072E-4</c:v>
                </c:pt>
                <c:pt idx="60">
                  <c:v>3.1500000000000056E-4</c:v>
                </c:pt>
                <c:pt idx="61">
                  <c:v>3.0637500000000071E-4</c:v>
                </c:pt>
                <c:pt idx="62">
                  <c:v>2.9762499999999998E-4</c:v>
                </c:pt>
                <c:pt idx="63">
                  <c:v>2.9000000000000016E-4</c:v>
                </c:pt>
                <c:pt idx="64">
                  <c:v>2.8012499999999999E-4</c:v>
                </c:pt>
                <c:pt idx="65">
                  <c:v>2.7012500000000051E-4</c:v>
                </c:pt>
                <c:pt idx="66">
                  <c:v>2.5924999999999999E-4</c:v>
                </c:pt>
                <c:pt idx="67">
                  <c:v>2.49125E-4</c:v>
                </c:pt>
                <c:pt idx="68">
                  <c:v>2.3924999999999993E-4</c:v>
                </c:pt>
                <c:pt idx="69">
                  <c:v>2.2937500000000055E-4</c:v>
                </c:pt>
                <c:pt idx="70">
                  <c:v>2.178750000000004E-4</c:v>
                </c:pt>
                <c:pt idx="71">
                  <c:v>2.0575000000000045E-4</c:v>
                </c:pt>
                <c:pt idx="72">
                  <c:v>1.932500000000005E-4</c:v>
                </c:pt>
                <c:pt idx="73">
                  <c:v>1.788750000000004E-4</c:v>
                </c:pt>
                <c:pt idx="74">
                  <c:v>1.6537500000000037E-4</c:v>
                </c:pt>
                <c:pt idx="75">
                  <c:v>1.5212500000000027E-4</c:v>
                </c:pt>
                <c:pt idx="76">
                  <c:v>1.3799999999999999E-4</c:v>
                </c:pt>
                <c:pt idx="77">
                  <c:v>1.2449999999999999E-4</c:v>
                </c:pt>
                <c:pt idx="78">
                  <c:v>1.1187500000000032E-4</c:v>
                </c:pt>
                <c:pt idx="79">
                  <c:v>9.9000000000000265E-5</c:v>
                </c:pt>
                <c:pt idx="80">
                  <c:v>8.7125000000000247E-5</c:v>
                </c:pt>
                <c:pt idx="81">
                  <c:v>7.6750000000000131E-5</c:v>
                </c:pt>
                <c:pt idx="82">
                  <c:v>6.5375000000000112E-5</c:v>
                </c:pt>
                <c:pt idx="83">
                  <c:v>5.4375000000000116E-5</c:v>
                </c:pt>
                <c:pt idx="84">
                  <c:v>4.4500000000000119E-5</c:v>
                </c:pt>
                <c:pt idx="85">
                  <c:v>3.3250000000000056E-5</c:v>
                </c:pt>
                <c:pt idx="86">
                  <c:v>1.9625000000000054E-5</c:v>
                </c:pt>
                <c:pt idx="87">
                  <c:v>9.6250000000000239E-6</c:v>
                </c:pt>
                <c:pt idx="88">
                  <c:v>2.7500000000000076E-6</c:v>
                </c:pt>
                <c:pt idx="89">
                  <c:v>1.2500000000000037E-6</c:v>
                </c:pt>
                <c:pt idx="90">
                  <c:v>8.7500000000000285E-7</c:v>
                </c:pt>
                <c:pt idx="91">
                  <c:v>8.7500000000000285E-7</c:v>
                </c:pt>
                <c:pt idx="92">
                  <c:v>-3.7500000000000128E-7</c:v>
                </c:pt>
                <c:pt idx="93">
                  <c:v>-3.7500000000000128E-7</c:v>
                </c:pt>
                <c:pt idx="94">
                  <c:v>-3.7500000000000128E-7</c:v>
                </c:pt>
                <c:pt idx="95">
                  <c:v>-3.7500000000000128E-7</c:v>
                </c:pt>
                <c:pt idx="96">
                  <c:v>-3.7500000000000128E-7</c:v>
                </c:pt>
                <c:pt idx="97">
                  <c:v>-2.5000000000000078E-7</c:v>
                </c:pt>
                <c:pt idx="98">
                  <c:v>-2.5000000000000078E-7</c:v>
                </c:pt>
                <c:pt idx="99">
                  <c:v>-3.7500000000000128E-7</c:v>
                </c:pt>
                <c:pt idx="100">
                  <c:v>-2.5000000000000078E-7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541248"/>
        <c:axId val="127544704"/>
      </c:scatterChart>
      <c:valAx>
        <c:axId val="127541248"/>
        <c:scaling>
          <c:orientation val="minMax"/>
          <c:max val="4.0000000000000034E-4"/>
          <c:min val="1.0000000000000022E-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00000" sourceLinked="0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544704"/>
        <c:crosses val="autoZero"/>
        <c:crossBetween val="midCat"/>
      </c:valAx>
      <c:valAx>
        <c:axId val="127544704"/>
        <c:scaling>
          <c:orientation val="minMax"/>
          <c:max val="2.5000000000000059E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Lift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00000" sourceLinked="0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541248"/>
        <c:crosses val="autoZero"/>
        <c:crossBetween val="midCat"/>
        <c:minorUnit val="5.000000000000014E-6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466395362544656"/>
          <c:y val="0.1840496439987109"/>
          <c:w val="0.42539119560036287"/>
          <c:h val="0.26182662650070732"/>
        </c:manualLayout>
      </c:layout>
      <c:overlay val="0"/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/>
            </a:pPr>
            <a:r>
              <a:rPr lang="en-US" b="0" dirty="0" smtClean="0"/>
              <a:t>Air mass </a:t>
            </a:r>
            <a:r>
              <a:rPr lang="en-US" b="0" dirty="0"/>
              <a:t>flow </a:t>
            </a:r>
            <a:r>
              <a:rPr lang="en-US" b="0" dirty="0" smtClean="0"/>
              <a:t>[</a:t>
            </a:r>
            <a:r>
              <a:rPr lang="en-US" b="0" dirty="0"/>
              <a:t>g/s]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mass flow rate [g/s]</c:v>
          </c:tx>
          <c:marker>
            <c:symbol val="none"/>
          </c:marker>
          <c:xVal>
            <c:numRef>
              <c:f>Sheet1!$B$3:$B$21</c:f>
              <c:numCache>
                <c:formatCode>General</c:formatCode>
                <c:ptCount val="19"/>
                <c:pt idx="0">
                  <c:v>2.5575300000000973E-3</c:v>
                </c:pt>
                <c:pt idx="1">
                  <c:v>0.15877360000000001</c:v>
                </c:pt>
                <c:pt idx="2">
                  <c:v>0.17327090000000001</c:v>
                </c:pt>
                <c:pt idx="3">
                  <c:v>0.18760100000000021</c:v>
                </c:pt>
                <c:pt idx="4">
                  <c:v>0.19836999999999999</c:v>
                </c:pt>
                <c:pt idx="5">
                  <c:v>0.23554600000000028</c:v>
                </c:pt>
                <c:pt idx="6">
                  <c:v>0.28020500000000004</c:v>
                </c:pt>
                <c:pt idx="7">
                  <c:v>0.31551868700000102</c:v>
                </c:pt>
                <c:pt idx="8">
                  <c:v>0.317500687000001</c:v>
                </c:pt>
                <c:pt idx="9">
                  <c:v>0.31962900000000044</c:v>
                </c:pt>
                <c:pt idx="10">
                  <c:v>0.32498900000000064</c:v>
                </c:pt>
                <c:pt idx="11">
                  <c:v>0.32965400000000045</c:v>
                </c:pt>
                <c:pt idx="12">
                  <c:v>0.33265560000000038</c:v>
                </c:pt>
                <c:pt idx="13">
                  <c:v>0.33479200000000031</c:v>
                </c:pt>
                <c:pt idx="14">
                  <c:v>0.33614970000000038</c:v>
                </c:pt>
                <c:pt idx="15">
                  <c:v>0.33717000000000058</c:v>
                </c:pt>
                <c:pt idx="16">
                  <c:v>0.33806000000000064</c:v>
                </c:pt>
                <c:pt idx="17">
                  <c:v>0.33902100000000057</c:v>
                </c:pt>
                <c:pt idx="18">
                  <c:v>0.33974940000000031</c:v>
                </c:pt>
              </c:numCache>
            </c:numRef>
          </c:xVal>
          <c:yVal>
            <c:numRef>
              <c:f>Sheet1!$C$3:$C$21</c:f>
              <c:numCache>
                <c:formatCode>0.00E+00</c:formatCode>
                <c:ptCount val="19"/>
                <c:pt idx="0">
                  <c:v>2.403936000000009E-6</c:v>
                </c:pt>
                <c:pt idx="1">
                  <c:v>-1.2274780000000019E-3</c:v>
                </c:pt>
                <c:pt idx="2">
                  <c:v>-3.817959000000001E-3</c:v>
                </c:pt>
                <c:pt idx="3">
                  <c:v>1.078872000000002E-3</c:v>
                </c:pt>
                <c:pt idx="4">
                  <c:v>2.0451430000000006E-3</c:v>
                </c:pt>
                <c:pt idx="5">
                  <c:v>1.4245890000000021E-3</c:v>
                </c:pt>
                <c:pt idx="6">
                  <c:v>-2.8318650000000007E-3</c:v>
                </c:pt>
                <c:pt idx="7">
                  <c:v>9.2942210000000007E-7</c:v>
                </c:pt>
                <c:pt idx="8">
                  <c:v>-6.5358720000000191E-6</c:v>
                </c:pt>
                <c:pt idx="9">
                  <c:v>-8.4556400000000307E-4</c:v>
                </c:pt>
                <c:pt idx="10">
                  <c:v>1.1212610000000001E-3</c:v>
                </c:pt>
                <c:pt idx="11">
                  <c:v>7.1067770000000112E-3</c:v>
                </c:pt>
                <c:pt idx="12">
                  <c:v>2.7067250000000011E-2</c:v>
                </c:pt>
                <c:pt idx="13">
                  <c:v>4.8990440000000003E-2</c:v>
                </c:pt>
                <c:pt idx="14">
                  <c:v>0.14076170000000021</c:v>
                </c:pt>
                <c:pt idx="15">
                  <c:v>0.19984580000000021</c:v>
                </c:pt>
                <c:pt idx="16">
                  <c:v>0.1686531</c:v>
                </c:pt>
                <c:pt idx="17">
                  <c:v>0.13376870000000021</c:v>
                </c:pt>
                <c:pt idx="18">
                  <c:v>3.7340730000000044E-3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221952"/>
        <c:axId val="135511424"/>
      </c:scatterChart>
      <c:valAx>
        <c:axId val="132221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511424"/>
        <c:crosses val="autoZero"/>
        <c:crossBetween val="midCat"/>
      </c:valAx>
      <c:valAx>
        <c:axId val="135511424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132221952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A9F0B-0661-479F-A517-AD569BCF43A0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20D15-72FD-4C08-B2C8-36298532DD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3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-8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C05E95-CF23-470D-92A6-958B4DC1C7E5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latest</a:t>
            </a:r>
            <a:r>
              <a:rPr lang="en-US" baseline="0" dirty="0" smtClean="0"/>
              <a:t> experimental values of discharge coefficients?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20D15-72FD-4C08-B2C8-36298532DD7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95D1-7133-4BDA-B35F-D856F5468954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0A87-59CA-469C-86EE-ADCBAC2B8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95D1-7133-4BDA-B35F-D856F5468954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0A87-59CA-469C-86EE-ADCBAC2B8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95D1-7133-4BDA-B35F-D856F5468954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0A87-59CA-469C-86EE-ADCBAC2B8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/>
            <a:fld id="{66A1C1D9-E70F-4BCC-9CC0-A16425CE89FA}" type="slidenum">
              <a:rPr lang="es-ES" sz="1400">
                <a:cs typeface="Arial" pitchFamily="34" charset="0"/>
              </a:rPr>
              <a:pPr algn="ctr"/>
              <a:t>‹#›</a:t>
            </a:fld>
            <a:endParaRPr lang="es-ES" sz="1400"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 cstate="print"/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+mn-ea"/>
                <a:cs typeface="Arial" charset="0"/>
              </a:rPr>
              <a:t>ECN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95D1-7133-4BDA-B35F-D856F5468954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0A87-59CA-469C-86EE-ADCBAC2B8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95D1-7133-4BDA-B35F-D856F5468954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0A87-59CA-469C-86EE-ADCBAC2B8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95D1-7133-4BDA-B35F-D856F5468954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0A87-59CA-469C-86EE-ADCBAC2B8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95D1-7133-4BDA-B35F-D856F5468954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0A87-59CA-469C-86EE-ADCBAC2B8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95D1-7133-4BDA-B35F-D856F5468954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0A87-59CA-469C-86EE-ADCBAC2B8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95D1-7133-4BDA-B35F-D856F5468954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0A87-59CA-469C-86EE-ADCBAC2B8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95D1-7133-4BDA-B35F-D856F5468954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0A87-59CA-469C-86EE-ADCBAC2B8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95D1-7133-4BDA-B35F-D856F5468954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0A87-59CA-469C-86EE-ADCBAC2B8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095D1-7133-4BDA-B35F-D856F5468954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F0A87-59CA-469C-86EE-ADCBAC2B8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eg"/><Relationship Id="rId1" Type="http://schemas.microsoft.com/office/2007/relationships/media" Target="../media/media1.m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8200" y="685801"/>
            <a:ext cx="7772400" cy="1143000"/>
          </a:xfrm>
        </p:spPr>
        <p:txBody>
          <a:bodyPr/>
          <a:lstStyle/>
          <a:p>
            <a:r>
              <a:rPr lang="en-US" dirty="0" smtClean="0"/>
              <a:t>ECN Topic 1.1 Modeling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0" y="5486400"/>
            <a:ext cx="6400800" cy="12954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Compiled by David P. Schmidt</a:t>
            </a:r>
          </a:p>
          <a:p>
            <a:pPr algn="ctr">
              <a:buNone/>
            </a:pPr>
            <a:r>
              <a:rPr lang="en-US" dirty="0" smtClean="0"/>
              <a:t>UMass Amherst</a:t>
            </a:r>
            <a:endParaRPr lang="en-US" dirty="0"/>
          </a:p>
        </p:txBody>
      </p:sp>
      <p:pic>
        <p:nvPicPr>
          <p:cNvPr id="4" name="Picture 3" descr="Blind_monks_examining_an_eleph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8005" y="1828800"/>
            <a:ext cx="5047990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3060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Hanabusa</a:t>
            </a:r>
            <a:r>
              <a:rPr lang="en-US" dirty="0" smtClean="0"/>
              <a:t> </a:t>
            </a:r>
            <a:r>
              <a:rPr lang="en-US" dirty="0" err="1" smtClean="0"/>
              <a:t>Itchō</a:t>
            </a:r>
            <a:r>
              <a:rPr lang="en-US" dirty="0" smtClean="0"/>
              <a:t> (1652–1724)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566808"/>
              </p:ext>
            </p:extLst>
          </p:nvPr>
        </p:nvGraphicFramePr>
        <p:xfrm>
          <a:off x="533400" y="609600"/>
          <a:ext cx="4608167" cy="228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0280" y="6135469"/>
            <a:ext cx="396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Simulation starts at 200 µs (4 µm lift)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32944" y="6170428"/>
            <a:ext cx="1541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Ends at 400 µs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9" name="Straight Connector 18"/>
          <p:cNvCxnSpPr>
            <a:stCxn id="15" idx="0"/>
          </p:cNvCxnSpPr>
          <p:nvPr/>
        </p:nvCxnSpPr>
        <p:spPr>
          <a:xfrm flipV="1">
            <a:off x="2132540" y="5715000"/>
            <a:ext cx="382060" cy="42046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693057" y="5553167"/>
            <a:ext cx="216295" cy="58230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67061" y="2290107"/>
            <a:ext cx="407324" cy="259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58000" y="5334000"/>
            <a:ext cx="963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000000"/>
                </a:solidFill>
              </a:rPr>
              <a:t>210675</a:t>
            </a:r>
            <a:endParaRPr lang="en-US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939259"/>
              </p:ext>
            </p:extLst>
          </p:nvPr>
        </p:nvGraphicFramePr>
        <p:xfrm>
          <a:off x="685800" y="3124200"/>
          <a:ext cx="4389908" cy="2696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-76200" y="1303366"/>
            <a:ext cx="56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0000"/>
                </a:solidFill>
              </a:rPr>
              <a:t>LIFT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1070" y="1981200"/>
            <a:ext cx="3844739" cy="3259125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940605" y="1371600"/>
            <a:ext cx="4203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CNRS </a:t>
            </a:r>
            <a:r>
              <a:rPr lang="en-US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stl</a:t>
            </a:r>
            <a:r>
              <a:rPr lang="en-US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file for sac and nozzle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1556445" y="2557668"/>
            <a:ext cx="200945" cy="620914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2149317" y="2538502"/>
            <a:ext cx="2468880" cy="640080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3505200" y="0"/>
            <a:ext cx="6019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ANL Results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805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381000"/>
            <a:ext cx="7969250" cy="1143000"/>
          </a:xfrm>
        </p:spPr>
        <p:txBody>
          <a:bodyPr/>
          <a:lstStyle/>
          <a:p>
            <a:r>
              <a:rPr lang="it-IT" dirty="0" smtClean="0"/>
              <a:t>Notes: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447800"/>
            <a:ext cx="8426450" cy="27432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Based on End-of-Injection studies, the sac is likely to be filled with ambient gas, resulting from a previous injection event.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Spray A penetration starts at ~310 µs after command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Needle rises slowly until ~310 µs after command; afterwards steep rise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A9DE010A-BD8E-4C91-868B-3FBB21E1090B}" type="slidenum">
              <a:rPr lang="en-US" smtClean="0">
                <a:solidFill>
                  <a:srgbClr val="616161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67200" y="0"/>
            <a:ext cx="5257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ANL Results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42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7"/>
          <a:stretch/>
        </p:blipFill>
        <p:spPr>
          <a:xfrm>
            <a:off x="4444820" y="914400"/>
            <a:ext cx="4023124" cy="541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107" y="1844038"/>
            <a:ext cx="4234742" cy="34594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685800"/>
            <a:ext cx="6019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ANL Results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525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73"/>
          <a:stretch/>
        </p:blipFill>
        <p:spPr>
          <a:xfrm>
            <a:off x="0" y="1524000"/>
            <a:ext cx="3051849" cy="4361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73"/>
          <a:stretch/>
        </p:blipFill>
        <p:spPr>
          <a:xfrm>
            <a:off x="3060531" y="1524000"/>
            <a:ext cx="3042222" cy="4361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68"/>
          <a:stretch/>
        </p:blipFill>
        <p:spPr>
          <a:xfrm>
            <a:off x="6108540" y="1524000"/>
            <a:ext cx="3035461" cy="434582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ANL Results: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419600" y="5181600"/>
            <a:ext cx="762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0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Mostly dissolved gas, very little vapor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5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525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ANL Results:</a:t>
            </a:r>
            <a:endParaRPr lang="en-US" dirty="0"/>
          </a:p>
        </p:txBody>
      </p:sp>
      <p:pic>
        <p:nvPicPr>
          <p:cNvPr id="3" name="SprayA Opening Transient - start from 4 µm lift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10668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3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190500" y="836613"/>
            <a:ext cx="1084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 = 2.6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s </a:t>
            </a:r>
          </a:p>
        </p:txBody>
      </p:sp>
      <p:pic>
        <p:nvPicPr>
          <p:cNvPr id="15362" name="Picture 4" descr="Screen Shot 2014-03-10 at 2.26.24 P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1250950"/>
            <a:ext cx="14287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Screen Shot 2014-03-10 at 2.27.28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0363" y="1250950"/>
            <a:ext cx="14541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1774825" y="836613"/>
            <a:ext cx="1165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 = 76.5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s </a:t>
            </a: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4632325" y="836613"/>
            <a:ext cx="1287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 = 173.3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s </a:t>
            </a:r>
          </a:p>
        </p:txBody>
      </p:sp>
      <p:pic>
        <p:nvPicPr>
          <p:cNvPr id="15366" name="Picture 8" descr="Screen Shot 2014-03-10 at 2.30.26 P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0888" y="1243013"/>
            <a:ext cx="1439862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6288088" y="836613"/>
            <a:ext cx="1287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 = 187.6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s </a:t>
            </a:r>
          </a:p>
        </p:txBody>
      </p:sp>
      <p:pic>
        <p:nvPicPr>
          <p:cNvPr id="15368" name="Picture 10" descr="Screen Shot 2014-03-10 at 2.33.07 PM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8088" y="1243013"/>
            <a:ext cx="1409700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7727950" y="836613"/>
            <a:ext cx="1287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 = 235.5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s </a:t>
            </a:r>
          </a:p>
        </p:txBody>
      </p:sp>
      <p:pic>
        <p:nvPicPr>
          <p:cNvPr id="15370" name="Picture 12" descr="Screen Shot 2014-03-10 at 2.35.45 PM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27950" y="1235075"/>
            <a:ext cx="1404938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4" descr="Screen Shot 2014-03-10 at 2.41.11 PM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00" y="4165600"/>
            <a:ext cx="1392238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5" descr="Screen Shot 2014-03-10 at 2.43.04 PM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9388" y="4187825"/>
            <a:ext cx="142875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TextBox 16"/>
          <p:cNvSpPr txBox="1">
            <a:spLocks noChangeArrowheads="1"/>
          </p:cNvSpPr>
          <p:nvPr/>
        </p:nvSpPr>
        <p:spPr bwMode="auto">
          <a:xfrm>
            <a:off x="188913" y="3654425"/>
            <a:ext cx="1287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 = 315.5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s </a:t>
            </a:r>
          </a:p>
        </p:txBody>
      </p:sp>
      <p:sp>
        <p:nvSpPr>
          <p:cNvPr id="15374" name="TextBox 17"/>
          <p:cNvSpPr txBox="1">
            <a:spLocks noChangeArrowheads="1"/>
          </p:cNvSpPr>
          <p:nvPr/>
        </p:nvSpPr>
        <p:spPr bwMode="auto">
          <a:xfrm>
            <a:off x="4913313" y="3654425"/>
            <a:ext cx="1287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 = 325.0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s </a:t>
            </a:r>
          </a:p>
        </p:txBody>
      </p:sp>
      <p:pic>
        <p:nvPicPr>
          <p:cNvPr id="15375" name="Picture 18" descr="Screen Shot 2014-03-10 at 2.45.30 PM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21013" y="4160838"/>
            <a:ext cx="14732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20" descr="Screen Shot 2014-03-10 at 2.48.17 PM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60913" y="4187825"/>
            <a:ext cx="1455737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7" name="TextBox 21"/>
          <p:cNvSpPr txBox="1">
            <a:spLocks noChangeArrowheads="1"/>
          </p:cNvSpPr>
          <p:nvPr/>
        </p:nvSpPr>
        <p:spPr bwMode="auto">
          <a:xfrm>
            <a:off x="6497638" y="3654425"/>
            <a:ext cx="1287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 = 330.0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s </a:t>
            </a:r>
          </a:p>
        </p:txBody>
      </p:sp>
      <p:pic>
        <p:nvPicPr>
          <p:cNvPr id="15378" name="Picture 22" descr="Screen Shot 2014-03-10 at 2.49.57 PM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45238" y="4213225"/>
            <a:ext cx="14478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9" name="TextBox 23"/>
          <p:cNvSpPr txBox="1">
            <a:spLocks noChangeArrowheads="1"/>
          </p:cNvSpPr>
          <p:nvPr/>
        </p:nvSpPr>
        <p:spPr bwMode="auto">
          <a:xfrm>
            <a:off x="3402013" y="3654425"/>
            <a:ext cx="1287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 = 320.0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s </a:t>
            </a:r>
          </a:p>
        </p:txBody>
      </p:sp>
      <p:sp>
        <p:nvSpPr>
          <p:cNvPr id="15380" name="Title 3"/>
          <p:cNvSpPr txBox="1">
            <a:spLocks/>
          </p:cNvSpPr>
          <p:nvPr/>
        </p:nvSpPr>
        <p:spPr bwMode="auto">
          <a:xfrm>
            <a:off x="971550" y="0"/>
            <a:ext cx="764381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000">
                <a:solidFill>
                  <a:srgbClr val="FFFFFF"/>
                </a:solidFill>
              </a:rPr>
              <a:t>Axial velocity – early opening transient </a:t>
            </a:r>
            <a:endParaRPr lang="en-US" sz="3000" i="1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956550" y="4057650"/>
            <a:ext cx="1130300" cy="2282825"/>
            <a:chOff x="7956550" y="4057129"/>
            <a:chExt cx="1130300" cy="2283345"/>
          </a:xfrm>
        </p:grpSpPr>
        <p:pic>
          <p:nvPicPr>
            <p:cNvPr id="15386" name="Picture 25" descr="Screen Shot 2014-03-10 at 2.59.14 PM.png"/>
            <p:cNvPicPr>
              <a:picLocks noChangeAspect="1"/>
            </p:cNvPicPr>
            <p:nvPr/>
          </p:nvPicPr>
          <p:blipFill>
            <a:blip r:embed="rId12" cstate="print"/>
            <a:srcRect r="7104"/>
            <a:stretch>
              <a:fillRect/>
            </a:stretch>
          </p:blipFill>
          <p:spPr bwMode="auto">
            <a:xfrm>
              <a:off x="7956550" y="4077071"/>
              <a:ext cx="442412" cy="2263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7" name="TextBox 26"/>
            <p:cNvSpPr txBox="1">
              <a:spLocks noChangeArrowheads="1"/>
            </p:cNvSpPr>
            <p:nvPr/>
          </p:nvSpPr>
          <p:spPr bwMode="auto">
            <a:xfrm>
              <a:off x="8340725" y="4057129"/>
              <a:ext cx="6905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40 m/s</a:t>
              </a:r>
            </a:p>
          </p:txBody>
        </p:sp>
        <p:sp>
          <p:nvSpPr>
            <p:cNvPr id="15388" name="TextBox 27"/>
            <p:cNvSpPr txBox="1">
              <a:spLocks noChangeArrowheads="1"/>
            </p:cNvSpPr>
            <p:nvPr/>
          </p:nvSpPr>
          <p:spPr bwMode="auto">
            <a:xfrm>
              <a:off x="8340725" y="6021388"/>
              <a:ext cx="7461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-40 m/s</a:t>
              </a:r>
            </a:p>
          </p:txBody>
        </p:sp>
        <p:sp>
          <p:nvSpPr>
            <p:cNvPr id="15389" name="TextBox 28"/>
            <p:cNvSpPr txBox="1">
              <a:spLocks noChangeArrowheads="1"/>
            </p:cNvSpPr>
            <p:nvPr/>
          </p:nvSpPr>
          <p:spPr bwMode="auto">
            <a:xfrm>
              <a:off x="8340725" y="5065241"/>
              <a:ext cx="5588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0m/s</a:t>
              </a:r>
            </a:p>
          </p:txBody>
        </p:sp>
      </p:grpSp>
      <p:sp>
        <p:nvSpPr>
          <p:cNvPr id="15382" name="TextBox 31"/>
          <p:cNvSpPr txBox="1">
            <a:spLocks noChangeArrowheads="1"/>
          </p:cNvSpPr>
          <p:nvPr/>
        </p:nvSpPr>
        <p:spPr bwMode="auto">
          <a:xfrm>
            <a:off x="1665288" y="3654425"/>
            <a:ext cx="1287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 = 317.5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s </a:t>
            </a:r>
          </a:p>
        </p:txBody>
      </p:sp>
      <p:sp>
        <p:nvSpPr>
          <p:cNvPr id="15383" name="TextBox 32"/>
          <p:cNvSpPr txBox="1">
            <a:spLocks noChangeArrowheads="1"/>
          </p:cNvSpPr>
          <p:nvPr/>
        </p:nvSpPr>
        <p:spPr bwMode="auto">
          <a:xfrm>
            <a:off x="3213100" y="827088"/>
            <a:ext cx="1287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 = 158.8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s </a:t>
            </a:r>
          </a:p>
        </p:txBody>
      </p:sp>
      <p:pic>
        <p:nvPicPr>
          <p:cNvPr id="15384" name="Picture 33" descr="Screen Shot 2014-03-10 at 5.31.43 PM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59113" y="1243013"/>
            <a:ext cx="14398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5" name="TextBox 2"/>
          <p:cNvSpPr txBox="1">
            <a:spLocks noChangeArrowheads="1"/>
          </p:cNvSpPr>
          <p:nvPr/>
        </p:nvSpPr>
        <p:spPr bwMode="auto">
          <a:xfrm>
            <a:off x="7974013" y="3768725"/>
            <a:ext cx="1196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Axial velocity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6488668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Sandia Results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Screen Shot 2014-03-25 at 10.28.22 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836988"/>
            <a:ext cx="192405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67625" y="4292600"/>
            <a:ext cx="1166813" cy="1520825"/>
            <a:chOff x="7956550" y="3789363"/>
            <a:chExt cx="1165396" cy="1520622"/>
          </a:xfrm>
        </p:grpSpPr>
        <p:pic>
          <p:nvPicPr>
            <p:cNvPr id="16407" name="Picture 25" descr="Screen Shot 2014-03-10 at 2.59.14 PM.png"/>
            <p:cNvPicPr>
              <a:picLocks noChangeAspect="1"/>
            </p:cNvPicPr>
            <p:nvPr/>
          </p:nvPicPr>
          <p:blipFill>
            <a:blip r:embed="rId3" cstate="print"/>
            <a:srcRect b="40395"/>
            <a:stretch>
              <a:fillRect/>
            </a:stretch>
          </p:blipFill>
          <p:spPr bwMode="auto">
            <a:xfrm>
              <a:off x="7956550" y="3789363"/>
              <a:ext cx="476250" cy="1520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8" name="TextBox 26"/>
            <p:cNvSpPr txBox="1">
              <a:spLocks noChangeArrowheads="1"/>
            </p:cNvSpPr>
            <p:nvPr/>
          </p:nvSpPr>
          <p:spPr bwMode="auto">
            <a:xfrm>
              <a:off x="8340725" y="3789363"/>
              <a:ext cx="78122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520 m/s</a:t>
              </a:r>
            </a:p>
          </p:txBody>
        </p:sp>
        <p:sp>
          <p:nvSpPr>
            <p:cNvPr id="16409" name="TextBox 28"/>
            <p:cNvSpPr txBox="1">
              <a:spLocks noChangeArrowheads="1"/>
            </p:cNvSpPr>
            <p:nvPr/>
          </p:nvSpPr>
          <p:spPr bwMode="auto">
            <a:xfrm>
              <a:off x="8340725" y="4953000"/>
              <a:ext cx="5588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0m/s</a:t>
              </a:r>
            </a:p>
          </p:txBody>
        </p:sp>
      </p:grpSp>
      <p:sp>
        <p:nvSpPr>
          <p:cNvPr id="16387" name="TextBox 21"/>
          <p:cNvSpPr txBox="1">
            <a:spLocks noChangeArrowheads="1"/>
          </p:cNvSpPr>
          <p:nvPr/>
        </p:nvSpPr>
        <p:spPr bwMode="auto">
          <a:xfrm>
            <a:off x="3635375" y="3789363"/>
            <a:ext cx="1287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 = 390.0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s </a:t>
            </a:r>
          </a:p>
        </p:txBody>
      </p:sp>
      <p:pic>
        <p:nvPicPr>
          <p:cNvPr id="16388" name="Picture 3" descr="Screen Shot 2014-03-25 at 10.34.16 A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846513"/>
            <a:ext cx="19177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Screen Shot 2014-03-25 at 10.36.47 AM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6975" y="684213"/>
            <a:ext cx="1895475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Screen Shot 2014-03-25 at 10.37.54 AM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8950" y="714375"/>
            <a:ext cx="1857375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21"/>
          <p:cNvSpPr txBox="1">
            <a:spLocks noChangeArrowheads="1"/>
          </p:cNvSpPr>
          <p:nvPr/>
        </p:nvSpPr>
        <p:spPr bwMode="auto">
          <a:xfrm>
            <a:off x="4643438" y="620713"/>
            <a:ext cx="1287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 = 336.2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s </a:t>
            </a:r>
          </a:p>
        </p:txBody>
      </p:sp>
      <p:pic>
        <p:nvPicPr>
          <p:cNvPr id="16392" name="Picture 13" descr="Screen Shot 2014-03-25 at 10.39.57 AM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676275"/>
            <a:ext cx="188595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Box 21"/>
          <p:cNvSpPr txBox="1">
            <a:spLocks noChangeArrowheads="1"/>
          </p:cNvSpPr>
          <p:nvPr/>
        </p:nvSpPr>
        <p:spPr bwMode="auto">
          <a:xfrm>
            <a:off x="2700338" y="620713"/>
            <a:ext cx="1287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 = 334.8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s </a:t>
            </a:r>
          </a:p>
        </p:txBody>
      </p:sp>
      <p:pic>
        <p:nvPicPr>
          <p:cNvPr id="16394" name="Picture 14" descr="Screen Shot 2014-03-25 at 10.41.44 AM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692150"/>
            <a:ext cx="187325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Box 21"/>
          <p:cNvSpPr txBox="1">
            <a:spLocks noChangeArrowheads="1"/>
          </p:cNvSpPr>
          <p:nvPr/>
        </p:nvSpPr>
        <p:spPr bwMode="auto">
          <a:xfrm>
            <a:off x="6732588" y="620713"/>
            <a:ext cx="1287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 = 337.2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s </a:t>
            </a:r>
          </a:p>
        </p:txBody>
      </p:sp>
      <p:sp>
        <p:nvSpPr>
          <p:cNvPr id="16396" name="TextBox 21"/>
          <p:cNvSpPr txBox="1">
            <a:spLocks noChangeArrowheads="1"/>
          </p:cNvSpPr>
          <p:nvPr/>
        </p:nvSpPr>
        <p:spPr bwMode="auto">
          <a:xfrm>
            <a:off x="611188" y="620713"/>
            <a:ext cx="1287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 = 332.7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s </a:t>
            </a:r>
          </a:p>
        </p:txBody>
      </p:sp>
      <p:sp>
        <p:nvSpPr>
          <p:cNvPr id="16397" name="TextBox 21"/>
          <p:cNvSpPr txBox="1">
            <a:spLocks noChangeArrowheads="1"/>
          </p:cNvSpPr>
          <p:nvPr/>
        </p:nvSpPr>
        <p:spPr bwMode="auto">
          <a:xfrm>
            <a:off x="755650" y="3789363"/>
            <a:ext cx="1287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 = 338.6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s </a:t>
            </a:r>
          </a:p>
        </p:txBody>
      </p:sp>
      <p:sp>
        <p:nvSpPr>
          <p:cNvPr id="16398" name="TextBox 12"/>
          <p:cNvSpPr txBox="1">
            <a:spLocks noChangeArrowheads="1"/>
          </p:cNvSpPr>
          <p:nvPr/>
        </p:nvSpPr>
        <p:spPr bwMode="auto">
          <a:xfrm>
            <a:off x="7591425" y="1052513"/>
            <a:ext cx="1552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under-expanded jet</a:t>
            </a:r>
          </a:p>
        </p:txBody>
      </p:sp>
      <p:sp>
        <p:nvSpPr>
          <p:cNvPr id="16399" name="Title 3"/>
          <p:cNvSpPr txBox="1">
            <a:spLocks/>
          </p:cNvSpPr>
          <p:nvPr/>
        </p:nvSpPr>
        <p:spPr bwMode="auto">
          <a:xfrm>
            <a:off x="971550" y="0"/>
            <a:ext cx="764381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000">
                <a:solidFill>
                  <a:srgbClr val="FFFFFF"/>
                </a:solidFill>
              </a:rPr>
              <a:t>Axial velocity – opening transient </a:t>
            </a:r>
            <a:endParaRPr lang="en-US" sz="3000" i="1">
              <a:solidFill>
                <a:srgbClr val="FFFF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380288" y="1484313"/>
            <a:ext cx="287337" cy="14446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01" name="TextBox 12"/>
          <p:cNvSpPr txBox="1">
            <a:spLocks noChangeArrowheads="1"/>
          </p:cNvSpPr>
          <p:nvPr/>
        </p:nvSpPr>
        <p:spPr bwMode="auto">
          <a:xfrm>
            <a:off x="3995738" y="5229225"/>
            <a:ext cx="1552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trapped gas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711575" y="5445125"/>
            <a:ext cx="288925" cy="14446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403" name="Picture 23" descr="Screen Shot 2014-03-26 at 12.16.31 PM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263" y="3840163"/>
            <a:ext cx="1878012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>
            <a:off x="5003800" y="5445125"/>
            <a:ext cx="1152525" cy="14446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05" name="TextBox 21"/>
          <p:cNvSpPr txBox="1">
            <a:spLocks noChangeArrowheads="1"/>
          </p:cNvSpPr>
          <p:nvPr/>
        </p:nvSpPr>
        <p:spPr bwMode="auto">
          <a:xfrm>
            <a:off x="6227763" y="3789363"/>
            <a:ext cx="1287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 = 390.7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s </a:t>
            </a:r>
          </a:p>
        </p:txBody>
      </p:sp>
      <p:sp>
        <p:nvSpPr>
          <p:cNvPr id="16406" name="TextBox 32"/>
          <p:cNvSpPr txBox="1">
            <a:spLocks noChangeArrowheads="1"/>
          </p:cNvSpPr>
          <p:nvPr/>
        </p:nvSpPr>
        <p:spPr bwMode="auto">
          <a:xfrm>
            <a:off x="7740650" y="4076700"/>
            <a:ext cx="1196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Axial velocity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6488668"/>
            <a:ext cx="3124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Sandia Results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9388" y="1268413"/>
          <a:ext cx="2879725" cy="4289976"/>
        </p:xfrm>
        <a:graphic>
          <a:graphicData uri="http://schemas.openxmlformats.org/drawingml/2006/table">
            <a:tbl>
              <a:tblPr/>
              <a:tblGrid>
                <a:gridCol w="936625"/>
                <a:gridCol w="935037"/>
                <a:gridCol w="1008063"/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time [ms]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84" charset="-128"/>
                      </a:endParaRP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mass flow –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AIR [g/s]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mass flow –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FUEL [g/s]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84" charset="-128"/>
                      </a:endParaRP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84" charset="-128"/>
                      </a:endParaRP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84" charset="-128"/>
                      </a:endParaRP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0.00255753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2.40E-06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0.1587736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-1.23E-03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0.1732709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-3.82E-03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0.187601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1.08E-03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0.19837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2.05E-03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0.235546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1.42E-03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0.280205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-2.83E-03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0.315518687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9.29E-07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0.317500687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-6.54E-06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0.319629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-8.46E-04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0.324989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1.12E-03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0.329654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7.11E-03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0.3326556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2.71E-02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0.334792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4.90E-02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0.3361497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1.41E-01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0.33717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2.00E-01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0.33806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1.69E-01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0.339021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1.34E-01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1.37E-01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0.3397494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3.73E-03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1.442248</a:t>
                      </a:r>
                    </a:p>
                  </a:txBody>
                  <a:tcPr marL="12697" marR="12697" marT="1269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3635896" y="1700808"/>
          <a:ext cx="5148064" cy="324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74" name="Title 3"/>
          <p:cNvSpPr txBox="1">
            <a:spLocks/>
          </p:cNvSpPr>
          <p:nvPr/>
        </p:nvSpPr>
        <p:spPr bwMode="auto">
          <a:xfrm>
            <a:off x="971550" y="0"/>
            <a:ext cx="764381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000">
                <a:solidFill>
                  <a:srgbClr val="FFFFFF"/>
                </a:solidFill>
              </a:rPr>
              <a:t>Mass flows – opening transient </a:t>
            </a:r>
            <a:endParaRPr lang="en-US" sz="3000" i="1">
              <a:solidFill>
                <a:srgbClr val="FFFFFF"/>
              </a:solidFill>
            </a:endParaRPr>
          </a:p>
        </p:txBody>
      </p:sp>
      <p:sp>
        <p:nvSpPr>
          <p:cNvPr id="17475" name="TextBox 4"/>
          <p:cNvSpPr txBox="1">
            <a:spLocks noChangeArrowheads="1"/>
          </p:cNvSpPr>
          <p:nvPr/>
        </p:nvSpPr>
        <p:spPr bwMode="auto">
          <a:xfrm>
            <a:off x="5795963" y="4724400"/>
            <a:ext cx="981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time [ms]</a:t>
            </a:r>
          </a:p>
        </p:txBody>
      </p:sp>
      <p:sp>
        <p:nvSpPr>
          <p:cNvPr id="17476" name="TextBox 12"/>
          <p:cNvSpPr txBox="1">
            <a:spLocks noChangeArrowheads="1"/>
          </p:cNvSpPr>
          <p:nvPr/>
        </p:nvSpPr>
        <p:spPr bwMode="auto">
          <a:xfrm>
            <a:off x="323850" y="5661025"/>
            <a:ext cx="868997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/>
              <a:t>The flows are calculated by integration of the axial flux over a cross-section of the orifice located just before the exit</a:t>
            </a:r>
            <a:endParaRPr lang="en-US" sz="20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3124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Sandia Results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 txBox="1">
            <a:spLocks/>
          </p:cNvSpPr>
          <p:nvPr/>
        </p:nvSpPr>
        <p:spPr bwMode="auto">
          <a:xfrm>
            <a:off x="971550" y="0"/>
            <a:ext cx="764381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000">
                <a:solidFill>
                  <a:srgbClr val="FFFFFF"/>
                </a:solidFill>
              </a:rPr>
              <a:t>Trapped gas </a:t>
            </a:r>
            <a:r>
              <a:rPr lang="en-US" sz="3000">
                <a:solidFill>
                  <a:schemeClr val="bg1"/>
                </a:solidFill>
              </a:rPr>
              <a:t>at t = 390.7 </a:t>
            </a:r>
            <a:r>
              <a:rPr lang="en-US" sz="300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3000">
                <a:solidFill>
                  <a:schemeClr val="bg1"/>
                </a:solidFill>
              </a:rPr>
              <a:t>s </a:t>
            </a:r>
          </a:p>
          <a:p>
            <a:pPr algn="ctr" eaLnBrk="0" hangingPunct="0"/>
            <a:endParaRPr lang="en-US" sz="3000" i="1">
              <a:solidFill>
                <a:srgbClr val="FFFFFF"/>
              </a:solidFill>
            </a:endParaRPr>
          </a:p>
        </p:txBody>
      </p:sp>
      <p:sp>
        <p:nvSpPr>
          <p:cNvPr id="21506" name="TextBox 12"/>
          <p:cNvSpPr txBox="1">
            <a:spLocks noChangeArrowheads="1"/>
          </p:cNvSpPr>
          <p:nvPr/>
        </p:nvSpPr>
        <p:spPr bwMode="auto">
          <a:xfrm>
            <a:off x="107950" y="4437063"/>
            <a:ext cx="8689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/>
              <a:t>Estimated gas volume ~ 3 10</a:t>
            </a:r>
            <a:r>
              <a:rPr lang="en-US" sz="2000" baseline="30000"/>
              <a:t>-7</a:t>
            </a:r>
            <a:r>
              <a:rPr lang="en-US" sz="2000"/>
              <a:t> cm</a:t>
            </a:r>
            <a:r>
              <a:rPr lang="en-US" sz="2000" baseline="30000"/>
              <a:t>3</a:t>
            </a:r>
            <a:r>
              <a:rPr lang="en-US" sz="2000"/>
              <a:t> = 0.0015 V</a:t>
            </a:r>
            <a:r>
              <a:rPr lang="en-US" sz="2000" baseline="-25000"/>
              <a:t>sac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/>
              <a:t>The average density of the gas inside the bubble is ~ 0.2 g/cm</a:t>
            </a:r>
            <a:r>
              <a:rPr lang="en-US" sz="2000" baseline="30000"/>
              <a:t>3</a:t>
            </a:r>
            <a:endParaRPr lang="en-US" sz="2000"/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/>
              <a:t>The estimated residual gas mass is therefore 6 10</a:t>
            </a:r>
            <a:r>
              <a:rPr lang="en-US" sz="2000" baseline="30000"/>
              <a:t>-8</a:t>
            </a:r>
            <a:r>
              <a:rPr lang="en-US" sz="2000"/>
              <a:t> g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973263" y="815975"/>
            <a:ext cx="2681287" cy="3405188"/>
            <a:chOff x="1972978" y="816759"/>
            <a:chExt cx="2681215" cy="3404329"/>
          </a:xfrm>
        </p:grpSpPr>
        <p:pic>
          <p:nvPicPr>
            <p:cNvPr id="21511" name="Picture 8" descr="Screen Shot 2014-03-27 at 11.19.14 AM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2978" y="836712"/>
              <a:ext cx="2681215" cy="338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4"/>
            <p:cNvGrpSpPr>
              <a:grpSpLocks noChangeAspect="1"/>
            </p:cNvGrpSpPr>
            <p:nvPr/>
          </p:nvGrpSpPr>
          <p:grpSpPr bwMode="auto">
            <a:xfrm>
              <a:off x="3765651" y="816759"/>
              <a:ext cx="873562" cy="903795"/>
              <a:chOff x="7740352" y="4747282"/>
              <a:chExt cx="928783" cy="960925"/>
            </a:xfrm>
          </p:grpSpPr>
          <p:pic>
            <p:nvPicPr>
              <p:cNvPr id="21513" name="Picture 10" descr="Screen Shot 2014-03-27 at 11.27.32 AM.png"/>
              <p:cNvPicPr>
                <a:picLocks noChangeAspect="1"/>
              </p:cNvPicPr>
              <p:nvPr/>
            </p:nvPicPr>
            <p:blipFill>
              <a:blip r:embed="rId3" cstate="print"/>
              <a:srcRect l="10443"/>
              <a:stretch>
                <a:fillRect/>
              </a:stretch>
            </p:blipFill>
            <p:spPr bwMode="auto">
              <a:xfrm flipV="1">
                <a:off x="7765958" y="4797151"/>
                <a:ext cx="837135" cy="835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14" name="TextBox 11"/>
              <p:cNvSpPr txBox="1">
                <a:spLocks noChangeArrowheads="1"/>
              </p:cNvSpPr>
              <p:nvPr/>
            </p:nvSpPr>
            <p:spPr bwMode="auto">
              <a:xfrm>
                <a:off x="8377353" y="4747282"/>
                <a:ext cx="291782" cy="327232"/>
              </a:xfrm>
              <a:prstGeom prst="rect">
                <a:avLst/>
              </a:prstGeom>
              <a:solidFill>
                <a:srgbClr val="F4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Z</a:t>
                </a:r>
              </a:p>
            </p:txBody>
          </p:sp>
          <p:sp>
            <p:nvSpPr>
              <p:cNvPr id="21515" name="TextBox 13"/>
              <p:cNvSpPr txBox="1">
                <a:spLocks noChangeArrowheads="1"/>
              </p:cNvSpPr>
              <p:nvPr/>
            </p:nvSpPr>
            <p:spPr bwMode="auto">
              <a:xfrm>
                <a:off x="7740352" y="5380975"/>
                <a:ext cx="291782" cy="327232"/>
              </a:xfrm>
              <a:prstGeom prst="rect">
                <a:avLst/>
              </a:prstGeom>
              <a:solidFill>
                <a:srgbClr val="F4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Y</a:t>
                </a:r>
              </a:p>
            </p:txBody>
          </p:sp>
        </p:grp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859338" y="847725"/>
            <a:ext cx="2767012" cy="3373438"/>
            <a:chOff x="4860032" y="847123"/>
            <a:chExt cx="2766053" cy="3373964"/>
          </a:xfrm>
        </p:grpSpPr>
        <p:pic>
          <p:nvPicPr>
            <p:cNvPr id="21509" name="Picture 1" descr="Screen Shot 2014-03-26 at 3.18.29 PM.png"/>
            <p:cNvPicPr>
              <a:picLocks noChangeAspect="1"/>
            </p:cNvPicPr>
            <p:nvPr/>
          </p:nvPicPr>
          <p:blipFill>
            <a:blip r:embed="rId4" cstate="print"/>
            <a:srcRect t="18839"/>
            <a:stretch>
              <a:fillRect/>
            </a:stretch>
          </p:blipFill>
          <p:spPr bwMode="auto">
            <a:xfrm>
              <a:off x="4860032" y="853670"/>
              <a:ext cx="2766053" cy="3367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6804045" y="847123"/>
              <a:ext cx="576063" cy="215934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6488668"/>
            <a:ext cx="3124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Sandia Results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828800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Computationally, we can predict air ingestion and delay due to sac filling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Unresolved:  Is fuel filling the sac as a quasi one-dimensional process or does the fuel follow the needle?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Prediction of under-expanded jet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Unresolved: Prediction of trapped air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Organization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19200" y="1600200"/>
            <a:ext cx="7010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Techniques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Spray A Early Injection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Spray A Main Injection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Spray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1143000"/>
          </a:xfrm>
        </p:spPr>
        <p:txBody>
          <a:bodyPr/>
          <a:lstStyle/>
          <a:p>
            <a:r>
              <a:rPr lang="en-US" dirty="0" smtClean="0"/>
              <a:t>Spray A Main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Submissions by</a:t>
            </a:r>
          </a:p>
          <a:p>
            <a:pPr lvl="1"/>
            <a:r>
              <a:rPr lang="en-US" dirty="0" smtClean="0"/>
              <a:t>ANL, </a:t>
            </a:r>
            <a:r>
              <a:rPr lang="en-US" dirty="0" err="1" smtClean="0"/>
              <a:t>Qingluan</a:t>
            </a:r>
            <a:r>
              <a:rPr lang="en-US" dirty="0" smtClean="0"/>
              <a:t> </a:t>
            </a:r>
            <a:r>
              <a:rPr lang="en-US" dirty="0" err="1" smtClean="0"/>
              <a:t>Xue</a:t>
            </a:r>
            <a:r>
              <a:rPr lang="en-US" dirty="0" smtClean="0"/>
              <a:t>, Michele </a:t>
            </a:r>
            <a:r>
              <a:rPr lang="en-US" dirty="0" err="1" smtClean="0"/>
              <a:t>Battistoni</a:t>
            </a:r>
            <a:r>
              <a:rPr lang="en-US" dirty="0" smtClean="0"/>
              <a:t>, </a:t>
            </a:r>
            <a:r>
              <a:rPr lang="en-US" dirty="0" err="1" smtClean="0"/>
              <a:t>Sibendu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endParaRPr lang="en-US" dirty="0" smtClean="0"/>
          </a:p>
          <a:p>
            <a:pPr lvl="1"/>
            <a:r>
              <a:rPr lang="en-US" dirty="0" smtClean="0"/>
              <a:t>UMass, </a:t>
            </a:r>
            <a:r>
              <a:rPr lang="en-US" dirty="0" err="1" smtClean="0"/>
              <a:t>Maryam</a:t>
            </a:r>
            <a:r>
              <a:rPr lang="en-US" dirty="0" smtClean="0"/>
              <a:t> </a:t>
            </a:r>
            <a:r>
              <a:rPr lang="en-US" dirty="0" err="1" smtClean="0"/>
              <a:t>Moulai</a:t>
            </a:r>
            <a:r>
              <a:rPr lang="en-US" dirty="0" smtClean="0"/>
              <a:t>, David Schmidt</a:t>
            </a:r>
          </a:p>
          <a:p>
            <a:pPr lvl="1"/>
            <a:r>
              <a:rPr lang="en-US" dirty="0" smtClean="0"/>
              <a:t>CMT, Pedro Marti Gomez-</a:t>
            </a:r>
            <a:r>
              <a:rPr lang="en-US" dirty="0" err="1" smtClean="0"/>
              <a:t>Aldaravi</a:t>
            </a:r>
            <a:r>
              <a:rPr lang="en-US" dirty="0" smtClean="0"/>
              <a:t>, Raul </a:t>
            </a:r>
            <a:r>
              <a:rPr lang="en-US" dirty="0" err="1" smtClean="0"/>
              <a:t>Payri</a:t>
            </a:r>
            <a:endParaRPr lang="en-US" dirty="0" smtClean="0"/>
          </a:p>
          <a:p>
            <a:pPr lvl="1"/>
            <a:r>
              <a:rPr lang="en-US" dirty="0" smtClean="0"/>
              <a:t>IFP, </a:t>
            </a:r>
            <a:r>
              <a:rPr lang="en-US" dirty="0" err="1" smtClean="0"/>
              <a:t>Chawki</a:t>
            </a:r>
            <a:r>
              <a:rPr lang="en-US" dirty="0" smtClean="0"/>
              <a:t> </a:t>
            </a:r>
            <a:r>
              <a:rPr lang="en-US" dirty="0" err="1" smtClean="0"/>
              <a:t>Habchi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Mass Flow Rate</a:t>
            </a:r>
            <a:endParaRPr lang="en-US" dirty="0"/>
          </a:p>
        </p:txBody>
      </p:sp>
      <p:pic>
        <p:nvPicPr>
          <p:cNvPr id="7" name="Picture 6" descr="massFlowRate.png"/>
          <p:cNvPicPr>
            <a:picLocks noChangeAspect="1"/>
          </p:cNvPicPr>
          <p:nvPr/>
        </p:nvPicPr>
        <p:blipFill>
          <a:blip r:embed="rId2" cstate="print"/>
          <a:srcRect t="11766"/>
          <a:stretch>
            <a:fillRect/>
          </a:stretch>
        </p:blipFill>
        <p:spPr>
          <a:xfrm>
            <a:off x="838200" y="1371600"/>
            <a:ext cx="7040001" cy="4799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Coefficient of Discharge</a:t>
            </a:r>
            <a:endParaRPr lang="en-US" dirty="0"/>
          </a:p>
        </p:txBody>
      </p:sp>
      <p:pic>
        <p:nvPicPr>
          <p:cNvPr id="6" name="Picture 5" descr="cd.png"/>
          <p:cNvPicPr>
            <a:picLocks noChangeAspect="1"/>
          </p:cNvPicPr>
          <p:nvPr/>
        </p:nvPicPr>
        <p:blipFill>
          <a:blip r:embed="rId3" cstate="print"/>
          <a:srcRect t="11766"/>
          <a:stretch>
            <a:fillRect/>
          </a:stretch>
        </p:blipFill>
        <p:spPr>
          <a:xfrm>
            <a:off x="838200" y="1447800"/>
            <a:ext cx="7040001" cy="4799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Coefficient of Velocity</a:t>
            </a:r>
            <a:endParaRPr lang="en-US" dirty="0"/>
          </a:p>
        </p:txBody>
      </p:sp>
      <p:pic>
        <p:nvPicPr>
          <p:cNvPr id="6" name="Picture 5" descr="cv.png"/>
          <p:cNvPicPr>
            <a:picLocks noChangeAspect="1"/>
          </p:cNvPicPr>
          <p:nvPr/>
        </p:nvPicPr>
        <p:blipFill>
          <a:blip r:embed="rId2" cstate="print"/>
          <a:srcRect t="11766"/>
          <a:stretch>
            <a:fillRect/>
          </a:stretch>
        </p:blipFill>
        <p:spPr>
          <a:xfrm>
            <a:off x="685800" y="1371600"/>
            <a:ext cx="7040001" cy="4799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Coefficient of Area</a:t>
            </a:r>
            <a:endParaRPr lang="en-US" dirty="0"/>
          </a:p>
        </p:txBody>
      </p:sp>
      <p:pic>
        <p:nvPicPr>
          <p:cNvPr id="6" name="Picture 5" descr="ca.png"/>
          <p:cNvPicPr>
            <a:picLocks noChangeAspect="1"/>
          </p:cNvPicPr>
          <p:nvPr/>
        </p:nvPicPr>
        <p:blipFill>
          <a:blip r:embed="rId2" cstate="print"/>
          <a:srcRect t="11766"/>
          <a:stretch>
            <a:fillRect/>
          </a:stretch>
        </p:blipFill>
        <p:spPr>
          <a:xfrm>
            <a:off x="685800" y="1447800"/>
            <a:ext cx="7040001" cy="4799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87929" y="1752600"/>
            <a:ext cx="6384471" cy="1470025"/>
          </a:xfrm>
        </p:spPr>
        <p:txBody>
          <a:bodyPr/>
          <a:lstStyle/>
          <a:p>
            <a:r>
              <a:rPr lang="en-US" dirty="0" smtClean="0"/>
              <a:t>Spray A Snapshots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22764" y="3355975"/>
            <a:ext cx="4114800" cy="1752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All taken at t = 0.75 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el_mag_transverview-SprayA.png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/>
          <a:srcRect l="30410" t="19634" r="34601" b="1033"/>
          <a:stretch/>
        </p:blipFill>
        <p:spPr>
          <a:xfrm>
            <a:off x="0" y="2122488"/>
            <a:ext cx="2468880" cy="3744912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Velocity, Transverse (x-y) 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0422" y="6210300"/>
            <a:ext cx="56457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ANL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6172200"/>
            <a:ext cx="81945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UMass</a:t>
            </a:r>
            <a:endParaRPr lang="en-US" dirty="0"/>
          </a:p>
        </p:txBody>
      </p:sp>
      <p:pic>
        <p:nvPicPr>
          <p:cNvPr id="8" name="Picture 7" descr="velocityInternal_5e-4.png"/>
          <p:cNvPicPr>
            <a:picLocks noChangeAspect="1"/>
          </p:cNvPicPr>
          <p:nvPr/>
        </p:nvPicPr>
        <p:blipFill>
          <a:blip r:embed="rId3" cstate="print"/>
          <a:srcRect l="4917" t="8658" r="1844" b="2165"/>
          <a:stretch>
            <a:fillRect/>
          </a:stretch>
        </p:blipFill>
        <p:spPr>
          <a:xfrm rot="5400000">
            <a:off x="3756822" y="3034661"/>
            <a:ext cx="3902045" cy="21192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9724" y="6210300"/>
            <a:ext cx="61747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CMT</a:t>
            </a:r>
            <a:endParaRPr lang="en-US" dirty="0"/>
          </a:p>
        </p:txBody>
      </p:sp>
      <p:pic>
        <p:nvPicPr>
          <p:cNvPr id="10" name="Picture 9" descr="VelocityPalette0_700_XY_0.75ms_Crop.png"/>
          <p:cNvPicPr>
            <a:picLocks noChangeAspect="1"/>
          </p:cNvPicPr>
          <p:nvPr/>
        </p:nvPicPr>
        <p:blipFill>
          <a:blip r:embed="rId4" cstate="print"/>
          <a:srcRect l="9835" t="20101" r="9835"/>
          <a:stretch>
            <a:fillRect/>
          </a:stretch>
        </p:blipFill>
        <p:spPr>
          <a:xfrm>
            <a:off x="7038858" y="2134574"/>
            <a:ext cx="1876542" cy="38852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91400" y="6248400"/>
            <a:ext cx="72808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IFPEN</a:t>
            </a:r>
            <a:endParaRPr lang="en-US" dirty="0"/>
          </a:p>
        </p:txBody>
      </p:sp>
      <p:pic>
        <p:nvPicPr>
          <p:cNvPr id="12" name="Picture 11" descr="revisedVelocity.png"/>
          <p:cNvPicPr>
            <a:picLocks noChangeAspect="1"/>
          </p:cNvPicPr>
          <p:nvPr/>
        </p:nvPicPr>
        <p:blipFill>
          <a:blip r:embed="rId5" cstate="print"/>
          <a:srcRect l="32051" t="1272" r="34340" b="3815"/>
          <a:stretch>
            <a:fillRect/>
          </a:stretch>
        </p:blipFill>
        <p:spPr>
          <a:xfrm>
            <a:off x="2403395" y="2138804"/>
            <a:ext cx="2244805" cy="3804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XZvelocity_5e-4.png"/>
          <p:cNvPicPr>
            <a:picLocks noChangeAspect="1"/>
          </p:cNvPicPr>
          <p:nvPr/>
        </p:nvPicPr>
        <p:blipFill>
          <a:blip r:embed="rId2" cstate="print"/>
          <a:srcRect l="24584" t="5412" r="4302" b="5412"/>
          <a:stretch>
            <a:fillRect/>
          </a:stretch>
        </p:blipFill>
        <p:spPr>
          <a:xfrm>
            <a:off x="5492777" y="4191000"/>
            <a:ext cx="2889223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Velocity at the Exit</a:t>
            </a:r>
            <a:endParaRPr lang="en-US" dirty="0"/>
          </a:p>
        </p:txBody>
      </p:sp>
      <p:pic>
        <p:nvPicPr>
          <p:cNvPr id="4" name="Content Placeholder 3" descr="Vel_axial_view-SprayA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31800" y="1219200"/>
            <a:ext cx="3759200" cy="2514600"/>
          </a:xfrm>
        </p:spPr>
      </p:pic>
      <p:sp>
        <p:nvSpPr>
          <p:cNvPr id="6" name="TextBox 5"/>
          <p:cNvSpPr txBox="1"/>
          <p:nvPr/>
        </p:nvSpPr>
        <p:spPr>
          <a:xfrm>
            <a:off x="381000" y="1905000"/>
            <a:ext cx="56457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ANL</a:t>
            </a:r>
            <a:endParaRPr lang="en-US" dirty="0"/>
          </a:p>
        </p:txBody>
      </p:sp>
      <p:pic>
        <p:nvPicPr>
          <p:cNvPr id="8" name="Picture 7" descr="OrificeExitVelocityPalette0_700_YZ_0.75m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399" y="4114800"/>
            <a:ext cx="3030789" cy="198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4876800"/>
            <a:ext cx="72808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IFPEN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24800" y="5562600"/>
            <a:ext cx="61747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CMT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24800" y="1219200"/>
            <a:ext cx="81945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UMass</a:t>
            </a:r>
            <a:endParaRPr lang="en-US" dirty="0"/>
          </a:p>
        </p:txBody>
      </p:sp>
      <p:pic>
        <p:nvPicPr>
          <p:cNvPr id="12" name="Picture 11" descr="U_bode_cont.png"/>
          <p:cNvPicPr>
            <a:picLocks noChangeAspect="1"/>
          </p:cNvPicPr>
          <p:nvPr/>
        </p:nvPicPr>
        <p:blipFill>
          <a:blip r:embed="rId5" cstate="print"/>
          <a:srcRect l="5923" t="12321" r="49078" b="17797"/>
          <a:stretch>
            <a:fillRect/>
          </a:stretch>
        </p:blipFill>
        <p:spPr>
          <a:xfrm>
            <a:off x="3352800" y="2286000"/>
            <a:ext cx="2223799" cy="21346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14800" y="1905000"/>
            <a:ext cx="88517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Aachen</a:t>
            </a:r>
            <a:endParaRPr lang="en-US" dirty="0"/>
          </a:p>
        </p:txBody>
      </p:sp>
      <p:pic>
        <p:nvPicPr>
          <p:cNvPr id="14" name="Picture 13" descr="Uxz.png"/>
          <p:cNvPicPr>
            <a:picLocks noChangeAspect="1"/>
          </p:cNvPicPr>
          <p:nvPr/>
        </p:nvPicPr>
        <p:blipFill>
          <a:blip r:embed="rId6" cstate="print"/>
          <a:srcRect l="27638" t="13714" r="15445" b="13714"/>
          <a:stretch>
            <a:fillRect/>
          </a:stretch>
        </p:blipFill>
        <p:spPr>
          <a:xfrm>
            <a:off x="5562600" y="1524000"/>
            <a:ext cx="2602274" cy="1966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nsityInternal_5e-4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7576" b="4329"/>
          <a:stretch>
            <a:fillRect/>
          </a:stretch>
        </p:blipFill>
        <p:spPr>
          <a:xfrm rot="5400000">
            <a:off x="3314700" y="2247900"/>
            <a:ext cx="4419600" cy="2209800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Density, Transverse (x-y) 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5562600"/>
            <a:ext cx="81945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UMass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02323" y="5562601"/>
            <a:ext cx="61747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CMT</a:t>
            </a:r>
            <a:endParaRPr lang="en-US" dirty="0"/>
          </a:p>
        </p:txBody>
      </p:sp>
      <p:pic>
        <p:nvPicPr>
          <p:cNvPr id="8" name="Picture 7" descr="density_transview-SprayA.png"/>
          <p:cNvPicPr>
            <a:picLocks noChangeAspect="1"/>
          </p:cNvPicPr>
          <p:nvPr/>
        </p:nvPicPr>
        <p:blipFill>
          <a:blip r:embed="rId3" cstate="print"/>
          <a:srcRect l="33175" t="21701" r="36631"/>
          <a:stretch>
            <a:fillRect/>
          </a:stretch>
        </p:blipFill>
        <p:spPr>
          <a:xfrm>
            <a:off x="76200" y="1381319"/>
            <a:ext cx="2362200" cy="40971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5562600"/>
            <a:ext cx="56457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ANL</a:t>
            </a:r>
            <a:endParaRPr lang="en-US" dirty="0"/>
          </a:p>
        </p:txBody>
      </p:sp>
      <p:pic>
        <p:nvPicPr>
          <p:cNvPr id="10" name="Picture 9" descr="LiquidDensityPalette900_1100_XY_0.75ms_Crop.png"/>
          <p:cNvPicPr>
            <a:picLocks noChangeAspect="1"/>
          </p:cNvPicPr>
          <p:nvPr/>
        </p:nvPicPr>
        <p:blipFill>
          <a:blip r:embed="rId4" cstate="print"/>
          <a:srcRect t="18531"/>
          <a:stretch>
            <a:fillRect/>
          </a:stretch>
        </p:blipFill>
        <p:spPr>
          <a:xfrm>
            <a:off x="6705600" y="1355361"/>
            <a:ext cx="2381973" cy="41310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96200" y="5562600"/>
            <a:ext cx="72808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IFPEN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8" t="7837" r="40251" b="12161"/>
          <a:stretch/>
        </p:blipFill>
        <p:spPr>
          <a:xfrm>
            <a:off x="2514600" y="1315083"/>
            <a:ext cx="2103120" cy="4211594"/>
          </a:xfrm>
          <a:prstGeom prst="rect">
            <a:avLst/>
          </a:prstGeom>
        </p:spPr>
      </p:pic>
      <p:pic>
        <p:nvPicPr>
          <p:cNvPr id="14" name="Picture 13" descr="DensityLege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75301" y="2362200"/>
            <a:ext cx="1570800" cy="2362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096000"/>
            <a:ext cx="868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Due to input error, the UMass density was too low.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Idea from Pedro Marti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Perhaps viscous dissipation in the turbulent boundary layer raises the temperature and decreases the density of the liquid near the wall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Internal Modeling Codes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1397000"/>
          <a:ext cx="7391400" cy="325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900"/>
                <a:gridCol w="1231900"/>
                <a:gridCol w="1231900"/>
                <a:gridCol w="1231900"/>
                <a:gridCol w="1231900"/>
                <a:gridCol w="1231900"/>
              </a:tblGrid>
              <a:tr h="512608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Sandia</a:t>
                      </a:r>
                      <a:endParaRPr lang="en-US" dirty="0"/>
                    </a:p>
                  </a:txBody>
                  <a:tcPr/>
                </a:tc>
              </a:tr>
              <a:tr h="11375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Converge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HRMFoam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Eulerian</a:t>
                      </a:r>
                      <a:r>
                        <a:rPr lang="en-US" sz="1600" dirty="0" smtClean="0"/>
                        <a:t> Spray Atomization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IFP-C3D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CLSVOF</a:t>
                      </a:r>
                      <a:endParaRPr lang="en-US" sz="1600" dirty="0"/>
                    </a:p>
                  </a:txBody>
                  <a:tcPr/>
                </a:tc>
              </a:tr>
              <a:tr h="8005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Origin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Convergent</a:t>
                      </a:r>
                    </a:p>
                    <a:p>
                      <a:r>
                        <a:rPr lang="en-US" sz="1600" baseline="0" dirty="0" smtClean="0"/>
                        <a:t> Science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In-house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In-house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In-house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In-house</a:t>
                      </a:r>
                      <a:endParaRPr lang="en-US" sz="1600" dirty="0"/>
                    </a:p>
                  </a:txBody>
                  <a:tcPr/>
                </a:tc>
              </a:tr>
              <a:tr h="8005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External Coupling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for A, Yes for 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800" y="5181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Also included a few results from M. Bode, Aachen RWTH for a simplified geometry and lower Reynolds number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ensitytransver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600200"/>
            <a:ext cx="2942796" cy="2192284"/>
          </a:xfrm>
          <a:prstGeom prst="rect">
            <a:avLst/>
          </a:prstGeom>
        </p:spPr>
      </p:pic>
      <p:pic>
        <p:nvPicPr>
          <p:cNvPr id="11" name="Picture 10" descr="XZdensity_5e-4.png"/>
          <p:cNvPicPr>
            <a:picLocks noChangeAspect="1"/>
          </p:cNvPicPr>
          <p:nvPr/>
        </p:nvPicPr>
        <p:blipFill>
          <a:blip r:embed="rId3" cstate="print"/>
          <a:srcRect l="23969" t="4329" r="3073" b="4329"/>
          <a:stretch>
            <a:fillRect/>
          </a:stretch>
        </p:blipFill>
        <p:spPr>
          <a:xfrm>
            <a:off x="5867400" y="4343400"/>
            <a:ext cx="3013616" cy="2142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457200"/>
            <a:ext cx="8229600" cy="1143000"/>
          </a:xfrm>
        </p:spPr>
        <p:txBody>
          <a:bodyPr/>
          <a:lstStyle/>
          <a:p>
            <a:r>
              <a:rPr lang="en-US" dirty="0" smtClean="0"/>
              <a:t>Density at the Exit</a:t>
            </a:r>
            <a:endParaRPr lang="en-US" dirty="0"/>
          </a:p>
        </p:txBody>
      </p:sp>
      <p:pic>
        <p:nvPicPr>
          <p:cNvPr id="12" name="Content Placeholder 11" descr="OrificeExitLiquidDensityPalette940_980_YZ_0.75ms.pn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001712" y="4191000"/>
            <a:ext cx="2960688" cy="1935163"/>
          </a:xfrm>
        </p:spPr>
      </p:pic>
      <p:pic>
        <p:nvPicPr>
          <p:cNvPr id="6" name="Picture 5" descr="density_axialview-Spray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1371600"/>
            <a:ext cx="3964615" cy="2651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2514600"/>
            <a:ext cx="56457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ANL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0" y="1524000"/>
            <a:ext cx="81945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UMass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876800"/>
            <a:ext cx="72808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IFPEN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29600" y="4343400"/>
            <a:ext cx="61747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CMT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3124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Density at nominal </a:t>
            </a:r>
          </a:p>
          <a:p>
            <a:r>
              <a:rPr lang="en-US" dirty="0" smtClean="0"/>
              <a:t>exit </a:t>
            </a:r>
            <a:r>
              <a:rPr lang="en-US" dirty="0" err="1" smtClean="0"/>
              <a:t>t,p</a:t>
            </a:r>
            <a:r>
              <a:rPr lang="en-US" dirty="0" smtClean="0"/>
              <a:t> :  741 kg/m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477000"/>
            <a:ext cx="868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Due to input error, the UMass density was too low.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Temperature, Transverse (x-y) View</a:t>
            </a:r>
            <a:endParaRPr lang="en-US" dirty="0"/>
          </a:p>
        </p:txBody>
      </p:sp>
      <p:pic>
        <p:nvPicPr>
          <p:cNvPr id="14" name="Content Placeholder 13" descr="temp_transview-SprayA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27646" t="21701" r="38013"/>
          <a:stretch>
            <a:fillRect/>
          </a:stretch>
        </p:blipFill>
        <p:spPr>
          <a:xfrm>
            <a:off x="0" y="2057400"/>
            <a:ext cx="2625725" cy="4003675"/>
          </a:xfrm>
        </p:spPr>
      </p:pic>
      <p:sp>
        <p:nvSpPr>
          <p:cNvPr id="5" name="TextBox 4"/>
          <p:cNvSpPr txBox="1"/>
          <p:nvPr/>
        </p:nvSpPr>
        <p:spPr>
          <a:xfrm>
            <a:off x="1340422" y="6210300"/>
            <a:ext cx="56457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ANL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6096000"/>
            <a:ext cx="81945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UMass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0" y="6300159"/>
            <a:ext cx="72808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IFPEN</a:t>
            </a:r>
            <a:endParaRPr lang="en-US" dirty="0"/>
          </a:p>
        </p:txBody>
      </p:sp>
      <p:pic>
        <p:nvPicPr>
          <p:cNvPr id="12" name="Picture 11" descr="Temperature_Palette275_350_XY_0.75ms_Crop.png"/>
          <p:cNvPicPr>
            <a:picLocks noChangeAspect="1"/>
          </p:cNvPicPr>
          <p:nvPr/>
        </p:nvPicPr>
        <p:blipFill>
          <a:blip r:embed="rId3" cstate="print"/>
          <a:srcRect t="17075" r="6611"/>
          <a:stretch>
            <a:fillRect/>
          </a:stretch>
        </p:blipFill>
        <p:spPr>
          <a:xfrm>
            <a:off x="6928372" y="1981200"/>
            <a:ext cx="2215628" cy="4189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6172200"/>
            <a:ext cx="61747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CMT</a:t>
            </a:r>
            <a:endParaRPr lang="en-US" dirty="0"/>
          </a:p>
        </p:txBody>
      </p:sp>
      <p:pic>
        <p:nvPicPr>
          <p:cNvPr id="10" name="Picture 9" descr="Tlongitudinal.png"/>
          <p:cNvPicPr>
            <a:picLocks noChangeAspect="1"/>
          </p:cNvPicPr>
          <p:nvPr/>
        </p:nvPicPr>
        <p:blipFill>
          <a:blip r:embed="rId4" cstate="print"/>
          <a:srcRect l="24161" t="8649" r="40268" b="6486"/>
          <a:stretch>
            <a:fillRect/>
          </a:stretch>
        </p:blipFill>
        <p:spPr>
          <a:xfrm>
            <a:off x="2819400" y="1981200"/>
            <a:ext cx="2286000" cy="4062983"/>
          </a:xfrm>
          <a:prstGeom prst="rect">
            <a:avLst/>
          </a:prstGeom>
        </p:spPr>
      </p:pic>
      <p:pic>
        <p:nvPicPr>
          <p:cNvPr id="9" name="Picture 8" descr="temperature_1e-5.png"/>
          <p:cNvPicPr>
            <a:picLocks noChangeAspect="1"/>
          </p:cNvPicPr>
          <p:nvPr/>
        </p:nvPicPr>
        <p:blipFill>
          <a:blip r:embed="rId5" cstate="print"/>
          <a:srcRect t="7576" r="2458" b="4329"/>
          <a:stretch>
            <a:fillRect/>
          </a:stretch>
        </p:blipFill>
        <p:spPr>
          <a:xfrm rot="5400000">
            <a:off x="3754990" y="2878812"/>
            <a:ext cx="4310965" cy="2210945"/>
          </a:xfrm>
          <a:prstGeom prst="rect">
            <a:avLst/>
          </a:prstGeom>
        </p:spPr>
      </p:pic>
      <p:pic>
        <p:nvPicPr>
          <p:cNvPr id="13" name="Picture 12" descr="TLege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90800" y="3124619"/>
            <a:ext cx="1157822" cy="2590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XZtemperature_5e-4.png"/>
          <p:cNvPicPr>
            <a:picLocks noChangeAspect="1"/>
          </p:cNvPicPr>
          <p:nvPr/>
        </p:nvPicPr>
        <p:blipFill>
          <a:blip r:embed="rId2" cstate="print"/>
          <a:srcRect t="5412" b="5412"/>
          <a:stretch>
            <a:fillRect/>
          </a:stretch>
        </p:blipFill>
        <p:spPr>
          <a:xfrm>
            <a:off x="4495800" y="4132708"/>
            <a:ext cx="4648200" cy="2353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dirty="0" smtClean="0"/>
              <a:t>Temperature at the Exit</a:t>
            </a:r>
            <a:endParaRPr lang="en-US" dirty="0"/>
          </a:p>
        </p:txBody>
      </p:sp>
      <p:pic>
        <p:nvPicPr>
          <p:cNvPr id="11" name="Content Placeholder 10" descr="OrificeExitTemperaturePalette275-350_YZ_0.75ms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85800" y="4267200"/>
            <a:ext cx="3505200" cy="2290763"/>
          </a:xfrm>
        </p:spPr>
      </p:pic>
      <p:sp>
        <p:nvSpPr>
          <p:cNvPr id="7" name="TextBox 6"/>
          <p:cNvSpPr txBox="1"/>
          <p:nvPr/>
        </p:nvSpPr>
        <p:spPr>
          <a:xfrm>
            <a:off x="7924800" y="1295400"/>
            <a:ext cx="81945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UMass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876800"/>
            <a:ext cx="72808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IFPEN</a:t>
            </a:r>
            <a:endParaRPr lang="en-US" dirty="0"/>
          </a:p>
        </p:txBody>
      </p:sp>
      <p:pic>
        <p:nvPicPr>
          <p:cNvPr id="8" name="Picture 7" descr="temp_axialview-Spray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1524000"/>
            <a:ext cx="4038600" cy="27011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905000"/>
            <a:ext cx="56457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ANL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01000" y="4038600"/>
            <a:ext cx="61747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CMT</a:t>
            </a:r>
            <a:endParaRPr lang="en-US" dirty="0"/>
          </a:p>
        </p:txBody>
      </p:sp>
      <p:pic>
        <p:nvPicPr>
          <p:cNvPr id="14" name="Picture 13" descr="Txz.png"/>
          <p:cNvPicPr>
            <a:picLocks noChangeAspect="1"/>
          </p:cNvPicPr>
          <p:nvPr/>
        </p:nvPicPr>
        <p:blipFill>
          <a:blip r:embed="rId5" cstate="print"/>
          <a:srcRect l="27638" t="13714" r="17070" b="13714"/>
          <a:stretch>
            <a:fillRect/>
          </a:stretch>
        </p:blipFill>
        <p:spPr>
          <a:xfrm>
            <a:off x="5715000" y="1676400"/>
            <a:ext cx="2895600" cy="2252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229600" cy="1143000"/>
          </a:xfrm>
        </p:spPr>
        <p:txBody>
          <a:bodyPr/>
          <a:lstStyle/>
          <a:p>
            <a:r>
              <a:rPr lang="en-US" dirty="0" smtClean="0"/>
              <a:t>Turbulence, Transverse (x-y) View</a:t>
            </a:r>
            <a:endParaRPr lang="en-US" dirty="0"/>
          </a:p>
        </p:txBody>
      </p:sp>
      <p:pic>
        <p:nvPicPr>
          <p:cNvPr id="10" name="Content Placeholder 9" descr="SGS_TKE_Palette0_50_XY_0.75ms_Crop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15443"/>
          <a:stretch>
            <a:fillRect/>
          </a:stretch>
        </p:blipFill>
        <p:spPr>
          <a:xfrm>
            <a:off x="7068938" y="2667000"/>
            <a:ext cx="2075062" cy="3735388"/>
          </a:xfrm>
        </p:spPr>
      </p:pic>
      <p:sp>
        <p:nvSpPr>
          <p:cNvPr id="5" name="TextBox 4"/>
          <p:cNvSpPr txBox="1"/>
          <p:nvPr/>
        </p:nvSpPr>
        <p:spPr>
          <a:xfrm>
            <a:off x="1295400" y="6248400"/>
            <a:ext cx="56457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ANL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6248400"/>
            <a:ext cx="81945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UMass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0" y="6300159"/>
            <a:ext cx="72808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IFPEN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30923" y="6324600"/>
            <a:ext cx="61747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CMT</a:t>
            </a:r>
            <a:endParaRPr lang="en-US" dirty="0"/>
          </a:p>
        </p:txBody>
      </p:sp>
      <p:pic>
        <p:nvPicPr>
          <p:cNvPr id="14" name="Picture 13" descr="tkeInternal_5e-4.png"/>
          <p:cNvPicPr>
            <a:picLocks noChangeAspect="1"/>
          </p:cNvPicPr>
          <p:nvPr/>
        </p:nvPicPr>
        <p:blipFill>
          <a:blip r:embed="rId3" cstate="print"/>
          <a:srcRect t="7576" r="3073" b="5412"/>
          <a:stretch>
            <a:fillRect/>
          </a:stretch>
        </p:blipFill>
        <p:spPr>
          <a:xfrm rot="5400000">
            <a:off x="4030424" y="3497024"/>
            <a:ext cx="3745682" cy="1909469"/>
          </a:xfrm>
          <a:prstGeom prst="rect">
            <a:avLst/>
          </a:prstGeom>
        </p:spPr>
      </p:pic>
      <p:pic>
        <p:nvPicPr>
          <p:cNvPr id="9" name="Picture 8" descr="TKE_transview-SprayA.png"/>
          <p:cNvPicPr>
            <a:picLocks noChangeAspect="1"/>
          </p:cNvPicPr>
          <p:nvPr/>
        </p:nvPicPr>
        <p:blipFill>
          <a:blip r:embed="rId4" cstate="print"/>
          <a:srcRect l="30410" t="16534" r="33866"/>
          <a:stretch>
            <a:fillRect/>
          </a:stretch>
        </p:blipFill>
        <p:spPr>
          <a:xfrm>
            <a:off x="0" y="2667000"/>
            <a:ext cx="2290547" cy="3579279"/>
          </a:xfrm>
          <a:prstGeom prst="rect">
            <a:avLst/>
          </a:prstGeom>
        </p:spPr>
      </p:pic>
      <p:pic>
        <p:nvPicPr>
          <p:cNvPr id="16" name="Picture 15" descr="klongitudinal.png"/>
          <p:cNvPicPr>
            <a:picLocks noChangeAspect="1"/>
          </p:cNvPicPr>
          <p:nvPr/>
        </p:nvPicPr>
        <p:blipFill>
          <a:blip r:embed="rId5" cstate="print"/>
          <a:srcRect l="30604" t="6486" r="41879" b="15135"/>
          <a:stretch>
            <a:fillRect/>
          </a:stretch>
        </p:blipFill>
        <p:spPr>
          <a:xfrm>
            <a:off x="3001093" y="2719815"/>
            <a:ext cx="1701689" cy="3610643"/>
          </a:xfrm>
          <a:prstGeom prst="rect">
            <a:avLst/>
          </a:prstGeom>
        </p:spPr>
      </p:pic>
      <p:pic>
        <p:nvPicPr>
          <p:cNvPr id="15" name="Picture 14" descr="kLege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49297" y="3733800"/>
            <a:ext cx="1308303" cy="2311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kxz.png"/>
          <p:cNvPicPr>
            <a:picLocks noChangeAspect="1"/>
          </p:cNvPicPr>
          <p:nvPr/>
        </p:nvPicPr>
        <p:blipFill>
          <a:blip r:embed="rId2" cstate="print"/>
          <a:srcRect l="27638" t="13714" r="13006" b="13714"/>
          <a:stretch>
            <a:fillRect/>
          </a:stretch>
        </p:blipFill>
        <p:spPr>
          <a:xfrm>
            <a:off x="6096000" y="1524000"/>
            <a:ext cx="2944169" cy="2133600"/>
          </a:xfrm>
          <a:prstGeom prst="rect">
            <a:avLst/>
          </a:prstGeom>
        </p:spPr>
      </p:pic>
      <p:pic>
        <p:nvPicPr>
          <p:cNvPr id="11" name="Picture 10" descr="TKE_axialview-Spray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600200"/>
            <a:ext cx="4002345" cy="2676874"/>
          </a:xfrm>
          <a:prstGeom prst="rect">
            <a:avLst/>
          </a:prstGeom>
        </p:spPr>
      </p:pic>
      <p:pic>
        <p:nvPicPr>
          <p:cNvPr id="14" name="Picture 13" descr="k_bode_cont.png"/>
          <p:cNvPicPr>
            <a:picLocks noChangeAspect="1"/>
          </p:cNvPicPr>
          <p:nvPr/>
        </p:nvPicPr>
        <p:blipFill>
          <a:blip r:embed="rId4" cstate="print"/>
          <a:srcRect l="5923" t="13690" r="49924" b="15059"/>
          <a:stretch>
            <a:fillRect/>
          </a:stretch>
        </p:blipFill>
        <p:spPr>
          <a:xfrm>
            <a:off x="3505200" y="2514600"/>
            <a:ext cx="2362200" cy="2356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Turbulence at the Exit</a:t>
            </a:r>
            <a:endParaRPr lang="en-US" dirty="0"/>
          </a:p>
        </p:txBody>
      </p:sp>
      <p:pic>
        <p:nvPicPr>
          <p:cNvPr id="10" name="Content Placeholder 9" descr="OrificeExit_SGS_TKE_Palette0_500_YZ_0.75ms.png"/>
          <p:cNvPicPr>
            <a:picLocks noGrp="1" noChangeAspect="1"/>
          </p:cNvPicPr>
          <p:nvPr>
            <p:ph idx="4294967295"/>
          </p:nvPr>
        </p:nvPicPr>
        <p:blipFill>
          <a:blip r:embed="rId5" cstate="print"/>
          <a:srcRect r="5527"/>
          <a:stretch>
            <a:fillRect/>
          </a:stretch>
        </p:blipFill>
        <p:spPr>
          <a:xfrm>
            <a:off x="652462" y="4343400"/>
            <a:ext cx="3126996" cy="2163763"/>
          </a:xfrm>
        </p:spPr>
      </p:pic>
      <p:sp>
        <p:nvSpPr>
          <p:cNvPr id="6" name="TextBox 5"/>
          <p:cNvSpPr txBox="1"/>
          <p:nvPr/>
        </p:nvSpPr>
        <p:spPr>
          <a:xfrm>
            <a:off x="381000" y="1905000"/>
            <a:ext cx="56457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ANL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77200" y="1066800"/>
            <a:ext cx="81945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UMass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876800"/>
            <a:ext cx="72808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IFPEN</a:t>
            </a:r>
            <a:endParaRPr lang="en-US" dirty="0"/>
          </a:p>
        </p:txBody>
      </p:sp>
      <p:pic>
        <p:nvPicPr>
          <p:cNvPr id="8" name="Picture 7" descr="XZtke_5e-4.png"/>
          <p:cNvPicPr>
            <a:picLocks noChangeAspect="1"/>
          </p:cNvPicPr>
          <p:nvPr/>
        </p:nvPicPr>
        <p:blipFill>
          <a:blip r:embed="rId6" cstate="print"/>
          <a:srcRect l="23969" t="4329" r="4302" b="4329"/>
          <a:stretch>
            <a:fillRect/>
          </a:stretch>
        </p:blipFill>
        <p:spPr>
          <a:xfrm>
            <a:off x="5960786" y="4267200"/>
            <a:ext cx="3183214" cy="23018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14800" y="2057400"/>
            <a:ext cx="88517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Aachen</a:t>
            </a:r>
            <a:endParaRPr lang="en-US" dirty="0"/>
          </a:p>
        </p:txBody>
      </p:sp>
      <p:pic>
        <p:nvPicPr>
          <p:cNvPr id="15" name="Picture 14" descr="k_legen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43400" y="4953000"/>
            <a:ext cx="796903" cy="10410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05800" y="4495800"/>
            <a:ext cx="61747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CMT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Spray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8763000" cy="4525963"/>
          </a:xfrm>
        </p:spPr>
        <p:txBody>
          <a:bodyPr/>
          <a:lstStyle/>
          <a:p>
            <a:r>
              <a:rPr lang="en-US" dirty="0" smtClean="0"/>
              <a:t>ESRF geometry is incomplete, but more accurate</a:t>
            </a:r>
          </a:p>
          <a:p>
            <a:r>
              <a:rPr lang="en-US" dirty="0" smtClean="0"/>
              <a:t>Initial simulation with the Phoenix tomography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0" b="13896"/>
          <a:stretch>
            <a:fillRect/>
          </a:stretch>
        </p:blipFill>
        <p:spPr>
          <a:xfrm>
            <a:off x="1143000" y="3100650"/>
            <a:ext cx="7126290" cy="3300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2709249"/>
            <a:ext cx="690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ESRF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2700540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Phoenix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60768660"/>
              </p:ext>
            </p:extLst>
          </p:nvPr>
        </p:nvGraphicFramePr>
        <p:xfrm>
          <a:off x="1447800" y="1828800"/>
          <a:ext cx="6172200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People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Maryam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Moulai</a:t>
                      </a:r>
                      <a:r>
                        <a:rPr lang="en-US" baseline="0" dirty="0" smtClean="0"/>
                        <a:t>, David Schmidt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Michele </a:t>
                      </a:r>
                      <a:r>
                        <a:rPr lang="en-US" baseline="0" dirty="0" err="1" smtClean="0"/>
                        <a:t>Battistoni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Qingluan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Xue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Sibendu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Som</a:t>
                      </a:r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Approach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Eulerian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cavitation</a:t>
                      </a:r>
                      <a:r>
                        <a:rPr lang="en-US" baseline="0" dirty="0" smtClean="0"/>
                        <a:t>, spray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Adaptive mesh </a:t>
                      </a:r>
                      <a:r>
                        <a:rPr lang="en-US" dirty="0" err="1" smtClean="0"/>
                        <a:t>Eulerian-Eulerian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In-house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Converge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Needle motion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Geometry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Reduces ESRF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Phoenix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4800600" cy="334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934200" y="152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ANL Contribution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1" y="2827566"/>
            <a:ext cx="4343400" cy="377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_LVF_0.1ms_H1_transver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8468"/>
            <a:ext cx="3307556" cy="2214563"/>
          </a:xfrm>
          <a:prstGeom prst="rect">
            <a:avLst/>
          </a:prstGeom>
        </p:spPr>
      </p:pic>
      <p:pic>
        <p:nvPicPr>
          <p:cNvPr id="3" name="Picture 2" descr="201_LVF_0.1ms_H2_transver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1073705"/>
            <a:ext cx="3307556" cy="2214563"/>
          </a:xfrm>
          <a:prstGeom prst="rect">
            <a:avLst/>
          </a:prstGeom>
        </p:spPr>
      </p:pic>
      <p:pic>
        <p:nvPicPr>
          <p:cNvPr id="4" name="Picture 3" descr="201_LVF_0.1ms_H3_transverse.png"/>
          <p:cNvPicPr>
            <a:picLocks noChangeAspect="1"/>
          </p:cNvPicPr>
          <p:nvPr/>
        </p:nvPicPr>
        <p:blipFill>
          <a:blip r:embed="rId4" cstate="print"/>
          <a:srcRect r="6220"/>
          <a:stretch>
            <a:fillRect/>
          </a:stretch>
        </p:blipFill>
        <p:spPr>
          <a:xfrm>
            <a:off x="6019800" y="1078468"/>
            <a:ext cx="3101784" cy="22121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3581400"/>
            <a:ext cx="78899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Hole 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3505200"/>
            <a:ext cx="78899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Hole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3505200"/>
            <a:ext cx="78899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Hole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697468"/>
            <a:ext cx="7341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Spray B:  Hole slices of liquid volume fraction and velocity</a:t>
            </a:r>
            <a:endParaRPr lang="en-US" sz="2400" dirty="0"/>
          </a:p>
        </p:txBody>
      </p:sp>
      <p:pic>
        <p:nvPicPr>
          <p:cNvPr id="10" name="Picture 9" descr="201_vel_0.1ms_H1_transver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62400"/>
            <a:ext cx="3175254" cy="2123694"/>
          </a:xfrm>
          <a:prstGeom prst="rect">
            <a:avLst/>
          </a:prstGeom>
        </p:spPr>
      </p:pic>
      <p:pic>
        <p:nvPicPr>
          <p:cNvPr id="11" name="Picture 10" descr="201_vel_0.1ms_H2_transvers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4038600"/>
            <a:ext cx="3175254" cy="2125980"/>
          </a:xfrm>
          <a:prstGeom prst="rect">
            <a:avLst/>
          </a:prstGeom>
        </p:spPr>
      </p:pic>
      <p:pic>
        <p:nvPicPr>
          <p:cNvPr id="12" name="Picture 11" descr="201_vel_0.1ms_H3_transverse.png"/>
          <p:cNvPicPr>
            <a:picLocks noChangeAspect="1"/>
          </p:cNvPicPr>
          <p:nvPr/>
        </p:nvPicPr>
        <p:blipFill>
          <a:blip r:embed="rId7" cstate="print"/>
          <a:srcRect r="5529"/>
          <a:stretch>
            <a:fillRect/>
          </a:stretch>
        </p:blipFill>
        <p:spPr>
          <a:xfrm>
            <a:off x="6068132" y="4114800"/>
            <a:ext cx="2999668" cy="21236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34200" y="152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ANL Contribution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71295" y="685800"/>
            <a:ext cx="4586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closer examination of hole 3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152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ANL Contribution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5638800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100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 ASOI</a:t>
            </a:r>
            <a:endParaRPr lang="en-US" dirty="0"/>
          </a:p>
        </p:txBody>
      </p:sp>
      <p:pic>
        <p:nvPicPr>
          <p:cNvPr id="10" name="Picture 9" descr="density_0.1ms_exit_h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3969068" cy="2654618"/>
          </a:xfrm>
          <a:prstGeom prst="rect">
            <a:avLst/>
          </a:prstGeom>
        </p:spPr>
      </p:pic>
      <p:pic>
        <p:nvPicPr>
          <p:cNvPr id="11" name="Picture 10" descr="LVF_0.1ms_exit_h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799" y="2666999"/>
            <a:ext cx="3969068" cy="2654618"/>
          </a:xfrm>
          <a:prstGeom prst="rect">
            <a:avLst/>
          </a:prstGeom>
        </p:spPr>
      </p:pic>
      <p:pic>
        <p:nvPicPr>
          <p:cNvPr id="12" name="Picture 11" descr="temp_0.1ms_exit_h3.png"/>
          <p:cNvPicPr>
            <a:picLocks noChangeAspect="1"/>
          </p:cNvPicPr>
          <p:nvPr/>
        </p:nvPicPr>
        <p:blipFill>
          <a:blip r:embed="rId4" cstate="print"/>
          <a:srcRect r="26263"/>
          <a:stretch>
            <a:fillRect/>
          </a:stretch>
        </p:blipFill>
        <p:spPr>
          <a:xfrm>
            <a:off x="6119418" y="1219200"/>
            <a:ext cx="2926671" cy="2654618"/>
          </a:xfrm>
          <a:prstGeom prst="rect">
            <a:avLst/>
          </a:prstGeom>
        </p:spPr>
      </p:pic>
      <p:pic>
        <p:nvPicPr>
          <p:cNvPr id="13" name="Picture 12" descr="tke_0.1ms_exit_h3.png"/>
          <p:cNvPicPr>
            <a:picLocks noChangeAspect="1"/>
          </p:cNvPicPr>
          <p:nvPr/>
        </p:nvPicPr>
        <p:blipFill>
          <a:blip r:embed="rId5" cstate="print"/>
          <a:srcRect r="27646"/>
          <a:stretch>
            <a:fillRect/>
          </a:stretch>
        </p:blipFill>
        <p:spPr>
          <a:xfrm>
            <a:off x="2" y="3822382"/>
            <a:ext cx="2871779" cy="2654618"/>
          </a:xfrm>
          <a:prstGeom prst="rect">
            <a:avLst/>
          </a:prstGeom>
        </p:spPr>
      </p:pic>
      <p:pic>
        <p:nvPicPr>
          <p:cNvPr id="14" name="Picture 13" descr="vel_0.1ms_exit_h3.png"/>
          <p:cNvPicPr>
            <a:picLocks noChangeAspect="1"/>
          </p:cNvPicPr>
          <p:nvPr/>
        </p:nvPicPr>
        <p:blipFill>
          <a:blip r:embed="rId6" cstate="print"/>
          <a:srcRect r="25572"/>
          <a:stretch>
            <a:fillRect/>
          </a:stretch>
        </p:blipFill>
        <p:spPr>
          <a:xfrm>
            <a:off x="6113702" y="3886200"/>
            <a:ext cx="2954098" cy="2654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17538780"/>
              </p:ext>
            </p:extLst>
          </p:nvPr>
        </p:nvGraphicFramePr>
        <p:xfrm>
          <a:off x="152399" y="1143000"/>
          <a:ext cx="8991601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870"/>
                <a:gridCol w="1387593"/>
                <a:gridCol w="1526352"/>
                <a:gridCol w="1276586"/>
                <a:gridCol w="13970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Institution/Code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Converge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UMass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HRMFoam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CMT</a:t>
                      </a:r>
                    </a:p>
                    <a:p>
                      <a:r>
                        <a:rPr lang="en-US" dirty="0" smtClean="0"/>
                        <a:t>ESA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IFP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C3D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Sandia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Liquid fuel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n-</a:t>
                      </a:r>
                      <a:r>
                        <a:rPr lang="en-US" sz="1600" dirty="0" err="1" smtClean="0"/>
                        <a:t>dodecane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n-</a:t>
                      </a:r>
                      <a:r>
                        <a:rPr lang="en-US" sz="1600" dirty="0" err="1" smtClean="0"/>
                        <a:t>dodecane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n-</a:t>
                      </a:r>
                      <a:r>
                        <a:rPr lang="en-US" sz="1600" dirty="0" err="1" smtClean="0"/>
                        <a:t>dodecane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n-</a:t>
                      </a:r>
                      <a:r>
                        <a:rPr lang="en-US" sz="1600" dirty="0" err="1" smtClean="0"/>
                        <a:t>dodecane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n-</a:t>
                      </a:r>
                      <a:r>
                        <a:rPr lang="en-US" sz="1600" dirty="0" err="1" smtClean="0"/>
                        <a:t>dodecane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Equation of State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Incomp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Const.</a:t>
                      </a:r>
                      <a:r>
                        <a:rPr lang="en-US" sz="1600" baseline="0" dirty="0" smtClean="0"/>
                        <a:t> compressibility (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input error!), </a:t>
                      </a:r>
                      <a:r>
                        <a:rPr lang="en-US" sz="1600" baseline="0" dirty="0" smtClean="0"/>
                        <a:t>perfect gas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Non-linear function of </a:t>
                      </a:r>
                      <a:r>
                        <a:rPr lang="en-US" sz="1600" dirty="0" err="1" smtClean="0"/>
                        <a:t>p,T</a:t>
                      </a:r>
                      <a:r>
                        <a:rPr lang="en-US" sz="1600" dirty="0" smtClean="0"/>
                        <a:t>, perfect</a:t>
                      </a:r>
                      <a:r>
                        <a:rPr lang="en-US" sz="1600" baseline="0" dirty="0" smtClean="0"/>
                        <a:t> gas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Stiffened gas EOS, ideal gas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Non-linear function of </a:t>
                      </a:r>
                      <a:r>
                        <a:rPr lang="en-US" sz="1600" dirty="0" err="1" smtClean="0"/>
                        <a:t>p,T</a:t>
                      </a:r>
                      <a:r>
                        <a:rPr lang="en-US" sz="1600" dirty="0" smtClean="0"/>
                        <a:t>, perfect gas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Cavitation</a:t>
                      </a:r>
                      <a:r>
                        <a:rPr lang="en-US" sz="1600" baseline="0" dirty="0" smtClean="0"/>
                        <a:t> Enabled?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for A, Yes for 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Cavitation</a:t>
                      </a:r>
                      <a:r>
                        <a:rPr lang="en-US" sz="1600" dirty="0" smtClean="0"/>
                        <a:t> Model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Homogenous Relaxation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Homogenous</a:t>
                      </a:r>
                      <a:r>
                        <a:rPr lang="en-US" sz="1600" baseline="0" dirty="0" smtClean="0"/>
                        <a:t> Relaxation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Inclusion of turbulent</a:t>
                      </a:r>
                      <a:r>
                        <a:rPr lang="en-US" sz="1600" baseline="0" dirty="0" smtClean="0"/>
                        <a:t> viscous energy generation?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Turbulence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RANS</a:t>
                      </a:r>
                    </a:p>
                    <a:p>
                      <a:r>
                        <a:rPr lang="en-US" sz="1600" dirty="0" smtClean="0"/>
                        <a:t>k-epsilon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LES</a:t>
                      </a:r>
                    </a:p>
                    <a:p>
                      <a:r>
                        <a:rPr lang="en-US" sz="1600" dirty="0" smtClean="0"/>
                        <a:t>one-eq. eddy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RANS</a:t>
                      </a:r>
                    </a:p>
                    <a:p>
                      <a:r>
                        <a:rPr lang="en-US" sz="1600" dirty="0" smtClean="0">
                          <a:cs typeface="Arial" charset="0"/>
                        </a:rPr>
                        <a:t>SST k-</a:t>
                      </a:r>
                      <a:r>
                        <a:rPr lang="el-GR" sz="1600" dirty="0" smtClean="0">
                          <a:cs typeface="Arial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LES</a:t>
                      </a:r>
                    </a:p>
                    <a:p>
                      <a:r>
                        <a:rPr lang="en-US" sz="1600" dirty="0" err="1" smtClean="0"/>
                        <a:t>Smagorinksy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Spatial </a:t>
                      </a:r>
                      <a:r>
                        <a:rPr lang="en-US" sz="1600" dirty="0" err="1" smtClean="0"/>
                        <a:t>Discretization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r>
                        <a:rPr lang="en-US" sz="1600" baseline="30000" dirty="0" smtClean="0"/>
                        <a:t>nd</a:t>
                      </a:r>
                      <a:r>
                        <a:rPr lang="en-US" sz="1600" dirty="0" smtClean="0"/>
                        <a:t> order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r>
                        <a:rPr lang="en-US" sz="1600" baseline="30000" dirty="0" smtClean="0"/>
                        <a:t>nd</a:t>
                      </a:r>
                      <a:r>
                        <a:rPr lang="en-US" sz="1600" baseline="0" dirty="0" smtClean="0"/>
                        <a:t> / 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baseline="0" dirty="0" smtClean="0"/>
                        <a:t> order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baseline="0" dirty="0" smtClean="0"/>
                        <a:t> order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r>
                        <a:rPr lang="en-US" sz="1600" baseline="30000" dirty="0" smtClean="0"/>
                        <a:t>nd</a:t>
                      </a:r>
                      <a:r>
                        <a:rPr lang="en-US" sz="1600" dirty="0" smtClean="0"/>
                        <a:t> order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Cell-integrated  semi-</a:t>
                      </a:r>
                      <a:r>
                        <a:rPr lang="en-US" sz="1600" dirty="0" err="1" smtClean="0"/>
                        <a:t>Lagrangian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Spray B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57200" y="4953000"/>
            <a:ext cx="8686800" cy="160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Rough geometry from Phoenix STL is smoothed, slightly</a:t>
            </a:r>
          </a:p>
          <a:p>
            <a:r>
              <a:rPr lang="en-US" dirty="0" smtClean="0"/>
              <a:t>Roughness causes large spatial pressure fluctuations in nozzle, especially near exit</a:t>
            </a:r>
          </a:p>
          <a:p>
            <a:r>
              <a:rPr lang="en-US" dirty="0" smtClean="0"/>
              <a:t>Hole 3 produces a wider spray than the other holes</a:t>
            </a:r>
            <a:endParaRPr lang="en-US" dirty="0"/>
          </a:p>
        </p:txBody>
      </p:sp>
      <p:pic>
        <p:nvPicPr>
          <p:cNvPr id="4" name="Picture 3" descr="ExitPlum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5257800" cy="3598274"/>
          </a:xfrm>
          <a:prstGeom prst="rect">
            <a:avLst/>
          </a:prstGeom>
        </p:spPr>
      </p:pic>
      <p:pic>
        <p:nvPicPr>
          <p:cNvPr id="5" name="Picture 4" descr="WallRoughness.png"/>
          <p:cNvPicPr>
            <a:picLocks noChangeAspect="1"/>
          </p:cNvPicPr>
          <p:nvPr/>
        </p:nvPicPr>
        <p:blipFill>
          <a:blip r:embed="rId3" cstate="print"/>
          <a:srcRect r="32705"/>
          <a:stretch>
            <a:fillRect/>
          </a:stretch>
        </p:blipFill>
        <p:spPr>
          <a:xfrm>
            <a:off x="6400800" y="2057400"/>
            <a:ext cx="2051138" cy="20859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152400"/>
            <a:ext cx="203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UMass contribution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67640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Hole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167640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Hole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426720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Hole 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le3NozzleAndPlume.png"/>
          <p:cNvPicPr>
            <a:picLocks noChangeAspect="1"/>
          </p:cNvPicPr>
          <p:nvPr/>
        </p:nvPicPr>
        <p:blipFill>
          <a:blip r:embed="rId2" cstate="print"/>
          <a:srcRect l="25010" t="-5622" r="32705" b="18272"/>
          <a:stretch>
            <a:fillRect/>
          </a:stretch>
        </p:blipFill>
        <p:spPr>
          <a:xfrm>
            <a:off x="6096000" y="1384772"/>
            <a:ext cx="2590800" cy="3662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Connecting internal flow to external spray</a:t>
            </a:r>
            <a:endParaRPr lang="en-US" dirty="0"/>
          </a:p>
        </p:txBody>
      </p:sp>
      <p:pic>
        <p:nvPicPr>
          <p:cNvPr id="4" name="Content Placeholder 3" descr="Hole1NozzleAndPlume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l="25010" t="5622" r="23086"/>
          <a:stretch>
            <a:fillRect/>
          </a:stretch>
        </p:blipFill>
        <p:spPr>
          <a:xfrm>
            <a:off x="304800" y="1676400"/>
            <a:ext cx="2743200" cy="3412928"/>
          </a:xfrm>
        </p:spPr>
      </p:pic>
      <p:pic>
        <p:nvPicPr>
          <p:cNvPr id="5" name="Picture 4" descr="Hole2NozzleAndPlume.png"/>
          <p:cNvPicPr>
            <a:picLocks noChangeAspect="1"/>
          </p:cNvPicPr>
          <p:nvPr/>
        </p:nvPicPr>
        <p:blipFill>
          <a:blip r:embed="rId4" cstate="print"/>
          <a:srcRect l="19238" r="30782"/>
          <a:stretch>
            <a:fillRect/>
          </a:stretch>
        </p:blipFill>
        <p:spPr>
          <a:xfrm>
            <a:off x="3276600" y="1600200"/>
            <a:ext cx="2438400" cy="33387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1828800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Hole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1752600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Hole 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43800" y="1752600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Hole 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152400"/>
            <a:ext cx="203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UMass contribution</a:t>
            </a:r>
            <a:endParaRPr lang="en-US" dirty="0"/>
          </a:p>
        </p:txBody>
      </p:sp>
      <p:pic>
        <p:nvPicPr>
          <p:cNvPr id="11" name="Picture 10" descr="Hole1PlumeCropped.png"/>
          <p:cNvPicPr>
            <a:picLocks noChangeAspect="1"/>
          </p:cNvPicPr>
          <p:nvPr/>
        </p:nvPicPr>
        <p:blipFill>
          <a:blip r:embed="rId5" cstate="print"/>
          <a:srcRect l="38963" r="21646" b="55878"/>
          <a:stretch>
            <a:fillRect/>
          </a:stretch>
        </p:blipFill>
        <p:spPr>
          <a:xfrm>
            <a:off x="990601" y="5012644"/>
            <a:ext cx="1752600" cy="1343488"/>
          </a:xfrm>
          <a:prstGeom prst="rect">
            <a:avLst/>
          </a:prstGeom>
        </p:spPr>
      </p:pic>
      <p:pic>
        <p:nvPicPr>
          <p:cNvPr id="12" name="Picture 11" descr="Hole2PlumeCropp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47261" y="5105401"/>
            <a:ext cx="1158139" cy="1143000"/>
          </a:xfrm>
          <a:prstGeom prst="rect">
            <a:avLst/>
          </a:prstGeom>
        </p:spPr>
      </p:pic>
      <p:pic>
        <p:nvPicPr>
          <p:cNvPr id="13" name="Picture 12" descr="Hole3PlumeCropped.png"/>
          <p:cNvPicPr>
            <a:picLocks noChangeAspect="1"/>
          </p:cNvPicPr>
          <p:nvPr/>
        </p:nvPicPr>
        <p:blipFill>
          <a:blip r:embed="rId7" cstate="print"/>
          <a:srcRect l="36798" t="35846" r="39684" b="40064"/>
          <a:stretch>
            <a:fillRect/>
          </a:stretch>
        </p:blipFill>
        <p:spPr>
          <a:xfrm>
            <a:off x="6477000" y="5104082"/>
            <a:ext cx="1752600" cy="1228520"/>
          </a:xfrm>
          <a:prstGeom prst="rect">
            <a:avLst/>
          </a:prstGeom>
        </p:spPr>
      </p:pic>
      <p:pic>
        <p:nvPicPr>
          <p:cNvPr id="14" name="Picture 13" descr="Hole3PlumeCropped.png"/>
          <p:cNvPicPr>
            <a:picLocks noChangeAspect="1"/>
          </p:cNvPicPr>
          <p:nvPr/>
        </p:nvPicPr>
        <p:blipFill>
          <a:blip r:embed="rId7" cstate="print"/>
          <a:srcRect l="62773" t="20032" r="24532" b="24249"/>
          <a:stretch>
            <a:fillRect/>
          </a:stretch>
        </p:blipFill>
        <p:spPr>
          <a:xfrm>
            <a:off x="0" y="4495800"/>
            <a:ext cx="754949" cy="22678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" y="3886200"/>
            <a:ext cx="990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Mass fraction of gas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Cavitation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alphaStar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187450"/>
            <a:ext cx="5837238" cy="3994150"/>
          </a:xfrm>
        </p:spPr>
      </p:pic>
      <p:sp>
        <p:nvSpPr>
          <p:cNvPr id="5" name="TextBox 4"/>
          <p:cNvSpPr txBox="1"/>
          <p:nvPr/>
        </p:nvSpPr>
        <p:spPr>
          <a:xfrm>
            <a:off x="2819400" y="5334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Volume fraction of fuel vapor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715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As the holes diverge near the exit, trace amounts of vapor appear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</a:t>
            </a:r>
            <a:r>
              <a:rPr lang="en-US" dirty="0" err="1" smtClean="0"/>
              <a:t>cavitation</a:t>
            </a:r>
            <a:r>
              <a:rPr lang="en-US" dirty="0" smtClean="0"/>
              <a:t> predicted at nozzle inlets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152400"/>
            <a:ext cx="203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UMass contribution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144780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Hole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304800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Hole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441960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Hole 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Main Injection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95400"/>
            <a:ext cx="91440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Some differences between results with new and old 675 geometries</a:t>
            </a:r>
          </a:p>
          <a:p>
            <a:r>
              <a:rPr lang="en-US" dirty="0" smtClean="0"/>
              <a:t>With no slip walls, temperature variation due to viscous energy generation</a:t>
            </a:r>
          </a:p>
          <a:p>
            <a:r>
              <a:rPr lang="en-US" dirty="0" smtClean="0"/>
              <a:t>Stiffened gas EOS is overly compressible, UMass results included incorrect density input</a:t>
            </a:r>
          </a:p>
          <a:p>
            <a:r>
              <a:rPr lang="en-US" dirty="0" smtClean="0"/>
              <a:t>Mostly, matched experimental </a:t>
            </a:r>
            <a:r>
              <a:rPr lang="en-US" dirty="0" err="1" smtClean="0"/>
              <a:t>Cv,Ca</a:t>
            </a:r>
            <a:r>
              <a:rPr lang="en-US" dirty="0" smtClean="0"/>
              <a:t>, </a:t>
            </a:r>
            <a:r>
              <a:rPr lang="en-US" dirty="0" err="1" smtClean="0"/>
              <a:t>Cd</a:t>
            </a:r>
            <a:endParaRPr lang="en-US" dirty="0" smtClean="0"/>
          </a:p>
          <a:p>
            <a:r>
              <a:rPr lang="en-US" dirty="0" smtClean="0"/>
              <a:t>Roughness effects in </a:t>
            </a:r>
            <a:r>
              <a:rPr lang="en-US" dirty="0" err="1" smtClean="0"/>
              <a:t>Phoneix</a:t>
            </a:r>
            <a:r>
              <a:rPr lang="en-US" dirty="0" smtClean="0"/>
              <a:t> spray B geometry</a:t>
            </a:r>
          </a:p>
          <a:p>
            <a:r>
              <a:rPr lang="en-US" dirty="0" smtClean="0"/>
              <a:t>Matched mass flow trends with CSI spray B geometry</a:t>
            </a:r>
          </a:p>
          <a:p>
            <a:r>
              <a:rPr lang="en-US" dirty="0" smtClean="0"/>
              <a:t>Wide spray from hole 3, with perhaps, a little </a:t>
            </a:r>
            <a:r>
              <a:rPr lang="en-US" dirty="0" err="1" smtClean="0"/>
              <a:t>cavitation</a:t>
            </a:r>
            <a:r>
              <a:rPr lang="en-US" dirty="0" smtClean="0"/>
              <a:t>, just at the exit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Computational Domain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52674320"/>
              </p:ext>
            </p:extLst>
          </p:nvPr>
        </p:nvGraphicFramePr>
        <p:xfrm>
          <a:off x="304800" y="1600200"/>
          <a:ext cx="8229600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/>
                <a:gridCol w="1333500"/>
                <a:gridCol w="1397000"/>
                <a:gridCol w="11049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Institution/Code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Converge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UMass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HRMFoam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CMT</a:t>
                      </a:r>
                    </a:p>
                    <a:p>
                      <a:r>
                        <a:rPr lang="en-US" dirty="0" smtClean="0"/>
                        <a:t>ESA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IFP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C3D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Sandia</a:t>
                      </a:r>
                    </a:p>
                    <a:p>
                      <a:r>
                        <a:rPr lang="en-US" dirty="0" smtClean="0"/>
                        <a:t>CLSVOF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Dimensionality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Cell</a:t>
                      </a:r>
                      <a:r>
                        <a:rPr lang="en-US" sz="1600" baseline="0" dirty="0" smtClean="0"/>
                        <a:t> 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Hex cut cell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Hex, polyhedral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Quad, polyhedral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Embedded boundary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Cell</a:t>
                      </a:r>
                      <a:r>
                        <a:rPr lang="en-US" sz="1600" baseline="0" dirty="0" smtClean="0"/>
                        <a:t> count (total interior and exterior)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2.5M early,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0.8M main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2.8M</a:t>
                      </a:r>
                    </a:p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64K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74M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Needle</a:t>
                      </a:r>
                      <a:r>
                        <a:rPr lang="en-US" sz="1600" baseline="0" dirty="0" smtClean="0"/>
                        <a:t> motion?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 </a:t>
                      </a:r>
                    </a:p>
                    <a:p>
                      <a:r>
                        <a:rPr lang="en-US" sz="1600" dirty="0" smtClean="0"/>
                        <a:t>(lift, no wobble)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CNRS yearly, Same as last year for main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Same</a:t>
                      </a:r>
                      <a:r>
                        <a:rPr lang="en-US" sz="1600" baseline="0" dirty="0" smtClean="0"/>
                        <a:t> as last year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</a:t>
                      </a:r>
                      <a:r>
                        <a:rPr lang="en-US" sz="1600" baseline="0" dirty="0" smtClean="0"/>
                        <a:t> year(2D)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CNRS scan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Based</a:t>
                      </a:r>
                      <a:r>
                        <a:rPr lang="en-US" sz="1600" baseline="0" dirty="0" smtClean="0"/>
                        <a:t> on description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Boundary Conditions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50577436"/>
              </p:ext>
            </p:extLst>
          </p:nvPr>
        </p:nvGraphicFramePr>
        <p:xfrm>
          <a:off x="228600" y="1600200"/>
          <a:ext cx="86868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54478"/>
                <a:gridCol w="1474611"/>
                <a:gridCol w="1233311"/>
                <a:gridCol w="1447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Institution/Code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Converge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UMass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HRMFoam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CMT</a:t>
                      </a:r>
                    </a:p>
                    <a:p>
                      <a:r>
                        <a:rPr lang="en-US" dirty="0" smtClean="0"/>
                        <a:t>ESA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IFP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C3D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Sandia</a:t>
                      </a:r>
                    </a:p>
                    <a:p>
                      <a:r>
                        <a:rPr lang="en-US" dirty="0" smtClean="0"/>
                        <a:t>CLSVOF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 Accurate ROI Profile?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Inlet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</a:t>
                      </a:r>
                      <a:r>
                        <a:rPr lang="en-US" sz="1600" baseline="0" dirty="0" smtClean="0"/>
                        <a:t> varying total pressure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 varying velocity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 varying static pressure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 varying static pressure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Fixed static pressure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Wall BCs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L.O.W.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Slip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No-slip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Slip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No-slip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Needle</a:t>
                      </a:r>
                      <a:r>
                        <a:rPr lang="en-US" sz="1600" baseline="0" dirty="0" smtClean="0"/>
                        <a:t> motion?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 </a:t>
                      </a:r>
                    </a:p>
                    <a:p>
                      <a:r>
                        <a:rPr lang="en-US" sz="1600" dirty="0" smtClean="0"/>
                        <a:t>(lift, no wobble)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Spray A Early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Submissions by</a:t>
            </a:r>
          </a:p>
          <a:p>
            <a:pPr lvl="1"/>
            <a:r>
              <a:rPr lang="en-US" dirty="0" smtClean="0"/>
              <a:t>Sandia, Marco </a:t>
            </a:r>
            <a:r>
              <a:rPr lang="en-US" dirty="0" err="1" smtClean="0"/>
              <a:t>Arienti</a:t>
            </a:r>
            <a:endParaRPr lang="en-US" dirty="0" smtClean="0"/>
          </a:p>
          <a:p>
            <a:pPr lvl="1"/>
            <a:r>
              <a:rPr lang="en-US" dirty="0" smtClean="0"/>
              <a:t>ANL, Michele </a:t>
            </a:r>
            <a:r>
              <a:rPr lang="en-US" dirty="0" err="1" smtClean="0"/>
              <a:t>Battistoni</a:t>
            </a:r>
            <a:r>
              <a:rPr lang="en-US" dirty="0" smtClean="0"/>
              <a:t>, </a:t>
            </a:r>
            <a:r>
              <a:rPr lang="en-US" dirty="0" err="1" smtClean="0"/>
              <a:t>Qingluan</a:t>
            </a:r>
            <a:r>
              <a:rPr lang="en-US" dirty="0" smtClean="0"/>
              <a:t> </a:t>
            </a:r>
            <a:r>
              <a:rPr lang="en-US" dirty="0" err="1" smtClean="0"/>
              <a:t>Xue</a:t>
            </a:r>
            <a:r>
              <a:rPr lang="en-US" dirty="0" smtClean="0"/>
              <a:t>, </a:t>
            </a:r>
            <a:r>
              <a:rPr lang="en-US" dirty="0" err="1" smtClean="0"/>
              <a:t>Sibendu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endParaRPr lang="en-US" dirty="0" smtClean="0"/>
          </a:p>
          <a:p>
            <a:pPr lvl="1"/>
            <a:r>
              <a:rPr lang="en-US" dirty="0" smtClean="0"/>
              <a:t>IFP, </a:t>
            </a:r>
            <a:r>
              <a:rPr lang="en-US" dirty="0" err="1" smtClean="0"/>
              <a:t>Chawki</a:t>
            </a:r>
            <a:r>
              <a:rPr lang="en-US" dirty="0" smtClean="0"/>
              <a:t> </a:t>
            </a:r>
            <a:r>
              <a:rPr lang="en-US" dirty="0" err="1" smtClean="0"/>
              <a:t>Habchi</a:t>
            </a:r>
            <a:r>
              <a:rPr lang="en-US" dirty="0" smtClean="0"/>
              <a:t>, </a:t>
            </a:r>
            <a:r>
              <a:rPr lang="en-US" smtClean="0"/>
              <a:t>Rajesh Kumar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Early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smtClean="0"/>
              <a:t>A subset of the contributors submitted results that focused on the details of:</a:t>
            </a:r>
          </a:p>
          <a:p>
            <a:pPr lvl="1"/>
            <a:r>
              <a:rPr lang="en-US" dirty="0" smtClean="0"/>
              <a:t>early needle lift</a:t>
            </a:r>
          </a:p>
          <a:p>
            <a:pPr lvl="1"/>
            <a:r>
              <a:rPr lang="en-US" dirty="0" smtClean="0"/>
              <a:t>air ingestion</a:t>
            </a:r>
          </a:p>
          <a:p>
            <a:pPr lvl="1"/>
            <a:r>
              <a:rPr lang="en-US" dirty="0" smtClean="0"/>
              <a:t>the start of fuel flow</a:t>
            </a:r>
          </a:p>
          <a:p>
            <a:pPr lvl="1"/>
            <a:r>
              <a:rPr lang="en-US" dirty="0" smtClean="0"/>
              <a:t>trapped air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NIM_Opening_SprayA.mpe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447800" y="1403977"/>
            <a:ext cx="6546355" cy="44634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695069"/>
            <a:ext cx="544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Needle-Filling Movies by IFP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940818" y="6128266"/>
            <a:ext cx="529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Noted how fuel follows the needle surface into the sac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1301</Words>
  <Application>Microsoft Office PowerPoint</Application>
  <PresentationFormat>On-screen Show (4:3)</PresentationFormat>
  <Paragraphs>443</Paragraphs>
  <Slides>43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ECN Topic 1.1 Modeling Results</vt:lpstr>
      <vt:lpstr>PowerPoint Presentation</vt:lpstr>
      <vt:lpstr>Internal Modeling Codes</vt:lpstr>
      <vt:lpstr>Approaches</vt:lpstr>
      <vt:lpstr>Computational Domain</vt:lpstr>
      <vt:lpstr>Boundary Conditions</vt:lpstr>
      <vt:lpstr>Spray A Early Injection</vt:lpstr>
      <vt:lpstr>Early Injection</vt:lpstr>
      <vt:lpstr>PowerPoint Presentation</vt:lpstr>
      <vt:lpstr>PowerPoint Presentation</vt:lpstr>
      <vt:lpstr>Notes:</vt:lpstr>
      <vt:lpstr>PowerPoint Presentation</vt:lpstr>
      <vt:lpstr>ANL Results: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Observations</vt:lpstr>
      <vt:lpstr>Spray A Main Injection</vt:lpstr>
      <vt:lpstr>Mass Flow Rate</vt:lpstr>
      <vt:lpstr>Coefficient of Discharge</vt:lpstr>
      <vt:lpstr>Coefficient of Velocity</vt:lpstr>
      <vt:lpstr>Coefficient of Area</vt:lpstr>
      <vt:lpstr>Spray A Snapshots</vt:lpstr>
      <vt:lpstr>Velocity, Transverse (x-y) View</vt:lpstr>
      <vt:lpstr>Velocity at the Exit</vt:lpstr>
      <vt:lpstr>Density, Transverse (x-y) View</vt:lpstr>
      <vt:lpstr>Idea from Pedro Marti</vt:lpstr>
      <vt:lpstr>Density at the Exit</vt:lpstr>
      <vt:lpstr>Temperature, Transverse (x-y) View</vt:lpstr>
      <vt:lpstr>Temperature at the Exit</vt:lpstr>
      <vt:lpstr>Turbulence, Transverse (x-y) View</vt:lpstr>
      <vt:lpstr>Turbulence at the Exit</vt:lpstr>
      <vt:lpstr>Spray B</vt:lpstr>
      <vt:lpstr>Contributions</vt:lpstr>
      <vt:lpstr>PowerPoint Presentation</vt:lpstr>
      <vt:lpstr>PowerPoint Presentation</vt:lpstr>
      <vt:lpstr>PowerPoint Presentation</vt:lpstr>
      <vt:lpstr>Spray B</vt:lpstr>
      <vt:lpstr>Connecting internal flow to external spray</vt:lpstr>
      <vt:lpstr>Cavitation?</vt:lpstr>
      <vt:lpstr>Main Injection 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Schmidt</dc:creator>
  <cp:lastModifiedBy>Pickett, Lyle M</cp:lastModifiedBy>
  <cp:revision>164</cp:revision>
  <dcterms:created xsi:type="dcterms:W3CDTF">2014-03-18T13:31:35Z</dcterms:created>
  <dcterms:modified xsi:type="dcterms:W3CDTF">2014-05-01T17:12:57Z</dcterms:modified>
</cp:coreProperties>
</file>