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72" r:id="rId9"/>
    <p:sldId id="273" r:id="rId10"/>
    <p:sldId id="267" r:id="rId11"/>
    <p:sldId id="274" r:id="rId12"/>
    <p:sldId id="269" r:id="rId13"/>
    <p:sldId id="275" r:id="rId14"/>
    <p:sldId id="270" r:id="rId15"/>
    <p:sldId id="271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90" r:id="rId25"/>
    <p:sldId id="289" r:id="rId26"/>
    <p:sldId id="288" r:id="rId27"/>
    <p:sldId id="291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34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20" r:id="rId66"/>
    <p:sldId id="321" r:id="rId67"/>
    <p:sldId id="322" r:id="rId68"/>
    <p:sldId id="323" r:id="rId69"/>
    <p:sldId id="318" r:id="rId70"/>
    <p:sldId id="327" r:id="rId71"/>
    <p:sldId id="326" r:id="rId72"/>
    <p:sldId id="325" r:id="rId73"/>
    <p:sldId id="324" r:id="rId74"/>
    <p:sldId id="319" r:id="rId75"/>
    <p:sldId id="328" r:id="rId76"/>
    <p:sldId id="329" r:id="rId77"/>
    <p:sldId id="330" r:id="rId78"/>
    <p:sldId id="331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53FA225-B4A7-4DD4-B686-D870086639EB}">
          <p14:sldIdLst>
            <p14:sldId id="256"/>
            <p14:sldId id="260"/>
            <p14:sldId id="257"/>
            <p14:sldId id="258"/>
            <p14:sldId id="259"/>
            <p14:sldId id="261"/>
            <p14:sldId id="262"/>
          </p14:sldIdLst>
        </p14:section>
        <p14:section name="Data Definitions" id="{5834D93A-B255-48BA-9227-C4D83925D892}">
          <p14:sldIdLst>
            <p14:sldId id="272"/>
            <p14:sldId id="273"/>
            <p14:sldId id="267"/>
            <p14:sldId id="274"/>
            <p14:sldId id="269"/>
            <p14:sldId id="275"/>
            <p14:sldId id="270"/>
            <p14:sldId id="271"/>
            <p14:sldId id="277"/>
          </p14:sldIdLst>
        </p14:section>
        <p14:section name="Results" id="{C31BC346-0DF9-4310-97E4-E6F6651C5B0F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90"/>
            <p14:sldId id="289"/>
            <p14:sldId id="288"/>
            <p14:sldId id="291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34"/>
          </p14:sldIdLst>
        </p14:section>
        <p14:section name="Appendix" id="{D2788324-7A44-4F46-BC00-2035CE7F1DFC}">
          <p14:sldIdLst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20"/>
            <p14:sldId id="321"/>
            <p14:sldId id="322"/>
            <p14:sldId id="323"/>
            <p14:sldId id="318"/>
            <p14:sldId id="327"/>
            <p14:sldId id="326"/>
            <p14:sldId id="325"/>
            <p14:sldId id="324"/>
            <p14:sldId id="319"/>
            <p14:sldId id="328"/>
            <p14:sldId id="329"/>
            <p14:sldId id="330"/>
            <p14:sldId id="33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ppelgaenger\nvandam\results\experiment\Spray%20G\Delphi_ECN_AV67-28_20MPa_680us_RO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4200856471889"/>
          <c:y val="4.5075259502188943E-2"/>
          <c:w val="0.82034921950545658"/>
          <c:h val="0.77170077708852214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'AV67-28_20MPa_680us_avg'!$C$1</c:f>
              <c:strCache>
                <c:ptCount val="1"/>
                <c:pt idx="0">
                  <c:v>avg_rate_6bar_cp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'AV67-28_20MPa_680us_avg'!$A$43:$A$121</c:f>
              <c:numCache>
                <c:formatCode>General</c:formatCode>
                <c:ptCount val="79"/>
                <c:pt idx="0">
                  <c:v>0.26</c:v>
                </c:pt>
                <c:pt idx="1">
                  <c:v>0.27</c:v>
                </c:pt>
                <c:pt idx="2">
                  <c:v>0.28000000000000003</c:v>
                </c:pt>
                <c:pt idx="3">
                  <c:v>0.28999999999999998</c:v>
                </c:pt>
                <c:pt idx="4">
                  <c:v>0.3</c:v>
                </c:pt>
                <c:pt idx="5">
                  <c:v>0.31</c:v>
                </c:pt>
                <c:pt idx="6">
                  <c:v>0.32</c:v>
                </c:pt>
                <c:pt idx="7">
                  <c:v>0.33</c:v>
                </c:pt>
                <c:pt idx="8">
                  <c:v>0.34</c:v>
                </c:pt>
                <c:pt idx="9">
                  <c:v>0.35</c:v>
                </c:pt>
                <c:pt idx="10">
                  <c:v>0.36</c:v>
                </c:pt>
                <c:pt idx="11">
                  <c:v>0.37</c:v>
                </c:pt>
                <c:pt idx="12">
                  <c:v>0.38</c:v>
                </c:pt>
                <c:pt idx="13">
                  <c:v>0.39</c:v>
                </c:pt>
                <c:pt idx="14">
                  <c:v>0.4</c:v>
                </c:pt>
                <c:pt idx="15">
                  <c:v>0.41</c:v>
                </c:pt>
                <c:pt idx="16">
                  <c:v>0.42</c:v>
                </c:pt>
                <c:pt idx="17">
                  <c:v>0.43</c:v>
                </c:pt>
                <c:pt idx="18">
                  <c:v>0.44</c:v>
                </c:pt>
                <c:pt idx="19">
                  <c:v>0.45</c:v>
                </c:pt>
                <c:pt idx="20">
                  <c:v>0.46</c:v>
                </c:pt>
                <c:pt idx="21">
                  <c:v>0.47</c:v>
                </c:pt>
                <c:pt idx="22">
                  <c:v>0.48</c:v>
                </c:pt>
                <c:pt idx="23">
                  <c:v>0.49</c:v>
                </c:pt>
                <c:pt idx="24">
                  <c:v>0.5</c:v>
                </c:pt>
                <c:pt idx="25">
                  <c:v>0.51</c:v>
                </c:pt>
                <c:pt idx="26">
                  <c:v>0.52</c:v>
                </c:pt>
                <c:pt idx="27">
                  <c:v>0.53</c:v>
                </c:pt>
                <c:pt idx="28">
                  <c:v>0.54</c:v>
                </c:pt>
                <c:pt idx="29">
                  <c:v>0.55000000000000004</c:v>
                </c:pt>
                <c:pt idx="30">
                  <c:v>0.56000000000000005</c:v>
                </c:pt>
                <c:pt idx="31">
                  <c:v>0.56999999999999995</c:v>
                </c:pt>
                <c:pt idx="32">
                  <c:v>0.57999999999999996</c:v>
                </c:pt>
                <c:pt idx="33">
                  <c:v>0.59</c:v>
                </c:pt>
                <c:pt idx="34">
                  <c:v>0.6</c:v>
                </c:pt>
                <c:pt idx="35">
                  <c:v>0.61</c:v>
                </c:pt>
                <c:pt idx="36">
                  <c:v>0.62</c:v>
                </c:pt>
                <c:pt idx="37">
                  <c:v>0.63</c:v>
                </c:pt>
                <c:pt idx="38">
                  <c:v>0.64</c:v>
                </c:pt>
                <c:pt idx="39">
                  <c:v>0.65</c:v>
                </c:pt>
                <c:pt idx="40">
                  <c:v>0.66</c:v>
                </c:pt>
                <c:pt idx="41">
                  <c:v>0.67</c:v>
                </c:pt>
                <c:pt idx="42">
                  <c:v>0.68</c:v>
                </c:pt>
                <c:pt idx="43">
                  <c:v>0.69</c:v>
                </c:pt>
                <c:pt idx="44">
                  <c:v>0.7</c:v>
                </c:pt>
                <c:pt idx="45">
                  <c:v>0.71</c:v>
                </c:pt>
                <c:pt idx="46">
                  <c:v>0.72</c:v>
                </c:pt>
                <c:pt idx="47">
                  <c:v>0.73</c:v>
                </c:pt>
                <c:pt idx="48">
                  <c:v>0.74</c:v>
                </c:pt>
                <c:pt idx="49">
                  <c:v>0.75</c:v>
                </c:pt>
                <c:pt idx="50">
                  <c:v>0.76</c:v>
                </c:pt>
                <c:pt idx="51">
                  <c:v>0.77</c:v>
                </c:pt>
                <c:pt idx="52">
                  <c:v>0.78</c:v>
                </c:pt>
                <c:pt idx="53">
                  <c:v>0.79</c:v>
                </c:pt>
                <c:pt idx="54">
                  <c:v>0.8</c:v>
                </c:pt>
                <c:pt idx="55">
                  <c:v>0.81</c:v>
                </c:pt>
                <c:pt idx="56">
                  <c:v>0.82</c:v>
                </c:pt>
                <c:pt idx="57">
                  <c:v>0.83</c:v>
                </c:pt>
                <c:pt idx="58">
                  <c:v>0.84</c:v>
                </c:pt>
                <c:pt idx="59">
                  <c:v>0.85</c:v>
                </c:pt>
                <c:pt idx="60">
                  <c:v>0.86</c:v>
                </c:pt>
                <c:pt idx="61">
                  <c:v>0.87</c:v>
                </c:pt>
                <c:pt idx="62">
                  <c:v>0.88</c:v>
                </c:pt>
                <c:pt idx="63">
                  <c:v>0.89</c:v>
                </c:pt>
                <c:pt idx="64">
                  <c:v>0.9</c:v>
                </c:pt>
                <c:pt idx="65">
                  <c:v>0.91</c:v>
                </c:pt>
                <c:pt idx="66">
                  <c:v>0.92</c:v>
                </c:pt>
                <c:pt idx="67">
                  <c:v>0.93</c:v>
                </c:pt>
                <c:pt idx="68">
                  <c:v>0.94</c:v>
                </c:pt>
                <c:pt idx="69">
                  <c:v>0.95</c:v>
                </c:pt>
                <c:pt idx="70">
                  <c:v>0.96</c:v>
                </c:pt>
                <c:pt idx="71">
                  <c:v>0.97</c:v>
                </c:pt>
                <c:pt idx="72">
                  <c:v>0.98</c:v>
                </c:pt>
                <c:pt idx="73">
                  <c:v>0.99</c:v>
                </c:pt>
                <c:pt idx="74">
                  <c:v>1</c:v>
                </c:pt>
                <c:pt idx="75">
                  <c:v>1.01</c:v>
                </c:pt>
                <c:pt idx="76">
                  <c:v>1.02</c:v>
                </c:pt>
                <c:pt idx="77">
                  <c:v>1.03</c:v>
                </c:pt>
                <c:pt idx="78">
                  <c:v>1.04</c:v>
                </c:pt>
              </c:numCache>
            </c:numRef>
          </c:xVal>
          <c:yVal>
            <c:numRef>
              <c:f>'AV67-28_20MPa_680us_avg'!$C$43:$C$121</c:f>
              <c:numCache>
                <c:formatCode>General</c:formatCode>
                <c:ptCount val="79"/>
                <c:pt idx="0">
                  <c:v>-0.32</c:v>
                </c:pt>
                <c:pt idx="1">
                  <c:v>2.58</c:v>
                </c:pt>
                <c:pt idx="2">
                  <c:v>8.61</c:v>
                </c:pt>
                <c:pt idx="3">
                  <c:v>14.63</c:v>
                </c:pt>
                <c:pt idx="4">
                  <c:v>13.85</c:v>
                </c:pt>
                <c:pt idx="5">
                  <c:v>12.16</c:v>
                </c:pt>
                <c:pt idx="6">
                  <c:v>13.71</c:v>
                </c:pt>
                <c:pt idx="7">
                  <c:v>14.15</c:v>
                </c:pt>
                <c:pt idx="8">
                  <c:v>14.95</c:v>
                </c:pt>
                <c:pt idx="9">
                  <c:v>13.61</c:v>
                </c:pt>
                <c:pt idx="10">
                  <c:v>12.01</c:v>
                </c:pt>
                <c:pt idx="11">
                  <c:v>12.45</c:v>
                </c:pt>
                <c:pt idx="12">
                  <c:v>12.74</c:v>
                </c:pt>
                <c:pt idx="13">
                  <c:v>12.45</c:v>
                </c:pt>
                <c:pt idx="14">
                  <c:v>13.06</c:v>
                </c:pt>
                <c:pt idx="15">
                  <c:v>14.17</c:v>
                </c:pt>
                <c:pt idx="16">
                  <c:v>14.11</c:v>
                </c:pt>
                <c:pt idx="17">
                  <c:v>13.59</c:v>
                </c:pt>
                <c:pt idx="18">
                  <c:v>13.78</c:v>
                </c:pt>
                <c:pt idx="19">
                  <c:v>14.04</c:v>
                </c:pt>
                <c:pt idx="20">
                  <c:v>13.61</c:v>
                </c:pt>
                <c:pt idx="21">
                  <c:v>13.35</c:v>
                </c:pt>
                <c:pt idx="22">
                  <c:v>13.89</c:v>
                </c:pt>
                <c:pt idx="23">
                  <c:v>14.28</c:v>
                </c:pt>
                <c:pt idx="24">
                  <c:v>14.22</c:v>
                </c:pt>
                <c:pt idx="25">
                  <c:v>14.36</c:v>
                </c:pt>
                <c:pt idx="26">
                  <c:v>14.52</c:v>
                </c:pt>
                <c:pt idx="27">
                  <c:v>14.4</c:v>
                </c:pt>
                <c:pt idx="28">
                  <c:v>14.25</c:v>
                </c:pt>
                <c:pt idx="29">
                  <c:v>14.22</c:v>
                </c:pt>
                <c:pt idx="30">
                  <c:v>14.35</c:v>
                </c:pt>
                <c:pt idx="31">
                  <c:v>14.41</c:v>
                </c:pt>
                <c:pt idx="32">
                  <c:v>14.33</c:v>
                </c:pt>
                <c:pt idx="33">
                  <c:v>14.36</c:v>
                </c:pt>
                <c:pt idx="34">
                  <c:v>14.44</c:v>
                </c:pt>
                <c:pt idx="35">
                  <c:v>14.43</c:v>
                </c:pt>
                <c:pt idx="36">
                  <c:v>14.23</c:v>
                </c:pt>
                <c:pt idx="37">
                  <c:v>14.07</c:v>
                </c:pt>
                <c:pt idx="38">
                  <c:v>14.2</c:v>
                </c:pt>
                <c:pt idx="39">
                  <c:v>14.38</c:v>
                </c:pt>
                <c:pt idx="40">
                  <c:v>14.28</c:v>
                </c:pt>
                <c:pt idx="41">
                  <c:v>14.3</c:v>
                </c:pt>
                <c:pt idx="42">
                  <c:v>14.5</c:v>
                </c:pt>
                <c:pt idx="43">
                  <c:v>14.43</c:v>
                </c:pt>
                <c:pt idx="44">
                  <c:v>14.27</c:v>
                </c:pt>
                <c:pt idx="45">
                  <c:v>14.24</c:v>
                </c:pt>
                <c:pt idx="46">
                  <c:v>14.25</c:v>
                </c:pt>
                <c:pt idx="47">
                  <c:v>14.18</c:v>
                </c:pt>
                <c:pt idx="48">
                  <c:v>14.18</c:v>
                </c:pt>
                <c:pt idx="49">
                  <c:v>14.24</c:v>
                </c:pt>
                <c:pt idx="50">
                  <c:v>14.37</c:v>
                </c:pt>
                <c:pt idx="51">
                  <c:v>14.45</c:v>
                </c:pt>
                <c:pt idx="52">
                  <c:v>14.38</c:v>
                </c:pt>
                <c:pt idx="53">
                  <c:v>14.41</c:v>
                </c:pt>
                <c:pt idx="54">
                  <c:v>14.38</c:v>
                </c:pt>
                <c:pt idx="55">
                  <c:v>14.35</c:v>
                </c:pt>
                <c:pt idx="56">
                  <c:v>14.47</c:v>
                </c:pt>
                <c:pt idx="57">
                  <c:v>14.52</c:v>
                </c:pt>
                <c:pt idx="58">
                  <c:v>14.54</c:v>
                </c:pt>
                <c:pt idx="59">
                  <c:v>14.59</c:v>
                </c:pt>
                <c:pt idx="60">
                  <c:v>14.6</c:v>
                </c:pt>
                <c:pt idx="61">
                  <c:v>14.48</c:v>
                </c:pt>
                <c:pt idx="62">
                  <c:v>14.38</c:v>
                </c:pt>
                <c:pt idx="63">
                  <c:v>14.43</c:v>
                </c:pt>
                <c:pt idx="64">
                  <c:v>14.45</c:v>
                </c:pt>
                <c:pt idx="65">
                  <c:v>14.37</c:v>
                </c:pt>
                <c:pt idx="66">
                  <c:v>14.35</c:v>
                </c:pt>
                <c:pt idx="67">
                  <c:v>14.4</c:v>
                </c:pt>
                <c:pt idx="68">
                  <c:v>14.35</c:v>
                </c:pt>
                <c:pt idx="69">
                  <c:v>14.09</c:v>
                </c:pt>
                <c:pt idx="70">
                  <c:v>13.83</c:v>
                </c:pt>
                <c:pt idx="71">
                  <c:v>13.61</c:v>
                </c:pt>
                <c:pt idx="72">
                  <c:v>13.25</c:v>
                </c:pt>
                <c:pt idx="73">
                  <c:v>12.66</c:v>
                </c:pt>
                <c:pt idx="74">
                  <c:v>11.89</c:v>
                </c:pt>
                <c:pt idx="75">
                  <c:v>10.66</c:v>
                </c:pt>
                <c:pt idx="76">
                  <c:v>7.61</c:v>
                </c:pt>
                <c:pt idx="77">
                  <c:v>2.73</c:v>
                </c:pt>
                <c:pt idx="78">
                  <c:v>-0.48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222592"/>
        <c:axId val="167306752"/>
      </c:scatterChart>
      <c:valAx>
        <c:axId val="16022259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Time (ms)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06752"/>
        <c:crosses val="autoZero"/>
        <c:crossBetween val="midCat"/>
      </c:valAx>
      <c:valAx>
        <c:axId val="167306752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Rate of Injection (mg/ms)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22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026071741032367"/>
          <c:y val="6.5392971711869349E-2"/>
          <c:w val="0.26050200303909382"/>
          <c:h val="9.84085928355222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CuadroTexto"/>
          <p:cNvSpPr txBox="1">
            <a:spLocks noChangeArrowheads="1"/>
          </p:cNvSpPr>
          <p:nvPr/>
        </p:nvSpPr>
        <p:spPr bwMode="auto">
          <a:xfrm>
            <a:off x="2843213" y="6550025"/>
            <a:ext cx="3457575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/>
              <a:t>ECN 3: Spray</a:t>
            </a:r>
            <a:r>
              <a:rPr lang="en-US" sz="1400" baseline="0" dirty="0" smtClean="0"/>
              <a:t> G - Spray Modeling</a:t>
            </a:r>
            <a:endParaRPr lang="es-ES" sz="1400" dirty="0" smtClean="0"/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5DC4D45-CDB5-4047-94B5-0C16A8314271}" type="slidenum">
              <a:rPr lang="es-ES" sz="1400" smtClean="0"/>
              <a:pPr algn="ctr" eaLnBrk="1" hangingPunct="1">
                <a:defRPr/>
              </a:pPr>
              <a:t>‹#›</a:t>
            </a:fld>
            <a:endParaRPr lang="es-ES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April 4-5, 2014</a:t>
            </a:r>
            <a:endParaRPr lang="es-ES" sz="1400" dirty="0" smtClean="0"/>
          </a:p>
        </p:txBody>
      </p:sp>
      <p:pic>
        <p:nvPicPr>
          <p:cNvPr id="8" name="Picture 2" descr="C:\Julien\ECN Working Group\ECN_WorkShop2_Sep2012\Presentation\ECN- Banner-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16012" y="0"/>
            <a:ext cx="8026401" cy="6207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273050" y="914400"/>
            <a:ext cx="8566150" cy="54673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CuadroTexto"/>
          <p:cNvSpPr txBox="1">
            <a:spLocks noChangeArrowheads="1"/>
          </p:cNvSpPr>
          <p:nvPr/>
        </p:nvSpPr>
        <p:spPr bwMode="auto">
          <a:xfrm>
            <a:off x="2843213" y="6550025"/>
            <a:ext cx="3457575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/>
              <a:t>ECN 3: Spray</a:t>
            </a:r>
            <a:r>
              <a:rPr lang="en-US" sz="1400" baseline="0" dirty="0" smtClean="0"/>
              <a:t> G - Spray Modeling</a:t>
            </a:r>
            <a:endParaRPr lang="es-ES" sz="1400" dirty="0" smtClean="0"/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5DC4D45-CDB5-4047-94B5-0C16A8314271}" type="slidenum">
              <a:rPr lang="es-ES" sz="1400" smtClean="0"/>
              <a:pPr algn="ctr" eaLnBrk="1" hangingPunct="1">
                <a:defRPr/>
              </a:pPr>
              <a:t>‹#›</a:t>
            </a:fld>
            <a:endParaRPr lang="es-ES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April 4-5, 2014</a:t>
            </a:r>
            <a:endParaRPr lang="es-ES" sz="1400" dirty="0" smtClean="0"/>
          </a:p>
        </p:txBody>
      </p:sp>
      <p:pic>
        <p:nvPicPr>
          <p:cNvPr id="8" name="Picture 2" descr="C:\Julien\ECN Working Group\ECN_WorkShop2_Sep2012\Presentation\ECN- Banner-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16012" y="0"/>
            <a:ext cx="8026401" cy="6207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273050" y="914400"/>
            <a:ext cx="4070350" cy="54673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800600" y="914400"/>
            <a:ext cx="41148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CuadroTexto"/>
          <p:cNvSpPr txBox="1">
            <a:spLocks noChangeArrowheads="1"/>
          </p:cNvSpPr>
          <p:nvPr/>
        </p:nvSpPr>
        <p:spPr bwMode="auto">
          <a:xfrm>
            <a:off x="2843213" y="6550025"/>
            <a:ext cx="3457575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/>
              <a:t>ECN 3: Spray</a:t>
            </a:r>
            <a:r>
              <a:rPr lang="en-US" sz="1400" baseline="0" dirty="0" smtClean="0"/>
              <a:t> G - Spray Modeling</a:t>
            </a:r>
            <a:endParaRPr lang="es-ES" sz="1400" dirty="0" smtClean="0"/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5DC4D45-CDB5-4047-94B5-0C16A8314271}" type="slidenum">
              <a:rPr lang="es-ES" sz="1400" smtClean="0"/>
              <a:pPr algn="ctr" eaLnBrk="1" hangingPunct="1">
                <a:defRPr/>
              </a:pPr>
              <a:t>‹#›</a:t>
            </a:fld>
            <a:endParaRPr lang="es-ES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April 4-5, 2014</a:t>
            </a:r>
            <a:endParaRPr lang="es-ES" sz="1400" dirty="0" smtClean="0"/>
          </a:p>
        </p:txBody>
      </p:sp>
      <p:pic>
        <p:nvPicPr>
          <p:cNvPr id="8" name="Picture 2" descr="C:\Julien\ECN Working Group\ECN_WorkShop2_Sep2012\Presentation\ECN- Banner-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16012" y="0"/>
            <a:ext cx="8026401" cy="6207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273050" y="914400"/>
            <a:ext cx="407035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800600" y="914400"/>
            <a:ext cx="411480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73050" y="3657600"/>
            <a:ext cx="4070350" cy="27241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800600" y="3657600"/>
            <a:ext cx="4114800" cy="27241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4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CuadroTexto"/>
          <p:cNvSpPr txBox="1">
            <a:spLocks noChangeArrowheads="1"/>
          </p:cNvSpPr>
          <p:nvPr/>
        </p:nvSpPr>
        <p:spPr bwMode="auto">
          <a:xfrm>
            <a:off x="2843213" y="6550025"/>
            <a:ext cx="3457575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/>
              <a:t>ECN 3: Spray</a:t>
            </a:r>
            <a:r>
              <a:rPr lang="en-US" sz="1400" baseline="0" dirty="0" smtClean="0"/>
              <a:t> G - Spray Modeling</a:t>
            </a:r>
            <a:endParaRPr lang="es-ES" sz="1400" dirty="0" smtClean="0"/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5DC4D45-CDB5-4047-94B5-0C16A8314271}" type="slidenum">
              <a:rPr lang="es-ES" sz="1400" smtClean="0"/>
              <a:pPr algn="ctr" eaLnBrk="1" hangingPunct="1">
                <a:defRPr/>
              </a:pPr>
              <a:t>‹#›</a:t>
            </a:fld>
            <a:endParaRPr lang="es-ES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April 4-5, 2014</a:t>
            </a:r>
            <a:endParaRPr lang="es-ES" sz="1400" dirty="0" smtClean="0"/>
          </a:p>
        </p:txBody>
      </p:sp>
      <p:pic>
        <p:nvPicPr>
          <p:cNvPr id="8" name="Picture 2" descr="C:\Julien\ECN Working Group\ECN_WorkShop2_Sep2012\Presentation\ECN- Banner-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16012" y="0"/>
            <a:ext cx="8026401" cy="6207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5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N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1"/>
          <p:cNvSpPr>
            <a:spLocks noGrp="1"/>
          </p:cNvSpPr>
          <p:nvPr>
            <p:ph sz="quarter" idx="10"/>
          </p:nvPr>
        </p:nvSpPr>
        <p:spPr>
          <a:xfrm>
            <a:off x="273050" y="1447800"/>
            <a:ext cx="8566150" cy="4933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/>
              <a:t>ECN 3: Spray</a:t>
            </a:r>
            <a:r>
              <a:rPr lang="en-US" sz="1400" baseline="0" dirty="0" smtClean="0"/>
              <a:t> G - Spray Modeling</a:t>
            </a:r>
            <a:endParaRPr lang="es-ES" sz="1400" dirty="0" smtClean="0"/>
          </a:p>
        </p:txBody>
      </p:sp>
      <p:sp>
        <p:nvSpPr>
          <p:cNvPr id="4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5DC4D45-CDB5-4047-94B5-0C16A8314271}" type="slidenum">
              <a:rPr lang="es-ES" sz="1400" smtClean="0"/>
              <a:pPr algn="ctr" eaLnBrk="1" hangingPunct="1">
                <a:defRPr/>
              </a:pPr>
              <a:t>‹#›</a:t>
            </a:fld>
            <a:endParaRPr lang="es-ES" sz="1400" dirty="0" smtClean="0"/>
          </a:p>
        </p:txBody>
      </p:sp>
      <p:sp>
        <p:nvSpPr>
          <p:cNvPr id="5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April 4-5, 2014</a:t>
            </a: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219867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C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/>
              <a:t>ECN 3: Spray</a:t>
            </a:r>
            <a:r>
              <a:rPr lang="en-US" sz="1400" baseline="0" dirty="0" smtClean="0"/>
              <a:t> G - Spray Modeling</a:t>
            </a:r>
            <a:endParaRPr lang="es-ES" sz="1400" dirty="0" smtClean="0"/>
          </a:p>
        </p:txBody>
      </p:sp>
      <p:sp>
        <p:nvSpPr>
          <p:cNvPr id="3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5DC4D45-CDB5-4047-94B5-0C16A8314271}" type="slidenum">
              <a:rPr lang="es-ES" sz="1400" smtClean="0"/>
              <a:pPr algn="ctr" eaLnBrk="1" hangingPunct="1">
                <a:defRPr/>
              </a:pPr>
              <a:t>‹#›</a:t>
            </a:fld>
            <a:endParaRPr lang="es-ES" sz="1400" dirty="0" smtClean="0"/>
          </a:p>
        </p:txBody>
      </p:sp>
      <p:sp>
        <p:nvSpPr>
          <p:cNvPr id="4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April 4-5, 2014</a:t>
            </a: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397210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E9EA6-4A5F-4D45-87D5-A45F57C31B88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9326E-6C10-401D-A20C-9CB33967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2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www.sandia.gov/ecn/assets/images/ecn-bann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5" r:id="rId4"/>
    <p:sldLayoutId id="2147483662" r:id="rId5"/>
    <p:sldLayoutId id="2147483664" r:id="rId6"/>
    <p:sldLayoutId id="2147483663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Spray G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ECN 3.0</a:t>
            </a:r>
          </a:p>
          <a:p>
            <a:r>
              <a:rPr lang="en-US" dirty="0" smtClean="0"/>
              <a:t>April 5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4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Location – Spray Axis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Along the centerline of an individual spray jet</a:t>
            </a:r>
          </a:p>
          <a:p>
            <a:pPr lvl="1"/>
            <a:r>
              <a:rPr lang="en-US" dirty="0" smtClean="0"/>
              <a:t>Distanced measure along the spray axis</a:t>
            </a:r>
          </a:p>
          <a:p>
            <a:pPr lvl="2"/>
            <a:r>
              <a:rPr lang="en-US" dirty="0" smtClean="0"/>
              <a:t>Zero at injection location, positive towards spray tip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20349" y="3996503"/>
            <a:ext cx="882678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Profile Line</a:t>
            </a:r>
            <a:endParaRPr lang="en-US" sz="1200" dirty="0"/>
          </a:p>
        </p:txBody>
      </p: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4932841" y="3627120"/>
            <a:ext cx="2725658" cy="1402080"/>
            <a:chOff x="5194524" y="3973978"/>
            <a:chExt cx="2370137" cy="1219200"/>
          </a:xfrm>
        </p:grpSpPr>
        <p:grpSp>
          <p:nvGrpSpPr>
            <p:cNvPr id="5" name="Group 60"/>
            <p:cNvGrpSpPr>
              <a:grpSpLocks noChangeAspect="1"/>
            </p:cNvGrpSpPr>
            <p:nvPr/>
          </p:nvGrpSpPr>
          <p:grpSpPr bwMode="auto">
            <a:xfrm>
              <a:off x="5194524" y="4606250"/>
              <a:ext cx="2370137" cy="361742"/>
              <a:chOff x="4175196" y="1634921"/>
              <a:chExt cx="2107638" cy="321564"/>
            </a:xfrm>
          </p:grpSpPr>
          <p:grpSp>
            <p:nvGrpSpPr>
              <p:cNvPr id="20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25" name="Arc 24"/>
                <p:cNvSpPr/>
                <p:nvPr/>
              </p:nvSpPr>
              <p:spPr>
                <a:xfrm>
                  <a:off x="6206299" y="1500631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4384845" y="1510011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383243" y="1854206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22" name="Arc 21"/>
                <p:cNvSpPr/>
                <p:nvPr/>
              </p:nvSpPr>
              <p:spPr>
                <a:xfrm>
                  <a:off x="6208667" y="1498644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4387212" y="1508025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385610" y="1852220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Straight Connector 7"/>
            <p:cNvCxnSpPr/>
            <p:nvPr/>
          </p:nvCxnSpPr>
          <p:spPr bwMode="auto">
            <a:xfrm>
              <a:off x="6392035" y="4360219"/>
              <a:ext cx="1020226" cy="832959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Left Brace 32"/>
            <p:cNvSpPr/>
            <p:nvPr/>
          </p:nvSpPr>
          <p:spPr>
            <a:xfrm>
              <a:off x="7059835" y="3973978"/>
              <a:ext cx="123826" cy="1182791"/>
            </a:xfrm>
            <a:prstGeom prst="leftBrac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3800001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380629" y="4360219"/>
              <a:ext cx="0" cy="83295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flipV="1">
              <a:off x="6086167" y="4150909"/>
              <a:ext cx="611736" cy="597625"/>
            </a:xfrm>
            <a:prstGeom prst="arc">
              <a:avLst>
                <a:gd name="adj1" fmla="val 16200000"/>
                <a:gd name="adj2" fmla="val 2008571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>
            <a:grpSpLocks noChangeAspect="1"/>
          </p:cNvGrpSpPr>
          <p:nvPr/>
        </p:nvGrpSpPr>
        <p:grpSpPr>
          <a:xfrm>
            <a:off x="1865980" y="3695343"/>
            <a:ext cx="2150791" cy="1410057"/>
            <a:chOff x="1865983" y="4254966"/>
            <a:chExt cx="1654455" cy="1084659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2551783" y="4842565"/>
              <a:ext cx="0" cy="4572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2551783" y="4715738"/>
              <a:ext cx="663855" cy="280987"/>
              <a:chOff x="2460345" y="4710113"/>
              <a:chExt cx="663855" cy="28098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 14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2453638" y="4501425"/>
              <a:ext cx="663855" cy="280987"/>
              <a:chOff x="2460345" y="4710113"/>
              <a:chExt cx="663855" cy="280987"/>
            </a:xfrm>
            <a:scene3d>
              <a:camera prst="orthographicFront">
                <a:rot lat="0" lon="0" rev="2700000"/>
              </a:camera>
              <a:lightRig rig="threePt" dir="t"/>
            </a:scene3d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Arc 68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225038" y="4372838"/>
              <a:ext cx="663855" cy="280987"/>
              <a:chOff x="2460345" y="4710113"/>
              <a:chExt cx="663855" cy="280987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cxnSp>
            <p:nvCxnSpPr>
              <p:cNvPr id="71" name="Straight Connector 70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996438" y="4501425"/>
              <a:ext cx="663855" cy="280987"/>
              <a:chOff x="2460345" y="4710113"/>
              <a:chExt cx="663855" cy="280987"/>
            </a:xfrm>
            <a:scene3d>
              <a:camera prst="orthographicFront">
                <a:rot lat="0" lon="0" rev="8100000"/>
              </a:camera>
              <a:lightRig rig="threePt" dir="t"/>
            </a:scene3d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Arc 76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865983" y="4730025"/>
              <a:ext cx="663855" cy="280987"/>
              <a:chOff x="2460345" y="4710113"/>
              <a:chExt cx="663855" cy="280987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Arc 80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996438" y="4958625"/>
              <a:ext cx="663855" cy="280987"/>
              <a:chOff x="2460345" y="4710113"/>
              <a:chExt cx="663855" cy="280987"/>
            </a:xfrm>
            <a:scene3d>
              <a:camera prst="orthographicFront">
                <a:rot lat="0" lon="0" rev="13500000"/>
              </a:camera>
              <a:lightRig rig="threePt" dir="t"/>
            </a:scene3d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Arc 84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225038" y="5058638"/>
              <a:ext cx="663855" cy="280987"/>
              <a:chOff x="2460345" y="4710113"/>
              <a:chExt cx="663855" cy="280987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cxnSp>
            <p:nvCxnSpPr>
              <p:cNvPr id="87" name="Straight Connector 86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Arc 88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453638" y="4958625"/>
              <a:ext cx="663855" cy="280987"/>
              <a:chOff x="2460345" y="4710113"/>
              <a:chExt cx="663855" cy="280987"/>
            </a:xfrm>
            <a:scene3d>
              <a:camera prst="orthographicFront">
                <a:rot lat="0" lon="0" rev="18900000"/>
              </a:camera>
              <a:lightRig rig="threePt" dir="t"/>
            </a:scene3d>
          </p:grpSpPr>
          <p:cxnSp>
            <p:nvCxnSpPr>
              <p:cNvPr id="91" name="Straight Connector 90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Arc 92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4" name="Straight Arrow Connector 93"/>
            <p:cNvCxnSpPr/>
            <p:nvPr/>
          </p:nvCxnSpPr>
          <p:spPr>
            <a:xfrm>
              <a:off x="2551783" y="4865401"/>
              <a:ext cx="9686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Left Brace 94"/>
            <p:cNvSpPr/>
            <p:nvPr/>
          </p:nvSpPr>
          <p:spPr>
            <a:xfrm>
              <a:off x="2987038" y="4254966"/>
              <a:ext cx="123826" cy="932259"/>
            </a:xfrm>
            <a:prstGeom prst="leftBrac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2993447" y="3877240"/>
            <a:ext cx="882678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Profile Line</a:t>
            </a:r>
            <a:endParaRPr lang="en-US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239970" y="5943600"/>
            <a:ext cx="103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760777" y="5943600"/>
            <a:ext cx="10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0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Location – Injector Axis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Along </a:t>
            </a:r>
            <a:r>
              <a:rPr lang="en-US" dirty="0"/>
              <a:t>the injector axis</a:t>
            </a:r>
          </a:p>
          <a:p>
            <a:pPr lvl="1"/>
            <a:r>
              <a:rPr lang="en-US" dirty="0"/>
              <a:t>Distance measure along the injector axis</a:t>
            </a:r>
          </a:p>
          <a:p>
            <a:pPr lvl="2"/>
            <a:r>
              <a:rPr lang="en-US" dirty="0"/>
              <a:t>Zero at nozzle </a:t>
            </a:r>
            <a:r>
              <a:rPr lang="en-US" dirty="0" smtClean="0"/>
              <a:t>tip, positive towards leading edge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65980" y="3848577"/>
            <a:ext cx="1754551" cy="1256823"/>
            <a:chOff x="1865980" y="3848577"/>
            <a:chExt cx="1754551" cy="1256823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2757520" y="4459222"/>
              <a:ext cx="0" cy="5943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2757520" y="4294347"/>
              <a:ext cx="863011" cy="365283"/>
              <a:chOff x="2460345" y="4710113"/>
              <a:chExt cx="663855" cy="28098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 14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2629931" y="4015740"/>
              <a:ext cx="863011" cy="365283"/>
              <a:chOff x="2460345" y="4710113"/>
              <a:chExt cx="663855" cy="280987"/>
            </a:xfrm>
            <a:scene3d>
              <a:camera prst="orthographicFront">
                <a:rot lat="0" lon="0" rev="2700000"/>
              </a:camera>
              <a:lightRig rig="threePt" dir="t"/>
            </a:scene3d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Arc 68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332751" y="3848577"/>
              <a:ext cx="863011" cy="365283"/>
              <a:chOff x="2460345" y="4710113"/>
              <a:chExt cx="663855" cy="280987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cxnSp>
            <p:nvCxnSpPr>
              <p:cNvPr id="71" name="Straight Connector 70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2035571" y="4015740"/>
              <a:ext cx="863011" cy="365283"/>
              <a:chOff x="2460345" y="4710113"/>
              <a:chExt cx="663855" cy="280987"/>
            </a:xfrm>
            <a:scene3d>
              <a:camera prst="orthographicFront">
                <a:rot lat="0" lon="0" rev="8100000"/>
              </a:camera>
              <a:lightRig rig="threePt" dir="t"/>
            </a:scene3d>
          </p:grpSpPr>
          <p:cxnSp>
            <p:nvCxnSpPr>
              <p:cNvPr id="75" name="Straight Connector 74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Arc 76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865980" y="4312920"/>
              <a:ext cx="863011" cy="365283"/>
              <a:chOff x="2460345" y="4710113"/>
              <a:chExt cx="663855" cy="280987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Arc 80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2035571" y="4610100"/>
              <a:ext cx="863011" cy="365283"/>
              <a:chOff x="2460345" y="4710113"/>
              <a:chExt cx="663855" cy="280987"/>
            </a:xfrm>
            <a:scene3d>
              <a:camera prst="orthographicFront">
                <a:rot lat="0" lon="0" rev="13500000"/>
              </a:camera>
              <a:lightRig rig="threePt" dir="t"/>
            </a:scene3d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Arc 84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332751" y="4740117"/>
              <a:ext cx="863011" cy="365283"/>
              <a:chOff x="2460345" y="4710113"/>
              <a:chExt cx="663855" cy="280987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cxnSp>
            <p:nvCxnSpPr>
              <p:cNvPr id="87" name="Straight Connector 86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Arc 88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629931" y="4610100"/>
              <a:ext cx="863011" cy="365283"/>
              <a:chOff x="2460345" y="4710113"/>
              <a:chExt cx="663855" cy="280987"/>
            </a:xfrm>
            <a:scene3d>
              <a:camera prst="orthographicFront">
                <a:rot lat="0" lon="0" rev="18900000"/>
              </a:camera>
              <a:lightRig rig="threePt" dir="t"/>
            </a:scene3d>
          </p:grpSpPr>
          <p:cxnSp>
            <p:nvCxnSpPr>
              <p:cNvPr id="91" name="Straight Connector 90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Arc 92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937760" y="4071297"/>
            <a:ext cx="2725656" cy="957903"/>
            <a:chOff x="5181600" y="3881167"/>
            <a:chExt cx="2370137" cy="832959"/>
          </a:xfrm>
        </p:grpSpPr>
        <p:grpSp>
          <p:nvGrpSpPr>
            <p:cNvPr id="56" name="Group 60"/>
            <p:cNvGrpSpPr>
              <a:grpSpLocks noChangeAspect="1"/>
            </p:cNvGrpSpPr>
            <p:nvPr/>
          </p:nvGrpSpPr>
          <p:grpSpPr bwMode="auto">
            <a:xfrm>
              <a:off x="5181600" y="4127198"/>
              <a:ext cx="2370137" cy="361742"/>
              <a:chOff x="4175196" y="1634921"/>
              <a:chExt cx="2107638" cy="321564"/>
            </a:xfrm>
          </p:grpSpPr>
          <p:grpSp>
            <p:nvGrpSpPr>
              <p:cNvPr id="58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63" name="Arc 62"/>
                <p:cNvSpPr/>
                <p:nvPr/>
              </p:nvSpPr>
              <p:spPr>
                <a:xfrm>
                  <a:off x="6206299" y="1500631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4384845" y="1510011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4383243" y="1854206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60" name="Arc 59"/>
                <p:cNvSpPr/>
                <p:nvPr/>
              </p:nvSpPr>
              <p:spPr>
                <a:xfrm>
                  <a:off x="6208667" y="1498644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4387212" y="1508025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4385610" y="1852220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7" name="Left Brace 96"/>
            <p:cNvSpPr/>
            <p:nvPr/>
          </p:nvSpPr>
          <p:spPr>
            <a:xfrm>
              <a:off x="6093359" y="3901655"/>
              <a:ext cx="162978" cy="776062"/>
            </a:xfrm>
            <a:prstGeom prst="leftBrac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6367705" y="3881167"/>
              <a:ext cx="0" cy="832959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5007972" y="4403027"/>
            <a:ext cx="882678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Profile Line</a:t>
            </a:r>
            <a:endParaRPr lang="en-US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2239970" y="5943600"/>
            <a:ext cx="103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760777" y="5943600"/>
            <a:ext cx="10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39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66"/>
          <p:cNvGrpSpPr>
            <a:grpSpLocks noChangeAspect="1"/>
          </p:cNvGrpSpPr>
          <p:nvPr/>
        </p:nvGrpSpPr>
        <p:grpSpPr bwMode="auto">
          <a:xfrm>
            <a:off x="1262217" y="3956483"/>
            <a:ext cx="3081183" cy="790416"/>
            <a:chOff x="4175196" y="1388638"/>
            <a:chExt cx="2371093" cy="608043"/>
          </a:xfrm>
        </p:grpSpPr>
        <p:grpSp>
          <p:nvGrpSpPr>
            <p:cNvPr id="50" name="Group 60"/>
            <p:cNvGrpSpPr>
              <a:grpSpLocks noChangeAspect="1"/>
            </p:cNvGrpSpPr>
            <p:nvPr/>
          </p:nvGrpSpPr>
          <p:grpSpPr bwMode="auto">
            <a:xfrm>
              <a:off x="4175196" y="1634921"/>
              <a:ext cx="2371093" cy="361760"/>
              <a:chOff x="4175196" y="1634921"/>
              <a:chExt cx="2107638" cy="321564"/>
            </a:xfrm>
          </p:grpSpPr>
          <p:grpSp>
            <p:nvGrpSpPr>
              <p:cNvPr id="65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70" name="Arc 69"/>
                <p:cNvSpPr/>
                <p:nvPr/>
              </p:nvSpPr>
              <p:spPr>
                <a:xfrm>
                  <a:off x="6206299" y="1500631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4384845" y="1510011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383243" y="1854206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67" name="Arc 66"/>
                <p:cNvSpPr/>
                <p:nvPr/>
              </p:nvSpPr>
              <p:spPr>
                <a:xfrm>
                  <a:off x="6208667" y="1498644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4387212" y="1508025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385610" y="1852220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Group 34"/>
            <p:cNvGrpSpPr/>
            <p:nvPr/>
          </p:nvGrpSpPr>
          <p:grpSpPr bwMode="auto">
            <a:xfrm rot="16200000">
              <a:off x="6083977" y="1753033"/>
              <a:ext cx="16429" cy="414111"/>
              <a:chOff x="3121514" y="743560"/>
              <a:chExt cx="45720" cy="1150110"/>
            </a:xfrm>
            <a:solidFill>
              <a:schemeClr val="bg1"/>
            </a:solidFill>
          </p:grpSpPr>
          <p:sp>
            <p:nvSpPr>
              <p:cNvPr id="55" name="Oval 54"/>
              <p:cNvSpPr/>
              <p:nvPr/>
            </p:nvSpPr>
            <p:spPr>
              <a:xfrm>
                <a:off x="3121514" y="74356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121514" y="86627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121514" y="98898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121514" y="111169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121514" y="123440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121514" y="135711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121514" y="147982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121514" y="160253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121514" y="172524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121514" y="184795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 flipH="1">
              <a:off x="5271013" y="1958579"/>
              <a:ext cx="5606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359949" y="1388638"/>
              <a:ext cx="0" cy="566766"/>
            </a:xfrm>
            <a:prstGeom prst="line">
              <a:avLst/>
            </a:prstGeom>
            <a:ln w="25400"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91"/>
            <p:cNvSpPr txBox="1">
              <a:spLocks noChangeArrowheads="1"/>
            </p:cNvSpPr>
            <p:nvPr/>
          </p:nvSpPr>
          <p:spPr bwMode="auto">
            <a:xfrm>
              <a:off x="5145320" y="1615397"/>
              <a:ext cx="438253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altLang="en-US" sz="1200" dirty="0"/>
                <a:t>15 mm </a:t>
              </a:r>
            </a:p>
          </p:txBody>
        </p:sp>
      </p:grpSp>
      <p:sp>
        <p:nvSpPr>
          <p:cNvPr id="73" name="Title 7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Cross-section Plane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Plane normal to injector axis</a:t>
            </a:r>
          </a:p>
          <a:p>
            <a:r>
              <a:rPr lang="en-US" dirty="0" smtClean="0"/>
              <a:t>Located 15 mm downstream of injector tip measured along injector axis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 rot="5400000">
            <a:off x="5561567" y="3605963"/>
            <a:ext cx="1931670" cy="1929603"/>
            <a:chOff x="4534569" y="614334"/>
            <a:chExt cx="1486739" cy="1484451"/>
          </a:xfrm>
        </p:grpSpPr>
        <p:grpSp>
          <p:nvGrpSpPr>
            <p:cNvPr id="21" name="Group 4"/>
            <p:cNvGrpSpPr>
              <a:grpSpLocks/>
            </p:cNvGrpSpPr>
            <p:nvPr/>
          </p:nvGrpSpPr>
          <p:grpSpPr bwMode="auto">
            <a:xfrm>
              <a:off x="5131007" y="614334"/>
              <a:ext cx="281041" cy="415157"/>
              <a:chOff x="5131007" y="614334"/>
              <a:chExt cx="281041" cy="41515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130218" y="614334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0" name="Group 13"/>
              <p:cNvGrpSpPr/>
              <p:nvPr/>
            </p:nvGrpSpPr>
            <p:grpSpPr>
              <a:xfrm>
                <a:off x="5263312" y="616145"/>
                <a:ext cx="16432" cy="413346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39" name="Oval 38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14"/>
              <p:cNvGrpSpPr/>
              <p:nvPr/>
            </p:nvGrpSpPr>
            <p:grpSpPr>
              <a:xfrm>
                <a:off x="5131007" y="793078"/>
                <a:ext cx="281041" cy="16432"/>
                <a:chOff x="4228434" y="1188342"/>
                <a:chExt cx="781980" cy="45720"/>
              </a:xfrm>
              <a:solidFill>
                <a:schemeClr val="bg1"/>
              </a:solidFill>
            </p:grpSpPr>
            <p:sp>
              <p:nvSpPr>
                <p:cNvPr id="32" name="Oval 31"/>
                <p:cNvSpPr/>
                <p:nvPr/>
              </p:nvSpPr>
              <p:spPr>
                <a:xfrm rot="16200000">
                  <a:off x="422843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 rot="16200000">
                  <a:off x="435114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 rot="16200000">
                  <a:off x="447385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 rot="16200000">
                  <a:off x="459656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 rot="16200000">
                  <a:off x="471927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16200000">
                  <a:off x="484198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 rot="16200000">
                  <a:off x="496469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2" name="Oval 21"/>
            <p:cNvSpPr/>
            <p:nvPr/>
          </p:nvSpPr>
          <p:spPr>
            <a:xfrm>
              <a:off x="5130218" y="1684409"/>
              <a:ext cx="281146" cy="414376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4601348" y="1155624"/>
              <a:ext cx="281014" cy="414572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2700000">
              <a:off x="5512294" y="769032"/>
              <a:ext cx="281013" cy="41616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5673516" y="1154037"/>
              <a:ext cx="281013" cy="414571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2700000">
              <a:off x="4752246" y="1527134"/>
              <a:ext cx="282601" cy="41616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-2700000">
              <a:off x="4755357" y="766748"/>
              <a:ext cx="281146" cy="415964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-2700000">
              <a:off x="5508257" y="1530407"/>
              <a:ext cx="281146" cy="41437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74" name="Straight Connector 73"/>
          <p:cNvCxnSpPr/>
          <p:nvPr/>
        </p:nvCxnSpPr>
        <p:spPr>
          <a:xfrm flipV="1">
            <a:off x="6534467" y="4514265"/>
            <a:ext cx="0" cy="59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7243125" y="4547030"/>
            <a:ext cx="0" cy="59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60" idx="6"/>
          </p:cNvCxnSpPr>
          <p:nvPr/>
        </p:nvCxnSpPr>
        <p:spPr>
          <a:xfrm>
            <a:off x="2818985" y="3956794"/>
            <a:ext cx="963034" cy="7318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801816" y="4666665"/>
            <a:ext cx="0" cy="59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786552" y="4667839"/>
            <a:ext cx="0" cy="59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239970" y="6166283"/>
            <a:ext cx="10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019815" y="6183868"/>
            <a:ext cx="103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1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Radial Cross-section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Along a radial line through the spray axis center point</a:t>
            </a:r>
          </a:p>
          <a:p>
            <a:pPr lvl="1"/>
            <a:r>
              <a:rPr lang="en-US" dirty="0" smtClean="0"/>
              <a:t>Zero at injector axis, positive outward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562600" y="3499283"/>
            <a:ext cx="2381570" cy="2023112"/>
            <a:chOff x="5254625" y="4920760"/>
            <a:chExt cx="1831975" cy="155624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002216" y="5731996"/>
              <a:ext cx="1084384" cy="54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3"/>
            <p:cNvGrpSpPr>
              <a:grpSpLocks/>
            </p:cNvGrpSpPr>
            <p:nvPr/>
          </p:nvGrpSpPr>
          <p:grpSpPr bwMode="auto">
            <a:xfrm rot="5400000">
              <a:off x="5253831" y="4991894"/>
              <a:ext cx="1485900" cy="1484312"/>
              <a:chOff x="4534569" y="614334"/>
              <a:chExt cx="1486739" cy="1484451"/>
            </a:xfrm>
          </p:grpSpPr>
          <p:grpSp>
            <p:nvGrpSpPr>
              <p:cNvPr id="21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0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32" name="Oval 31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2" name="Oval 21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V="1">
              <a:off x="6002216" y="5713240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561992" y="5709136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Left Brace 4"/>
            <p:cNvSpPr/>
            <p:nvPr/>
          </p:nvSpPr>
          <p:spPr>
            <a:xfrm>
              <a:off x="6453551" y="4920760"/>
              <a:ext cx="170019" cy="1097756"/>
            </a:xfrm>
            <a:prstGeom prst="leftBrace">
              <a:avLst/>
            </a:prstGeom>
            <a:ln w="25400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46569" y="3739914"/>
            <a:ext cx="85792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Radial Line</a:t>
            </a:r>
            <a:endParaRPr lang="en-US" sz="1200" dirty="0"/>
          </a:p>
        </p:txBody>
      </p:sp>
      <p:grpSp>
        <p:nvGrpSpPr>
          <p:cNvPr id="76" name="Group 66"/>
          <p:cNvGrpSpPr>
            <a:grpSpLocks noChangeAspect="1"/>
          </p:cNvGrpSpPr>
          <p:nvPr/>
        </p:nvGrpSpPr>
        <p:grpSpPr bwMode="auto">
          <a:xfrm>
            <a:off x="1262217" y="3956483"/>
            <a:ext cx="3081183" cy="790416"/>
            <a:chOff x="4175196" y="1388638"/>
            <a:chExt cx="2371093" cy="608043"/>
          </a:xfrm>
        </p:grpSpPr>
        <p:grpSp>
          <p:nvGrpSpPr>
            <p:cNvPr id="77" name="Group 60"/>
            <p:cNvGrpSpPr>
              <a:grpSpLocks noChangeAspect="1"/>
            </p:cNvGrpSpPr>
            <p:nvPr/>
          </p:nvGrpSpPr>
          <p:grpSpPr bwMode="auto">
            <a:xfrm>
              <a:off x="4175196" y="1634921"/>
              <a:ext cx="2371093" cy="361760"/>
              <a:chOff x="4175196" y="1634921"/>
              <a:chExt cx="2107638" cy="321564"/>
            </a:xfrm>
          </p:grpSpPr>
          <p:grpSp>
            <p:nvGrpSpPr>
              <p:cNvPr id="92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6206299" y="1500631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4384845" y="1510011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4383243" y="1854206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94" name="Arc 93"/>
                <p:cNvSpPr/>
                <p:nvPr/>
              </p:nvSpPr>
              <p:spPr>
                <a:xfrm>
                  <a:off x="6208667" y="1498644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4387212" y="1508025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4385610" y="1852220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" name="Group 34"/>
            <p:cNvGrpSpPr/>
            <p:nvPr/>
          </p:nvGrpSpPr>
          <p:grpSpPr bwMode="auto">
            <a:xfrm rot="16200000">
              <a:off x="6083977" y="1753033"/>
              <a:ext cx="16429" cy="414111"/>
              <a:chOff x="3121514" y="743560"/>
              <a:chExt cx="45720" cy="1150110"/>
            </a:xfrm>
            <a:solidFill>
              <a:schemeClr val="bg1"/>
            </a:solidFill>
          </p:grpSpPr>
          <p:sp>
            <p:nvSpPr>
              <p:cNvPr id="82" name="Oval 81"/>
              <p:cNvSpPr/>
              <p:nvPr/>
            </p:nvSpPr>
            <p:spPr>
              <a:xfrm>
                <a:off x="3121514" y="74356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121514" y="86627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121514" y="98898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121514" y="111169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121514" y="123440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121514" y="135711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121514" y="147982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121514" y="160253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121514" y="172524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121514" y="184795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79" name="Straight Connector 78"/>
            <p:cNvCxnSpPr/>
            <p:nvPr/>
          </p:nvCxnSpPr>
          <p:spPr>
            <a:xfrm flipH="1">
              <a:off x="5271013" y="1958579"/>
              <a:ext cx="5606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59949" y="1388638"/>
              <a:ext cx="0" cy="566766"/>
            </a:xfrm>
            <a:prstGeom prst="line">
              <a:avLst/>
            </a:prstGeom>
            <a:ln w="25400"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91"/>
            <p:cNvSpPr txBox="1">
              <a:spLocks noChangeArrowheads="1"/>
            </p:cNvSpPr>
            <p:nvPr/>
          </p:nvSpPr>
          <p:spPr bwMode="auto">
            <a:xfrm>
              <a:off x="5145320" y="1615397"/>
              <a:ext cx="438253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altLang="en-US" sz="1200" dirty="0"/>
                <a:t>15 mm </a:t>
              </a: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2239970" y="6166283"/>
            <a:ext cx="10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6019490" y="6183868"/>
            <a:ext cx="103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0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Transverse Cross-section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Across the spray perpendicular to the radial line</a:t>
            </a:r>
          </a:p>
          <a:p>
            <a:pPr lvl="1"/>
            <a:r>
              <a:rPr lang="en-US" dirty="0" smtClean="0"/>
              <a:t>Zero at spray center point</a:t>
            </a:r>
          </a:p>
          <a:p>
            <a:pPr lvl="2"/>
            <a:r>
              <a:rPr lang="en-US" dirty="0" smtClean="0"/>
              <a:t>Experiments put this at 10 mm radial distance</a:t>
            </a:r>
          </a:p>
          <a:p>
            <a:pPr lvl="1"/>
            <a:r>
              <a:rPr lang="en-US" dirty="0" smtClean="0"/>
              <a:t>Positive direction clockwise as viewed from injector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562600" y="3575483"/>
            <a:ext cx="2678750" cy="1931670"/>
            <a:chOff x="5254625" y="4991100"/>
            <a:chExt cx="2060575" cy="1485900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 rot="5400000">
              <a:off x="5253831" y="4991894"/>
              <a:ext cx="1485900" cy="1484312"/>
              <a:chOff x="4534569" y="614334"/>
              <a:chExt cx="1486739" cy="1484451"/>
            </a:xfrm>
          </p:grpSpPr>
          <p:grpSp>
            <p:nvGrpSpPr>
              <p:cNvPr id="21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0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32" name="Oval 31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2" name="Oval 21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V="1">
              <a:off x="6002216" y="5713240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561992" y="5709136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ight Brace 6"/>
            <p:cNvSpPr/>
            <p:nvPr/>
          </p:nvSpPr>
          <p:spPr>
            <a:xfrm>
              <a:off x="6205764" y="5181600"/>
              <a:ext cx="118836" cy="510212"/>
            </a:xfrm>
            <a:prstGeom prst="rightBrace">
              <a:avLst/>
            </a:prstGeom>
            <a:ln w="25400"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553200" y="5741661"/>
              <a:ext cx="0" cy="4129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2" idx="4"/>
            </p:cNvCxnSpPr>
            <p:nvPr/>
          </p:nvCxnSpPr>
          <p:spPr>
            <a:xfrm flipV="1">
              <a:off x="6588404" y="5300089"/>
              <a:ext cx="726796" cy="4275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Brace 16"/>
            <p:cNvSpPr/>
            <p:nvPr/>
          </p:nvSpPr>
          <p:spPr>
            <a:xfrm>
              <a:off x="6629400" y="5595413"/>
              <a:ext cx="119063" cy="256249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66"/>
          <p:cNvGrpSpPr>
            <a:grpSpLocks noChangeAspect="1"/>
          </p:cNvGrpSpPr>
          <p:nvPr/>
        </p:nvGrpSpPr>
        <p:grpSpPr bwMode="auto">
          <a:xfrm>
            <a:off x="1262217" y="3956483"/>
            <a:ext cx="3081183" cy="790416"/>
            <a:chOff x="4175196" y="1388638"/>
            <a:chExt cx="2371093" cy="608043"/>
          </a:xfrm>
        </p:grpSpPr>
        <p:grpSp>
          <p:nvGrpSpPr>
            <p:cNvPr id="77" name="Group 60"/>
            <p:cNvGrpSpPr>
              <a:grpSpLocks noChangeAspect="1"/>
            </p:cNvGrpSpPr>
            <p:nvPr/>
          </p:nvGrpSpPr>
          <p:grpSpPr bwMode="auto">
            <a:xfrm>
              <a:off x="4175196" y="1634921"/>
              <a:ext cx="2371093" cy="361760"/>
              <a:chOff x="4175196" y="1634921"/>
              <a:chExt cx="2107638" cy="321564"/>
            </a:xfrm>
          </p:grpSpPr>
          <p:grpSp>
            <p:nvGrpSpPr>
              <p:cNvPr id="92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6206299" y="1500631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4384845" y="1510011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4383243" y="1854206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94" name="Arc 93"/>
                <p:cNvSpPr/>
                <p:nvPr/>
              </p:nvSpPr>
              <p:spPr>
                <a:xfrm>
                  <a:off x="6208667" y="1498644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4387212" y="1508025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4385610" y="1852220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" name="Group 34"/>
            <p:cNvGrpSpPr/>
            <p:nvPr/>
          </p:nvGrpSpPr>
          <p:grpSpPr bwMode="auto">
            <a:xfrm rot="16200000">
              <a:off x="6083977" y="1753033"/>
              <a:ext cx="16429" cy="414111"/>
              <a:chOff x="3121514" y="743560"/>
              <a:chExt cx="45720" cy="1150110"/>
            </a:xfrm>
            <a:solidFill>
              <a:schemeClr val="bg1"/>
            </a:solidFill>
          </p:grpSpPr>
          <p:sp>
            <p:nvSpPr>
              <p:cNvPr id="82" name="Oval 81"/>
              <p:cNvSpPr/>
              <p:nvPr/>
            </p:nvSpPr>
            <p:spPr>
              <a:xfrm>
                <a:off x="3121514" y="74356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121514" y="86627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121514" y="98898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121514" y="111169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121514" y="123440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121514" y="135711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121514" y="147982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121514" y="160253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121514" y="172524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121514" y="184795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79" name="Straight Connector 78"/>
            <p:cNvCxnSpPr/>
            <p:nvPr/>
          </p:nvCxnSpPr>
          <p:spPr>
            <a:xfrm flipH="1">
              <a:off x="5271013" y="1958579"/>
              <a:ext cx="5606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59949" y="1388638"/>
              <a:ext cx="0" cy="566766"/>
            </a:xfrm>
            <a:prstGeom prst="line">
              <a:avLst/>
            </a:prstGeom>
            <a:ln w="25400"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91"/>
            <p:cNvSpPr txBox="1">
              <a:spLocks noChangeArrowheads="1"/>
            </p:cNvSpPr>
            <p:nvPr/>
          </p:nvSpPr>
          <p:spPr bwMode="auto">
            <a:xfrm>
              <a:off x="5145320" y="1615397"/>
              <a:ext cx="438253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altLang="en-US" sz="1200" dirty="0"/>
                <a:t>15 mm 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239970" y="6166283"/>
            <a:ext cx="10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7972" y="3679795"/>
            <a:ext cx="62388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 mm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37214" y="3642876"/>
            <a:ext cx="140827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Spray Plume Center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565871" y="4400148"/>
            <a:ext cx="113697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Transverse Line</a:t>
            </a:r>
            <a:endParaRPr lang="en-US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019490" y="6183868"/>
            <a:ext cx="103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5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Dual-plume Cross-section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Taken along a line connecting the center-points of two neighboring spray plumes</a:t>
            </a:r>
          </a:p>
          <a:p>
            <a:pPr lvl="1"/>
            <a:r>
              <a:rPr lang="en-US" dirty="0" smtClean="0"/>
              <a:t>Zero at center of counter-clockwise-most (as viewed from injector) plume</a:t>
            </a:r>
          </a:p>
          <a:p>
            <a:pPr lvl="1"/>
            <a:r>
              <a:rPr lang="en-US" dirty="0" smtClean="0"/>
              <a:t>Positive towards second plume (clockwise as viewed from injector)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0" y="4968075"/>
            <a:ext cx="120257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Dual-plume Line</a:t>
            </a:r>
            <a:endParaRPr lang="en-US" sz="1200" dirty="0"/>
          </a:p>
        </p:txBody>
      </p:sp>
      <p:grpSp>
        <p:nvGrpSpPr>
          <p:cNvPr id="60" name="Group 66"/>
          <p:cNvGrpSpPr>
            <a:grpSpLocks noChangeAspect="1"/>
          </p:cNvGrpSpPr>
          <p:nvPr/>
        </p:nvGrpSpPr>
        <p:grpSpPr bwMode="auto">
          <a:xfrm>
            <a:off x="1262217" y="3956483"/>
            <a:ext cx="3081183" cy="790416"/>
            <a:chOff x="4175196" y="1388638"/>
            <a:chExt cx="2371093" cy="608043"/>
          </a:xfrm>
        </p:grpSpPr>
        <p:grpSp>
          <p:nvGrpSpPr>
            <p:cNvPr id="61" name="Group 60"/>
            <p:cNvGrpSpPr>
              <a:grpSpLocks noChangeAspect="1"/>
            </p:cNvGrpSpPr>
            <p:nvPr/>
          </p:nvGrpSpPr>
          <p:grpSpPr bwMode="auto">
            <a:xfrm>
              <a:off x="4175196" y="1634921"/>
              <a:ext cx="2371093" cy="361760"/>
              <a:chOff x="4175196" y="1634921"/>
              <a:chExt cx="2107638" cy="321564"/>
            </a:xfrm>
          </p:grpSpPr>
          <p:grpSp>
            <p:nvGrpSpPr>
              <p:cNvPr id="76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81" name="Arc 80"/>
                <p:cNvSpPr/>
                <p:nvPr/>
              </p:nvSpPr>
              <p:spPr>
                <a:xfrm>
                  <a:off x="6206299" y="1500631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4384845" y="1510011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4383243" y="1854206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78" name="Arc 77"/>
                <p:cNvSpPr/>
                <p:nvPr/>
              </p:nvSpPr>
              <p:spPr>
                <a:xfrm>
                  <a:off x="6208667" y="1498644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4387212" y="1508025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385610" y="1852220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" name="Group 34"/>
            <p:cNvGrpSpPr/>
            <p:nvPr/>
          </p:nvGrpSpPr>
          <p:grpSpPr bwMode="auto">
            <a:xfrm rot="16200000">
              <a:off x="6083977" y="1753033"/>
              <a:ext cx="16429" cy="414111"/>
              <a:chOff x="3121514" y="743560"/>
              <a:chExt cx="45720" cy="1150110"/>
            </a:xfrm>
            <a:solidFill>
              <a:schemeClr val="bg1"/>
            </a:solidFill>
          </p:grpSpPr>
          <p:sp>
            <p:nvSpPr>
              <p:cNvPr id="66" name="Oval 65"/>
              <p:cNvSpPr/>
              <p:nvPr/>
            </p:nvSpPr>
            <p:spPr>
              <a:xfrm>
                <a:off x="3121514" y="74356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121514" y="86627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121514" y="98898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121514" y="111169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21514" y="123440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121514" y="135711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121514" y="147982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121514" y="160253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121514" y="172524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121514" y="184795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flipH="1">
              <a:off x="5271013" y="1958579"/>
              <a:ext cx="5606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359949" y="1388638"/>
              <a:ext cx="0" cy="566766"/>
            </a:xfrm>
            <a:prstGeom prst="line">
              <a:avLst/>
            </a:prstGeom>
            <a:ln w="25400"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91"/>
            <p:cNvSpPr txBox="1">
              <a:spLocks noChangeArrowheads="1"/>
            </p:cNvSpPr>
            <p:nvPr/>
          </p:nvSpPr>
          <p:spPr bwMode="auto">
            <a:xfrm>
              <a:off x="5145320" y="1615397"/>
              <a:ext cx="438253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altLang="en-US" sz="1200" dirty="0"/>
                <a:t>15 mm 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2239970" y="6166283"/>
            <a:ext cx="10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019490" y="6183868"/>
            <a:ext cx="103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562600" y="3575482"/>
            <a:ext cx="1953102" cy="1969428"/>
            <a:chOff x="5562600" y="3575482"/>
            <a:chExt cx="1953102" cy="1969428"/>
          </a:xfrm>
        </p:grpSpPr>
        <p:sp>
          <p:nvSpPr>
            <p:cNvPr id="40" name="Oval 39"/>
            <p:cNvSpPr/>
            <p:nvPr/>
          </p:nvSpPr>
          <p:spPr bwMode="auto">
            <a:xfrm rot="5400000">
              <a:off x="7040246" y="4262712"/>
              <a:ext cx="365283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 bwMode="auto">
            <a:xfrm rot="5400000">
              <a:off x="5649278" y="426271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336507" y="357548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 bwMode="auto">
            <a:xfrm rot="8100000">
              <a:off x="6837998" y="4758012"/>
              <a:ext cx="365283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338571" y="4968514"/>
              <a:ext cx="365283" cy="53863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 bwMode="auto">
            <a:xfrm rot="8100000">
              <a:off x="5851525" y="3771539"/>
              <a:ext cx="367347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 bwMode="auto">
            <a:xfrm rot="2700000">
              <a:off x="6841094" y="3774635"/>
              <a:ext cx="365284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 bwMode="auto">
            <a:xfrm rot="2700000">
              <a:off x="5849461" y="4753884"/>
              <a:ext cx="365284" cy="5386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534469" y="4514265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262179" y="4508930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773624" y="4225785"/>
              <a:ext cx="664687" cy="1234557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827520" y="4551212"/>
              <a:ext cx="423229" cy="7827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ight Brace 30"/>
            <p:cNvSpPr/>
            <p:nvPr/>
          </p:nvSpPr>
          <p:spPr>
            <a:xfrm>
              <a:off x="7360920" y="4495800"/>
              <a:ext cx="154782" cy="1049110"/>
            </a:xfrm>
            <a:prstGeom prst="rightBrace">
              <a:avLst/>
            </a:prstGeom>
            <a:ln w="25400">
              <a:solidFill>
                <a:schemeClr val="tx1"/>
              </a:solidFill>
            </a:ln>
            <a:scene3d>
              <a:camera prst="orthographicFront">
                <a:rot lat="0" lon="0" rev="20099999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7021715" y="4975579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798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View Orientations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67000" y="4352149"/>
            <a:ext cx="304800" cy="990600"/>
            <a:chOff x="2590800" y="5181600"/>
            <a:chExt cx="304800" cy="990600"/>
          </a:xfrm>
        </p:grpSpPr>
        <p:sp>
          <p:nvSpPr>
            <p:cNvPr id="4" name="Rectangle 3"/>
            <p:cNvSpPr/>
            <p:nvPr/>
          </p:nvSpPr>
          <p:spPr>
            <a:xfrm>
              <a:off x="2590800" y="5334000"/>
              <a:ext cx="304800" cy="838200"/>
            </a:xfrm>
            <a:prstGeom prst="rect">
              <a:avLst/>
            </a:prstGeom>
            <a:ln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67000" y="518160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7000" y="4352149"/>
            <a:ext cx="304800" cy="990600"/>
            <a:chOff x="2590800" y="5181600"/>
            <a:chExt cx="304800" cy="990600"/>
          </a:xfrm>
        </p:grpSpPr>
        <p:sp>
          <p:nvSpPr>
            <p:cNvPr id="10" name="Rectangle 9"/>
            <p:cNvSpPr/>
            <p:nvPr/>
          </p:nvSpPr>
          <p:spPr>
            <a:xfrm>
              <a:off x="2590800" y="5334000"/>
              <a:ext cx="304800" cy="838200"/>
            </a:xfrm>
            <a:prstGeom prst="rect">
              <a:avLst/>
            </a:prstGeom>
            <a:ln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67000" y="5181600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20805" y="4733149"/>
            <a:ext cx="254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Camera/Viewing Position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8339" y="5495149"/>
            <a:ext cx="252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1 (Widest Spray)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98339" y="5495149"/>
            <a:ext cx="284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2 (Narrowest Spray)</a:t>
            </a:r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524000" y="1447800"/>
            <a:ext cx="2631830" cy="1885235"/>
            <a:chOff x="1865980" y="3848577"/>
            <a:chExt cx="1754551" cy="125682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757520" y="4459222"/>
              <a:ext cx="0" cy="5943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757520" y="4294347"/>
              <a:ext cx="863011" cy="365283"/>
              <a:chOff x="2460345" y="4710113"/>
              <a:chExt cx="663855" cy="2809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Arc 47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629931" y="4015740"/>
              <a:ext cx="863011" cy="365283"/>
              <a:chOff x="2460345" y="4710113"/>
              <a:chExt cx="663855" cy="280987"/>
            </a:xfrm>
            <a:scene3d>
              <a:camera prst="orthographicFront">
                <a:rot lat="0" lon="0" rev="2700000"/>
              </a:camera>
              <a:lightRig rig="threePt" dir="t"/>
            </a:scene3d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Arc 44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332751" y="3848577"/>
              <a:ext cx="863011" cy="365283"/>
              <a:chOff x="2460345" y="4710113"/>
              <a:chExt cx="663855" cy="280987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cxnSp>
            <p:nvCxnSpPr>
              <p:cNvPr id="40" name="Straight Connector 39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Arc 41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035571" y="4015740"/>
              <a:ext cx="863011" cy="365283"/>
              <a:chOff x="2460345" y="4710113"/>
              <a:chExt cx="663855" cy="280987"/>
            </a:xfrm>
            <a:scene3d>
              <a:camera prst="orthographicFront">
                <a:rot lat="0" lon="0" rev="8100000"/>
              </a:camera>
              <a:lightRig rig="threePt" dir="t"/>
            </a:scene3d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Arc 38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865980" y="4312920"/>
              <a:ext cx="863011" cy="365283"/>
              <a:chOff x="2460345" y="4710113"/>
              <a:chExt cx="663855" cy="280987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035571" y="4610100"/>
              <a:ext cx="863011" cy="365283"/>
              <a:chOff x="2460345" y="4710113"/>
              <a:chExt cx="663855" cy="280987"/>
            </a:xfrm>
            <a:scene3d>
              <a:camera prst="orthographicFront">
                <a:rot lat="0" lon="0" rev="13500000"/>
              </a:camera>
              <a:lightRig rig="threePt" dir="t"/>
            </a:scene3d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Arc 32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332751" y="4740117"/>
              <a:ext cx="863011" cy="365283"/>
              <a:chOff x="2460345" y="4710113"/>
              <a:chExt cx="663855" cy="280987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cxnSp>
            <p:nvCxnSpPr>
              <p:cNvPr id="28" name="Straight Connector 27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Arc 29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629931" y="4610100"/>
              <a:ext cx="863011" cy="365283"/>
              <a:chOff x="2460345" y="4710113"/>
              <a:chExt cx="663855" cy="280987"/>
            </a:xfrm>
            <a:scene3d>
              <a:camera prst="orthographicFront">
                <a:rot lat="0" lon="0" rev="18900000"/>
              </a:camera>
              <a:lightRig rig="threePt" dir="t"/>
            </a:scene3d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Arc 26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 rot="1343170">
            <a:off x="5334000" y="1467565"/>
            <a:ext cx="2631830" cy="1885235"/>
            <a:chOff x="5334000" y="1467565"/>
            <a:chExt cx="2631830" cy="1885235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6671312" y="2383533"/>
              <a:ext cx="0" cy="8915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6671312" y="2136220"/>
              <a:ext cx="1294518" cy="547925"/>
              <a:chOff x="2460345" y="4710113"/>
              <a:chExt cx="663855" cy="280987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Arc 81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479928" y="1718310"/>
              <a:ext cx="1294518" cy="547925"/>
              <a:chOff x="2460345" y="4710113"/>
              <a:chExt cx="663855" cy="280987"/>
            </a:xfrm>
            <a:scene3d>
              <a:camera prst="orthographicFront">
                <a:rot lat="0" lon="0" rev="2700000"/>
              </a:camera>
              <a:lightRig rig="threePt" dir="t"/>
            </a:scene3d>
          </p:grpSpPr>
          <p:cxnSp>
            <p:nvCxnSpPr>
              <p:cNvPr id="77" name="Straight Connector 76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Arc 78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034157" y="1467565"/>
              <a:ext cx="1294518" cy="547925"/>
              <a:chOff x="2460345" y="4710113"/>
              <a:chExt cx="663855" cy="280987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cxnSp>
            <p:nvCxnSpPr>
              <p:cNvPr id="74" name="Straight Connector 73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Arc 75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588387" y="1718310"/>
              <a:ext cx="1294518" cy="547925"/>
              <a:chOff x="2460345" y="4710113"/>
              <a:chExt cx="663855" cy="280987"/>
            </a:xfrm>
            <a:scene3d>
              <a:camera prst="orthographicFront">
                <a:rot lat="0" lon="0" rev="8100000"/>
              </a:camera>
              <a:lightRig rig="threePt" dir="t"/>
            </a:scene3d>
          </p:grpSpPr>
          <p:cxnSp>
            <p:nvCxnSpPr>
              <p:cNvPr id="71" name="Straight Connector 70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334000" y="2164080"/>
              <a:ext cx="1294518" cy="547925"/>
              <a:chOff x="2460345" y="4710113"/>
              <a:chExt cx="663855" cy="280987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cxnSp>
            <p:nvCxnSpPr>
              <p:cNvPr id="68" name="Straight Connector 67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Arc 69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588387" y="2609850"/>
              <a:ext cx="1294518" cy="547925"/>
              <a:chOff x="2460345" y="4710113"/>
              <a:chExt cx="663855" cy="280987"/>
            </a:xfrm>
            <a:scene3d>
              <a:camera prst="orthographicFront">
                <a:rot lat="0" lon="0" rev="13500000"/>
              </a:camera>
              <a:lightRig rig="threePt" dir="t"/>
            </a:scene3d>
          </p:grpSpPr>
          <p:cxnSp>
            <p:nvCxnSpPr>
              <p:cNvPr id="65" name="Straight Connector 64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Arc 66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6034157" y="2804875"/>
              <a:ext cx="1294518" cy="547925"/>
              <a:chOff x="2460345" y="4710113"/>
              <a:chExt cx="663855" cy="280987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Arc 63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479928" y="2609850"/>
              <a:ext cx="1294518" cy="547925"/>
              <a:chOff x="2460345" y="4710113"/>
              <a:chExt cx="663855" cy="280987"/>
            </a:xfrm>
            <a:scene3d>
              <a:camera prst="orthographicFront">
                <a:rot lat="0" lon="0" rev="18900000"/>
              </a:camera>
              <a:lightRig rig="threePt" dir="t"/>
            </a:scene3d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2460345" y="4710113"/>
                <a:ext cx="529552" cy="140493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460345" y="4850606"/>
                <a:ext cx="529552" cy="140494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Arc 60"/>
              <p:cNvSpPr/>
              <p:nvPr/>
            </p:nvSpPr>
            <p:spPr>
              <a:xfrm>
                <a:off x="2839705" y="4736956"/>
                <a:ext cx="284495" cy="245641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252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Spray Penetration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2090381"/>
            <a:ext cx="4070349" cy="311538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44795"/>
            <a:ext cx="4114799" cy="3149409"/>
          </a:xfrm>
        </p:spPr>
      </p:pic>
      <p:sp>
        <p:nvSpPr>
          <p:cNvPr id="8" name="TextBox 7"/>
          <p:cNvSpPr txBox="1"/>
          <p:nvPr/>
        </p:nvSpPr>
        <p:spPr>
          <a:xfrm>
            <a:off x="685800" y="1676400"/>
            <a:ext cx="3244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Liquid Penetration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2581" y="1676400"/>
            <a:ext cx="321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Vapor Penetration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9300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Spray Penetration (Initial Transient)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2090381"/>
            <a:ext cx="4070349" cy="311538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44795"/>
            <a:ext cx="4114799" cy="3149408"/>
          </a:xfrm>
        </p:spPr>
      </p:pic>
      <p:sp>
        <p:nvSpPr>
          <p:cNvPr id="8" name="TextBox 7"/>
          <p:cNvSpPr txBox="1"/>
          <p:nvPr/>
        </p:nvSpPr>
        <p:spPr>
          <a:xfrm>
            <a:off x="685800" y="1676400"/>
            <a:ext cx="3244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Liquid Penetration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2581" y="1676400"/>
            <a:ext cx="321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Vapor Penetration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697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 Images – View 1</a:t>
            </a:r>
            <a:endParaRPr lang="en-US" dirty="0"/>
          </a:p>
        </p:txBody>
      </p:sp>
      <p:pic>
        <p:nvPicPr>
          <p:cNvPr id="1026" name="Picture 2" descr="U:\Research\ECN\ECN3.0\Experiment\SMie_bratg031-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32137" r="58048" b="32333"/>
          <a:stretch/>
        </p:blipFill>
        <p:spPr bwMode="auto">
          <a:xfrm>
            <a:off x="5038344" y="1047750"/>
            <a:ext cx="21336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300Lms.png"/>
          <p:cNvPicPr>
            <a:picLocks noChangeAspect="1" noChangeArrowheads="1"/>
          </p:cNvPicPr>
          <p:nvPr/>
        </p:nvPicPr>
        <p:blipFill>
          <a:blip r:embed="rId4" cstate="print"/>
          <a:srcRect l="36422" t="17219" r="35083" b="30025"/>
          <a:stretch>
            <a:fillRect/>
          </a:stretch>
        </p:blipFill>
        <p:spPr bwMode="auto">
          <a:xfrm rot="5400000">
            <a:off x="1861896" y="4023360"/>
            <a:ext cx="2086458" cy="2133600"/>
          </a:xfrm>
          <a:prstGeom prst="rect">
            <a:avLst/>
          </a:prstGeom>
          <a:noFill/>
        </p:spPr>
      </p:pic>
      <p:pic>
        <p:nvPicPr>
          <p:cNvPr id="1029" name="Picture 5" descr="U:\Research\ECN\ECN3.0\UW_SprayG_data\UW_SprayG_images\LI_view1_UW_000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5" r="32738" b="30799"/>
          <a:stretch/>
        </p:blipFill>
        <p:spPr bwMode="auto">
          <a:xfrm>
            <a:off x="5038344" y="4085741"/>
            <a:ext cx="2152650" cy="20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Polimi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22098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44958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8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67672984"/>
              </p:ext>
            </p:extLst>
          </p:nvPr>
        </p:nvGraphicFramePr>
        <p:xfrm>
          <a:off x="795528" y="1447800"/>
          <a:ext cx="7550913" cy="175260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430778"/>
                <a:gridCol w="1462977"/>
                <a:gridCol w="26571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Participating 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Abbreviation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Researcher(s)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Argonne National</a:t>
                      </a:r>
                      <a:r>
                        <a:rPr lang="en-US" baseline="0" dirty="0" smtClean="0"/>
                        <a:t> 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Zihan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Wang,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Sibendu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Politecnico</a:t>
                      </a:r>
                      <a:r>
                        <a:rPr lang="en-US" dirty="0" smtClean="0"/>
                        <a:t> di Milano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Tommaso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Lucchini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Tarcisio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Cerri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Wisconsin – Madison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Noah Van Dam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845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G:\500Lms.png"/>
          <p:cNvPicPr>
            <a:picLocks noChangeAspect="1" noChangeArrowheads="1"/>
          </p:cNvPicPr>
          <p:nvPr/>
        </p:nvPicPr>
        <p:blipFill>
          <a:blip r:embed="rId2" cstate="print"/>
          <a:srcRect l="36814" t="18675" r="35723" b="30690"/>
          <a:stretch>
            <a:fillRect/>
          </a:stretch>
        </p:blipFill>
        <p:spPr bwMode="auto">
          <a:xfrm rot="5400000">
            <a:off x="1867025" y="4023360"/>
            <a:ext cx="2085725" cy="21240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 Images – View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838200"/>
            <a:ext cx="36576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Polimi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22098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44958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UW</a:t>
            </a:r>
            <a:endParaRPr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9" r="33631" b="30449"/>
          <a:stretch/>
        </p:blipFill>
        <p:spPr bwMode="auto">
          <a:xfrm>
            <a:off x="5038344" y="3971339"/>
            <a:ext cx="2124076" cy="222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30000" r="58138" b="29355"/>
          <a:stretch/>
        </p:blipFill>
        <p:spPr bwMode="auto">
          <a:xfrm>
            <a:off x="5038344" y="933933"/>
            <a:ext cx="2124076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1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:\700Lms.png"/>
          <p:cNvPicPr>
            <a:picLocks noChangeAspect="1" noChangeArrowheads="1"/>
          </p:cNvPicPr>
          <p:nvPr/>
        </p:nvPicPr>
        <p:blipFill>
          <a:blip r:embed="rId2" cstate="print"/>
          <a:srcRect l="37469" t="19362" r="35984" b="30593"/>
          <a:stretch>
            <a:fillRect/>
          </a:stretch>
        </p:blipFill>
        <p:spPr bwMode="auto">
          <a:xfrm rot="5400000">
            <a:off x="1890470" y="4023360"/>
            <a:ext cx="2067410" cy="21526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 Images – View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1" y="839860"/>
            <a:ext cx="3657598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Polimi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22098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44958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UW</a:t>
            </a:r>
            <a:endParaRPr lang="en-US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0" r="33631" b="26684"/>
          <a:stretch/>
        </p:blipFill>
        <p:spPr bwMode="auto">
          <a:xfrm>
            <a:off x="5038344" y="3789757"/>
            <a:ext cx="2124076" cy="261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25286" r="58138" b="26944"/>
          <a:stretch/>
        </p:blipFill>
        <p:spPr bwMode="auto">
          <a:xfrm>
            <a:off x="5038344" y="647700"/>
            <a:ext cx="2124076" cy="282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97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 Images – View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1" y="838200"/>
            <a:ext cx="3657598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Polimi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22098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44958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UW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t="24741" r="58138" b="23870"/>
          <a:stretch/>
        </p:blipFill>
        <p:spPr bwMode="auto">
          <a:xfrm>
            <a:off x="5038344" y="619125"/>
            <a:ext cx="2124076" cy="303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1" r="33631" b="24468"/>
          <a:stretch/>
        </p:blipFill>
        <p:spPr bwMode="auto">
          <a:xfrm>
            <a:off x="5038344" y="3657600"/>
            <a:ext cx="212407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95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300ms.png"/>
          <p:cNvPicPr>
            <a:picLocks noChangeAspect="1" noChangeArrowheads="1"/>
          </p:cNvPicPr>
          <p:nvPr/>
        </p:nvPicPr>
        <p:blipFill>
          <a:blip r:embed="rId2" cstate="print"/>
          <a:srcRect l="31908" t="-2459" r="19855" b="10971"/>
          <a:stretch>
            <a:fillRect/>
          </a:stretch>
        </p:blipFill>
        <p:spPr bwMode="auto">
          <a:xfrm rot="5400000">
            <a:off x="1880153" y="3997110"/>
            <a:ext cx="2095309" cy="21949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Vapor Images – View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838200"/>
            <a:ext cx="3657600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Polimi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22098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44958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UW</a:t>
            </a:r>
            <a:endParaRPr lang="en-US" dirty="0"/>
          </a:p>
        </p:txBody>
      </p:sp>
      <p:pic>
        <p:nvPicPr>
          <p:cNvPr id="20" name="Picture 2" descr="U:\Research\ECN\ECN3.0\ANL_data\Spray Images\Side View\VI_view1_000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24671" r="39815" b="25535"/>
          <a:stretch/>
        </p:blipFill>
        <p:spPr bwMode="auto">
          <a:xfrm>
            <a:off x="5038344" y="1057275"/>
            <a:ext cx="21526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U:\Research\ECN\ECN3.0\UW_SprayG_data\UW_SprayG_images\VI_view1_UW_000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22646"/>
          <a:stretch/>
        </p:blipFill>
        <p:spPr bwMode="auto">
          <a:xfrm>
            <a:off x="5038344" y="4046931"/>
            <a:ext cx="2194560" cy="209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4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500ms.png"/>
          <p:cNvPicPr>
            <a:picLocks noChangeAspect="1" noChangeArrowheads="1"/>
          </p:cNvPicPr>
          <p:nvPr/>
        </p:nvPicPr>
        <p:blipFill>
          <a:blip r:embed="rId2" cstate="print"/>
          <a:srcRect l="30773" t="-119" r="18730" b="10591"/>
          <a:stretch>
            <a:fillRect/>
          </a:stretch>
        </p:blipFill>
        <p:spPr bwMode="auto">
          <a:xfrm rot="5400000">
            <a:off x="1808535" y="4068727"/>
            <a:ext cx="2099460" cy="20558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Vapor Images – View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1" y="838200"/>
            <a:ext cx="3657598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Polimi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22098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44958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UW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22537"/>
          <a:stretch/>
        </p:blipFill>
        <p:spPr bwMode="auto">
          <a:xfrm>
            <a:off x="5038344" y="4046931"/>
            <a:ext cx="2194560" cy="209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24444" r="39111" b="24403"/>
          <a:stretch/>
        </p:blipFill>
        <p:spPr bwMode="auto">
          <a:xfrm>
            <a:off x="5048250" y="1047750"/>
            <a:ext cx="2184653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68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700ms.png"/>
          <p:cNvPicPr>
            <a:picLocks noChangeAspect="1" noChangeArrowheads="1"/>
          </p:cNvPicPr>
          <p:nvPr/>
        </p:nvPicPr>
        <p:blipFill>
          <a:blip r:embed="rId2" cstate="print"/>
          <a:srcRect l="30195" t="-2947" r="18796" b="10208"/>
          <a:stretch>
            <a:fillRect/>
          </a:stretch>
        </p:blipFill>
        <p:spPr bwMode="auto">
          <a:xfrm rot="5400000">
            <a:off x="1834698" y="4042566"/>
            <a:ext cx="2095308" cy="21040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Vapor Images – View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1" y="838200"/>
            <a:ext cx="3657598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Polimi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22098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44958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UW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22646"/>
          <a:stretch/>
        </p:blipFill>
        <p:spPr bwMode="auto">
          <a:xfrm>
            <a:off x="5038344" y="4046932"/>
            <a:ext cx="2194560" cy="209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24218" r="39111" b="24404"/>
          <a:stretch/>
        </p:blipFill>
        <p:spPr bwMode="auto">
          <a:xfrm>
            <a:off x="5048250" y="1038226"/>
            <a:ext cx="2184654" cy="216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19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900ms.png"/>
          <p:cNvPicPr>
            <a:picLocks noChangeAspect="1" noChangeArrowheads="1"/>
          </p:cNvPicPr>
          <p:nvPr/>
        </p:nvPicPr>
        <p:blipFill>
          <a:blip r:embed="rId2" cstate="print"/>
          <a:srcRect l="31704" r="20527" b="12298"/>
          <a:stretch>
            <a:fillRect/>
          </a:stretch>
        </p:blipFill>
        <p:spPr bwMode="auto">
          <a:xfrm rot="5400000">
            <a:off x="1845026" y="4032235"/>
            <a:ext cx="2095311" cy="21247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Vapor Images – View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1" y="838200"/>
            <a:ext cx="3657598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Polimi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22098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44958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UW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22646"/>
          <a:stretch/>
        </p:blipFill>
        <p:spPr bwMode="auto">
          <a:xfrm>
            <a:off x="5038344" y="4046931"/>
            <a:ext cx="2194560" cy="209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19013" r="39110" b="21687"/>
          <a:stretch/>
        </p:blipFill>
        <p:spPr bwMode="auto">
          <a:xfrm>
            <a:off x="5048250" y="819150"/>
            <a:ext cx="2184654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33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engineCases\sprayG_multiC_last\1500m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0" t="1987" r="24476" b="7200"/>
          <a:stretch/>
        </p:blipFill>
        <p:spPr bwMode="auto">
          <a:xfrm rot="5400000">
            <a:off x="1842083" y="4035179"/>
            <a:ext cx="2101198" cy="21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Vapor Images – View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1" y="887994"/>
            <a:ext cx="3657598" cy="264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.5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Polimi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22098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44958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UW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15165" r="39111" b="15802"/>
          <a:stretch/>
        </p:blipFill>
        <p:spPr bwMode="auto">
          <a:xfrm>
            <a:off x="5048250" y="657225"/>
            <a:ext cx="2184654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U:\Research\ECN\ECN3.0\UW_SprayG_data\UW_SprayG_images\VI_view1_UW_001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5" b="13734"/>
          <a:stretch/>
        </p:blipFill>
        <p:spPr bwMode="auto">
          <a:xfrm>
            <a:off x="5038344" y="3648075"/>
            <a:ext cx="219456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90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Spray Axis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3200400" cy="2449513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377054" y="685800"/>
            <a:ext cx="1690746" cy="743506"/>
            <a:chOff x="6279536" y="736871"/>
            <a:chExt cx="2725658" cy="1198609"/>
          </a:xfrm>
        </p:grpSpPr>
        <p:grpSp>
          <p:nvGrpSpPr>
            <p:cNvPr id="13" name="Group 60"/>
            <p:cNvGrpSpPr>
              <a:grpSpLocks noChangeAspect="1"/>
            </p:cNvGrpSpPr>
            <p:nvPr/>
          </p:nvGrpSpPr>
          <p:grpSpPr bwMode="auto">
            <a:xfrm>
              <a:off x="6279536" y="1260513"/>
              <a:ext cx="2725658" cy="416003"/>
              <a:chOff x="4175196" y="1634921"/>
              <a:chExt cx="2107638" cy="321564"/>
            </a:xfrm>
          </p:grpSpPr>
          <p:grpSp>
            <p:nvGrpSpPr>
              <p:cNvPr id="18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23" name="Arc 22"/>
                <p:cNvSpPr/>
                <p:nvPr/>
              </p:nvSpPr>
              <p:spPr>
                <a:xfrm>
                  <a:off x="6206299" y="1500631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4384845" y="1510011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383243" y="1854206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6208667" y="1498644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4387212" y="1508025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385610" y="1852220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Straight Connector 13"/>
            <p:cNvCxnSpPr/>
            <p:nvPr/>
          </p:nvCxnSpPr>
          <p:spPr bwMode="auto">
            <a:xfrm>
              <a:off x="7656674" y="977577"/>
              <a:ext cx="1173260" cy="957903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43557" y="977577"/>
              <a:ext cx="0" cy="95790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flipV="1">
              <a:off x="7304926" y="736871"/>
              <a:ext cx="703497" cy="687269"/>
            </a:xfrm>
            <a:prstGeom prst="arc">
              <a:avLst>
                <a:gd name="adj1" fmla="val 16200000"/>
                <a:gd name="adj2" fmla="val 2008571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06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pic>
        <p:nvPicPr>
          <p:cNvPr id="7170" name="Picture 2" descr="U:\Research\ECN\ECN3.0\Plots\Spray G Mixture Fraction Profile - Spray Axis 1.0 ms AS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19325"/>
            <a:ext cx="3200400" cy="244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U:\Research\ECN\ECN3.0\Plots\Spray G Mixture Fraction Profile - Spray Axis 1.4 ms ASO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44" y="2209800"/>
            <a:ext cx="3200400" cy="244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952635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342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10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Injector Axis</a:t>
            </a:r>
            <a:endParaRPr lang="en-US" dirty="0"/>
          </a:p>
        </p:txBody>
      </p:sp>
      <p:grpSp>
        <p:nvGrpSpPr>
          <p:cNvPr id="13" name="Group 60"/>
          <p:cNvGrpSpPr>
            <a:grpSpLocks noChangeAspect="1"/>
          </p:cNvGrpSpPr>
          <p:nvPr/>
        </p:nvGrpSpPr>
        <p:grpSpPr bwMode="auto">
          <a:xfrm>
            <a:off x="7377054" y="1010619"/>
            <a:ext cx="1690746" cy="258050"/>
            <a:chOff x="4175196" y="1634921"/>
            <a:chExt cx="2107638" cy="321564"/>
          </a:xfrm>
        </p:grpSpPr>
        <p:grpSp>
          <p:nvGrpSpPr>
            <p:cNvPr id="18" name="Group 59"/>
            <p:cNvGrpSpPr>
              <a:grpSpLocks noChangeAspect="1"/>
            </p:cNvGrpSpPr>
            <p:nvPr/>
          </p:nvGrpSpPr>
          <p:grpSpPr bwMode="auto">
            <a:xfrm rot="2400000">
              <a:off x="5102572" y="1634921"/>
              <a:ext cx="1180262" cy="321564"/>
              <a:chOff x="4386127" y="1500577"/>
              <a:chExt cx="2584271" cy="704088"/>
            </a:xfrm>
          </p:grpSpPr>
          <p:sp>
            <p:nvSpPr>
              <p:cNvPr id="23" name="Arc 22"/>
              <p:cNvSpPr/>
              <p:nvPr/>
            </p:nvSpPr>
            <p:spPr>
              <a:xfrm>
                <a:off x="6206299" y="1500631"/>
                <a:ext cx="760380" cy="704493"/>
              </a:xfrm>
              <a:prstGeom prst="arc">
                <a:avLst>
                  <a:gd name="adj1" fmla="val 15356365"/>
                  <a:gd name="adj2" fmla="val 6260487"/>
                </a:avLst>
              </a:prstGeom>
              <a:noFill/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4384845" y="1510011"/>
                <a:ext cx="2114228" cy="342976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383243" y="1854206"/>
                <a:ext cx="2114228" cy="342978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68"/>
            <p:cNvGrpSpPr>
              <a:grpSpLocks noChangeAspect="1"/>
            </p:cNvGrpSpPr>
            <p:nvPr/>
          </p:nvGrpSpPr>
          <p:grpSpPr bwMode="auto">
            <a:xfrm rot="19200000" flipH="1">
              <a:off x="4175196" y="1634921"/>
              <a:ext cx="1180262" cy="321564"/>
              <a:chOff x="4386127" y="1500577"/>
              <a:chExt cx="2584271" cy="704088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6208667" y="1498644"/>
                <a:ext cx="760380" cy="704493"/>
              </a:xfrm>
              <a:prstGeom prst="arc">
                <a:avLst>
                  <a:gd name="adj1" fmla="val 15356365"/>
                  <a:gd name="adj2" fmla="val 6260487"/>
                </a:avLst>
              </a:prstGeom>
              <a:noFill/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4387212" y="1508025"/>
                <a:ext cx="2114228" cy="342976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85610" y="1852220"/>
                <a:ext cx="2114228" cy="342978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Straight Connector 13"/>
          <p:cNvCxnSpPr/>
          <p:nvPr/>
        </p:nvCxnSpPr>
        <p:spPr bwMode="auto">
          <a:xfrm flipH="1">
            <a:off x="8212419" y="835112"/>
            <a:ext cx="18884" cy="7069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2209800"/>
            <a:ext cx="3200363" cy="24495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06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2219325"/>
            <a:ext cx="3200400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044" y="2209800"/>
            <a:ext cx="3200400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52635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0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Case description</a:t>
            </a:r>
          </a:p>
          <a:p>
            <a:r>
              <a:rPr lang="en-US" dirty="0" smtClean="0"/>
              <a:t>Modeling approaches</a:t>
            </a:r>
          </a:p>
          <a:p>
            <a:r>
              <a:rPr lang="en-US" dirty="0" smtClean="0"/>
              <a:t>CFD Measurement definitions</a:t>
            </a:r>
          </a:p>
          <a:p>
            <a:r>
              <a:rPr lang="en-US" dirty="0" smtClean="0"/>
              <a:t>Modeling results</a:t>
            </a:r>
          </a:p>
          <a:p>
            <a:pPr lvl="1"/>
            <a:r>
              <a:rPr lang="en-US" dirty="0" smtClean="0"/>
              <a:t>Liquid and vapor penetration</a:t>
            </a:r>
          </a:p>
          <a:p>
            <a:pPr lvl="1"/>
            <a:r>
              <a:rPr lang="en-US" dirty="0" smtClean="0"/>
              <a:t>Spray visualization</a:t>
            </a:r>
          </a:p>
          <a:p>
            <a:pPr lvl="1"/>
            <a:r>
              <a:rPr lang="en-US" dirty="0" smtClean="0"/>
              <a:t>Mixture fraction and drop size (SMD) profiles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04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Radial Profile</a:t>
            </a:r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448233" y="762000"/>
            <a:ext cx="1571835" cy="1274902"/>
            <a:chOff x="5254623" y="4991099"/>
            <a:chExt cx="1831975" cy="14859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002214" y="5731995"/>
              <a:ext cx="1084384" cy="54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"/>
            <p:cNvGrpSpPr>
              <a:grpSpLocks/>
            </p:cNvGrpSpPr>
            <p:nvPr/>
          </p:nvGrpSpPr>
          <p:grpSpPr bwMode="auto">
            <a:xfrm rot="5400000">
              <a:off x="5253829" y="4991893"/>
              <a:ext cx="1485900" cy="1484312"/>
              <a:chOff x="4534569" y="614334"/>
              <a:chExt cx="1486739" cy="1484451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8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40" name="Oval 39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30" name="Oval 29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6002214" y="5713239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561990" y="5709135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2209800"/>
            <a:ext cx="3200363" cy="244951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9906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2219325"/>
            <a:ext cx="3200400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044" y="2209800"/>
            <a:ext cx="3200400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952635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9342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64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Transverse Profile</a:t>
            </a:r>
            <a:endParaRPr lang="en-US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254625" y="4991100"/>
            <a:chExt cx="1484312" cy="1485900"/>
          </a:xfrm>
        </p:grpSpPr>
        <p:grpSp>
          <p:nvGrpSpPr>
            <p:cNvPr id="58" name="Group 3"/>
            <p:cNvGrpSpPr>
              <a:grpSpLocks/>
            </p:cNvGrpSpPr>
            <p:nvPr/>
          </p:nvGrpSpPr>
          <p:grpSpPr bwMode="auto">
            <a:xfrm rot="5400000">
              <a:off x="5253831" y="4991894"/>
              <a:ext cx="1485900" cy="1484312"/>
              <a:chOff x="4534569" y="614334"/>
              <a:chExt cx="1486739" cy="1484451"/>
            </a:xfrm>
          </p:grpSpPr>
          <p:grpSp>
            <p:nvGrpSpPr>
              <p:cNvPr id="65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4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5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76" name="Oval 75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66" name="Oval 65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6002216" y="5713240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561992" y="5709136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553200" y="5741661"/>
              <a:ext cx="0" cy="4129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2209800"/>
            <a:ext cx="3200363" cy="244951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906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2219325"/>
            <a:ext cx="3200400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044" y="2209800"/>
            <a:ext cx="3200400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952635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9342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Dual-plume Profile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562600" y="3575482"/>
            <a:chExt cx="1929607" cy="1931670"/>
          </a:xfrm>
        </p:grpSpPr>
        <p:sp>
          <p:nvSpPr>
            <p:cNvPr id="40" name="Oval 39"/>
            <p:cNvSpPr/>
            <p:nvPr/>
          </p:nvSpPr>
          <p:spPr bwMode="auto">
            <a:xfrm rot="5400000">
              <a:off x="7040246" y="4262712"/>
              <a:ext cx="365283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5400000">
              <a:off x="5649278" y="426271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336507" y="357548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8100000">
              <a:off x="6837998" y="4758012"/>
              <a:ext cx="365283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338571" y="4968514"/>
              <a:ext cx="365283" cy="53863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8100000">
              <a:off x="5851525" y="3771539"/>
              <a:ext cx="367347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 rot="2700000">
              <a:off x="6841094" y="3774635"/>
              <a:ext cx="365284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700000">
              <a:off x="5849461" y="4753884"/>
              <a:ext cx="365284" cy="5386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6534469" y="4514265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262179" y="4508930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773624" y="4225785"/>
              <a:ext cx="664687" cy="1234557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827520" y="4551212"/>
              <a:ext cx="423229" cy="7827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021715" y="4975579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2209800"/>
            <a:ext cx="3200363" cy="24495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6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2219325"/>
            <a:ext cx="3200400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044" y="2209800"/>
            <a:ext cx="3200400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952635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342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59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Radial Profile</a:t>
            </a:r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448233" y="762000"/>
            <a:ext cx="1571835" cy="1274902"/>
            <a:chOff x="5254623" y="4991099"/>
            <a:chExt cx="1831975" cy="14859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002214" y="5731995"/>
              <a:ext cx="1084384" cy="54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"/>
            <p:cNvGrpSpPr>
              <a:grpSpLocks/>
            </p:cNvGrpSpPr>
            <p:nvPr/>
          </p:nvGrpSpPr>
          <p:grpSpPr bwMode="auto">
            <a:xfrm rot="5400000">
              <a:off x="5253829" y="4991893"/>
              <a:ext cx="1485900" cy="1484312"/>
              <a:chOff x="4534569" y="614334"/>
              <a:chExt cx="1486739" cy="1484451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8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40" name="Oval 39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30" name="Oval 29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6002214" y="5713239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561990" y="5709135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2209800"/>
            <a:ext cx="3200363" cy="244951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9906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2219325"/>
            <a:ext cx="3200400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044" y="2209800"/>
            <a:ext cx="3200400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952635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9342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54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Transverse Profile</a:t>
            </a:r>
            <a:endParaRPr lang="en-US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254625" y="4991100"/>
            <a:chExt cx="1484312" cy="1485900"/>
          </a:xfrm>
        </p:grpSpPr>
        <p:grpSp>
          <p:nvGrpSpPr>
            <p:cNvPr id="58" name="Group 3"/>
            <p:cNvGrpSpPr>
              <a:grpSpLocks/>
            </p:cNvGrpSpPr>
            <p:nvPr/>
          </p:nvGrpSpPr>
          <p:grpSpPr bwMode="auto">
            <a:xfrm rot="5400000">
              <a:off x="5253831" y="4991894"/>
              <a:ext cx="1485900" cy="1484312"/>
              <a:chOff x="4534569" y="614334"/>
              <a:chExt cx="1486739" cy="1484451"/>
            </a:xfrm>
          </p:grpSpPr>
          <p:grpSp>
            <p:nvGrpSpPr>
              <p:cNvPr id="65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4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5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76" name="Oval 75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66" name="Oval 65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6002216" y="5713240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561992" y="5709136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553200" y="5741661"/>
              <a:ext cx="0" cy="4129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2209800"/>
            <a:ext cx="3200363" cy="244951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906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2219325"/>
            <a:ext cx="3200400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044" y="2209800"/>
            <a:ext cx="3200400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952635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9342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88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Dual-plume Profile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562600" y="3575482"/>
            <a:chExt cx="1929607" cy="1931670"/>
          </a:xfrm>
        </p:grpSpPr>
        <p:sp>
          <p:nvSpPr>
            <p:cNvPr id="40" name="Oval 39"/>
            <p:cNvSpPr/>
            <p:nvPr/>
          </p:nvSpPr>
          <p:spPr bwMode="auto">
            <a:xfrm rot="5400000">
              <a:off x="7040246" y="4262712"/>
              <a:ext cx="365283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5400000">
              <a:off x="5649278" y="426271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336507" y="357548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8100000">
              <a:off x="6837998" y="4758012"/>
              <a:ext cx="365283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338571" y="4968514"/>
              <a:ext cx="365283" cy="53863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8100000">
              <a:off x="5851525" y="3771539"/>
              <a:ext cx="367347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 rot="2700000">
              <a:off x="6841094" y="3774635"/>
              <a:ext cx="365284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700000">
              <a:off x="5849461" y="4753884"/>
              <a:ext cx="365284" cy="5386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6534469" y="4514265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262179" y="4508930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773624" y="4225785"/>
              <a:ext cx="664687" cy="1234557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827520" y="4551212"/>
              <a:ext cx="423229" cy="7827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021715" y="4975579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" y="2209800"/>
            <a:ext cx="3200363" cy="24495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6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2219325"/>
            <a:ext cx="3200400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044" y="2209800"/>
            <a:ext cx="3200400" cy="24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952635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34200" y="201168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65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Penetration all similar to experimental data</a:t>
            </a:r>
          </a:p>
          <a:p>
            <a:pPr lvl="1"/>
            <a:r>
              <a:rPr lang="en-US" dirty="0" smtClean="0"/>
              <a:t>Initial transients should </a:t>
            </a:r>
            <a:r>
              <a:rPr lang="en-US" dirty="0" smtClean="0"/>
              <a:t>be investigated more</a:t>
            </a:r>
          </a:p>
          <a:p>
            <a:pPr lvl="1"/>
            <a:r>
              <a:rPr lang="en-US" dirty="0" smtClean="0"/>
              <a:t>Liquid vaporization time incorrect?</a:t>
            </a:r>
          </a:p>
          <a:p>
            <a:r>
              <a:rPr lang="en-US" dirty="0" smtClean="0"/>
              <a:t>Best practice to compare liquid images?</a:t>
            </a:r>
          </a:p>
          <a:p>
            <a:r>
              <a:rPr lang="en-US" dirty="0" smtClean="0"/>
              <a:t>Upstream (near-nozzle) vapor behavior, detached or not?</a:t>
            </a:r>
          </a:p>
          <a:p>
            <a:r>
              <a:rPr lang="en-US" dirty="0" smtClean="0"/>
              <a:t>Some simulations may be under-resolved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0625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More accurate boundary </a:t>
            </a:r>
            <a:r>
              <a:rPr lang="en-US" dirty="0" smtClean="0"/>
              <a:t>conditions from experiments</a:t>
            </a:r>
            <a:endParaRPr lang="en-US" dirty="0" smtClean="0"/>
          </a:p>
          <a:p>
            <a:pPr lvl="1"/>
            <a:r>
              <a:rPr lang="en-US" dirty="0" smtClean="0"/>
              <a:t>Hole specific boundary conditions?</a:t>
            </a:r>
            <a:endParaRPr lang="en-US" dirty="0" smtClean="0"/>
          </a:p>
          <a:p>
            <a:r>
              <a:rPr lang="en-US" dirty="0" smtClean="0"/>
              <a:t>Parametric variations</a:t>
            </a:r>
          </a:p>
          <a:p>
            <a:r>
              <a:rPr lang="en-US" dirty="0" smtClean="0"/>
              <a:t>Better ways to understand </a:t>
            </a:r>
            <a:r>
              <a:rPr lang="en-US" smtClean="0"/>
              <a:t>spray-to-spray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71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12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Spray Axis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5" y="914400"/>
            <a:ext cx="7143260" cy="5467350"/>
          </a:xfr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377054" y="685800"/>
            <a:ext cx="1690746" cy="743506"/>
            <a:chOff x="6279536" y="736871"/>
            <a:chExt cx="2725658" cy="1198609"/>
          </a:xfrm>
        </p:grpSpPr>
        <p:grpSp>
          <p:nvGrpSpPr>
            <p:cNvPr id="13" name="Group 60"/>
            <p:cNvGrpSpPr>
              <a:grpSpLocks noChangeAspect="1"/>
            </p:cNvGrpSpPr>
            <p:nvPr/>
          </p:nvGrpSpPr>
          <p:grpSpPr bwMode="auto">
            <a:xfrm>
              <a:off x="6279536" y="1260513"/>
              <a:ext cx="2725658" cy="416003"/>
              <a:chOff x="4175196" y="1634921"/>
              <a:chExt cx="2107638" cy="321564"/>
            </a:xfrm>
          </p:grpSpPr>
          <p:grpSp>
            <p:nvGrpSpPr>
              <p:cNvPr id="18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23" name="Arc 22"/>
                <p:cNvSpPr/>
                <p:nvPr/>
              </p:nvSpPr>
              <p:spPr>
                <a:xfrm>
                  <a:off x="6206299" y="1500631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4384845" y="1510011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383243" y="1854206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6208667" y="1498644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4387212" y="1508025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385610" y="1852220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Straight Connector 13"/>
            <p:cNvCxnSpPr/>
            <p:nvPr/>
          </p:nvCxnSpPr>
          <p:spPr bwMode="auto">
            <a:xfrm>
              <a:off x="7656674" y="977577"/>
              <a:ext cx="1173260" cy="957903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43557" y="977577"/>
              <a:ext cx="0" cy="95790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flipV="1">
              <a:off x="7304926" y="736871"/>
              <a:ext cx="703497" cy="687269"/>
            </a:xfrm>
            <a:prstGeom prst="arc">
              <a:avLst>
                <a:gd name="adj1" fmla="val 16200000"/>
                <a:gd name="adj2" fmla="val 2008571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6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Spray G Nominal Baseline Data/Conditions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92768449"/>
              </p:ext>
            </p:extLst>
          </p:nvPr>
        </p:nvGraphicFramePr>
        <p:xfrm>
          <a:off x="273050" y="914400"/>
          <a:ext cx="8566150" cy="40792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283075"/>
                <a:gridCol w="42830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Isooctane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 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</a:t>
                      </a:r>
                      <a:r>
                        <a:rPr lang="en-US" dirty="0" err="1" smtClean="0"/>
                        <a:t>MPa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Fuel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r>
                        <a:rPr lang="en-US" dirty="0" smtClean="0">
                          <a:latin typeface="+mn-lt"/>
                        </a:rPr>
                        <a:t>0</a:t>
                      </a:r>
                      <a:r>
                        <a:rPr lang="en-US" dirty="0" smtClean="0">
                          <a:latin typeface="+mn-lt"/>
                          <a:cs typeface="Calibri"/>
                        </a:rPr>
                        <a:t>° C (363.15 K)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Ambient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r>
                        <a:rPr lang="en-US" dirty="0" smtClean="0">
                          <a:latin typeface="+mn-lt"/>
                          <a:cs typeface="Calibri"/>
                        </a:rPr>
                        <a:t>° C (573.15 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Ambient</a:t>
                      </a:r>
                      <a:r>
                        <a:rPr lang="en-US" baseline="0" dirty="0" smtClean="0"/>
                        <a:t> 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 kg/m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- Ambient 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5.97 bar (N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); 5.77</a:t>
                      </a:r>
                      <a:r>
                        <a:rPr lang="en-US" baseline="0" dirty="0" smtClean="0"/>
                        <a:t> bar (Air)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Injected</a:t>
                      </a:r>
                      <a:r>
                        <a:rPr lang="en-US" baseline="0" dirty="0" smtClean="0"/>
                        <a:t> 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 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780 </a:t>
                      </a:r>
                      <a:r>
                        <a:rPr lang="en-US" dirty="0" smtClean="0">
                          <a:latin typeface="+mn-lt"/>
                          <a:cs typeface="Tahoma"/>
                        </a:rPr>
                        <a:t>µs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Nozzle Holes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Hole Diameter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 </a:t>
                      </a:r>
                      <a:r>
                        <a:rPr lang="en-US" dirty="0" smtClean="0">
                          <a:latin typeface="+mn-lt"/>
                          <a:cs typeface="Tahoma"/>
                        </a:rPr>
                        <a:t>µm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Fully Included</a:t>
                      </a:r>
                      <a:r>
                        <a:rPr lang="en-US" baseline="0" dirty="0" smtClean="0"/>
                        <a:t>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r>
                        <a:rPr lang="en-US" dirty="0" smtClean="0">
                          <a:latin typeface="+mn-lt"/>
                          <a:cs typeface="Calibri"/>
                        </a:rPr>
                        <a:t>°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894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Spray Axis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5" y="914400"/>
            <a:ext cx="7143260" cy="5467349"/>
          </a:xfr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377054" y="685800"/>
            <a:ext cx="1690746" cy="743506"/>
            <a:chOff x="6279536" y="736871"/>
            <a:chExt cx="2725658" cy="1198609"/>
          </a:xfrm>
        </p:grpSpPr>
        <p:grpSp>
          <p:nvGrpSpPr>
            <p:cNvPr id="13" name="Group 60"/>
            <p:cNvGrpSpPr>
              <a:grpSpLocks noChangeAspect="1"/>
            </p:cNvGrpSpPr>
            <p:nvPr/>
          </p:nvGrpSpPr>
          <p:grpSpPr bwMode="auto">
            <a:xfrm>
              <a:off x="6279536" y="1260513"/>
              <a:ext cx="2725658" cy="416003"/>
              <a:chOff x="4175196" y="1634921"/>
              <a:chExt cx="2107638" cy="321564"/>
            </a:xfrm>
          </p:grpSpPr>
          <p:grpSp>
            <p:nvGrpSpPr>
              <p:cNvPr id="18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23" name="Arc 22"/>
                <p:cNvSpPr/>
                <p:nvPr/>
              </p:nvSpPr>
              <p:spPr>
                <a:xfrm>
                  <a:off x="6206299" y="1500631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4384845" y="1510011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383243" y="1854206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6208667" y="1498644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4387212" y="1508025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385610" y="1852220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Straight Connector 13"/>
            <p:cNvCxnSpPr/>
            <p:nvPr/>
          </p:nvCxnSpPr>
          <p:spPr bwMode="auto">
            <a:xfrm>
              <a:off x="7656674" y="977577"/>
              <a:ext cx="1173260" cy="957903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43557" y="977577"/>
              <a:ext cx="0" cy="95790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flipV="1">
              <a:off x="7304926" y="736871"/>
              <a:ext cx="703497" cy="687269"/>
            </a:xfrm>
            <a:prstGeom prst="arc">
              <a:avLst>
                <a:gd name="adj1" fmla="val 16200000"/>
                <a:gd name="adj2" fmla="val 2008571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73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Spray Axis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5" y="914400"/>
            <a:ext cx="7143260" cy="5467349"/>
          </a:xfr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377054" y="685800"/>
            <a:ext cx="1690746" cy="743506"/>
            <a:chOff x="6279536" y="736871"/>
            <a:chExt cx="2725658" cy="1198609"/>
          </a:xfrm>
        </p:grpSpPr>
        <p:grpSp>
          <p:nvGrpSpPr>
            <p:cNvPr id="13" name="Group 60"/>
            <p:cNvGrpSpPr>
              <a:grpSpLocks noChangeAspect="1"/>
            </p:cNvGrpSpPr>
            <p:nvPr/>
          </p:nvGrpSpPr>
          <p:grpSpPr bwMode="auto">
            <a:xfrm>
              <a:off x="6279536" y="1260513"/>
              <a:ext cx="2725658" cy="416003"/>
              <a:chOff x="4175196" y="1634921"/>
              <a:chExt cx="2107638" cy="321564"/>
            </a:xfrm>
          </p:grpSpPr>
          <p:grpSp>
            <p:nvGrpSpPr>
              <p:cNvPr id="18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23" name="Arc 22"/>
                <p:cNvSpPr/>
                <p:nvPr/>
              </p:nvSpPr>
              <p:spPr>
                <a:xfrm>
                  <a:off x="6206299" y="1500631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4384845" y="1510011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383243" y="1854206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6208667" y="1498644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4387212" y="1508025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385610" y="1852220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Straight Connector 13"/>
            <p:cNvCxnSpPr/>
            <p:nvPr/>
          </p:nvCxnSpPr>
          <p:spPr bwMode="auto">
            <a:xfrm>
              <a:off x="7656674" y="977577"/>
              <a:ext cx="1173260" cy="957903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43557" y="977577"/>
              <a:ext cx="0" cy="95790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flipV="1">
              <a:off x="7304926" y="736871"/>
              <a:ext cx="703497" cy="687269"/>
            </a:xfrm>
            <a:prstGeom prst="arc">
              <a:avLst>
                <a:gd name="adj1" fmla="val 16200000"/>
                <a:gd name="adj2" fmla="val 2008571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03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Spray Axis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5" y="914400"/>
            <a:ext cx="7143260" cy="5467349"/>
          </a:xfr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377054" y="685800"/>
            <a:ext cx="1690746" cy="743506"/>
            <a:chOff x="6279536" y="736871"/>
            <a:chExt cx="2725658" cy="1198609"/>
          </a:xfrm>
        </p:grpSpPr>
        <p:grpSp>
          <p:nvGrpSpPr>
            <p:cNvPr id="13" name="Group 60"/>
            <p:cNvGrpSpPr>
              <a:grpSpLocks noChangeAspect="1"/>
            </p:cNvGrpSpPr>
            <p:nvPr/>
          </p:nvGrpSpPr>
          <p:grpSpPr bwMode="auto">
            <a:xfrm>
              <a:off x="6279536" y="1260513"/>
              <a:ext cx="2725658" cy="416003"/>
              <a:chOff x="4175196" y="1634921"/>
              <a:chExt cx="2107638" cy="321564"/>
            </a:xfrm>
          </p:grpSpPr>
          <p:grpSp>
            <p:nvGrpSpPr>
              <p:cNvPr id="18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23" name="Arc 22"/>
                <p:cNvSpPr/>
                <p:nvPr/>
              </p:nvSpPr>
              <p:spPr>
                <a:xfrm>
                  <a:off x="6206299" y="1500631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4384845" y="1510011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383243" y="1854206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6208667" y="1498644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4387212" y="1508025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385610" y="1852220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Straight Connector 13"/>
            <p:cNvCxnSpPr/>
            <p:nvPr/>
          </p:nvCxnSpPr>
          <p:spPr bwMode="auto">
            <a:xfrm>
              <a:off x="7656674" y="977577"/>
              <a:ext cx="1173260" cy="957903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43557" y="977577"/>
              <a:ext cx="0" cy="95790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flipV="1">
              <a:off x="7304926" y="736871"/>
              <a:ext cx="703497" cy="687269"/>
            </a:xfrm>
            <a:prstGeom prst="arc">
              <a:avLst>
                <a:gd name="adj1" fmla="val 16200000"/>
                <a:gd name="adj2" fmla="val 2008571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96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Spray Axis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5" y="914400"/>
            <a:ext cx="7143260" cy="5467349"/>
          </a:xfr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377054" y="685800"/>
            <a:ext cx="1690746" cy="743506"/>
            <a:chOff x="6279536" y="736871"/>
            <a:chExt cx="2725658" cy="1198609"/>
          </a:xfrm>
        </p:grpSpPr>
        <p:grpSp>
          <p:nvGrpSpPr>
            <p:cNvPr id="13" name="Group 60"/>
            <p:cNvGrpSpPr>
              <a:grpSpLocks noChangeAspect="1"/>
            </p:cNvGrpSpPr>
            <p:nvPr/>
          </p:nvGrpSpPr>
          <p:grpSpPr bwMode="auto">
            <a:xfrm>
              <a:off x="6279536" y="1260513"/>
              <a:ext cx="2725658" cy="416003"/>
              <a:chOff x="4175196" y="1634921"/>
              <a:chExt cx="2107638" cy="321564"/>
            </a:xfrm>
          </p:grpSpPr>
          <p:grpSp>
            <p:nvGrpSpPr>
              <p:cNvPr id="18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23" name="Arc 22"/>
                <p:cNvSpPr/>
                <p:nvPr/>
              </p:nvSpPr>
              <p:spPr>
                <a:xfrm>
                  <a:off x="6206299" y="1500631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4384845" y="1510011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383243" y="1854206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6208667" y="1498644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4387212" y="1508025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385610" y="1852220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Straight Connector 13"/>
            <p:cNvCxnSpPr/>
            <p:nvPr/>
          </p:nvCxnSpPr>
          <p:spPr bwMode="auto">
            <a:xfrm>
              <a:off x="7656674" y="977577"/>
              <a:ext cx="1173260" cy="957903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43557" y="977577"/>
              <a:ext cx="0" cy="95790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flipV="1">
              <a:off x="7304926" y="736871"/>
              <a:ext cx="703497" cy="687269"/>
            </a:xfrm>
            <a:prstGeom prst="arc">
              <a:avLst>
                <a:gd name="adj1" fmla="val 16200000"/>
                <a:gd name="adj2" fmla="val 2008571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35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Injector Axis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5" y="914400"/>
            <a:ext cx="7143259" cy="5467349"/>
          </a:xfrm>
        </p:spPr>
      </p:pic>
      <p:grpSp>
        <p:nvGrpSpPr>
          <p:cNvPr id="13" name="Group 60"/>
          <p:cNvGrpSpPr>
            <a:grpSpLocks noChangeAspect="1"/>
          </p:cNvGrpSpPr>
          <p:nvPr/>
        </p:nvGrpSpPr>
        <p:grpSpPr bwMode="auto">
          <a:xfrm>
            <a:off x="7377054" y="1010619"/>
            <a:ext cx="1690746" cy="258050"/>
            <a:chOff x="4175196" y="1634921"/>
            <a:chExt cx="2107638" cy="321564"/>
          </a:xfrm>
        </p:grpSpPr>
        <p:grpSp>
          <p:nvGrpSpPr>
            <p:cNvPr id="18" name="Group 59"/>
            <p:cNvGrpSpPr>
              <a:grpSpLocks noChangeAspect="1"/>
            </p:cNvGrpSpPr>
            <p:nvPr/>
          </p:nvGrpSpPr>
          <p:grpSpPr bwMode="auto">
            <a:xfrm rot="2400000">
              <a:off x="5102572" y="1634921"/>
              <a:ext cx="1180262" cy="321564"/>
              <a:chOff x="4386127" y="1500577"/>
              <a:chExt cx="2584271" cy="704088"/>
            </a:xfrm>
          </p:grpSpPr>
          <p:sp>
            <p:nvSpPr>
              <p:cNvPr id="23" name="Arc 22"/>
              <p:cNvSpPr/>
              <p:nvPr/>
            </p:nvSpPr>
            <p:spPr>
              <a:xfrm>
                <a:off x="6206299" y="1500631"/>
                <a:ext cx="760380" cy="704493"/>
              </a:xfrm>
              <a:prstGeom prst="arc">
                <a:avLst>
                  <a:gd name="adj1" fmla="val 15356365"/>
                  <a:gd name="adj2" fmla="val 6260487"/>
                </a:avLst>
              </a:prstGeom>
              <a:noFill/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4384845" y="1510011"/>
                <a:ext cx="2114228" cy="342976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383243" y="1854206"/>
                <a:ext cx="2114228" cy="342978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68"/>
            <p:cNvGrpSpPr>
              <a:grpSpLocks noChangeAspect="1"/>
            </p:cNvGrpSpPr>
            <p:nvPr/>
          </p:nvGrpSpPr>
          <p:grpSpPr bwMode="auto">
            <a:xfrm rot="19200000" flipH="1">
              <a:off x="4175196" y="1634921"/>
              <a:ext cx="1180262" cy="321564"/>
              <a:chOff x="4386127" y="1500577"/>
              <a:chExt cx="2584271" cy="704088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6208667" y="1498644"/>
                <a:ext cx="760380" cy="704493"/>
              </a:xfrm>
              <a:prstGeom prst="arc">
                <a:avLst>
                  <a:gd name="adj1" fmla="val 15356365"/>
                  <a:gd name="adj2" fmla="val 6260487"/>
                </a:avLst>
              </a:prstGeom>
              <a:noFill/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4387212" y="1508025"/>
                <a:ext cx="2114228" cy="342976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85610" y="1852220"/>
                <a:ext cx="2114228" cy="342978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Straight Connector 13"/>
          <p:cNvCxnSpPr/>
          <p:nvPr/>
        </p:nvCxnSpPr>
        <p:spPr bwMode="auto">
          <a:xfrm flipH="1">
            <a:off x="8212419" y="835112"/>
            <a:ext cx="18884" cy="7069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56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Injector Axis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5" y="914400"/>
            <a:ext cx="7143259" cy="5467348"/>
          </a:xfrm>
        </p:spPr>
      </p:pic>
      <p:grpSp>
        <p:nvGrpSpPr>
          <p:cNvPr id="13" name="Group 60"/>
          <p:cNvGrpSpPr>
            <a:grpSpLocks noChangeAspect="1"/>
          </p:cNvGrpSpPr>
          <p:nvPr/>
        </p:nvGrpSpPr>
        <p:grpSpPr bwMode="auto">
          <a:xfrm>
            <a:off x="7377054" y="1010619"/>
            <a:ext cx="1690746" cy="258050"/>
            <a:chOff x="4175196" y="1634921"/>
            <a:chExt cx="2107638" cy="321564"/>
          </a:xfrm>
        </p:grpSpPr>
        <p:grpSp>
          <p:nvGrpSpPr>
            <p:cNvPr id="18" name="Group 59"/>
            <p:cNvGrpSpPr>
              <a:grpSpLocks noChangeAspect="1"/>
            </p:cNvGrpSpPr>
            <p:nvPr/>
          </p:nvGrpSpPr>
          <p:grpSpPr bwMode="auto">
            <a:xfrm rot="2400000">
              <a:off x="5102572" y="1634921"/>
              <a:ext cx="1180262" cy="321564"/>
              <a:chOff x="4386127" y="1500577"/>
              <a:chExt cx="2584271" cy="704088"/>
            </a:xfrm>
          </p:grpSpPr>
          <p:sp>
            <p:nvSpPr>
              <p:cNvPr id="23" name="Arc 22"/>
              <p:cNvSpPr/>
              <p:nvPr/>
            </p:nvSpPr>
            <p:spPr>
              <a:xfrm>
                <a:off x="6206299" y="1500631"/>
                <a:ext cx="760380" cy="704493"/>
              </a:xfrm>
              <a:prstGeom prst="arc">
                <a:avLst>
                  <a:gd name="adj1" fmla="val 15356365"/>
                  <a:gd name="adj2" fmla="val 6260487"/>
                </a:avLst>
              </a:prstGeom>
              <a:noFill/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4384845" y="1510011"/>
                <a:ext cx="2114228" cy="342976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383243" y="1854206"/>
                <a:ext cx="2114228" cy="342978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68"/>
            <p:cNvGrpSpPr>
              <a:grpSpLocks noChangeAspect="1"/>
            </p:cNvGrpSpPr>
            <p:nvPr/>
          </p:nvGrpSpPr>
          <p:grpSpPr bwMode="auto">
            <a:xfrm rot="19200000" flipH="1">
              <a:off x="4175196" y="1634921"/>
              <a:ext cx="1180262" cy="321564"/>
              <a:chOff x="4386127" y="1500577"/>
              <a:chExt cx="2584271" cy="704088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6208667" y="1498644"/>
                <a:ext cx="760380" cy="704493"/>
              </a:xfrm>
              <a:prstGeom prst="arc">
                <a:avLst>
                  <a:gd name="adj1" fmla="val 15356365"/>
                  <a:gd name="adj2" fmla="val 6260487"/>
                </a:avLst>
              </a:prstGeom>
              <a:noFill/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4387212" y="1508025"/>
                <a:ext cx="2114228" cy="342976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85610" y="1852220"/>
                <a:ext cx="2114228" cy="342978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Straight Connector 13"/>
          <p:cNvCxnSpPr/>
          <p:nvPr/>
        </p:nvCxnSpPr>
        <p:spPr bwMode="auto">
          <a:xfrm flipH="1">
            <a:off x="8212419" y="835112"/>
            <a:ext cx="18884" cy="7069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43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Injector Axis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5" y="914400"/>
            <a:ext cx="7143259" cy="5467348"/>
          </a:xfrm>
        </p:spPr>
      </p:pic>
      <p:grpSp>
        <p:nvGrpSpPr>
          <p:cNvPr id="13" name="Group 60"/>
          <p:cNvGrpSpPr>
            <a:grpSpLocks noChangeAspect="1"/>
          </p:cNvGrpSpPr>
          <p:nvPr/>
        </p:nvGrpSpPr>
        <p:grpSpPr bwMode="auto">
          <a:xfrm>
            <a:off x="7377054" y="1010619"/>
            <a:ext cx="1690746" cy="258050"/>
            <a:chOff x="4175196" y="1634921"/>
            <a:chExt cx="2107638" cy="321564"/>
          </a:xfrm>
        </p:grpSpPr>
        <p:grpSp>
          <p:nvGrpSpPr>
            <p:cNvPr id="18" name="Group 59"/>
            <p:cNvGrpSpPr>
              <a:grpSpLocks noChangeAspect="1"/>
            </p:cNvGrpSpPr>
            <p:nvPr/>
          </p:nvGrpSpPr>
          <p:grpSpPr bwMode="auto">
            <a:xfrm rot="2400000">
              <a:off x="5102572" y="1634921"/>
              <a:ext cx="1180262" cy="321564"/>
              <a:chOff x="4386127" y="1500577"/>
              <a:chExt cx="2584271" cy="704088"/>
            </a:xfrm>
          </p:grpSpPr>
          <p:sp>
            <p:nvSpPr>
              <p:cNvPr id="23" name="Arc 22"/>
              <p:cNvSpPr/>
              <p:nvPr/>
            </p:nvSpPr>
            <p:spPr>
              <a:xfrm>
                <a:off x="6206299" y="1500631"/>
                <a:ext cx="760380" cy="704493"/>
              </a:xfrm>
              <a:prstGeom prst="arc">
                <a:avLst>
                  <a:gd name="adj1" fmla="val 15356365"/>
                  <a:gd name="adj2" fmla="val 6260487"/>
                </a:avLst>
              </a:prstGeom>
              <a:noFill/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4384845" y="1510011"/>
                <a:ext cx="2114228" cy="342976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383243" y="1854206"/>
                <a:ext cx="2114228" cy="342978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68"/>
            <p:cNvGrpSpPr>
              <a:grpSpLocks noChangeAspect="1"/>
            </p:cNvGrpSpPr>
            <p:nvPr/>
          </p:nvGrpSpPr>
          <p:grpSpPr bwMode="auto">
            <a:xfrm rot="19200000" flipH="1">
              <a:off x="4175196" y="1634921"/>
              <a:ext cx="1180262" cy="321564"/>
              <a:chOff x="4386127" y="1500577"/>
              <a:chExt cx="2584271" cy="704088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6208667" y="1498644"/>
                <a:ext cx="760380" cy="704493"/>
              </a:xfrm>
              <a:prstGeom prst="arc">
                <a:avLst>
                  <a:gd name="adj1" fmla="val 15356365"/>
                  <a:gd name="adj2" fmla="val 6260487"/>
                </a:avLst>
              </a:prstGeom>
              <a:noFill/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4387212" y="1508025"/>
                <a:ext cx="2114228" cy="342976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85610" y="1852220"/>
                <a:ext cx="2114228" cy="342978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Straight Connector 13"/>
          <p:cNvCxnSpPr/>
          <p:nvPr/>
        </p:nvCxnSpPr>
        <p:spPr bwMode="auto">
          <a:xfrm flipH="1">
            <a:off x="8212419" y="835112"/>
            <a:ext cx="18884" cy="7069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62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Injector Axis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5" y="914400"/>
            <a:ext cx="7143259" cy="5467348"/>
          </a:xfrm>
        </p:spPr>
      </p:pic>
      <p:grpSp>
        <p:nvGrpSpPr>
          <p:cNvPr id="13" name="Group 60"/>
          <p:cNvGrpSpPr>
            <a:grpSpLocks noChangeAspect="1"/>
          </p:cNvGrpSpPr>
          <p:nvPr/>
        </p:nvGrpSpPr>
        <p:grpSpPr bwMode="auto">
          <a:xfrm>
            <a:off x="7377054" y="1010619"/>
            <a:ext cx="1690746" cy="258050"/>
            <a:chOff x="4175196" y="1634921"/>
            <a:chExt cx="2107638" cy="321564"/>
          </a:xfrm>
        </p:grpSpPr>
        <p:grpSp>
          <p:nvGrpSpPr>
            <p:cNvPr id="18" name="Group 59"/>
            <p:cNvGrpSpPr>
              <a:grpSpLocks noChangeAspect="1"/>
            </p:cNvGrpSpPr>
            <p:nvPr/>
          </p:nvGrpSpPr>
          <p:grpSpPr bwMode="auto">
            <a:xfrm rot="2400000">
              <a:off x="5102572" y="1634921"/>
              <a:ext cx="1180262" cy="321564"/>
              <a:chOff x="4386127" y="1500577"/>
              <a:chExt cx="2584271" cy="704088"/>
            </a:xfrm>
          </p:grpSpPr>
          <p:sp>
            <p:nvSpPr>
              <p:cNvPr id="23" name="Arc 22"/>
              <p:cNvSpPr/>
              <p:nvPr/>
            </p:nvSpPr>
            <p:spPr>
              <a:xfrm>
                <a:off x="6206299" y="1500631"/>
                <a:ext cx="760380" cy="704493"/>
              </a:xfrm>
              <a:prstGeom prst="arc">
                <a:avLst>
                  <a:gd name="adj1" fmla="val 15356365"/>
                  <a:gd name="adj2" fmla="val 6260487"/>
                </a:avLst>
              </a:prstGeom>
              <a:noFill/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4384845" y="1510011"/>
                <a:ext cx="2114228" cy="342976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383243" y="1854206"/>
                <a:ext cx="2114228" cy="342978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68"/>
            <p:cNvGrpSpPr>
              <a:grpSpLocks noChangeAspect="1"/>
            </p:cNvGrpSpPr>
            <p:nvPr/>
          </p:nvGrpSpPr>
          <p:grpSpPr bwMode="auto">
            <a:xfrm rot="19200000" flipH="1">
              <a:off x="4175196" y="1634921"/>
              <a:ext cx="1180262" cy="321564"/>
              <a:chOff x="4386127" y="1500577"/>
              <a:chExt cx="2584271" cy="704088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6208667" y="1498644"/>
                <a:ext cx="760380" cy="704493"/>
              </a:xfrm>
              <a:prstGeom prst="arc">
                <a:avLst>
                  <a:gd name="adj1" fmla="val 15356365"/>
                  <a:gd name="adj2" fmla="val 6260487"/>
                </a:avLst>
              </a:prstGeom>
              <a:noFill/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4387212" y="1508025"/>
                <a:ext cx="2114228" cy="342976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85610" y="1852220"/>
                <a:ext cx="2114228" cy="342978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Straight Connector 13"/>
          <p:cNvCxnSpPr/>
          <p:nvPr/>
        </p:nvCxnSpPr>
        <p:spPr bwMode="auto">
          <a:xfrm flipH="1">
            <a:off x="8212419" y="835112"/>
            <a:ext cx="18884" cy="7069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504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Injector Axis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5" y="914400"/>
            <a:ext cx="7143259" cy="5467348"/>
          </a:xfrm>
        </p:spPr>
      </p:pic>
      <p:grpSp>
        <p:nvGrpSpPr>
          <p:cNvPr id="13" name="Group 60"/>
          <p:cNvGrpSpPr>
            <a:grpSpLocks noChangeAspect="1"/>
          </p:cNvGrpSpPr>
          <p:nvPr/>
        </p:nvGrpSpPr>
        <p:grpSpPr bwMode="auto">
          <a:xfrm>
            <a:off x="7377054" y="1010619"/>
            <a:ext cx="1690746" cy="258050"/>
            <a:chOff x="4175196" y="1634921"/>
            <a:chExt cx="2107638" cy="321564"/>
          </a:xfrm>
        </p:grpSpPr>
        <p:grpSp>
          <p:nvGrpSpPr>
            <p:cNvPr id="18" name="Group 59"/>
            <p:cNvGrpSpPr>
              <a:grpSpLocks noChangeAspect="1"/>
            </p:cNvGrpSpPr>
            <p:nvPr/>
          </p:nvGrpSpPr>
          <p:grpSpPr bwMode="auto">
            <a:xfrm rot="2400000">
              <a:off x="5102572" y="1634921"/>
              <a:ext cx="1180262" cy="321564"/>
              <a:chOff x="4386127" y="1500577"/>
              <a:chExt cx="2584271" cy="704088"/>
            </a:xfrm>
          </p:grpSpPr>
          <p:sp>
            <p:nvSpPr>
              <p:cNvPr id="23" name="Arc 22"/>
              <p:cNvSpPr/>
              <p:nvPr/>
            </p:nvSpPr>
            <p:spPr>
              <a:xfrm>
                <a:off x="6206299" y="1500631"/>
                <a:ext cx="760380" cy="704493"/>
              </a:xfrm>
              <a:prstGeom prst="arc">
                <a:avLst>
                  <a:gd name="adj1" fmla="val 15356365"/>
                  <a:gd name="adj2" fmla="val 6260487"/>
                </a:avLst>
              </a:prstGeom>
              <a:noFill/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4384845" y="1510011"/>
                <a:ext cx="2114228" cy="342976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383243" y="1854206"/>
                <a:ext cx="2114228" cy="342978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68"/>
            <p:cNvGrpSpPr>
              <a:grpSpLocks noChangeAspect="1"/>
            </p:cNvGrpSpPr>
            <p:nvPr/>
          </p:nvGrpSpPr>
          <p:grpSpPr bwMode="auto">
            <a:xfrm rot="19200000" flipH="1">
              <a:off x="4175196" y="1634921"/>
              <a:ext cx="1180262" cy="321564"/>
              <a:chOff x="4386127" y="1500577"/>
              <a:chExt cx="2584271" cy="704088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6208667" y="1498644"/>
                <a:ext cx="760380" cy="704493"/>
              </a:xfrm>
              <a:prstGeom prst="arc">
                <a:avLst>
                  <a:gd name="adj1" fmla="val 15356365"/>
                  <a:gd name="adj2" fmla="val 6260487"/>
                </a:avLst>
              </a:prstGeom>
              <a:noFill/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4387212" y="1508025"/>
                <a:ext cx="2114228" cy="342976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85610" y="1852220"/>
                <a:ext cx="2114228" cy="342978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Straight Connector 13"/>
          <p:cNvCxnSpPr/>
          <p:nvPr/>
        </p:nvCxnSpPr>
        <p:spPr bwMode="auto">
          <a:xfrm flipH="1">
            <a:off x="8212419" y="835112"/>
            <a:ext cx="18884" cy="7069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16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Radial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7" cy="5467348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448233" y="762000"/>
            <a:ext cx="1571835" cy="1274902"/>
            <a:chOff x="5254623" y="4991099"/>
            <a:chExt cx="1831975" cy="14859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002214" y="5731995"/>
              <a:ext cx="1084384" cy="54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"/>
            <p:cNvGrpSpPr>
              <a:grpSpLocks/>
            </p:cNvGrpSpPr>
            <p:nvPr/>
          </p:nvGrpSpPr>
          <p:grpSpPr bwMode="auto">
            <a:xfrm rot="5400000">
              <a:off x="5253829" y="4991893"/>
              <a:ext cx="1485900" cy="1484312"/>
              <a:chOff x="4534569" y="614334"/>
              <a:chExt cx="1486739" cy="1484451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8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40" name="Oval 39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30" name="Oval 29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6002214" y="5713239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561990" y="5709135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885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 of Injection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</p:nvPr>
        </p:nvGraphicFramePr>
        <p:xfrm>
          <a:off x="273050" y="914400"/>
          <a:ext cx="8566150" cy="546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19818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Mixture Fraction Profile – Radial Profile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7" cy="5467347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448233" y="762000"/>
            <a:ext cx="1571835" cy="1274902"/>
            <a:chOff x="5254623" y="4991099"/>
            <a:chExt cx="1831975" cy="14859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002214" y="5731995"/>
              <a:ext cx="1084384" cy="54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"/>
            <p:cNvGrpSpPr>
              <a:grpSpLocks/>
            </p:cNvGrpSpPr>
            <p:nvPr/>
          </p:nvGrpSpPr>
          <p:grpSpPr bwMode="auto">
            <a:xfrm rot="5400000">
              <a:off x="5253829" y="4991893"/>
              <a:ext cx="1485900" cy="1484312"/>
              <a:chOff x="4534569" y="614334"/>
              <a:chExt cx="1486739" cy="1484451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8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40" name="Oval 39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30" name="Oval 29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6002214" y="5713239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561990" y="5709135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7179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Mixture Fraction Profile – Radial Profile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7" cy="5467347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448233" y="762000"/>
            <a:ext cx="1571835" cy="1274902"/>
            <a:chOff x="5254623" y="4991099"/>
            <a:chExt cx="1831975" cy="14859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002214" y="5731995"/>
              <a:ext cx="1084384" cy="54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"/>
            <p:cNvGrpSpPr>
              <a:grpSpLocks/>
            </p:cNvGrpSpPr>
            <p:nvPr/>
          </p:nvGrpSpPr>
          <p:grpSpPr bwMode="auto">
            <a:xfrm rot="5400000">
              <a:off x="5253829" y="4991893"/>
              <a:ext cx="1485900" cy="1484312"/>
              <a:chOff x="4534569" y="614334"/>
              <a:chExt cx="1486739" cy="1484451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8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40" name="Oval 39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30" name="Oval 29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6002214" y="5713239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561990" y="5709135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4714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Mixture Fraction Profile – Radial Profile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7" cy="5467347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448233" y="762000"/>
            <a:ext cx="1571835" cy="1274902"/>
            <a:chOff x="5254623" y="4991099"/>
            <a:chExt cx="1831975" cy="14859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002214" y="5731995"/>
              <a:ext cx="1084384" cy="54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"/>
            <p:cNvGrpSpPr>
              <a:grpSpLocks/>
            </p:cNvGrpSpPr>
            <p:nvPr/>
          </p:nvGrpSpPr>
          <p:grpSpPr bwMode="auto">
            <a:xfrm rot="5400000">
              <a:off x="5253829" y="4991893"/>
              <a:ext cx="1485900" cy="1484312"/>
              <a:chOff x="4534569" y="614334"/>
              <a:chExt cx="1486739" cy="1484451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8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40" name="Oval 39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30" name="Oval 29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6002214" y="5713239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561990" y="5709135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8924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Mixture Fraction Profile – Radial Profile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7" cy="5467347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448233" y="762000"/>
            <a:ext cx="1571835" cy="1274902"/>
            <a:chOff x="5254623" y="4991099"/>
            <a:chExt cx="1831975" cy="14859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002214" y="5731995"/>
              <a:ext cx="1084384" cy="54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"/>
            <p:cNvGrpSpPr>
              <a:grpSpLocks/>
            </p:cNvGrpSpPr>
            <p:nvPr/>
          </p:nvGrpSpPr>
          <p:grpSpPr bwMode="auto">
            <a:xfrm rot="5400000">
              <a:off x="5253829" y="4991893"/>
              <a:ext cx="1485900" cy="1484312"/>
              <a:chOff x="4534569" y="614334"/>
              <a:chExt cx="1486739" cy="1484451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8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40" name="Oval 39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30" name="Oval 29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6002214" y="5713239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561990" y="5709135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50247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Transverse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6" cy="5467347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254625" y="4991100"/>
            <a:chExt cx="1484312" cy="1485900"/>
          </a:xfrm>
        </p:grpSpPr>
        <p:grpSp>
          <p:nvGrpSpPr>
            <p:cNvPr id="58" name="Group 3"/>
            <p:cNvGrpSpPr>
              <a:grpSpLocks/>
            </p:cNvGrpSpPr>
            <p:nvPr/>
          </p:nvGrpSpPr>
          <p:grpSpPr bwMode="auto">
            <a:xfrm rot="5400000">
              <a:off x="5253831" y="4991894"/>
              <a:ext cx="1485900" cy="1484312"/>
              <a:chOff x="4534569" y="614334"/>
              <a:chExt cx="1486739" cy="1484451"/>
            </a:xfrm>
          </p:grpSpPr>
          <p:grpSp>
            <p:nvGrpSpPr>
              <p:cNvPr id="65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4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5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76" name="Oval 75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66" name="Oval 65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6002216" y="5713240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561992" y="5709136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553200" y="5741661"/>
              <a:ext cx="0" cy="4129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39081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Mixture Fraction Profile – Transverse Profile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6" cy="5467346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254625" y="4991100"/>
            <a:chExt cx="1484312" cy="1485900"/>
          </a:xfrm>
        </p:grpSpPr>
        <p:grpSp>
          <p:nvGrpSpPr>
            <p:cNvPr id="58" name="Group 3"/>
            <p:cNvGrpSpPr>
              <a:grpSpLocks/>
            </p:cNvGrpSpPr>
            <p:nvPr/>
          </p:nvGrpSpPr>
          <p:grpSpPr bwMode="auto">
            <a:xfrm rot="5400000">
              <a:off x="5253831" y="4991894"/>
              <a:ext cx="1485900" cy="1484312"/>
              <a:chOff x="4534569" y="614334"/>
              <a:chExt cx="1486739" cy="1484451"/>
            </a:xfrm>
          </p:grpSpPr>
          <p:grpSp>
            <p:nvGrpSpPr>
              <p:cNvPr id="65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4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5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76" name="Oval 75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66" name="Oval 65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6002216" y="5713240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561992" y="5709136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553200" y="5741661"/>
              <a:ext cx="0" cy="4129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3310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Mixture Fraction Profile – Transverse Profile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6" cy="5467346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254625" y="4991100"/>
            <a:chExt cx="1484312" cy="1485900"/>
          </a:xfrm>
        </p:grpSpPr>
        <p:grpSp>
          <p:nvGrpSpPr>
            <p:cNvPr id="58" name="Group 3"/>
            <p:cNvGrpSpPr>
              <a:grpSpLocks/>
            </p:cNvGrpSpPr>
            <p:nvPr/>
          </p:nvGrpSpPr>
          <p:grpSpPr bwMode="auto">
            <a:xfrm rot="5400000">
              <a:off x="5253831" y="4991894"/>
              <a:ext cx="1485900" cy="1484312"/>
              <a:chOff x="4534569" y="614334"/>
              <a:chExt cx="1486739" cy="1484451"/>
            </a:xfrm>
          </p:grpSpPr>
          <p:grpSp>
            <p:nvGrpSpPr>
              <p:cNvPr id="65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4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5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76" name="Oval 75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66" name="Oval 65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6002216" y="5713240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561992" y="5709136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553200" y="5741661"/>
              <a:ext cx="0" cy="4129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79196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Mixture Fraction Profile – Transverse Profile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6" cy="5467346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254625" y="4991100"/>
            <a:chExt cx="1484312" cy="1485900"/>
          </a:xfrm>
        </p:grpSpPr>
        <p:grpSp>
          <p:nvGrpSpPr>
            <p:cNvPr id="58" name="Group 3"/>
            <p:cNvGrpSpPr>
              <a:grpSpLocks/>
            </p:cNvGrpSpPr>
            <p:nvPr/>
          </p:nvGrpSpPr>
          <p:grpSpPr bwMode="auto">
            <a:xfrm rot="5400000">
              <a:off x="5253831" y="4991894"/>
              <a:ext cx="1485900" cy="1484312"/>
              <a:chOff x="4534569" y="614334"/>
              <a:chExt cx="1486739" cy="1484451"/>
            </a:xfrm>
          </p:grpSpPr>
          <p:grpSp>
            <p:nvGrpSpPr>
              <p:cNvPr id="65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4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5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76" name="Oval 75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66" name="Oval 65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6002216" y="5713240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561992" y="5709136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553200" y="5741661"/>
              <a:ext cx="0" cy="4129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64860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Mixture Fraction Profile – Transverse Profile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6" cy="5467346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254625" y="4991100"/>
            <a:chExt cx="1484312" cy="1485900"/>
          </a:xfrm>
        </p:grpSpPr>
        <p:grpSp>
          <p:nvGrpSpPr>
            <p:cNvPr id="58" name="Group 3"/>
            <p:cNvGrpSpPr>
              <a:grpSpLocks/>
            </p:cNvGrpSpPr>
            <p:nvPr/>
          </p:nvGrpSpPr>
          <p:grpSpPr bwMode="auto">
            <a:xfrm rot="5400000">
              <a:off x="5253831" y="4991894"/>
              <a:ext cx="1485900" cy="1484312"/>
              <a:chOff x="4534569" y="614334"/>
              <a:chExt cx="1486739" cy="1484451"/>
            </a:xfrm>
          </p:grpSpPr>
          <p:grpSp>
            <p:nvGrpSpPr>
              <p:cNvPr id="65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4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5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76" name="Oval 75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66" name="Oval 65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6002216" y="5713240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561992" y="5709136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553200" y="5741661"/>
              <a:ext cx="0" cy="4129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58178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Dual-plume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5" cy="5467346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562600" y="3575482"/>
            <a:chExt cx="1929607" cy="1931670"/>
          </a:xfrm>
        </p:grpSpPr>
        <p:sp>
          <p:nvSpPr>
            <p:cNvPr id="40" name="Oval 39"/>
            <p:cNvSpPr/>
            <p:nvPr/>
          </p:nvSpPr>
          <p:spPr bwMode="auto">
            <a:xfrm rot="5400000">
              <a:off x="7040246" y="4262712"/>
              <a:ext cx="365283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5400000">
              <a:off x="5649278" y="426271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336507" y="357548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8100000">
              <a:off x="6837998" y="4758012"/>
              <a:ext cx="365283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338571" y="4968514"/>
              <a:ext cx="365283" cy="53863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8100000">
              <a:off x="5851525" y="3771539"/>
              <a:ext cx="367347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 rot="2700000">
              <a:off x="6841094" y="3774635"/>
              <a:ext cx="365284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700000">
              <a:off x="5849461" y="4753884"/>
              <a:ext cx="365284" cy="5386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6534469" y="4514265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262179" y="4508930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773624" y="4225785"/>
              <a:ext cx="664687" cy="1234557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827520" y="4551212"/>
              <a:ext cx="423229" cy="7827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021715" y="4975579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9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Approaches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57385308"/>
              </p:ext>
            </p:extLst>
          </p:nvPr>
        </p:nvGraphicFramePr>
        <p:xfrm>
          <a:off x="273050" y="914400"/>
          <a:ext cx="8566152" cy="515620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2141538"/>
                <a:gridCol w="2141538"/>
                <a:gridCol w="2141538"/>
                <a:gridCol w="21415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CFD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Converge 2.1.0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OpenFOAM</a:t>
                      </a:r>
                      <a:r>
                        <a:rPr lang="en-US" dirty="0" smtClean="0"/>
                        <a:t> + Lib-ICE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KIVA3V-r2-ERC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Turbulence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k-</a:t>
                      </a:r>
                      <a:r>
                        <a:rPr lang="el-GR" dirty="0" smtClean="0">
                          <a:latin typeface="Calibri"/>
                          <a:cs typeface="Calibri"/>
                        </a:rPr>
                        <a:t>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k-</a:t>
                      </a:r>
                      <a:r>
                        <a:rPr lang="el-GR" dirty="0" smtClean="0">
                          <a:latin typeface="Calibri"/>
                          <a:cs typeface="Calibri"/>
                        </a:rPr>
                        <a:t>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RNG k-</a:t>
                      </a:r>
                      <a:r>
                        <a:rPr lang="el-GR" dirty="0" smtClean="0">
                          <a:latin typeface="Calibri"/>
                          <a:cs typeface="Calibri"/>
                        </a:rPr>
                        <a:t>ε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Lagrangian</a:t>
                      </a:r>
                      <a:r>
                        <a:rPr lang="en-US" dirty="0" smtClean="0"/>
                        <a:t>/Blob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Lagrangian</a:t>
                      </a:r>
                      <a:r>
                        <a:rPr lang="en-US" dirty="0" smtClean="0"/>
                        <a:t>/Huh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Lagrangian</a:t>
                      </a:r>
                      <a:r>
                        <a:rPr lang="en-US" dirty="0" smtClean="0"/>
                        <a:t>/Blob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Break-up</a:t>
                      </a:r>
                      <a:r>
                        <a:rPr lang="en-US" baseline="0" dirty="0" smtClean="0"/>
                        <a:t>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KH-RT (B1 7;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RT Length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Huh-</a:t>
                      </a:r>
                      <a:r>
                        <a:rPr lang="en-US" dirty="0" err="1" smtClean="0"/>
                        <a:t>Gosman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KH-RT (B1 40; RT Length 1.0)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 Break-up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Vaporization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Frössling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Spalding Number-based (mass-based)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Frössling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Heat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O’Rourke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Ranz</a:t>
                      </a:r>
                      <a:r>
                        <a:rPr lang="en-US" dirty="0" smtClean="0"/>
                        <a:t>-Marshall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Ranz</a:t>
                      </a:r>
                      <a:r>
                        <a:rPr lang="en-US" dirty="0" smtClean="0"/>
                        <a:t>-Marshall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Turbulent Dispersion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O’Rourke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Gaussian Distribution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Droplet Drag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r>
                        <a:rPr lang="en-US" baseline="0" dirty="0" smtClean="0"/>
                        <a:t> w/ non-spherical correction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r>
                        <a:rPr lang="en-US" baseline="0" dirty="0" smtClean="0"/>
                        <a:t> w/ non-spherical correction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8464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Dual-plume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5" cy="5467345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562600" y="3575482"/>
            <a:chExt cx="1929607" cy="1931670"/>
          </a:xfrm>
        </p:grpSpPr>
        <p:sp>
          <p:nvSpPr>
            <p:cNvPr id="40" name="Oval 39"/>
            <p:cNvSpPr/>
            <p:nvPr/>
          </p:nvSpPr>
          <p:spPr bwMode="auto">
            <a:xfrm rot="5400000">
              <a:off x="7040246" y="4262712"/>
              <a:ext cx="365283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5400000">
              <a:off x="5649278" y="426271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336507" y="357548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8100000">
              <a:off x="6837998" y="4758012"/>
              <a:ext cx="365283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338571" y="4968514"/>
              <a:ext cx="365283" cy="53863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8100000">
              <a:off x="5851525" y="3771539"/>
              <a:ext cx="367347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 rot="2700000">
              <a:off x="6841094" y="3774635"/>
              <a:ext cx="365284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700000">
              <a:off x="5849461" y="4753884"/>
              <a:ext cx="365284" cy="5386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6534469" y="4514265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262179" y="4508930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773624" y="4225785"/>
              <a:ext cx="664687" cy="1234557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827520" y="4551212"/>
              <a:ext cx="423229" cy="7827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021715" y="4975579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75108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Dual-plume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5" cy="5467345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562600" y="3575482"/>
            <a:chExt cx="1929607" cy="1931670"/>
          </a:xfrm>
        </p:grpSpPr>
        <p:sp>
          <p:nvSpPr>
            <p:cNvPr id="40" name="Oval 39"/>
            <p:cNvSpPr/>
            <p:nvPr/>
          </p:nvSpPr>
          <p:spPr bwMode="auto">
            <a:xfrm rot="5400000">
              <a:off x="7040246" y="4262712"/>
              <a:ext cx="365283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5400000">
              <a:off x="5649278" y="426271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336507" y="357548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8100000">
              <a:off x="6837998" y="4758012"/>
              <a:ext cx="365283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338571" y="4968514"/>
              <a:ext cx="365283" cy="53863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8100000">
              <a:off x="5851525" y="3771539"/>
              <a:ext cx="367347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 rot="2700000">
              <a:off x="6841094" y="3774635"/>
              <a:ext cx="365284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700000">
              <a:off x="5849461" y="4753884"/>
              <a:ext cx="365284" cy="5386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6534469" y="4514265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262179" y="4508930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773624" y="4225785"/>
              <a:ext cx="664687" cy="1234557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827520" y="4551212"/>
              <a:ext cx="423229" cy="7827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021715" y="4975579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0428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Dual-plume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5" cy="5467345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562600" y="3575482"/>
            <a:chExt cx="1929607" cy="1931670"/>
          </a:xfrm>
        </p:grpSpPr>
        <p:sp>
          <p:nvSpPr>
            <p:cNvPr id="40" name="Oval 39"/>
            <p:cNvSpPr/>
            <p:nvPr/>
          </p:nvSpPr>
          <p:spPr bwMode="auto">
            <a:xfrm rot="5400000">
              <a:off x="7040246" y="4262712"/>
              <a:ext cx="365283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5400000">
              <a:off x="5649278" y="426271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336507" y="357548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8100000">
              <a:off x="6837998" y="4758012"/>
              <a:ext cx="365283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338571" y="4968514"/>
              <a:ext cx="365283" cy="53863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8100000">
              <a:off x="5851525" y="3771539"/>
              <a:ext cx="367347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 rot="2700000">
              <a:off x="6841094" y="3774635"/>
              <a:ext cx="365284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700000">
              <a:off x="5849461" y="4753884"/>
              <a:ext cx="365284" cy="5386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6534469" y="4514265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262179" y="4508930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773624" y="4225785"/>
              <a:ext cx="664687" cy="1234557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827520" y="4551212"/>
              <a:ext cx="423229" cy="7827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021715" y="4975579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82512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Profile – Dual-plume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5" cy="5467346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562600" y="3575482"/>
            <a:chExt cx="1929607" cy="1931670"/>
          </a:xfrm>
        </p:grpSpPr>
        <p:sp>
          <p:nvSpPr>
            <p:cNvPr id="40" name="Oval 39"/>
            <p:cNvSpPr/>
            <p:nvPr/>
          </p:nvSpPr>
          <p:spPr bwMode="auto">
            <a:xfrm rot="5400000">
              <a:off x="7040246" y="4262712"/>
              <a:ext cx="365283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5400000">
              <a:off x="5649278" y="426271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336507" y="357548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8100000">
              <a:off x="6837998" y="4758012"/>
              <a:ext cx="365283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338571" y="4968514"/>
              <a:ext cx="365283" cy="53863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8100000">
              <a:off x="5851525" y="3771539"/>
              <a:ext cx="367347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 rot="2700000">
              <a:off x="6841094" y="3774635"/>
              <a:ext cx="365284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700000">
              <a:off x="5849461" y="4753884"/>
              <a:ext cx="365284" cy="5386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6534469" y="4514265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262179" y="4508930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773624" y="4225785"/>
              <a:ext cx="664687" cy="1234557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827520" y="4551212"/>
              <a:ext cx="423229" cy="7827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021715" y="4975579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70783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Radial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7" cy="5467347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448233" y="762000"/>
            <a:ext cx="1571835" cy="1274902"/>
            <a:chOff x="5254623" y="4991099"/>
            <a:chExt cx="1831975" cy="14859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002214" y="5731995"/>
              <a:ext cx="1084384" cy="54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"/>
            <p:cNvGrpSpPr>
              <a:grpSpLocks/>
            </p:cNvGrpSpPr>
            <p:nvPr/>
          </p:nvGrpSpPr>
          <p:grpSpPr bwMode="auto">
            <a:xfrm rot="5400000">
              <a:off x="5253829" y="4991893"/>
              <a:ext cx="1485900" cy="1484312"/>
              <a:chOff x="4534569" y="614334"/>
              <a:chExt cx="1486739" cy="1484451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8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40" name="Oval 39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30" name="Oval 29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6002214" y="5713239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561990" y="5709135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33815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Radial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6" cy="5467347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448233" y="762000"/>
            <a:ext cx="1571835" cy="1274902"/>
            <a:chOff x="5254623" y="4991099"/>
            <a:chExt cx="1831975" cy="14859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002214" y="5731995"/>
              <a:ext cx="1084384" cy="54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"/>
            <p:cNvGrpSpPr>
              <a:grpSpLocks/>
            </p:cNvGrpSpPr>
            <p:nvPr/>
          </p:nvGrpSpPr>
          <p:grpSpPr bwMode="auto">
            <a:xfrm rot="5400000">
              <a:off x="5253829" y="4991893"/>
              <a:ext cx="1485900" cy="1484312"/>
              <a:chOff x="4534569" y="614334"/>
              <a:chExt cx="1486739" cy="1484451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8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40" name="Oval 39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30" name="Oval 29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6002214" y="5713239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561990" y="5709135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87799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Radial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6" cy="5467347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448233" y="762000"/>
            <a:ext cx="1571835" cy="1274902"/>
            <a:chOff x="5254623" y="4991099"/>
            <a:chExt cx="1831975" cy="14859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002214" y="5731995"/>
              <a:ext cx="1084384" cy="54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"/>
            <p:cNvGrpSpPr>
              <a:grpSpLocks/>
            </p:cNvGrpSpPr>
            <p:nvPr/>
          </p:nvGrpSpPr>
          <p:grpSpPr bwMode="auto">
            <a:xfrm rot="5400000">
              <a:off x="5253829" y="4991893"/>
              <a:ext cx="1485900" cy="1484312"/>
              <a:chOff x="4534569" y="614334"/>
              <a:chExt cx="1486739" cy="1484451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8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40" name="Oval 39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30" name="Oval 29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6002214" y="5713239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561990" y="5709135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28669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Radial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6" cy="5467347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448233" y="762000"/>
            <a:ext cx="1571835" cy="1274902"/>
            <a:chOff x="5254623" y="4991099"/>
            <a:chExt cx="1831975" cy="14859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002214" y="5731995"/>
              <a:ext cx="1084384" cy="54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"/>
            <p:cNvGrpSpPr>
              <a:grpSpLocks/>
            </p:cNvGrpSpPr>
            <p:nvPr/>
          </p:nvGrpSpPr>
          <p:grpSpPr bwMode="auto">
            <a:xfrm rot="5400000">
              <a:off x="5253829" y="4991893"/>
              <a:ext cx="1485900" cy="1484312"/>
              <a:chOff x="4534569" y="614334"/>
              <a:chExt cx="1486739" cy="1484451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8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40" name="Oval 39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30" name="Oval 29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6002214" y="5713239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561990" y="5709135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00818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Radial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6" cy="5467347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448233" y="762000"/>
            <a:ext cx="1571835" cy="1274902"/>
            <a:chOff x="5254623" y="4991099"/>
            <a:chExt cx="1831975" cy="14859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002214" y="5731995"/>
              <a:ext cx="1084384" cy="54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"/>
            <p:cNvGrpSpPr>
              <a:grpSpLocks/>
            </p:cNvGrpSpPr>
            <p:nvPr/>
          </p:nvGrpSpPr>
          <p:grpSpPr bwMode="auto">
            <a:xfrm rot="5400000">
              <a:off x="5253829" y="4991893"/>
              <a:ext cx="1485900" cy="1484312"/>
              <a:chOff x="4534569" y="614334"/>
              <a:chExt cx="1486739" cy="1484451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38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9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40" name="Oval 39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30" name="Oval 29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6002214" y="5713239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561990" y="5709135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5449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Transverse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6" cy="5467346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254625" y="4991100"/>
            <a:chExt cx="1484312" cy="1485900"/>
          </a:xfrm>
        </p:grpSpPr>
        <p:grpSp>
          <p:nvGrpSpPr>
            <p:cNvPr id="58" name="Group 3"/>
            <p:cNvGrpSpPr>
              <a:grpSpLocks/>
            </p:cNvGrpSpPr>
            <p:nvPr/>
          </p:nvGrpSpPr>
          <p:grpSpPr bwMode="auto">
            <a:xfrm rot="5400000">
              <a:off x="5253831" y="4991894"/>
              <a:ext cx="1485900" cy="1484312"/>
              <a:chOff x="4534569" y="614334"/>
              <a:chExt cx="1486739" cy="1484451"/>
            </a:xfrm>
          </p:grpSpPr>
          <p:grpSp>
            <p:nvGrpSpPr>
              <p:cNvPr id="65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4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5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76" name="Oval 75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66" name="Oval 65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6002216" y="5713240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561992" y="5709136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553200" y="5741661"/>
              <a:ext cx="0" cy="4129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778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Mesh Details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35819932"/>
              </p:ext>
            </p:extLst>
          </p:nvPr>
        </p:nvGraphicFramePr>
        <p:xfrm>
          <a:off x="273050" y="914400"/>
          <a:ext cx="8566152" cy="340360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2141538"/>
                <a:gridCol w="2141538"/>
                <a:gridCol w="2141538"/>
                <a:gridCol w="21415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Domain 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r>
                        <a:rPr lang="en-US" baseline="0" dirty="0" smtClean="0"/>
                        <a:t> Ø x 108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169 x 248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x 100 x 60 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 Cell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 Cell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Adaptive or Static</a:t>
                      </a:r>
                      <a:r>
                        <a:rPr lang="en-US" baseline="0" dirty="0" smtClean="0"/>
                        <a:t> Refinement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Adaptive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Uniform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Cartesian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Cartesian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Cartesian Hexahedron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Total/Maximum Cell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1.53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6398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Transverse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5" cy="5467346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254625" y="4991100"/>
            <a:chExt cx="1484312" cy="1485900"/>
          </a:xfrm>
        </p:grpSpPr>
        <p:grpSp>
          <p:nvGrpSpPr>
            <p:cNvPr id="58" name="Group 3"/>
            <p:cNvGrpSpPr>
              <a:grpSpLocks/>
            </p:cNvGrpSpPr>
            <p:nvPr/>
          </p:nvGrpSpPr>
          <p:grpSpPr bwMode="auto">
            <a:xfrm rot="5400000">
              <a:off x="5253831" y="4991894"/>
              <a:ext cx="1485900" cy="1484312"/>
              <a:chOff x="4534569" y="614334"/>
              <a:chExt cx="1486739" cy="1484451"/>
            </a:xfrm>
          </p:grpSpPr>
          <p:grpSp>
            <p:nvGrpSpPr>
              <p:cNvPr id="65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4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5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76" name="Oval 75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66" name="Oval 65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6002216" y="5713240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561992" y="5709136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553200" y="5741661"/>
              <a:ext cx="0" cy="4129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04450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Transverse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5" cy="5467346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254625" y="4991100"/>
            <a:chExt cx="1484312" cy="1485900"/>
          </a:xfrm>
        </p:grpSpPr>
        <p:grpSp>
          <p:nvGrpSpPr>
            <p:cNvPr id="58" name="Group 3"/>
            <p:cNvGrpSpPr>
              <a:grpSpLocks/>
            </p:cNvGrpSpPr>
            <p:nvPr/>
          </p:nvGrpSpPr>
          <p:grpSpPr bwMode="auto">
            <a:xfrm rot="5400000">
              <a:off x="5253831" y="4991894"/>
              <a:ext cx="1485900" cy="1484312"/>
              <a:chOff x="4534569" y="614334"/>
              <a:chExt cx="1486739" cy="1484451"/>
            </a:xfrm>
          </p:grpSpPr>
          <p:grpSp>
            <p:nvGrpSpPr>
              <p:cNvPr id="65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4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5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76" name="Oval 75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66" name="Oval 65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6002216" y="5713240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561992" y="5709136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553200" y="5741661"/>
              <a:ext cx="0" cy="4129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05064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Transverse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5" cy="5467346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254625" y="4991100"/>
            <a:chExt cx="1484312" cy="1485900"/>
          </a:xfrm>
        </p:grpSpPr>
        <p:grpSp>
          <p:nvGrpSpPr>
            <p:cNvPr id="58" name="Group 3"/>
            <p:cNvGrpSpPr>
              <a:grpSpLocks/>
            </p:cNvGrpSpPr>
            <p:nvPr/>
          </p:nvGrpSpPr>
          <p:grpSpPr bwMode="auto">
            <a:xfrm rot="5400000">
              <a:off x="5253831" y="4991894"/>
              <a:ext cx="1485900" cy="1484312"/>
              <a:chOff x="4534569" y="614334"/>
              <a:chExt cx="1486739" cy="1484451"/>
            </a:xfrm>
          </p:grpSpPr>
          <p:grpSp>
            <p:nvGrpSpPr>
              <p:cNvPr id="65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4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5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76" name="Oval 75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66" name="Oval 65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6002216" y="5713240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561992" y="5709136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553200" y="5741661"/>
              <a:ext cx="0" cy="4129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32000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Transverse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5" cy="5467346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254625" y="4991100"/>
            <a:chExt cx="1484312" cy="1485900"/>
          </a:xfrm>
        </p:grpSpPr>
        <p:grpSp>
          <p:nvGrpSpPr>
            <p:cNvPr id="58" name="Group 3"/>
            <p:cNvGrpSpPr>
              <a:grpSpLocks/>
            </p:cNvGrpSpPr>
            <p:nvPr/>
          </p:nvGrpSpPr>
          <p:grpSpPr bwMode="auto">
            <a:xfrm rot="5400000">
              <a:off x="5253831" y="4991894"/>
              <a:ext cx="1485900" cy="1484312"/>
              <a:chOff x="4534569" y="614334"/>
              <a:chExt cx="1486739" cy="1484451"/>
            </a:xfrm>
          </p:grpSpPr>
          <p:grpSp>
            <p:nvGrpSpPr>
              <p:cNvPr id="65" name="Group 4"/>
              <p:cNvGrpSpPr>
                <a:grpSpLocks/>
              </p:cNvGrpSpPr>
              <p:nvPr/>
            </p:nvGrpSpPr>
            <p:grpSpPr bwMode="auto">
              <a:xfrm>
                <a:off x="5131007" y="614334"/>
                <a:ext cx="281041" cy="415157"/>
                <a:chOff x="5131007" y="614334"/>
                <a:chExt cx="281041" cy="41515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5130218" y="614334"/>
                  <a:ext cx="281146" cy="414376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4" name="Group 13"/>
                <p:cNvGrpSpPr/>
                <p:nvPr/>
              </p:nvGrpSpPr>
              <p:grpSpPr>
                <a:xfrm>
                  <a:off x="5263312" y="616145"/>
                  <a:ext cx="16432" cy="413346"/>
                  <a:chOff x="3121514" y="743560"/>
                  <a:chExt cx="45720" cy="1150110"/>
                </a:xfrm>
                <a:solidFill>
                  <a:schemeClr val="bg1"/>
                </a:solidFill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3121514" y="74356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3121514" y="86627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3121514" y="98898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3121514" y="111169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3121514" y="123440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121514" y="135711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3121514" y="147982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3121514" y="160253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121514" y="172524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121514" y="1847950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5" name="Group 14"/>
                <p:cNvGrpSpPr/>
                <p:nvPr/>
              </p:nvGrpSpPr>
              <p:grpSpPr>
                <a:xfrm>
                  <a:off x="5131007" y="793078"/>
                  <a:ext cx="281041" cy="16432"/>
                  <a:chOff x="4228434" y="1188342"/>
                  <a:chExt cx="781980" cy="45720"/>
                </a:xfrm>
                <a:solidFill>
                  <a:schemeClr val="bg1"/>
                </a:solidFill>
              </p:grpSpPr>
              <p:sp>
                <p:nvSpPr>
                  <p:cNvPr id="76" name="Oval 75"/>
                  <p:cNvSpPr/>
                  <p:nvPr/>
                </p:nvSpPr>
                <p:spPr>
                  <a:xfrm rot="16200000">
                    <a:off x="422843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 rot="16200000">
                    <a:off x="435114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 rot="16200000">
                    <a:off x="447385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 rot="16200000">
                    <a:off x="459656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 rot="16200000">
                    <a:off x="471927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 rot="16200000">
                    <a:off x="484198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rot="16200000">
                    <a:off x="4964694" y="1188342"/>
                    <a:ext cx="45720" cy="4572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66" name="Oval 65"/>
              <p:cNvSpPr/>
              <p:nvPr/>
            </p:nvSpPr>
            <p:spPr>
              <a:xfrm>
                <a:off x="5130218" y="1684409"/>
                <a:ext cx="281146" cy="414376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>
                <a:off x="4601348" y="1155624"/>
                <a:ext cx="281014" cy="414572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2700000">
                <a:off x="5512294" y="769032"/>
                <a:ext cx="281013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16200000">
                <a:off x="5673516" y="1154037"/>
                <a:ext cx="281013" cy="414571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2700000">
                <a:off x="4752246" y="1527134"/>
                <a:ext cx="282601" cy="416160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-2700000">
                <a:off x="4755357" y="766748"/>
                <a:ext cx="281146" cy="415964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-2700000">
                <a:off x="5508257" y="1530407"/>
                <a:ext cx="281146" cy="41437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6002216" y="5713240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561992" y="5709136"/>
              <a:ext cx="0" cy="45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553200" y="5741661"/>
              <a:ext cx="0" cy="4129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65189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Dual-plume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6" y="914400"/>
            <a:ext cx="7143255" cy="5467345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562600" y="3575482"/>
            <a:chExt cx="1929607" cy="1931670"/>
          </a:xfrm>
        </p:grpSpPr>
        <p:sp>
          <p:nvSpPr>
            <p:cNvPr id="40" name="Oval 39"/>
            <p:cNvSpPr/>
            <p:nvPr/>
          </p:nvSpPr>
          <p:spPr bwMode="auto">
            <a:xfrm rot="5400000">
              <a:off x="7040246" y="4262712"/>
              <a:ext cx="365283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5400000">
              <a:off x="5649278" y="426271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336507" y="357548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8100000">
              <a:off x="6837998" y="4758012"/>
              <a:ext cx="365283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338571" y="4968514"/>
              <a:ext cx="365283" cy="53863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8100000">
              <a:off x="5851525" y="3771539"/>
              <a:ext cx="367347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 rot="2700000">
              <a:off x="6841094" y="3774635"/>
              <a:ext cx="365284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700000">
              <a:off x="5849461" y="4753884"/>
              <a:ext cx="365284" cy="5386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6534469" y="4514265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262179" y="4508930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773624" y="4225785"/>
              <a:ext cx="664687" cy="1234557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827520" y="4551212"/>
              <a:ext cx="423229" cy="7827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021715" y="4975579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76410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Dual-plume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7" y="914400"/>
            <a:ext cx="7143253" cy="5467345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562600" y="3575482"/>
            <a:chExt cx="1929607" cy="1931670"/>
          </a:xfrm>
        </p:grpSpPr>
        <p:sp>
          <p:nvSpPr>
            <p:cNvPr id="40" name="Oval 39"/>
            <p:cNvSpPr/>
            <p:nvPr/>
          </p:nvSpPr>
          <p:spPr bwMode="auto">
            <a:xfrm rot="5400000">
              <a:off x="7040246" y="4262712"/>
              <a:ext cx="365283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5400000">
              <a:off x="5649278" y="426271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336507" y="357548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8100000">
              <a:off x="6837998" y="4758012"/>
              <a:ext cx="365283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338571" y="4968514"/>
              <a:ext cx="365283" cy="53863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8100000">
              <a:off x="5851525" y="3771539"/>
              <a:ext cx="367347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 rot="2700000">
              <a:off x="6841094" y="3774635"/>
              <a:ext cx="365284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700000">
              <a:off x="5849461" y="4753884"/>
              <a:ext cx="365284" cy="5386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6534469" y="4514265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262179" y="4508930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773624" y="4225785"/>
              <a:ext cx="664687" cy="1234557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827520" y="4551212"/>
              <a:ext cx="423229" cy="7827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021715" y="4975579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28604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Dual-plume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7" y="914400"/>
            <a:ext cx="7143253" cy="5467345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562600" y="3575482"/>
            <a:chExt cx="1929607" cy="1931670"/>
          </a:xfrm>
        </p:grpSpPr>
        <p:sp>
          <p:nvSpPr>
            <p:cNvPr id="40" name="Oval 39"/>
            <p:cNvSpPr/>
            <p:nvPr/>
          </p:nvSpPr>
          <p:spPr bwMode="auto">
            <a:xfrm rot="5400000">
              <a:off x="7040246" y="4262712"/>
              <a:ext cx="365283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5400000">
              <a:off x="5649278" y="426271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336507" y="357548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8100000">
              <a:off x="6837998" y="4758012"/>
              <a:ext cx="365283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338571" y="4968514"/>
              <a:ext cx="365283" cy="53863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8100000">
              <a:off x="5851525" y="3771539"/>
              <a:ext cx="367347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 rot="2700000">
              <a:off x="6841094" y="3774635"/>
              <a:ext cx="365284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700000">
              <a:off x="5849461" y="4753884"/>
              <a:ext cx="365284" cy="5386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6534469" y="4514265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262179" y="4508930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773624" y="4225785"/>
              <a:ext cx="664687" cy="1234557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827520" y="4551212"/>
              <a:ext cx="423229" cy="7827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021715" y="4975579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5565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Dual-plume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7" y="914400"/>
            <a:ext cx="7143253" cy="5467345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562600" y="3575482"/>
            <a:chExt cx="1929607" cy="1931670"/>
          </a:xfrm>
        </p:grpSpPr>
        <p:sp>
          <p:nvSpPr>
            <p:cNvPr id="40" name="Oval 39"/>
            <p:cNvSpPr/>
            <p:nvPr/>
          </p:nvSpPr>
          <p:spPr bwMode="auto">
            <a:xfrm rot="5400000">
              <a:off x="7040246" y="4262712"/>
              <a:ext cx="365283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5400000">
              <a:off x="5649278" y="426271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336507" y="357548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8100000">
              <a:off x="6837998" y="4758012"/>
              <a:ext cx="365283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338571" y="4968514"/>
              <a:ext cx="365283" cy="53863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8100000">
              <a:off x="5851525" y="3771539"/>
              <a:ext cx="367347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 rot="2700000">
              <a:off x="6841094" y="3774635"/>
              <a:ext cx="365284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700000">
              <a:off x="5849461" y="4753884"/>
              <a:ext cx="365284" cy="5386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6534469" y="4514265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262179" y="4508930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773624" y="4225785"/>
              <a:ext cx="664687" cy="1234557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827520" y="4551212"/>
              <a:ext cx="423229" cy="7827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021715" y="4975579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25653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SMD Profile – Dual-plume Profile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97" y="914400"/>
            <a:ext cx="7143253" cy="5467345"/>
          </a:xfrm>
        </p:spPr>
      </p:pic>
      <p:sp>
        <p:nvSpPr>
          <p:cNvPr id="8" name="TextBox 7"/>
          <p:cNvSpPr txBox="1"/>
          <p:nvPr/>
        </p:nvSpPr>
        <p:spPr>
          <a:xfrm>
            <a:off x="228600" y="83511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</a:t>
            </a:r>
            <a:r>
              <a:rPr lang="en-US" dirty="0" err="1" smtClean="0"/>
              <a:t>ms</a:t>
            </a:r>
            <a:r>
              <a:rPr lang="en-US" dirty="0" smtClean="0"/>
              <a:t> ASOI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452360" y="758952"/>
            <a:ext cx="1273541" cy="1274902"/>
            <a:chOff x="5562600" y="3575482"/>
            <a:chExt cx="1929607" cy="1931670"/>
          </a:xfrm>
        </p:grpSpPr>
        <p:sp>
          <p:nvSpPr>
            <p:cNvPr id="40" name="Oval 39"/>
            <p:cNvSpPr/>
            <p:nvPr/>
          </p:nvSpPr>
          <p:spPr bwMode="auto">
            <a:xfrm rot="5400000">
              <a:off x="7040246" y="4262712"/>
              <a:ext cx="365283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5400000">
              <a:off x="5649278" y="426271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6336507" y="3575482"/>
              <a:ext cx="365284" cy="5386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8100000">
              <a:off x="6837998" y="4758012"/>
              <a:ext cx="365283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338571" y="4968514"/>
              <a:ext cx="365283" cy="538638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8100000">
              <a:off x="5851525" y="3771539"/>
              <a:ext cx="367347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 rot="2700000">
              <a:off x="6841094" y="3774635"/>
              <a:ext cx="365284" cy="54070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700000">
              <a:off x="5849461" y="4753884"/>
              <a:ext cx="365284" cy="5386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6534469" y="4514265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262179" y="4508930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773624" y="4225785"/>
              <a:ext cx="664687" cy="1234557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6827520" y="4551212"/>
              <a:ext cx="423229" cy="7827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021715" y="4975579"/>
              <a:ext cx="0" cy="594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248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CFD Penetration Measurement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Liquid Penetration</a:t>
            </a:r>
          </a:p>
          <a:p>
            <a:pPr lvl="1"/>
            <a:r>
              <a:rPr lang="en-US" dirty="0" smtClean="0"/>
              <a:t>0.1 % Liquid volume fraction threshold</a:t>
            </a:r>
          </a:p>
          <a:p>
            <a:r>
              <a:rPr lang="en-US" dirty="0" smtClean="0"/>
              <a:t>Vapor Penetration</a:t>
            </a:r>
          </a:p>
          <a:p>
            <a:pPr lvl="1"/>
            <a:r>
              <a:rPr lang="en-US" dirty="0" smtClean="0"/>
              <a:t>0.1 % Mixture fraction threshold</a:t>
            </a:r>
          </a:p>
          <a:p>
            <a:r>
              <a:rPr lang="en-US" dirty="0" smtClean="0"/>
              <a:t>Measured along injector axis</a:t>
            </a:r>
          </a:p>
          <a:p>
            <a:pPr lvl="1"/>
            <a:r>
              <a:rPr lang="en-US" dirty="0" smtClean="0"/>
              <a:t>Zero point at injector tip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514600" y="4286250"/>
            <a:ext cx="4114800" cy="2266950"/>
            <a:chOff x="2362200" y="4286250"/>
            <a:chExt cx="4114800" cy="2266950"/>
          </a:xfrm>
        </p:grpSpPr>
        <p:grpSp>
          <p:nvGrpSpPr>
            <p:cNvPr id="5" name="Group 60"/>
            <p:cNvGrpSpPr>
              <a:grpSpLocks noChangeAspect="1"/>
            </p:cNvGrpSpPr>
            <p:nvPr/>
          </p:nvGrpSpPr>
          <p:grpSpPr bwMode="auto">
            <a:xfrm>
              <a:off x="3268663" y="4589431"/>
              <a:ext cx="2370137" cy="361742"/>
              <a:chOff x="4175196" y="1634921"/>
              <a:chExt cx="2107638" cy="321564"/>
            </a:xfrm>
          </p:grpSpPr>
          <p:grpSp>
            <p:nvGrpSpPr>
              <p:cNvPr id="6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11" name="Arc 10"/>
                <p:cNvSpPr/>
                <p:nvPr/>
              </p:nvSpPr>
              <p:spPr>
                <a:xfrm>
                  <a:off x="6206299" y="1500631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4384845" y="1510011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383243" y="1854206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8" name="Arc 7"/>
                <p:cNvSpPr/>
                <p:nvPr/>
              </p:nvSpPr>
              <p:spPr>
                <a:xfrm>
                  <a:off x="6208667" y="1498644"/>
                  <a:ext cx="760380" cy="704493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4387212" y="1508025"/>
                  <a:ext cx="2114228" cy="3429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4385610" y="1852220"/>
                  <a:ext cx="2114228" cy="34297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Straight Connector 13"/>
            <p:cNvCxnSpPr/>
            <p:nvPr/>
          </p:nvCxnSpPr>
          <p:spPr bwMode="auto">
            <a:xfrm>
              <a:off x="4466174" y="4343400"/>
              <a:ext cx="0" cy="90306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29662" y="5288213"/>
              <a:ext cx="98053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362200" y="4286490"/>
              <a:ext cx="4114800" cy="226671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Brace 16"/>
            <p:cNvSpPr/>
            <p:nvPr/>
          </p:nvSpPr>
          <p:spPr>
            <a:xfrm>
              <a:off x="4191000" y="4343400"/>
              <a:ext cx="160874" cy="83295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4567535"/>
              <a:ext cx="916789" cy="46166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Penetration</a:t>
              </a:r>
            </a:p>
            <a:p>
              <a:r>
                <a:rPr lang="en-US" sz="1200" dirty="0" smtClean="0"/>
                <a:t>Length</a:t>
              </a:r>
              <a:endParaRPr lang="en-US" sz="1200" dirty="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648200" y="4514751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4775336" y="4572158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4746761" y="4620462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876715" y="4662648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037929" y="4707095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938713" y="4733487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992516" y="4876800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095078" y="4823905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239803" y="4824016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091427" y="5017366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5148576" y="4964582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381625" y="4903192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37553" y="5049524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228093" y="5149967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5368449" y="5179194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285242" y="4955976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5438774" y="5122794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5170944" y="5052359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437475" y="5078751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3496101" y="5190734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586662" y="5096402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162425" y="4514751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658794" y="5065254"/>
              <a:ext cx="57149" cy="5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355306" y="4286250"/>
              <a:ext cx="209550" cy="52397"/>
            </a:xfrm>
            <a:custGeom>
              <a:avLst/>
              <a:gdLst>
                <a:gd name="connsiteX0" fmla="*/ 0 w 209550"/>
                <a:gd name="connsiteY0" fmla="*/ 0 h 52397"/>
                <a:gd name="connsiteX1" fmla="*/ 104775 w 209550"/>
                <a:gd name="connsiteY1" fmla="*/ 52388 h 52397"/>
                <a:gd name="connsiteX2" fmla="*/ 200025 w 209550"/>
                <a:gd name="connsiteY2" fmla="*/ 4763 h 52397"/>
                <a:gd name="connsiteX3" fmla="*/ 209550 w 209550"/>
                <a:gd name="connsiteY3" fmla="*/ 0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52397">
                  <a:moveTo>
                    <a:pt x="0" y="0"/>
                  </a:moveTo>
                  <a:cubicBezTo>
                    <a:pt x="35719" y="25797"/>
                    <a:pt x="71438" y="51594"/>
                    <a:pt x="104775" y="52388"/>
                  </a:cubicBezTo>
                  <a:cubicBezTo>
                    <a:pt x="138112" y="53182"/>
                    <a:pt x="200025" y="4763"/>
                    <a:pt x="200025" y="4763"/>
                  </a:cubicBezTo>
                  <a:lnTo>
                    <a:pt x="20955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023360" y="6183868"/>
            <a:ext cx="10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Mixture Fraction and SMD Profile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Spray Axis</a:t>
            </a:r>
          </a:p>
          <a:p>
            <a:pPr marL="914400" lvl="1" indent="-514350"/>
            <a:r>
              <a:rPr lang="en-US" dirty="0" smtClean="0"/>
              <a:t>Along centerline of a spray jet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Injector Axis</a:t>
            </a:r>
          </a:p>
          <a:p>
            <a:pPr marL="914400" lvl="1" indent="-514350"/>
            <a:r>
              <a:rPr lang="en-US" dirty="0" smtClean="0"/>
              <a:t>Along the injector axis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Radial</a:t>
            </a:r>
          </a:p>
          <a:p>
            <a:pPr marL="914400" lvl="1" indent="-514350"/>
            <a:r>
              <a:rPr lang="en-US" dirty="0" smtClean="0"/>
              <a:t>Radially through spray jet center point in a plane 15 mm downstream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Transverse</a:t>
            </a:r>
          </a:p>
          <a:p>
            <a:pPr marL="914400" lvl="1" indent="-514350"/>
            <a:r>
              <a:rPr lang="en-US" dirty="0" smtClean="0"/>
              <a:t>Perpendicular to radial profile through spray jet center point in a plane 15 mm downstream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Dual-plume</a:t>
            </a:r>
          </a:p>
          <a:p>
            <a:pPr marL="914400" lvl="1" indent="-514350"/>
            <a:r>
              <a:rPr lang="en-US" dirty="0" smtClean="0"/>
              <a:t>On a line connecting the center points of two neighboring spray jets in a plane 15 mm downstream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90351"/>
      </p:ext>
    </p:extLst>
  </p:cSld>
  <p:clrMapOvr>
    <a:masterClrMapping/>
  </p:clrMapOvr>
</p:sld>
</file>

<file path=ppt/theme/theme1.xml><?xml version="1.0" encoding="utf-8"?>
<a:theme xmlns:a="http://schemas.openxmlformats.org/drawingml/2006/main" name="EC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ECN Theme</Template>
  <TotalTime>511</TotalTime>
  <Words>1268</Words>
  <Application>Microsoft Office PowerPoint</Application>
  <PresentationFormat>On-screen Show (4:3)</PresentationFormat>
  <Paragraphs>375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ECN Theme</vt:lpstr>
      <vt:lpstr>Spray G Modeling</vt:lpstr>
      <vt:lpstr>PowerPoint Presentation</vt:lpstr>
      <vt:lpstr>Modeling Outline</vt:lpstr>
      <vt:lpstr>Spray G Nominal Baseline Data/Conditions</vt:lpstr>
      <vt:lpstr>Rate of Injection</vt:lpstr>
      <vt:lpstr>Modeling Approaches</vt:lpstr>
      <vt:lpstr>Mesh Details</vt:lpstr>
      <vt:lpstr>CFD Penetration Measurement Details</vt:lpstr>
      <vt:lpstr>Mixture Fraction and SMD Profile Locations</vt:lpstr>
      <vt:lpstr>Profile Location – Spray Axis</vt:lpstr>
      <vt:lpstr>Profile Location – Injector Axis</vt:lpstr>
      <vt:lpstr>Cross-section Plane</vt:lpstr>
      <vt:lpstr>Radial Cross-section</vt:lpstr>
      <vt:lpstr>Transverse Cross-section</vt:lpstr>
      <vt:lpstr>Dual-plume Cross-section</vt:lpstr>
      <vt:lpstr>Image View Orientations</vt:lpstr>
      <vt:lpstr>Spray Penetration</vt:lpstr>
      <vt:lpstr>Spray Penetration (Initial Transient)</vt:lpstr>
      <vt:lpstr>Liquid Images – View 1</vt:lpstr>
      <vt:lpstr>Liquid Images – View 1</vt:lpstr>
      <vt:lpstr>Liquid Images – View 1</vt:lpstr>
      <vt:lpstr>Liquid Images – View 1</vt:lpstr>
      <vt:lpstr>Vapor Images – View 1</vt:lpstr>
      <vt:lpstr>Vapor Images – View 1</vt:lpstr>
      <vt:lpstr>Vapor Images – View 1</vt:lpstr>
      <vt:lpstr>Vapor Images – View 1</vt:lpstr>
      <vt:lpstr>Vapor Images – View 1</vt:lpstr>
      <vt:lpstr>Mixture Fraction Profile – Spray Axis</vt:lpstr>
      <vt:lpstr>Mixture Fraction Profile – Injector Axis</vt:lpstr>
      <vt:lpstr>Mixture Fraction Profile – Radial Profile</vt:lpstr>
      <vt:lpstr>Mixture Fraction Profile – Transverse Profile</vt:lpstr>
      <vt:lpstr>Mixture Fraction Profile – Dual-plume Profile</vt:lpstr>
      <vt:lpstr>SMD Profile – Radial Profile</vt:lpstr>
      <vt:lpstr>SMD Profile – Transverse Profile</vt:lpstr>
      <vt:lpstr>SMD Profile – Dual-plume Profile</vt:lpstr>
      <vt:lpstr>Summary</vt:lpstr>
      <vt:lpstr>Future Work</vt:lpstr>
      <vt:lpstr>PowerPoint Presentation</vt:lpstr>
      <vt:lpstr>Mixture Fraction Profile – Spray Axis</vt:lpstr>
      <vt:lpstr>Mixture Fraction Profile – Spray Axis</vt:lpstr>
      <vt:lpstr>Mixture Fraction Profile – Spray Axis</vt:lpstr>
      <vt:lpstr>Mixture Fraction Profile – Spray Axis</vt:lpstr>
      <vt:lpstr>Mixture Fraction Profile – Spray Axis</vt:lpstr>
      <vt:lpstr>Mixture Fraction Profile – Injector Axis</vt:lpstr>
      <vt:lpstr>Mixture Fraction Profile – Injector Axis</vt:lpstr>
      <vt:lpstr>Mixture Fraction Profile – Injector Axis</vt:lpstr>
      <vt:lpstr>Mixture Fraction Profile – Injector Axis</vt:lpstr>
      <vt:lpstr>Mixture Fraction Profile – Injector Axis</vt:lpstr>
      <vt:lpstr>Mixture Fraction Profile – Radial Profile</vt:lpstr>
      <vt:lpstr>Mixture Fraction Profile – Radial Profile</vt:lpstr>
      <vt:lpstr>Mixture Fraction Profile – Radial Profile</vt:lpstr>
      <vt:lpstr>Mixture Fraction Profile – Radial Profile</vt:lpstr>
      <vt:lpstr>Mixture Fraction Profile – Radial Profile</vt:lpstr>
      <vt:lpstr>Mixture Fraction Profile – Transverse Profile</vt:lpstr>
      <vt:lpstr>Mixture Fraction Profile – Transverse Profile</vt:lpstr>
      <vt:lpstr>Mixture Fraction Profile – Transverse Profile</vt:lpstr>
      <vt:lpstr>Mixture Fraction Profile – Transverse Profile</vt:lpstr>
      <vt:lpstr>Mixture Fraction Profile – Transverse Profile</vt:lpstr>
      <vt:lpstr>Mixture Fraction Profile – Dual-plume Profile</vt:lpstr>
      <vt:lpstr>Mixture Fraction Profile – Dual-plume Profile</vt:lpstr>
      <vt:lpstr>Mixture Fraction Profile – Dual-plume Profile</vt:lpstr>
      <vt:lpstr>Mixture Fraction Profile – Dual-plume Profile</vt:lpstr>
      <vt:lpstr>Mixture Fraction Profile – Dual-plume Profile</vt:lpstr>
      <vt:lpstr>SMD Profile – Radial Profile</vt:lpstr>
      <vt:lpstr>SMD Profile – Radial Profile</vt:lpstr>
      <vt:lpstr>SMD Profile – Radial Profile</vt:lpstr>
      <vt:lpstr>SMD Profile – Radial Profile</vt:lpstr>
      <vt:lpstr>SMD Profile – Radial Profile</vt:lpstr>
      <vt:lpstr>SMD Profile – Transverse Profile</vt:lpstr>
      <vt:lpstr>SMD Profile – Transverse Profile</vt:lpstr>
      <vt:lpstr>SMD Profile – Transverse Profile</vt:lpstr>
      <vt:lpstr>SMD Profile – Transverse Profile</vt:lpstr>
      <vt:lpstr>SMD Profile – Transverse Profile</vt:lpstr>
      <vt:lpstr>SMD Profile – Dual-plume Profile</vt:lpstr>
      <vt:lpstr>SMD Profile – Dual-plume Profile</vt:lpstr>
      <vt:lpstr>SMD Profile – Dual-plume Profile</vt:lpstr>
      <vt:lpstr>SMD Profile – Dual-plume Profile</vt:lpstr>
      <vt:lpstr>SMD Profile – Dual-plume Profile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Spray G Modeling</dc:title>
  <dc:creator/>
  <cp:lastModifiedBy>Noah Van Dam</cp:lastModifiedBy>
  <cp:revision>41</cp:revision>
  <dcterms:created xsi:type="dcterms:W3CDTF">2006-08-16T00:00:00Z</dcterms:created>
  <dcterms:modified xsi:type="dcterms:W3CDTF">2014-04-05T00:50:17Z</dcterms:modified>
</cp:coreProperties>
</file>