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77" r:id="rId3"/>
    <p:sldId id="268" r:id="rId4"/>
    <p:sldId id="279" r:id="rId5"/>
    <p:sldId id="280" r:id="rId6"/>
    <p:sldId id="257" r:id="rId7"/>
    <p:sldId id="278" r:id="rId8"/>
    <p:sldId id="282" r:id="rId9"/>
    <p:sldId id="284" r:id="rId10"/>
    <p:sldId id="281" r:id="rId11"/>
    <p:sldId id="28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7" autoAdjust="0"/>
  </p:normalViewPr>
  <p:slideViewPr>
    <p:cSldViewPr>
      <p:cViewPr>
        <p:scale>
          <a:sx n="75" d="100"/>
          <a:sy n="75" d="100"/>
        </p:scale>
        <p:origin x="-6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6382-5143-4868-A798-0B909E8E76AE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ED399-FC88-4E14-B6E6-7DDA183935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D399-FC88-4E14-B6E6-7DDA1839358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RF PPT-Title-2011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602816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04040"/>
                </a:solidFill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 smtClean="0"/>
              <a:t>September, 19</a:t>
            </a:r>
            <a:r>
              <a:rPr lang="en-US" baseline="30000" smtClean="0"/>
              <a:t>th</a:t>
            </a:r>
            <a:r>
              <a:rPr lang="en-US" smtClean="0"/>
              <a:t> 2011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602816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04040"/>
                </a:solidFill>
              </a:defRPr>
            </a:lvl1pPr>
          </a:lstStyle>
          <a:p>
            <a:fld id="{CAABB7D3-398C-4F75-B661-38FD1270D8AD}" type="slidenum">
              <a:rPr lang="en-US" smtClean="0"/>
              <a:pPr/>
              <a:t>‹Nº›</a:t>
            </a:fld>
            <a:r>
              <a:rPr lang="en-US" smtClean="0"/>
              <a:t>/20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RF PPT-Main-2011-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71450"/>
            <a:ext cx="739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200">
          <a:solidFill>
            <a:srgbClr val="404040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rgbClr val="404040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>
          <a:solidFill>
            <a:srgbClr val="404040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1600">
          <a:solidFill>
            <a:srgbClr val="404040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»"/>
        <a:defRPr sz="1400">
          <a:solidFill>
            <a:srgbClr val="404040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Engine Combustion Network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Liquid-length measurements via diffused back-illumination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-111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396154"/>
            <a:ext cx="6400800" cy="1752600"/>
          </a:xfrm>
        </p:spPr>
        <p:txBody>
          <a:bodyPr/>
          <a:lstStyle/>
          <a:p>
            <a:pPr defTabSz="642938" eaLnBrk="1" hangingPunct="1"/>
            <a:r>
              <a:rPr lang="en-US" sz="2400" dirty="0" smtClean="0"/>
              <a:t>Michele Bardi (CMT)</a:t>
            </a:r>
          </a:p>
          <a:p>
            <a:pPr defTabSz="642938" eaLnBrk="1" hangingPunct="1"/>
            <a:r>
              <a:rPr lang="en-US" sz="2400" dirty="0" smtClean="0"/>
              <a:t>Julien Manin (Sandia)</a:t>
            </a:r>
          </a:p>
          <a:p>
            <a:pPr defTabSz="642938" eaLnBrk="1" hangingPunct="1"/>
            <a:r>
              <a:rPr lang="en-US" sz="2400" dirty="0" smtClean="0"/>
              <a:t>Lyle Pickett (Sandia)</a:t>
            </a:r>
          </a:p>
          <a:p>
            <a:pPr defTabSz="642938" eaLnBrk="1" hangingPunct="1"/>
            <a:endParaRPr lang="en-US" sz="2400" dirty="0" smtClean="0"/>
          </a:p>
          <a:p>
            <a:pPr defTabSz="642938" eaLnBrk="1" hangingPunct="1"/>
            <a:r>
              <a:rPr lang="en-US" sz="2400" dirty="0" smtClean="0">
                <a:solidFill>
                  <a:srgbClr val="0070C0"/>
                </a:solidFill>
              </a:rPr>
              <a:t>ECN Web-meeting September 2011</a:t>
            </a:r>
          </a:p>
          <a:p>
            <a:pPr defTabSz="642938" eaLnBrk="1" hangingPunct="1"/>
            <a:endParaRPr lang="en-US" sz="1050" dirty="0" smtClean="0"/>
          </a:p>
          <a:p>
            <a:pPr eaLnBrk="1" hangingPunct="1"/>
            <a:endParaRPr lang="en-US" dirty="0" smtClean="0">
              <a:latin typeface="Calibri" pitchFamily="-111" charset="0"/>
            </a:endParaRPr>
          </a:p>
        </p:txBody>
      </p:sp>
      <p:pic>
        <p:nvPicPr>
          <p:cNvPr id="1026" name="Picture 2" descr="F:\CMT\Sandia2011\tests\backlit\bklda264_.png"/>
          <p:cNvPicPr>
            <a:picLocks noChangeAspect="1" noChangeArrowheads="1"/>
          </p:cNvPicPr>
          <p:nvPr/>
        </p:nvPicPr>
        <p:blipFill>
          <a:blip r:embed="rId2"/>
          <a:srcRect l="7330" t="29190" r="9391" b="37514"/>
          <a:stretch>
            <a:fillRect/>
          </a:stretch>
        </p:blipFill>
        <p:spPr bwMode="auto">
          <a:xfrm>
            <a:off x="1600200" y="2590800"/>
            <a:ext cx="609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Moving</a:t>
            </a:r>
            <a:r>
              <a:rPr lang="es-ES" dirty="0" smtClean="0"/>
              <a:t> </a:t>
            </a:r>
            <a:r>
              <a:rPr lang="es-ES" dirty="0" err="1" smtClean="0"/>
              <a:t>toward</a:t>
            </a:r>
            <a:r>
              <a:rPr lang="es-ES" dirty="0" smtClean="0"/>
              <a:t> </a:t>
            </a:r>
            <a:r>
              <a:rPr lang="es-ES" dirty="0" err="1" smtClean="0"/>
              <a:t>quantitative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…</a:t>
            </a:r>
            <a:r>
              <a:rPr lang="es-ES" dirty="0" err="1" smtClean="0"/>
              <a:t>work</a:t>
            </a:r>
            <a:r>
              <a:rPr lang="es-ES" dirty="0" smtClean="0"/>
              <a:t> in </a:t>
            </a:r>
            <a:r>
              <a:rPr lang="es-ES" dirty="0" err="1" smtClean="0"/>
              <a:t>progress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tests have been coupled backlit imaging with simultaneous laser extinction measurement</a:t>
            </a:r>
          </a:p>
          <a:p>
            <a:endParaRPr lang="en-US" sz="2400" dirty="0" smtClean="0"/>
          </a:p>
          <a:p>
            <a:r>
              <a:rPr lang="en-US" sz="2400" dirty="0" smtClean="0"/>
              <a:t>The time resolution has been improved to analyze the features observed in the LL region</a:t>
            </a:r>
          </a:p>
          <a:p>
            <a:endParaRPr lang="en-US" sz="2400" dirty="0" smtClean="0"/>
          </a:p>
          <a:p>
            <a:r>
              <a:rPr lang="en-US" sz="2400" dirty="0" smtClean="0"/>
              <a:t>To understand the beam steering, a ray tracing model has been developed: how the spray’s density gradient affect the path of the light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ABB7D3-398C-4F75-B661-38FD1270D8AD}" type="slidenum">
              <a:rPr lang="en-US" smtClean="0"/>
              <a:pPr/>
              <a:t>10</a:t>
            </a:fld>
            <a:r>
              <a:rPr lang="en-US" smtClean="0"/>
              <a:t>/20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ABB7D3-398C-4F75-B661-38FD1270D8AD}" type="slidenum">
              <a:rPr lang="en-US" smtClean="0"/>
              <a:pPr/>
              <a:t>11</a:t>
            </a:fld>
            <a:r>
              <a:rPr lang="en-US" smtClean="0"/>
              <a:t>/20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en-US" sz="6000" i="1" dirty="0" smtClean="0"/>
              <a:t>Thanks for the attention!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Diffused back-illumination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Experimental setup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endParaRPr kumimoji="0" lang="en-US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r>
              <a:rPr lang="en-US" b="1" kern="0" dirty="0" smtClean="0">
                <a:latin typeface="Calibri"/>
                <a:ea typeface="+mn-ea"/>
                <a:cs typeface="Calibri"/>
              </a:rPr>
              <a:t>Processing and preliminary results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endParaRPr lang="en-US" b="1" kern="0" dirty="0" smtClean="0">
              <a:latin typeface="Calibri"/>
              <a:ea typeface="+mn-ea"/>
              <a:cs typeface="Calibri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r>
              <a:rPr lang="en-US" b="1" kern="0" dirty="0" smtClean="0">
                <a:latin typeface="Calibri"/>
                <a:ea typeface="+mn-ea"/>
                <a:cs typeface="Calibri"/>
              </a:rPr>
              <a:t>Experimental exploration to understand the results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tabLst/>
              <a:defRPr/>
            </a:pPr>
            <a:endParaRPr lang="en-US" b="1" kern="0" dirty="0" smtClean="0">
              <a:latin typeface="Calibri"/>
              <a:ea typeface="+mn-ea"/>
              <a:cs typeface="Calibri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r>
              <a:rPr lang="en-US" b="1" kern="0" dirty="0" smtClean="0">
                <a:latin typeface="Calibri"/>
                <a:ea typeface="+mn-ea"/>
                <a:cs typeface="Calibri"/>
              </a:rPr>
              <a:t>Conclusions 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endParaRPr lang="en-US" b="1" kern="0" dirty="0" smtClean="0">
              <a:latin typeface="Calibri"/>
              <a:ea typeface="+mn-ea"/>
              <a:cs typeface="Calibri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r>
              <a:rPr lang="en-US" b="1" kern="0" dirty="0" smtClean="0">
                <a:latin typeface="Calibri"/>
                <a:ea typeface="+mn-ea"/>
                <a:cs typeface="Calibri"/>
              </a:rPr>
              <a:t>Future exploration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602816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04040"/>
                </a:solidFill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 dirty="0" smtClean="0"/>
              <a:t>September, 19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602816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04040"/>
                </a:solidFill>
              </a:defRPr>
            </a:lvl1pPr>
          </a:lstStyle>
          <a:p>
            <a:fld id="{CAABB7D3-398C-4F75-B661-38FD1270D8AD}" type="slidenum">
              <a:rPr lang="en-US" smtClean="0"/>
              <a:pPr/>
              <a:t>2</a:t>
            </a:fld>
            <a:r>
              <a:rPr lang="en-US" dirty="0" smtClean="0"/>
              <a:t>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setup for diffused back-illumination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-111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High speed digital camera for time-resolve spray development and liquid length measurement (50 000 frames per second)</a:t>
            </a:r>
          </a:p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Diffuser back illumination with LED lighting (duration as short as 1 µs) </a:t>
            </a:r>
          </a:p>
          <a:p>
            <a:pPr marL="274320" indent="-274320"/>
            <a:r>
              <a:rPr lang="en-US" sz="2000" dirty="0" err="1" smtClean="0">
                <a:solidFill>
                  <a:schemeClr val="tx1"/>
                </a:solidFill>
              </a:rPr>
              <a:t>Nikkor</a:t>
            </a:r>
            <a:r>
              <a:rPr lang="en-US" sz="2000" dirty="0" smtClean="0">
                <a:solidFill>
                  <a:schemeClr val="tx1"/>
                </a:solidFill>
              </a:rPr>
              <a:t> lens 100 mm f/2.4 (approx. 7.5 pix/mm)</a:t>
            </a: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Spray A as target condition – Other conditions explored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602816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04040"/>
                </a:solidFill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 dirty="0" smtClean="0"/>
              <a:t>September, 19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602816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04040"/>
                </a:solidFill>
              </a:defRPr>
            </a:lvl1pPr>
          </a:lstStyle>
          <a:p>
            <a:fld id="{CAABB7D3-398C-4F75-B661-38FD1270D8AD}" type="slidenum">
              <a:rPr lang="en-US" smtClean="0"/>
              <a:pPr/>
              <a:t>3</a:t>
            </a:fld>
            <a:r>
              <a:rPr lang="en-US" dirty="0" smtClean="0"/>
              <a:t>/17</a:t>
            </a:r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238124" y="3292471"/>
            <a:ext cx="8601076" cy="2651129"/>
            <a:chOff x="238124" y="3292471"/>
            <a:chExt cx="8601076" cy="2651129"/>
          </a:xfrm>
        </p:grpSpPr>
        <p:pic>
          <p:nvPicPr>
            <p:cNvPr id="20481" name="Picture 1" descr="C:\Julien\ECN Working Group\ECN_Meeting_Sep2011\Back-illumination\BacklitSetu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124" y="3292471"/>
              <a:ext cx="8601076" cy="2651129"/>
            </a:xfrm>
            <a:prstGeom prst="rect">
              <a:avLst/>
            </a:prstGeom>
            <a:noFill/>
          </p:spPr>
        </p:pic>
        <p:sp>
          <p:nvSpPr>
            <p:cNvPr id="7" name="6 Rectángulo"/>
            <p:cNvSpPr/>
            <p:nvPr/>
          </p:nvSpPr>
          <p:spPr bwMode="auto">
            <a:xfrm>
              <a:off x="1676400" y="3810000"/>
              <a:ext cx="10668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1828800" y="3962400"/>
              <a:ext cx="7620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676400" y="3653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Nikkor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lens</a:t>
            </a:r>
            <a:endParaRPr lang="es-ES" sz="1200" b="1" dirty="0" smtClean="0"/>
          </a:p>
          <a:p>
            <a:r>
              <a:rPr lang="es-ES" sz="1200" b="1" dirty="0" smtClean="0"/>
              <a:t>100 mm, f/2.4 </a:t>
            </a:r>
            <a:endParaRPr lang="es-ES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9600" y="3225452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Phantom</a:t>
            </a:r>
            <a:endParaRPr lang="es-ES" sz="1200" b="1" dirty="0" smtClean="0"/>
          </a:p>
          <a:p>
            <a:r>
              <a:rPr lang="es-ES" sz="1200" b="1" dirty="0" smtClean="0"/>
              <a:t>50 </a:t>
            </a:r>
            <a:r>
              <a:rPr lang="es-ES" sz="1200" b="1" dirty="0" err="1" smtClean="0"/>
              <a:t>kfps</a:t>
            </a:r>
            <a:endParaRPr lang="es-E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171450"/>
            <a:ext cx="7391400" cy="819150"/>
          </a:xfrm>
        </p:spPr>
        <p:txBody>
          <a:bodyPr/>
          <a:lstStyle/>
          <a:p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ABB7D3-398C-4F75-B661-38FD1270D8AD}" type="slidenum">
              <a:rPr lang="en-US" smtClean="0"/>
              <a:pPr/>
              <a:t>4</a:t>
            </a:fld>
            <a:r>
              <a:rPr lang="en-US" smtClean="0"/>
              <a:t>/20</a:t>
            </a:r>
            <a:endParaRPr lang="en-US"/>
          </a:p>
        </p:txBody>
      </p:sp>
      <p:pic>
        <p:nvPicPr>
          <p:cNvPr id="2050" name="Picture 2" descr="F:\CMT\Sandia2011\tests\backlit\bklda190_1.png"/>
          <p:cNvPicPr>
            <a:picLocks noChangeAspect="1" noChangeArrowheads="1"/>
          </p:cNvPicPr>
          <p:nvPr/>
        </p:nvPicPr>
        <p:blipFill>
          <a:blip r:embed="rId2"/>
          <a:srcRect b="4194"/>
          <a:stretch>
            <a:fillRect/>
          </a:stretch>
        </p:blipFill>
        <p:spPr bwMode="auto">
          <a:xfrm>
            <a:off x="5867400" y="990600"/>
            <a:ext cx="3048000" cy="5486398"/>
          </a:xfrm>
          <a:prstGeom prst="rect">
            <a:avLst/>
          </a:prstGeom>
          <a:noFill/>
        </p:spPr>
      </p:pic>
      <p:pic>
        <p:nvPicPr>
          <p:cNvPr id="2052" name="Picture 4" descr="F:\CMT\Sandia2011\tests\presentations\backlit\LL_shot2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95073"/>
            <a:ext cx="4038600" cy="233432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867400" y="838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/>
              <a:t>Spray</a:t>
            </a:r>
            <a:r>
              <a:rPr lang="es-ES" sz="1600" b="1" dirty="0" smtClean="0"/>
              <a:t> A </a:t>
            </a:r>
            <a:r>
              <a:rPr lang="es-ES" sz="1600" b="1" dirty="0" err="1" smtClean="0"/>
              <a:t>conditions</a:t>
            </a:r>
            <a:endParaRPr lang="es-ES" sz="1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674318"/>
            <a:ext cx="5562600" cy="2971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Good news:</a:t>
            </a:r>
          </a:p>
          <a:p>
            <a:r>
              <a:rPr lang="en-US" sz="2000" dirty="0" smtClean="0"/>
              <a:t>The short pulse LED allows to freeze the images and visualize features in the LL region</a:t>
            </a:r>
          </a:p>
          <a:p>
            <a:r>
              <a:rPr lang="en-US" sz="2000" dirty="0" smtClean="0"/>
              <a:t>The optical thickness profile obtained shows </a:t>
            </a:r>
            <a:r>
              <a:rPr lang="en-US" sz="2000" dirty="0" smtClean="0"/>
              <a:t>low shot </a:t>
            </a:r>
            <a:r>
              <a:rPr lang="en-US" sz="2000" dirty="0" smtClean="0"/>
              <a:t>2 shot </a:t>
            </a:r>
            <a:r>
              <a:rPr lang="en-US" sz="2000" dirty="0" smtClean="0"/>
              <a:t>dispersion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Bad news</a:t>
            </a:r>
          </a:p>
          <a:p>
            <a:r>
              <a:rPr lang="en-US" sz="2000" dirty="0" smtClean="0"/>
              <a:t>The spray vapor phase is detected</a:t>
            </a:r>
          </a:p>
          <a:p>
            <a:r>
              <a:rPr lang="en-US" sz="2000" dirty="0" smtClean="0"/>
              <a:t>Time resolution is not enough to follow the spray features at LL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10000" y="525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Where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LL?</a:t>
            </a:r>
            <a:endParaRPr lang="es-ES" sz="2000" dirty="0"/>
          </a:p>
        </p:txBody>
      </p:sp>
      <p:cxnSp>
        <p:nvCxnSpPr>
          <p:cNvPr id="11" name="10 Conector recto de flecha"/>
          <p:cNvCxnSpPr>
            <a:stCxn id="9" idx="1"/>
          </p:cNvCxnSpPr>
          <p:nvPr/>
        </p:nvCxnSpPr>
        <p:spPr bwMode="auto">
          <a:xfrm flipH="1">
            <a:off x="2971800" y="5457855"/>
            <a:ext cx="838200" cy="180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Elipse"/>
          <p:cNvSpPr/>
          <p:nvPr/>
        </p:nvSpPr>
        <p:spPr bwMode="auto">
          <a:xfrm>
            <a:off x="2057400" y="5334000"/>
            <a:ext cx="9144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2000" y="571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Chip </a:t>
            </a:r>
            <a:r>
              <a:rPr lang="es-ES" sz="1600" dirty="0" err="1" smtClean="0"/>
              <a:t>average</a:t>
            </a:r>
            <a:r>
              <a:rPr lang="es-ES" sz="1600" dirty="0" smtClean="0"/>
              <a:t> </a:t>
            </a:r>
            <a:r>
              <a:rPr lang="es-ES" sz="1600" dirty="0" err="1" smtClean="0"/>
              <a:t>image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When the test is repeated at different temperatures the profile change</a:t>
            </a:r>
          </a:p>
          <a:p>
            <a:r>
              <a:rPr lang="en-US" dirty="0" smtClean="0"/>
              <a:t>The LL definition should be robust for all (as much as possible) test conditions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ABB7D3-398C-4F75-B661-38FD1270D8AD}" type="slidenum">
              <a:rPr lang="en-US" smtClean="0"/>
              <a:pPr/>
              <a:t>5</a:t>
            </a:fld>
            <a:r>
              <a:rPr lang="en-US" smtClean="0"/>
              <a:t>/20</a:t>
            </a:r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295400" y="171450"/>
            <a:ext cx="7391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0" normalizeH="0" baseline="0" noProof="0" smtClean="0">
                <a:ln>
                  <a:noFill/>
                </a:ln>
                <a:solidFill>
                  <a:srgbClr val="00317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Results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solidFill>
                <a:srgbClr val="00317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074" name="Picture 2" descr="F:\CMT\Sandia2011\tests\presentations\backlit\LL_diffte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625" y="3124200"/>
            <a:ext cx="4865175" cy="304800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 bwMode="auto">
          <a:xfrm>
            <a:off x="4267200" y="4938712"/>
            <a:ext cx="990600" cy="9286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2400" y="510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 smtClean="0"/>
              <a:t>Density</a:t>
            </a:r>
            <a:r>
              <a:rPr lang="es-ES" sz="1800" dirty="0" smtClean="0"/>
              <a:t> </a:t>
            </a:r>
            <a:r>
              <a:rPr lang="es-ES" sz="1800" dirty="0" err="1" smtClean="0"/>
              <a:t>gradient</a:t>
            </a:r>
            <a:r>
              <a:rPr lang="es-ES" sz="1800" dirty="0" smtClean="0"/>
              <a:t> in LL </a:t>
            </a:r>
            <a:r>
              <a:rPr lang="es-ES" sz="1800" dirty="0" err="1" smtClean="0"/>
              <a:t>region</a:t>
            </a:r>
            <a:r>
              <a:rPr lang="es-ES" sz="1800" dirty="0" smtClean="0"/>
              <a:t> are </a:t>
            </a:r>
            <a:r>
              <a:rPr lang="es-ES" sz="1800" dirty="0" err="1" smtClean="0"/>
              <a:t>higher</a:t>
            </a:r>
            <a:r>
              <a:rPr lang="es-ES" sz="1800" dirty="0" smtClean="0"/>
              <a:t> at </a:t>
            </a:r>
            <a:r>
              <a:rPr lang="es-ES" sz="1800" dirty="0" err="1" smtClean="0"/>
              <a:t>high</a:t>
            </a:r>
            <a:r>
              <a:rPr lang="es-ES" sz="1800" dirty="0" smtClean="0"/>
              <a:t> </a:t>
            </a:r>
            <a:r>
              <a:rPr lang="es-ES" sz="1800" dirty="0" err="1" smtClean="0"/>
              <a:t>temperature</a:t>
            </a:r>
            <a:r>
              <a:rPr lang="es-ES" sz="1800" dirty="0" smtClean="0"/>
              <a:t>…</a:t>
            </a:r>
          </a:p>
          <a:p>
            <a:r>
              <a:rPr lang="es-ES" sz="1800" dirty="0" smtClean="0"/>
              <a:t>..</a:t>
            </a:r>
            <a:r>
              <a:rPr lang="es-ES" sz="1800" dirty="0" err="1" smtClean="0"/>
              <a:t>beam</a:t>
            </a:r>
            <a:r>
              <a:rPr lang="es-ES" sz="1800" dirty="0" smtClean="0"/>
              <a:t> </a:t>
            </a:r>
            <a:r>
              <a:rPr lang="es-ES" sz="1800" dirty="0" err="1" smtClean="0"/>
              <a:t>steering</a:t>
            </a:r>
            <a:r>
              <a:rPr lang="es-ES" sz="1800" dirty="0" smtClean="0"/>
              <a:t> </a:t>
            </a:r>
            <a:r>
              <a:rPr lang="es-ES" sz="1800" dirty="0" err="1" smtClean="0"/>
              <a:t>too</a:t>
            </a:r>
            <a:r>
              <a:rPr lang="es-ES" sz="1800" dirty="0" smtClean="0"/>
              <a:t>!</a:t>
            </a:r>
            <a:endParaRPr lang="es-ES" sz="1800" dirty="0"/>
          </a:p>
        </p:txBody>
      </p:sp>
      <p:cxnSp>
        <p:nvCxnSpPr>
          <p:cNvPr id="9" name="8 Conector recto de flecha"/>
          <p:cNvCxnSpPr>
            <a:stCxn id="8" idx="3"/>
          </p:cNvCxnSpPr>
          <p:nvPr/>
        </p:nvCxnSpPr>
        <p:spPr bwMode="auto">
          <a:xfrm flipV="1">
            <a:off x="2971800" y="5562603"/>
            <a:ext cx="1295400" cy="142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gradients deviate the light and vaporized regions becomes gray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-111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229600" cy="2057400"/>
          </a:xfrm>
        </p:spPr>
        <p:txBody>
          <a:bodyPr/>
          <a:lstStyle/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Theoretically, the rays take different paths through the spray but arrive at the same pixel with diffused back-illumination</a:t>
            </a:r>
          </a:p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Droplet light-scattering should cause extinction of the light, providing information of the liquid concentration</a:t>
            </a:r>
          </a:p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Beam steering in the vapor region changes the paths of the rays that are not collected by the imaging system anymore</a:t>
            </a:r>
          </a:p>
        </p:txBody>
      </p:sp>
      <p:pic>
        <p:nvPicPr>
          <p:cNvPr id="19457" name="Picture 1" descr="C:\Julien\ECN Working Group\ECN_Meeting_Sep2011\Back-illumination\RayTrac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79576"/>
            <a:ext cx="7848600" cy="3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setup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-111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The test have been repeated changing the f/#</a:t>
            </a:r>
          </a:p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High speed digital camera for time-resolve spray development and liquid length measurement (150 000 frames per second)</a:t>
            </a:r>
          </a:p>
          <a:p>
            <a:pPr marL="274320" indent="-274320"/>
            <a:r>
              <a:rPr lang="en-US" sz="2000" dirty="0" err="1" smtClean="0">
                <a:solidFill>
                  <a:schemeClr val="tx1"/>
                </a:solidFill>
              </a:rPr>
              <a:t>Nikkor</a:t>
            </a:r>
            <a:r>
              <a:rPr lang="en-US" sz="2000" dirty="0" smtClean="0">
                <a:solidFill>
                  <a:schemeClr val="tx1"/>
                </a:solidFill>
              </a:rPr>
              <a:t> lens 50 mm f/1.2 (approx. 10 pix/mm)</a:t>
            </a:r>
          </a:p>
          <a:p>
            <a:pPr marL="274320" indent="-274320"/>
            <a:r>
              <a:rPr lang="en-US" sz="2000" dirty="0" smtClean="0">
                <a:solidFill>
                  <a:schemeClr val="tx1"/>
                </a:solidFill>
              </a:rPr>
              <a:t>Blue, quad die Pulse LED – more light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duration as short as 100 ns</a:t>
            </a: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/>
            <a:endParaRPr lang="en-US" sz="2000" dirty="0" smtClean="0">
              <a:solidFill>
                <a:schemeClr val="tx1"/>
              </a:solidFill>
            </a:endParaRPr>
          </a:p>
          <a:p>
            <a:pPr marL="274320" indent="-27432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602816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04040"/>
                </a:solidFill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 dirty="0" smtClean="0"/>
              <a:t>September, 19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602816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04040"/>
                </a:solidFill>
              </a:defRPr>
            </a:lvl1pPr>
          </a:lstStyle>
          <a:p>
            <a:fld id="{CAABB7D3-398C-4F75-B661-38FD1270D8AD}" type="slidenum">
              <a:rPr lang="en-US" smtClean="0"/>
              <a:pPr/>
              <a:t>7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20481" name="Picture 1" descr="C:\Julien\ECN Working Group\ECN_Meeting_Sep2011\Back-illumination\BacklitSetu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4" y="3581400"/>
            <a:ext cx="8601076" cy="265112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400800" y="54864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Blue LED</a:t>
            </a:r>
          </a:p>
          <a:p>
            <a:r>
              <a:rPr lang="es-ES" sz="1200" b="1" dirty="0" smtClean="0"/>
              <a:t>460 </a:t>
            </a:r>
            <a:r>
              <a:rPr lang="es-ES" sz="1200" b="1" dirty="0" err="1" smtClean="0"/>
              <a:t>nm</a:t>
            </a:r>
            <a:endParaRPr lang="es-E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MT\Sandia2011\presentations\backlit\backlit\comp_setu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518025" cy="2611437"/>
          </a:xfrm>
          <a:prstGeom prst="rect">
            <a:avLst/>
          </a:prstGeom>
          <a:noFill/>
        </p:spPr>
      </p:pic>
      <p:pic>
        <p:nvPicPr>
          <p:cNvPr id="1027" name="Picture 3" descr="F:\CMT\Sandia2011\presentations\backlit\backlit\comp_setups_zo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3800"/>
            <a:ext cx="4518025" cy="261143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71450"/>
            <a:ext cx="7924800" cy="742950"/>
          </a:xfrm>
        </p:spPr>
        <p:txBody>
          <a:bodyPr/>
          <a:lstStyle/>
          <a:p>
            <a:r>
              <a:rPr lang="es-ES" dirty="0" smtClean="0"/>
              <a:t>Preliminar </a:t>
            </a:r>
            <a:r>
              <a:rPr lang="es-ES" dirty="0" err="1" smtClean="0"/>
              <a:t>results</a:t>
            </a:r>
            <a:r>
              <a:rPr lang="es-ES" dirty="0" smtClean="0"/>
              <a:t>: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learned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moment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ABB7D3-398C-4F75-B661-38FD1270D8AD}" type="slidenum">
              <a:rPr lang="en-US" smtClean="0"/>
              <a:pPr/>
              <a:t>8</a:t>
            </a:fld>
            <a:r>
              <a:rPr lang="en-US" smtClean="0"/>
              <a:t>/20</a:t>
            </a:r>
            <a:endParaRPr lang="en-US"/>
          </a:p>
        </p:txBody>
      </p:sp>
      <p:sp>
        <p:nvSpPr>
          <p:cNvPr id="7" name="6 Elipse"/>
          <p:cNvSpPr/>
          <p:nvPr/>
        </p:nvSpPr>
        <p:spPr bwMode="auto">
          <a:xfrm>
            <a:off x="6172200" y="2819400"/>
            <a:ext cx="9144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7 Flecha abajo"/>
          <p:cNvSpPr/>
          <p:nvPr/>
        </p:nvSpPr>
        <p:spPr bwMode="auto">
          <a:xfrm>
            <a:off x="6400800" y="3733800"/>
            <a:ext cx="4572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4400" y="11092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/>
              <a:t>Spray</a:t>
            </a:r>
            <a:r>
              <a:rPr lang="es-ES" sz="1600" b="1" dirty="0" smtClean="0"/>
              <a:t> A </a:t>
            </a:r>
            <a:r>
              <a:rPr lang="es-ES" sz="1600" b="1" dirty="0" err="1" smtClean="0"/>
              <a:t>conditions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1000" y="1143001"/>
            <a:ext cx="3962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err="1" smtClean="0"/>
              <a:t>All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curves </a:t>
            </a:r>
            <a:r>
              <a:rPr lang="es-ES" sz="2000" dirty="0" err="1" smtClean="0"/>
              <a:t>collapse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first</a:t>
            </a:r>
            <a:r>
              <a:rPr lang="es-ES" sz="2000" dirty="0" smtClean="0"/>
              <a:t> </a:t>
            </a:r>
            <a:r>
              <a:rPr lang="es-ES" sz="2000" dirty="0" err="1" smtClean="0"/>
              <a:t>part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err="1" smtClean="0"/>
              <a:t>Exception</a:t>
            </a:r>
            <a:r>
              <a:rPr lang="es-ES" sz="2000" dirty="0" smtClean="0"/>
              <a:t> f/11.0: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illumination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low</a:t>
            </a:r>
            <a:r>
              <a:rPr lang="es-ES" sz="2000" dirty="0" smtClean="0"/>
              <a:t>. </a:t>
            </a:r>
            <a:r>
              <a:rPr lang="es-ES" sz="2000" dirty="0" err="1" smtClean="0"/>
              <a:t>If</a:t>
            </a:r>
            <a:r>
              <a:rPr lang="es-ES" sz="2000" dirty="0" smtClean="0"/>
              <a:t> </a:t>
            </a:r>
            <a:r>
              <a:rPr lang="es-ES" sz="2000" dirty="0" err="1" smtClean="0"/>
              <a:t>possible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better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0-counts </a:t>
            </a:r>
            <a:r>
              <a:rPr lang="es-ES" sz="2000" dirty="0" err="1" smtClean="0"/>
              <a:t>even</a:t>
            </a:r>
            <a:r>
              <a:rPr lang="es-ES" sz="2000" dirty="0" smtClean="0"/>
              <a:t> </a:t>
            </a:r>
            <a:r>
              <a:rPr lang="es-ES" sz="2000" dirty="0" err="1" smtClean="0"/>
              <a:t>under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spray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f/# </a:t>
            </a:r>
            <a:r>
              <a:rPr lang="es-ES" sz="2000" dirty="0" err="1" smtClean="0"/>
              <a:t>affects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results</a:t>
            </a:r>
            <a:r>
              <a:rPr lang="es-ES" sz="2000" dirty="0" smtClean="0"/>
              <a:t> </a:t>
            </a:r>
            <a:r>
              <a:rPr lang="es-ES" sz="2000" dirty="0" err="1" smtClean="0"/>
              <a:t>depending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threshold</a:t>
            </a:r>
            <a:r>
              <a:rPr lang="es-ES" sz="2000" dirty="0" smtClean="0"/>
              <a:t> </a:t>
            </a:r>
            <a:r>
              <a:rPr lang="es-ES" sz="2000" dirty="0" err="1" smtClean="0"/>
              <a:t>employed</a:t>
            </a:r>
            <a:endParaRPr lang="es-ES" sz="2000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(Preliminar) </a:t>
            </a:r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obtained quantitative results with Diffused back-illumination technique the beam steering has to be carefully taken in to account</a:t>
            </a:r>
          </a:p>
          <a:p>
            <a:endParaRPr lang="en-US" dirty="0" smtClean="0"/>
          </a:p>
          <a:p>
            <a:r>
              <a:rPr lang="en-US" dirty="0" smtClean="0"/>
              <a:t>In order to make an apple-2-apple comparison between the institutions it is important to agree on the imaging system collection angle</a:t>
            </a:r>
          </a:p>
          <a:p>
            <a:endParaRPr lang="en-US" dirty="0" smtClean="0"/>
          </a:p>
          <a:p>
            <a:r>
              <a:rPr lang="en-US" dirty="0" smtClean="0"/>
              <a:t>The dynamic range of the camera has to be fully employed avoiding saturation as well as 0-counts areas</a:t>
            </a:r>
          </a:p>
          <a:p>
            <a:endParaRPr lang="en-US" dirty="0" smtClean="0"/>
          </a:p>
          <a:p>
            <a:r>
              <a:rPr lang="en-US" dirty="0" smtClean="0"/>
              <a:t>The use of a Fresnel lens after the diffuser is a powerful tool to improve the efficiency of the illumination system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ABB7D3-398C-4F75-B661-38FD1270D8AD}" type="slidenum">
              <a:rPr lang="en-US" smtClean="0"/>
              <a:pPr/>
              <a:t>9</a:t>
            </a:fld>
            <a:r>
              <a:rPr lang="en-US" smtClean="0"/>
              <a:t>/20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558</Words>
  <Application>Microsoft Office PowerPoint</Application>
  <PresentationFormat>Presentación en pantalla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Blank Presentation</vt:lpstr>
      <vt:lpstr>Engine Combustion Network Liquid-length measurements via diffused back-illumination</vt:lpstr>
      <vt:lpstr>Table of content:  Diffused back-illumination</vt:lpstr>
      <vt:lpstr>Experimental setup for diffused back-illumination</vt:lpstr>
      <vt:lpstr>Results</vt:lpstr>
      <vt:lpstr>Diapositiva 5</vt:lpstr>
      <vt:lpstr>Temperature gradients deviate the light and vaporized regions becomes gray</vt:lpstr>
      <vt:lpstr>Optimized setup</vt:lpstr>
      <vt:lpstr>Preliminar results: what we have learned  (for the moment)</vt:lpstr>
      <vt:lpstr>(Preliminar) Conclusions</vt:lpstr>
      <vt:lpstr>Moving toward quantitative results …work in progress</vt:lpstr>
      <vt:lpstr>Diapositiva 11</vt:lpstr>
    </vt:vector>
  </TitlesOfParts>
  <Company>Sandia National Laboratories\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strong</dc:creator>
  <cp:lastModifiedBy>Jorge Arango</cp:lastModifiedBy>
  <cp:revision>131</cp:revision>
  <dcterms:created xsi:type="dcterms:W3CDTF">2011-08-29T21:28:04Z</dcterms:created>
  <dcterms:modified xsi:type="dcterms:W3CDTF">2011-09-21T09:59:04Z</dcterms:modified>
</cp:coreProperties>
</file>